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7"/>
  </p:notesMasterIdLst>
  <p:sldIdLst>
    <p:sldId id="257" r:id="rId2"/>
    <p:sldId id="258" r:id="rId3"/>
    <p:sldId id="259" r:id="rId4"/>
    <p:sldId id="262" r:id="rId5"/>
    <p:sldId id="260" r:id="rId6"/>
    <p:sldId id="261" r:id="rId7"/>
    <p:sldId id="263" r:id="rId8"/>
    <p:sldId id="264" r:id="rId9"/>
    <p:sldId id="265" r:id="rId10"/>
    <p:sldId id="266" r:id="rId11"/>
    <p:sldId id="267" r:id="rId12"/>
    <p:sldId id="268" r:id="rId13"/>
    <p:sldId id="269" r:id="rId14"/>
    <p:sldId id="270" r:id="rId15"/>
    <p:sldId id="271" r:id="rId16"/>
    <p:sldId id="287" r:id="rId17"/>
    <p:sldId id="273" r:id="rId18"/>
    <p:sldId id="274" r:id="rId19"/>
    <p:sldId id="275" r:id="rId20"/>
    <p:sldId id="279" r:id="rId21"/>
    <p:sldId id="280" r:id="rId22"/>
    <p:sldId id="281" r:id="rId23"/>
    <p:sldId id="282" r:id="rId24"/>
    <p:sldId id="283" r:id="rId25"/>
    <p:sldId id="284" r:id="rId26"/>
    <p:sldId id="285" r:id="rId27"/>
    <p:sldId id="286" r:id="rId28"/>
    <p:sldId id="288" r:id="rId29"/>
    <p:sldId id="289" r:id="rId30"/>
    <p:sldId id="290" r:id="rId31"/>
    <p:sldId id="291" r:id="rId32"/>
    <p:sldId id="296" r:id="rId33"/>
    <p:sldId id="297" r:id="rId34"/>
    <p:sldId id="292" r:id="rId35"/>
    <p:sldId id="293" r:id="rId36"/>
    <p:sldId id="294" r:id="rId37"/>
    <p:sldId id="295" r:id="rId38"/>
    <p:sldId id="298" r:id="rId39"/>
    <p:sldId id="299" r:id="rId40"/>
    <p:sldId id="300" r:id="rId41"/>
    <p:sldId id="301" r:id="rId42"/>
    <p:sldId id="302" r:id="rId43"/>
    <p:sldId id="303" r:id="rId44"/>
    <p:sldId id="304" r:id="rId45"/>
    <p:sldId id="339" r:id="rId46"/>
    <p:sldId id="340"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355" r:id="rId60"/>
    <p:sldId id="353" r:id="rId61"/>
    <p:sldId id="354" r:id="rId62"/>
    <p:sldId id="356" r:id="rId63"/>
    <p:sldId id="357" r:id="rId64"/>
    <p:sldId id="358" r:id="rId65"/>
    <p:sldId id="359" r:id="rId66"/>
    <p:sldId id="360" r:id="rId67"/>
    <p:sldId id="361" r:id="rId68"/>
    <p:sldId id="362" r:id="rId69"/>
    <p:sldId id="363" r:id="rId70"/>
    <p:sldId id="364" r:id="rId71"/>
    <p:sldId id="365" r:id="rId72"/>
    <p:sldId id="366" r:id="rId73"/>
    <p:sldId id="367" r:id="rId74"/>
    <p:sldId id="368" r:id="rId75"/>
    <p:sldId id="369" r:id="rId76"/>
    <p:sldId id="370" r:id="rId77"/>
    <p:sldId id="374" r:id="rId78"/>
    <p:sldId id="371" r:id="rId79"/>
    <p:sldId id="373" r:id="rId80"/>
    <p:sldId id="375" r:id="rId81"/>
    <p:sldId id="376" r:id="rId82"/>
    <p:sldId id="377" r:id="rId83"/>
    <p:sldId id="378" r:id="rId84"/>
    <p:sldId id="379" r:id="rId85"/>
    <p:sldId id="380" r:id="rId86"/>
    <p:sldId id="381" r:id="rId87"/>
    <p:sldId id="382" r:id="rId88"/>
    <p:sldId id="383" r:id="rId89"/>
    <p:sldId id="384" r:id="rId90"/>
    <p:sldId id="385" r:id="rId91"/>
    <p:sldId id="386" r:id="rId92"/>
    <p:sldId id="387" r:id="rId93"/>
    <p:sldId id="442" r:id="rId94"/>
    <p:sldId id="388" r:id="rId95"/>
    <p:sldId id="389" r:id="rId96"/>
    <p:sldId id="390" r:id="rId97"/>
    <p:sldId id="392" r:id="rId98"/>
    <p:sldId id="393" r:id="rId99"/>
    <p:sldId id="394" r:id="rId100"/>
    <p:sldId id="391" r:id="rId101"/>
    <p:sldId id="395" r:id="rId102"/>
    <p:sldId id="438" r:id="rId103"/>
    <p:sldId id="439" r:id="rId104"/>
    <p:sldId id="440" r:id="rId105"/>
    <p:sldId id="441" r:id="rId106"/>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67ACD2-76FF-45B1-B827-874EEAD3212C}" v="2" dt="2025-11-11T00:35:22.673"/>
    <p1510:client id="{BDD938C8-F674-4EA4-A1A4-AA5E380E1D21}" v="18" dt="2025-11-10T22:46:33.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autoAdjust="0"/>
    <p:restoredTop sz="81235" autoAdjust="0"/>
  </p:normalViewPr>
  <p:slideViewPr>
    <p:cSldViewPr snapToGrid="0">
      <p:cViewPr varScale="1">
        <p:scale>
          <a:sx n="78" d="100"/>
          <a:sy n="78" d="100"/>
        </p:scale>
        <p:origin x="516" y="29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6/11/relationships/changesInfo" Target="changesInfos/changesInfo1.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a Craig" userId="b403983d7592b689" providerId="LiveId" clId="{B3B75DA0-8123-49D9-A973-119B14C712D1}"/>
    <pc:docChg chg="custSel addSld modSld">
      <pc:chgData name="Peta Craig" userId="b403983d7592b689" providerId="LiveId" clId="{B3B75DA0-8123-49D9-A973-119B14C712D1}" dt="2025-11-11T00:35:39.488" v="173" actId="20577"/>
      <pc:docMkLst>
        <pc:docMk/>
      </pc:docMkLst>
      <pc:sldChg chg="modNotesTx">
        <pc:chgData name="Peta Craig" userId="b403983d7592b689" providerId="LiveId" clId="{B3B75DA0-8123-49D9-A973-119B14C712D1}" dt="2025-11-10T22:42:55.483" v="124" actId="20577"/>
        <pc:sldMkLst>
          <pc:docMk/>
          <pc:sldMk cId="2993294294" sldId="264"/>
        </pc:sldMkLst>
      </pc:sldChg>
      <pc:sldChg chg="modNotesTx">
        <pc:chgData name="Peta Craig" userId="b403983d7592b689" providerId="LiveId" clId="{B3B75DA0-8123-49D9-A973-119B14C712D1}" dt="2025-11-10T22:43:06.383" v="125" actId="20577"/>
        <pc:sldMkLst>
          <pc:docMk/>
          <pc:sldMk cId="1466090479" sldId="265"/>
        </pc:sldMkLst>
      </pc:sldChg>
      <pc:sldChg chg="modNotesTx">
        <pc:chgData name="Peta Craig" userId="b403983d7592b689" providerId="LiveId" clId="{B3B75DA0-8123-49D9-A973-119B14C712D1}" dt="2025-11-10T22:43:13.758" v="126" actId="20577"/>
        <pc:sldMkLst>
          <pc:docMk/>
          <pc:sldMk cId="4240081789" sldId="266"/>
        </pc:sldMkLst>
      </pc:sldChg>
      <pc:sldChg chg="modNotesTx">
        <pc:chgData name="Peta Craig" userId="b403983d7592b689" providerId="LiveId" clId="{B3B75DA0-8123-49D9-A973-119B14C712D1}" dt="2025-11-10T22:43:26.657" v="127" actId="20577"/>
        <pc:sldMkLst>
          <pc:docMk/>
          <pc:sldMk cId="3939197884" sldId="268"/>
        </pc:sldMkLst>
      </pc:sldChg>
      <pc:sldChg chg="modNotesTx">
        <pc:chgData name="Peta Craig" userId="b403983d7592b689" providerId="LiveId" clId="{B3B75DA0-8123-49D9-A973-119B14C712D1}" dt="2025-11-10T22:43:36.078" v="128" actId="20577"/>
        <pc:sldMkLst>
          <pc:docMk/>
          <pc:sldMk cId="1819295951" sldId="270"/>
        </pc:sldMkLst>
      </pc:sldChg>
      <pc:sldChg chg="modNotesTx">
        <pc:chgData name="Peta Craig" userId="b403983d7592b689" providerId="LiveId" clId="{B3B75DA0-8123-49D9-A973-119B14C712D1}" dt="2025-11-10T22:44:09.932" v="140" actId="255"/>
        <pc:sldMkLst>
          <pc:docMk/>
          <pc:sldMk cId="1574387071" sldId="279"/>
        </pc:sldMkLst>
      </pc:sldChg>
      <pc:sldChg chg="modNotesTx">
        <pc:chgData name="Peta Craig" userId="b403983d7592b689" providerId="LiveId" clId="{B3B75DA0-8123-49D9-A973-119B14C712D1}" dt="2025-11-10T22:44:16.321" v="143" actId="5793"/>
        <pc:sldMkLst>
          <pc:docMk/>
          <pc:sldMk cId="1394532790" sldId="280"/>
        </pc:sldMkLst>
      </pc:sldChg>
      <pc:sldChg chg="modNotesTx">
        <pc:chgData name="Peta Craig" userId="b403983d7592b689" providerId="LiveId" clId="{B3B75DA0-8123-49D9-A973-119B14C712D1}" dt="2025-11-10T22:43:44.151" v="129" actId="20577"/>
        <pc:sldMkLst>
          <pc:docMk/>
          <pc:sldMk cId="1709906571" sldId="287"/>
        </pc:sldMkLst>
      </pc:sldChg>
      <pc:sldChg chg="modNotesTx">
        <pc:chgData name="Peta Craig" userId="b403983d7592b689" providerId="LiveId" clId="{B3B75DA0-8123-49D9-A973-119B14C712D1}" dt="2025-11-10T22:45:22.846" v="153" actId="255"/>
        <pc:sldMkLst>
          <pc:docMk/>
          <pc:sldMk cId="1097368514" sldId="292"/>
        </pc:sldMkLst>
      </pc:sldChg>
      <pc:sldChg chg="modNotesTx">
        <pc:chgData name="Peta Craig" userId="b403983d7592b689" providerId="LiveId" clId="{B3B75DA0-8123-49D9-A973-119B14C712D1}" dt="2025-11-10T22:45:29.211" v="154" actId="255"/>
        <pc:sldMkLst>
          <pc:docMk/>
          <pc:sldMk cId="3531147061" sldId="294"/>
        </pc:sldMkLst>
      </pc:sldChg>
      <pc:sldChg chg="modNotesTx">
        <pc:chgData name="Peta Craig" userId="b403983d7592b689" providerId="LiveId" clId="{B3B75DA0-8123-49D9-A973-119B14C712D1}" dt="2025-11-10T22:45:07.284" v="152" actId="2711"/>
        <pc:sldMkLst>
          <pc:docMk/>
          <pc:sldMk cId="2372520734" sldId="296"/>
        </pc:sldMkLst>
      </pc:sldChg>
      <pc:sldChg chg="modNotesTx">
        <pc:chgData name="Peta Craig" userId="b403983d7592b689" providerId="LiveId" clId="{B3B75DA0-8123-49D9-A973-119B14C712D1}" dt="2025-11-10T22:45:39.912" v="155" actId="255"/>
        <pc:sldMkLst>
          <pc:docMk/>
          <pc:sldMk cId="848452221" sldId="298"/>
        </pc:sldMkLst>
      </pc:sldChg>
      <pc:sldChg chg="modNotesTx">
        <pc:chgData name="Peta Craig" userId="b403983d7592b689" providerId="LiveId" clId="{B3B75DA0-8123-49D9-A973-119B14C712D1}" dt="2025-11-10T22:45:49.890" v="156" actId="255"/>
        <pc:sldMkLst>
          <pc:docMk/>
          <pc:sldMk cId="255144935" sldId="300"/>
        </pc:sldMkLst>
      </pc:sldChg>
      <pc:sldChg chg="addSp delSp modSp mod delAnim modAnim modNotesTx">
        <pc:chgData name="Peta Craig" userId="b403983d7592b689" providerId="LiveId" clId="{B3B75DA0-8123-49D9-A973-119B14C712D1}" dt="2025-11-11T00:35:39.488" v="173" actId="20577"/>
        <pc:sldMkLst>
          <pc:docMk/>
          <pc:sldMk cId="2566242109" sldId="347"/>
        </pc:sldMkLst>
        <pc:picChg chg="add mod">
          <ac:chgData name="Peta Craig" userId="b403983d7592b689" providerId="LiveId" clId="{B3B75DA0-8123-49D9-A973-119B14C712D1}" dt="2025-11-11T00:35:28.442" v="165" actId="1076"/>
          <ac:picMkLst>
            <pc:docMk/>
            <pc:sldMk cId="2566242109" sldId="347"/>
            <ac:picMk id="3" creationId="{A4A499AA-4ECF-B811-95F8-41D57E15FE24}"/>
          </ac:picMkLst>
        </pc:picChg>
        <pc:picChg chg="del">
          <ac:chgData name="Peta Craig" userId="b403983d7592b689" providerId="LiveId" clId="{B3B75DA0-8123-49D9-A973-119B14C712D1}" dt="2025-11-11T00:35:08.637" v="162" actId="478"/>
          <ac:picMkLst>
            <pc:docMk/>
            <pc:sldMk cId="2566242109" sldId="347"/>
            <ac:picMk id="4" creationId="{99A936C4-AC01-F281-3BC7-A2E594167731}"/>
          </ac:picMkLst>
        </pc:picChg>
      </pc:sldChg>
      <pc:sldChg chg="modNotesTx">
        <pc:chgData name="Peta Craig" userId="b403983d7592b689" providerId="LiveId" clId="{B3B75DA0-8123-49D9-A973-119B14C712D1}" dt="2025-11-10T22:46:15.706" v="158" actId="255"/>
        <pc:sldMkLst>
          <pc:docMk/>
          <pc:sldMk cId="3671287262" sldId="353"/>
        </pc:sldMkLst>
      </pc:sldChg>
      <pc:sldChg chg="modNotesTx">
        <pc:chgData name="Peta Craig" userId="b403983d7592b689" providerId="LiveId" clId="{B3B75DA0-8123-49D9-A973-119B14C712D1}" dt="2025-11-10T22:46:22.285" v="159" actId="255"/>
        <pc:sldMkLst>
          <pc:docMk/>
          <pc:sldMk cId="919313135" sldId="354"/>
        </pc:sldMkLst>
      </pc:sldChg>
      <pc:sldChg chg="modNotesTx">
        <pc:chgData name="Peta Craig" userId="b403983d7592b689" providerId="LiveId" clId="{B3B75DA0-8123-49D9-A973-119B14C712D1}" dt="2025-11-10T22:46:09.465" v="157" actId="255"/>
        <pc:sldMkLst>
          <pc:docMk/>
          <pc:sldMk cId="65425750" sldId="355"/>
        </pc:sldMkLst>
      </pc:sldChg>
      <pc:sldChg chg="modNotesTx">
        <pc:chgData name="Peta Craig" userId="b403983d7592b689" providerId="LiveId" clId="{B3B75DA0-8123-49D9-A973-119B14C712D1}" dt="2025-11-10T22:46:28.660" v="160" actId="255"/>
        <pc:sldMkLst>
          <pc:docMk/>
          <pc:sldMk cId="565290831" sldId="356"/>
        </pc:sldMkLst>
      </pc:sldChg>
      <pc:sldChg chg="modNotesTx">
        <pc:chgData name="Peta Craig" userId="b403983d7592b689" providerId="LiveId" clId="{B3B75DA0-8123-49D9-A973-119B14C712D1}" dt="2025-11-10T22:46:36.465" v="161" actId="255"/>
        <pc:sldMkLst>
          <pc:docMk/>
          <pc:sldMk cId="1505499548" sldId="3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AU"/>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42DE478F-2FF3-4CE5-870E-410DFEEBFFD3}" type="datetimeFigureOut">
              <a:rPr lang="en-AU" smtClean="0"/>
              <a:t>11/11/2025</a:t>
            </a:fld>
            <a:endParaRPr lang="en-AU"/>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AU"/>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AU"/>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2EB77E40-D0E8-4874-BAFC-253CC826BD69}" type="slidenum">
              <a:rPr lang="en-AU" smtClean="0"/>
              <a:t>‹#›</a:t>
            </a:fld>
            <a:endParaRPr lang="en-AU"/>
          </a:p>
        </p:txBody>
      </p:sp>
    </p:spTree>
    <p:extLst>
      <p:ext uri="{BB962C8B-B14F-4D97-AF65-F5344CB8AC3E}">
        <p14:creationId xmlns:p14="http://schemas.microsoft.com/office/powerpoint/2010/main" val="2048898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atforhealth.gov.au/food-essentials/how-much-do-we-need-each-day/recommended-number-serves-adult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dirty="0">
                <a:latin typeface="Arial" panose="020B0604020202020204" pitchFamily="34" charset="0"/>
                <a:cs typeface="Arial" panose="020B0604020202020204" pitchFamily="34" charset="0"/>
              </a:rPr>
              <a:t>Images: Designed by </a:t>
            </a:r>
            <a:r>
              <a:rPr lang="en-AU" dirty="0" err="1">
                <a:latin typeface="Arial" panose="020B0604020202020204" pitchFamily="34" charset="0"/>
                <a:cs typeface="Arial" panose="020B0604020202020204" pitchFamily="34" charset="0"/>
              </a:rPr>
              <a:t>Freepik</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1</a:t>
            </a:fld>
            <a:endParaRPr lang="en-AU"/>
          </a:p>
        </p:txBody>
      </p:sp>
    </p:spTree>
    <p:extLst>
      <p:ext uri="{BB962C8B-B14F-4D97-AF65-F5344CB8AC3E}">
        <p14:creationId xmlns:p14="http://schemas.microsoft.com/office/powerpoint/2010/main" val="1517981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C4928-D64D-912D-8F42-22EE7C14C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CF1B2-6BD1-A227-E4D7-143DA0938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A9EC3-B8F6-53B9-5473-1DB553478917}"/>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fruit:</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Pome fruit:</a:t>
            </a:r>
            <a:r>
              <a:rPr lang="en-AU" sz="1100" dirty="0">
                <a:latin typeface="Arial" panose="020B0604020202020204" pitchFamily="34" charset="0"/>
                <a:cs typeface="Arial" panose="020B0604020202020204" pitchFamily="34" charset="0"/>
              </a:rPr>
              <a:t> apple, pear.</a:t>
            </a:r>
          </a:p>
          <a:p>
            <a:r>
              <a:rPr lang="en-AU" sz="1100" b="1" dirty="0">
                <a:latin typeface="Arial" panose="020B0604020202020204" pitchFamily="34" charset="0"/>
                <a:cs typeface="Arial" panose="020B0604020202020204" pitchFamily="34" charset="0"/>
              </a:rPr>
              <a:t>Citrus fruit: </a:t>
            </a:r>
            <a:r>
              <a:rPr lang="en-AU" sz="1100" dirty="0">
                <a:latin typeface="Arial" panose="020B0604020202020204" pitchFamily="34" charset="0"/>
                <a:cs typeface="Arial" panose="020B0604020202020204" pitchFamily="34" charset="0"/>
              </a:rPr>
              <a:t>orange, mandarin, grapefruit.</a:t>
            </a:r>
          </a:p>
          <a:p>
            <a:r>
              <a:rPr lang="en-AU" sz="1100" b="1" dirty="0">
                <a:latin typeface="Arial" panose="020B0604020202020204" pitchFamily="34" charset="0"/>
                <a:cs typeface="Arial" panose="020B0604020202020204" pitchFamily="34" charset="0"/>
              </a:rPr>
              <a:t>Stone fruit:</a:t>
            </a:r>
            <a:r>
              <a:rPr lang="en-AU" sz="1100" dirty="0">
                <a:latin typeface="Arial" panose="020B0604020202020204" pitchFamily="34" charset="0"/>
                <a:cs typeface="Arial" panose="020B0604020202020204" pitchFamily="34" charset="0"/>
              </a:rPr>
              <a:t> apricot, cherry, peach, nectarine, plum.</a:t>
            </a:r>
          </a:p>
          <a:p>
            <a:r>
              <a:rPr lang="en-AU" sz="1100" b="1" dirty="0">
                <a:latin typeface="Arial" panose="020B0604020202020204" pitchFamily="34" charset="0"/>
                <a:cs typeface="Arial" panose="020B0604020202020204" pitchFamily="34" charset="0"/>
              </a:rPr>
              <a:t>Tropical:</a:t>
            </a:r>
            <a:r>
              <a:rPr lang="en-AU" sz="1100" dirty="0">
                <a:latin typeface="Arial" panose="020B0604020202020204" pitchFamily="34" charset="0"/>
                <a:cs typeface="Arial" panose="020B0604020202020204" pitchFamily="34" charset="0"/>
              </a:rPr>
              <a:t> banana, paw </a:t>
            </a:r>
            <a:r>
              <a:rPr lang="en-AU" sz="1100" dirty="0" err="1">
                <a:latin typeface="Arial" panose="020B0604020202020204" pitchFamily="34" charset="0"/>
                <a:cs typeface="Arial" panose="020B0604020202020204" pitchFamily="34" charset="0"/>
              </a:rPr>
              <a:t>paw</a:t>
            </a:r>
            <a:r>
              <a:rPr lang="en-AU" sz="1100" dirty="0">
                <a:latin typeface="Arial" panose="020B0604020202020204" pitchFamily="34" charset="0"/>
                <a:cs typeface="Arial" panose="020B0604020202020204" pitchFamily="34" charset="0"/>
              </a:rPr>
              <a:t>, mangoes, pineapple and melon.</a:t>
            </a:r>
          </a:p>
          <a:p>
            <a:r>
              <a:rPr lang="en-AU" sz="1100" b="1" dirty="0">
                <a:latin typeface="Arial" panose="020B0604020202020204" pitchFamily="34" charset="0"/>
                <a:cs typeface="Arial" panose="020B0604020202020204" pitchFamily="34" charset="0"/>
              </a:rPr>
              <a:t>Berries: </a:t>
            </a:r>
            <a:r>
              <a:rPr lang="en-AU" sz="1100" dirty="0">
                <a:latin typeface="Arial" panose="020B0604020202020204" pitchFamily="34" charset="0"/>
                <a:cs typeface="Arial" panose="020B0604020202020204" pitchFamily="34" charset="0"/>
              </a:rPr>
              <a:t>strawberry, blueberry, raspberry, blackberry.</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grapes, passionfruit.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Whole or chopped fruit is the best choice.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fruits are all part of this food group. It is best to avoid fruits canned in syrup and choose varieties canned in natural juice or water instead. </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Choose dried fruit or fruit juice only occasionally:</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Eating dried fruit regularly is not recommended as it is high in kilojoules, can stick to the teeth and increases the risk of dental decay. You can also easily eat more than you realise.</a:t>
            </a:r>
            <a:r>
              <a:rPr lang="en-US" sz="1100" dirty="0">
                <a:solidFill>
                  <a:srgbClr val="000000"/>
                </a:solidFill>
                <a:latin typeface="Arial" panose="020B0604020202020204" pitchFamily="34" charset="0"/>
                <a:cs typeface="Arial" panose="020B0604020202020204" pitchFamily="34" charset="0"/>
              </a:rPr>
              <a:t> </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Fruit juice is acidic and can increase the risk of dental decay.  Fruit juice also has less fibre and other nutrients than whole fruit.</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t>Different fruits can help protect our bodies in different ways, so it’s important to choose a variety, including different colours, each day.</a:t>
            </a:r>
          </a:p>
          <a:p>
            <a:endParaRPr lang="en-US" sz="1100" dirty="0"/>
          </a:p>
          <a:p>
            <a:r>
              <a:rPr lang="en-US" sz="1100" b="1" dirty="0"/>
              <a:t>Differences between fruit and vegetables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and vegetables are from different parts of a plant. </a:t>
            </a:r>
            <a:r>
              <a:rPr lang="en-AU" sz="1100" b="1" dirty="0">
                <a:latin typeface="Arial" panose="020B0604020202020204" pitchFamily="34" charset="0"/>
                <a:cs typeface="Arial" panose="020B0604020202020204" pitchFamily="34" charset="0"/>
              </a:rPr>
              <a:t>Fruits come from the flowering part of a plant and contain seeds.</a:t>
            </a:r>
            <a:r>
              <a:rPr lang="en-AU" sz="1100" dirty="0">
                <a:latin typeface="Arial" panose="020B0604020202020204" pitchFamily="34" charset="0"/>
                <a:cs typeface="Arial" panose="020B0604020202020204" pitchFamily="34" charset="0"/>
              </a:rPr>
              <a:t> </a:t>
            </a:r>
            <a:r>
              <a:rPr lang="en-AU" sz="1100" b="1" dirty="0">
                <a:latin typeface="Arial" panose="020B0604020202020204" pitchFamily="34" charset="0"/>
                <a:cs typeface="Arial" panose="020B0604020202020204" pitchFamily="34" charset="0"/>
              </a:rPr>
              <a:t>Vegetables are the edible parts of a plant, such as the leaves, stem, roots, and bulbs.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that are eaten like vegetables: pumpkin, cucumber, tomato (and therefore part of the vegetable group).</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BB8F03-8C9B-BFBA-BCAF-A25BCA681126}"/>
              </a:ext>
            </a:extLst>
          </p:cNvPr>
          <p:cNvSpPr>
            <a:spLocks noGrp="1"/>
          </p:cNvSpPr>
          <p:nvPr>
            <p:ph type="sldNum" sz="quarter" idx="5"/>
          </p:nvPr>
        </p:nvSpPr>
        <p:spPr/>
        <p:txBody>
          <a:bodyPr/>
          <a:lstStyle/>
          <a:p>
            <a:fld id="{E6D7DA54-C4FE-4877-8DF5-AF24F4B46978}" type="slidenum">
              <a:rPr lang="en-AU" smtClean="0"/>
              <a:t>10</a:t>
            </a:fld>
            <a:endParaRPr lang="en-AU"/>
          </a:p>
        </p:txBody>
      </p:sp>
    </p:spTree>
    <p:extLst>
      <p:ext uri="{BB962C8B-B14F-4D97-AF65-F5344CB8AC3E}">
        <p14:creationId xmlns:p14="http://schemas.microsoft.com/office/powerpoint/2010/main" val="4106296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7836-0DA4-CF98-775A-7BD2F2108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6159C-DA1A-5A1F-252D-D6FD14B3B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BA8C2-1B04-6C25-5783-8D52EA4739B0}"/>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complex carbohydrates in these foods are slowly digested, which provides energy over time and helps prevent overeating.</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Carbohydrate provides the best source of energy for the brain. </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helps us stay fuller for longer, which can help with concentration.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is especially useful in keeping the digestive track (including the intestines) healthy and can assist with constipation.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vast range of vitamins and minerals are important for growth and repair, healthy ageing, and preventing chronic conditions. </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9163C1-1200-C9C6-5061-ED4715631C83}"/>
              </a:ext>
            </a:extLst>
          </p:cNvPr>
          <p:cNvSpPr>
            <a:spLocks noGrp="1"/>
          </p:cNvSpPr>
          <p:nvPr>
            <p:ph type="sldNum" sz="quarter" idx="5"/>
          </p:nvPr>
        </p:nvSpPr>
        <p:spPr/>
        <p:txBody>
          <a:bodyPr/>
          <a:lstStyle/>
          <a:p>
            <a:fld id="{E6D7DA54-C4FE-4877-8DF5-AF24F4B46978}" type="slidenum">
              <a:rPr lang="en-AU" smtClean="0"/>
              <a:t>11</a:t>
            </a:fld>
            <a:endParaRPr lang="en-AU"/>
          </a:p>
        </p:txBody>
      </p:sp>
    </p:spTree>
    <p:extLst>
      <p:ext uri="{BB962C8B-B14F-4D97-AF65-F5344CB8AC3E}">
        <p14:creationId xmlns:p14="http://schemas.microsoft.com/office/powerpoint/2010/main" val="3024839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7798-161C-7BE7-7D1A-52F7AFAE6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1F3B9-60B8-2336-04A6-82AA313C2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CFC42-0697-0C8D-8919-E784282FF72B}"/>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Milks:</a:t>
            </a:r>
            <a:r>
              <a:rPr lang="en-AU" sz="1100" dirty="0">
                <a:latin typeface="Arial" panose="020B0604020202020204" pitchFamily="34" charset="0"/>
                <a:cs typeface="Arial" panose="020B0604020202020204" pitchFamily="34" charset="0"/>
              </a:rPr>
              <a:t> All reduced fat or full cream milks, plain and flavoured, long life milks, powdered milk, evaporated milk, soy beverages (</a:t>
            </a:r>
            <a:r>
              <a:rPr lang="en-AU" sz="1100" b="1" dirty="0">
                <a:latin typeface="Arial" panose="020B0604020202020204" pitchFamily="34" charset="0"/>
                <a:cs typeface="Arial" panose="020B0604020202020204" pitchFamily="34" charset="0"/>
              </a:rPr>
              <a:t>fortified with at least 100mg calcium/100mL</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Yoghurt:</a:t>
            </a:r>
            <a:r>
              <a:rPr lang="en-AU" sz="1100" dirty="0">
                <a:latin typeface="Arial" panose="020B0604020202020204" pitchFamily="34" charset="0"/>
                <a:cs typeface="Arial" panose="020B0604020202020204" pitchFamily="34" charset="0"/>
              </a:rPr>
              <a:t> All yoghurts including reduced fat or full cream, plain and flavoured, soy yoghurt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Cheese:</a:t>
            </a:r>
            <a:r>
              <a:rPr lang="en-AU" sz="1100" dirty="0">
                <a:latin typeface="Arial" panose="020B0604020202020204" pitchFamily="34" charset="0"/>
                <a:cs typeface="Arial" panose="020B0604020202020204" pitchFamily="34" charset="0"/>
              </a:rPr>
              <a:t> All hard cheeses, reduced or full fat, for example cheddar, red Leicester, Gloucester, Edam, Gouda Soy cheeses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 products made from milk.</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alternatives:</a:t>
            </a:r>
          </a:p>
          <a:p>
            <a:pPr marL="664232" lvl="1"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Calcium</a:t>
            </a:r>
            <a:r>
              <a:rPr lang="en-US" sz="1100" dirty="0">
                <a:solidFill>
                  <a:srgbClr val="000000"/>
                </a:solidFill>
                <a:latin typeface="Arial" panose="020B0604020202020204" pitchFamily="34" charset="0"/>
                <a:cs typeface="Arial" panose="020B0604020202020204" pitchFamily="34" charset="0"/>
              </a:rPr>
              <a:t>-fortified dairy alternatives include soy, rice, almond or oat milk and soy or lactose free yoghurts and cheeses.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Non-dairy alternatives do not naturally contain calcium. It is important to select products labelled as calcium-fortified.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Many of the alternative milks, with the exception of soy milk products, may not be a good source of protein and other key nutrients found in milk and products made from milk. </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dairy alternative products such as soy milk and cheese are a key source of nutrients, particularly protein and calcium (if calcium is added by the manufacturer), and need to be included regularly to ensure their diet is nutritionally balanced. </a:t>
            </a:r>
          </a:p>
          <a:p>
            <a:pPr marL="181154" indent="-181154" defTabSz="966155">
              <a:buFont typeface="Arial" panose="020B0604020202020204" pitchFamily="34" charset="0"/>
              <a:buChar char="•"/>
              <a:defRP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pPr defTabSz="966155">
              <a:defRPr/>
            </a:pPr>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051A27-1302-CA28-C739-8974F2E11427}"/>
              </a:ext>
            </a:extLst>
          </p:cNvPr>
          <p:cNvSpPr>
            <a:spLocks noGrp="1"/>
          </p:cNvSpPr>
          <p:nvPr>
            <p:ph type="sldNum" sz="quarter" idx="5"/>
          </p:nvPr>
        </p:nvSpPr>
        <p:spPr/>
        <p:txBody>
          <a:bodyPr/>
          <a:lstStyle/>
          <a:p>
            <a:fld id="{E6D7DA54-C4FE-4877-8DF5-AF24F4B46978}" type="slidenum">
              <a:rPr lang="en-AU" smtClean="0"/>
              <a:t>12</a:t>
            </a:fld>
            <a:endParaRPr lang="en-AU"/>
          </a:p>
        </p:txBody>
      </p:sp>
    </p:spTree>
    <p:extLst>
      <p:ext uri="{BB962C8B-B14F-4D97-AF65-F5344CB8AC3E}">
        <p14:creationId xmlns:p14="http://schemas.microsoft.com/office/powerpoint/2010/main" val="3578862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80C90-1FB4-8F3A-6DE8-6E3BD3463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7DA5E-EE56-DCFF-7F91-CE97F82B0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08A32-8727-A701-7548-67B5E1826DAE}"/>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Calcium helps ensure strong bones and teeth.</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Iodine is needed to make essential thyroid hormones. These are used by the body for growth and energy use, as well as brain and bone development in the early years.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Vitamin B12 is essential for the production of red blood cells, which are needed to carry oxygen from the lungs to the body’s tissues and organs.</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defTabSz="966155">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93120E-0DEE-247F-FD82-37B4BB60A644}"/>
              </a:ext>
            </a:extLst>
          </p:cNvPr>
          <p:cNvSpPr>
            <a:spLocks noGrp="1"/>
          </p:cNvSpPr>
          <p:nvPr>
            <p:ph type="sldNum" sz="quarter" idx="5"/>
          </p:nvPr>
        </p:nvSpPr>
        <p:spPr/>
        <p:txBody>
          <a:bodyPr/>
          <a:lstStyle/>
          <a:p>
            <a:fld id="{E6D7DA54-C4FE-4877-8DF5-AF24F4B46978}" type="slidenum">
              <a:rPr lang="en-AU" smtClean="0"/>
              <a:t>13</a:t>
            </a:fld>
            <a:endParaRPr lang="en-AU"/>
          </a:p>
        </p:txBody>
      </p:sp>
    </p:spTree>
    <p:extLst>
      <p:ext uri="{BB962C8B-B14F-4D97-AF65-F5344CB8AC3E}">
        <p14:creationId xmlns:p14="http://schemas.microsoft.com/office/powerpoint/2010/main" val="1130040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69C65-6537-0004-E2A8-2386CDEAD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E5E1C-6033-66F9-BA63-6AFB23CB7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32787-DCFF-2BD2-CDC5-2BA1B4D9A913}"/>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Lean meats: </a:t>
            </a:r>
            <a:r>
              <a:rPr lang="en-AU" sz="1100" dirty="0">
                <a:latin typeface="Arial" panose="020B0604020202020204" pitchFamily="34" charset="0"/>
                <a:cs typeface="Arial" panose="020B0604020202020204" pitchFamily="34" charset="0"/>
              </a:rPr>
              <a:t>beef, lamb, pork, kangaroo, lean and low salt sausages.</a:t>
            </a:r>
          </a:p>
          <a:p>
            <a:r>
              <a:rPr lang="en-AU" sz="1100" b="1" dirty="0">
                <a:latin typeface="Arial" panose="020B0604020202020204" pitchFamily="34" charset="0"/>
                <a:cs typeface="Arial" panose="020B0604020202020204" pitchFamily="34" charset="0"/>
              </a:rPr>
              <a:t>Poultry:</a:t>
            </a:r>
            <a:r>
              <a:rPr lang="en-AU" sz="1100" dirty="0">
                <a:latin typeface="Arial" panose="020B0604020202020204" pitchFamily="34" charset="0"/>
                <a:cs typeface="Arial" panose="020B0604020202020204" pitchFamily="34" charset="0"/>
              </a:rPr>
              <a:t> chicken, turkey, duck, emu, goose.</a:t>
            </a:r>
          </a:p>
          <a:p>
            <a:r>
              <a:rPr lang="en-AU" sz="1100" b="1" dirty="0">
                <a:latin typeface="Arial" panose="020B0604020202020204" pitchFamily="34" charset="0"/>
                <a:cs typeface="Arial" panose="020B0604020202020204" pitchFamily="34" charset="0"/>
              </a:rPr>
              <a:t>Fish and seafood:</a:t>
            </a:r>
            <a:r>
              <a:rPr lang="en-AU" sz="1100" dirty="0">
                <a:latin typeface="Arial" panose="020B0604020202020204" pitchFamily="34" charset="0"/>
                <a:cs typeface="Arial" panose="020B0604020202020204" pitchFamily="34" charset="0"/>
              </a:rPr>
              <a:t> fish, prawns, crab, lobster, mussels, oysters, scallops, clams.</a:t>
            </a:r>
          </a:p>
          <a:p>
            <a:r>
              <a:rPr lang="en-AU" sz="1100" b="1" dirty="0">
                <a:latin typeface="Arial" panose="020B0604020202020204" pitchFamily="34" charset="0"/>
                <a:cs typeface="Arial" panose="020B0604020202020204" pitchFamily="34" charset="0"/>
              </a:rPr>
              <a:t>Eggs:</a:t>
            </a:r>
            <a:r>
              <a:rPr lang="en-AU" sz="1100" dirty="0">
                <a:latin typeface="Arial" panose="020B0604020202020204" pitchFamily="34" charset="0"/>
                <a:cs typeface="Arial" panose="020B0604020202020204" pitchFamily="34" charset="0"/>
              </a:rPr>
              <a:t> chicken eggs, duck eggs.</a:t>
            </a:r>
          </a:p>
          <a:p>
            <a:r>
              <a:rPr lang="en-AU" sz="1100" b="1" dirty="0">
                <a:latin typeface="Arial" panose="020B0604020202020204" pitchFamily="34" charset="0"/>
                <a:cs typeface="Arial" panose="020B0604020202020204" pitchFamily="34" charset="0"/>
              </a:rPr>
              <a:t>Nuts and seeds:</a:t>
            </a:r>
            <a:r>
              <a:rPr lang="en-AU" sz="1100" dirty="0">
                <a:latin typeface="Arial" panose="020B0604020202020204" pitchFamily="34" charset="0"/>
                <a:cs typeface="Arial" panose="020B0604020202020204" pitchFamily="34" charset="0"/>
              </a:rPr>
              <a:t> almonds, pine nuts, walnut, macadamia, hazelnut, cashew, peanut, nut spreads, </a:t>
            </a:r>
            <a:r>
              <a:rPr lang="en-AU" sz="1100" dirty="0" err="1">
                <a:latin typeface="Arial" panose="020B0604020202020204" pitchFamily="34" charset="0"/>
                <a:cs typeface="Arial" panose="020B0604020202020204" pitchFamily="34" charset="0"/>
              </a:rPr>
              <a:t>brazil</a:t>
            </a:r>
            <a:r>
              <a:rPr lang="en-AU" sz="1100" dirty="0">
                <a:latin typeface="Arial" panose="020B0604020202020204" pitchFamily="34" charset="0"/>
                <a:cs typeface="Arial" panose="020B0604020202020204" pitchFamily="34" charset="0"/>
              </a:rPr>
              <a:t> nuts, seeds.</a:t>
            </a:r>
          </a:p>
          <a:p>
            <a:r>
              <a:rPr lang="en-AU" sz="1100" b="1" dirty="0">
                <a:latin typeface="Arial" panose="020B0604020202020204" pitchFamily="34" charset="0"/>
                <a:cs typeface="Arial" panose="020B0604020202020204" pitchFamily="34" charset="0"/>
              </a:rPr>
              <a:t>Legumes/beans:</a:t>
            </a:r>
            <a:r>
              <a:rPr lang="en-AU" sz="1100" dirty="0">
                <a:latin typeface="Arial" panose="020B0604020202020204" pitchFamily="34" charset="0"/>
                <a:cs typeface="Arial" panose="020B0604020202020204" pitchFamily="34" charset="0"/>
              </a:rPr>
              <a:t> all beans, lentils, chickpeas, split peas, tofu.</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To ensure adequate iron and zinc, about half the serves from this food group should be lean meats. For those who do not eat animal foods, nuts, seeds, legumes (including tofu) can provide some iron and zinc, plus a good mix of plant-based protein.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Choose lean meat options and/or remove the visible fat from the meat prior to cooking to reduce the total amount of saturated fat consumed.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varieties of meat, poultry or fish are included in this group. It is important that canned varieties are low in fat and low in salt (no added salt) and canned in water rather than in oil or brine.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Sausages, commercial burgers and meat pastries </a:t>
            </a:r>
            <a:r>
              <a:rPr lang="en-US" sz="1100" dirty="0">
                <a:solidFill>
                  <a:srgbClr val="000000"/>
                </a:solidFill>
                <a:latin typeface="Arial" panose="020B0604020202020204" pitchFamily="34" charset="0"/>
                <a:cs typeface="Arial" panose="020B0604020202020204" pitchFamily="34" charset="0"/>
              </a:rPr>
              <a:t>can be high in saturated fat and are classified as a ‘sometimes’ food. It is recommended the consumption of these foods be limited. If purchasing sausages, it is best to select lean or reduced fat versions and boil or fry in a non-stick pan or BBQ.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Processed meats</a:t>
            </a:r>
            <a:r>
              <a:rPr lang="en-US" sz="1100" dirty="0">
                <a:solidFill>
                  <a:srgbClr val="000000"/>
                </a:solidFill>
                <a:latin typeface="Arial" panose="020B0604020202020204" pitchFamily="34" charset="0"/>
                <a:cs typeface="Arial" panose="020B0604020202020204" pitchFamily="34" charset="0"/>
              </a:rPr>
              <a:t>, such as salami and bacon are high in salt and saturated fats are classified as a ‘sometimes’ food. Consumption should be limited. </a:t>
            </a:r>
          </a:p>
          <a:p>
            <a:pPr marL="181154" indent="-181154" defTabSz="966155">
              <a:buFont typeface="Arial" panose="020B0604020202020204" pitchFamily="34" charset="0"/>
              <a:buChar char="•"/>
              <a:defRPr/>
            </a:pPr>
            <a:r>
              <a:rPr lang="en-AU" sz="1100" b="1" dirty="0">
                <a:latin typeface="Arial" panose="020B0604020202020204" pitchFamily="34" charset="0"/>
                <a:cs typeface="Arial" panose="020B0604020202020204" pitchFamily="34" charset="0"/>
              </a:rPr>
              <a:t>Meat alternatives (plant foods)</a:t>
            </a:r>
            <a:r>
              <a:rPr lang="en-AU" sz="1100" dirty="0">
                <a:latin typeface="Arial" panose="020B0604020202020204" pitchFamily="34" charset="0"/>
                <a:cs typeface="Arial" panose="020B0604020202020204" pitchFamily="34" charset="0"/>
              </a:rPr>
              <a:t>:</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Nuts and seeds.</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Legumes/beans appear in this group as well as the vegetable group. </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these foods are a key source of nutrients, particularly protein and iron, and need to be included regularly to ensure their diet is nutritionally balanced.</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3C58BA0-B09E-1090-4CBA-0D719AD7CD20}"/>
              </a:ext>
            </a:extLst>
          </p:cNvPr>
          <p:cNvSpPr>
            <a:spLocks noGrp="1"/>
          </p:cNvSpPr>
          <p:nvPr>
            <p:ph type="sldNum" sz="quarter" idx="5"/>
          </p:nvPr>
        </p:nvSpPr>
        <p:spPr/>
        <p:txBody>
          <a:bodyPr/>
          <a:lstStyle/>
          <a:p>
            <a:fld id="{E6D7DA54-C4FE-4877-8DF5-AF24F4B46978}" type="slidenum">
              <a:rPr lang="en-AU" smtClean="0"/>
              <a:t>14</a:t>
            </a:fld>
            <a:endParaRPr lang="en-AU"/>
          </a:p>
        </p:txBody>
      </p:sp>
    </p:spTree>
    <p:extLst>
      <p:ext uri="{BB962C8B-B14F-4D97-AF65-F5344CB8AC3E}">
        <p14:creationId xmlns:p14="http://schemas.microsoft.com/office/powerpoint/2010/main" val="3974619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Iron is particularly important for transporting oxygen in the blood. This is essential for providing energy for daily life. Iron also helps our immune system fight infection. </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Zinc is important for growth and for the immune system to fight infection. </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15</a:t>
            </a:fld>
            <a:endParaRPr lang="en-AU"/>
          </a:p>
        </p:txBody>
      </p:sp>
    </p:spTree>
    <p:extLst>
      <p:ext uri="{BB962C8B-B14F-4D97-AF65-F5344CB8AC3E}">
        <p14:creationId xmlns:p14="http://schemas.microsoft.com/office/powerpoint/2010/main" val="895336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64361-A9A4-F612-125D-BAE8B09ED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17EE8-7261-5A65-5BC5-9221A6137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84B3D-3D8B-F825-AD7C-D94F70A2F7D9}"/>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foods and drinks do not fit into the five food groups. These foods are high in saturated fat and/or added sugars, added salt or alcohol and low in fibre. These foods and drinks can also be high in kilojoules (energy).</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Higher added sugars: </a:t>
            </a:r>
            <a:r>
              <a:rPr lang="en-AU" sz="1100" dirty="0">
                <a:latin typeface="Arial" panose="020B0604020202020204" pitchFamily="34" charset="0"/>
                <a:cs typeface="Arial" panose="020B0604020202020204" pitchFamily="34" charset="0"/>
              </a:rPr>
              <a:t>Soft drinks, energy drinks, sugar confectionary, jams, some sauces.</a:t>
            </a:r>
          </a:p>
          <a:p>
            <a:r>
              <a:rPr lang="en-AU" sz="1100" b="1" dirty="0">
                <a:latin typeface="Arial" panose="020B0604020202020204" pitchFamily="34" charset="0"/>
                <a:cs typeface="Arial" panose="020B0604020202020204" pitchFamily="34" charset="0"/>
              </a:rPr>
              <a:t>Higher fat: </a:t>
            </a:r>
            <a:r>
              <a:rPr lang="en-AU" sz="1100" dirty="0">
                <a:latin typeface="Arial" panose="020B0604020202020204" pitchFamily="34" charset="0"/>
                <a:cs typeface="Arial" panose="020B0604020202020204" pitchFamily="34" charset="0"/>
              </a:rPr>
              <a:t>Most processed meats (bacon, ham, sausages, </a:t>
            </a:r>
            <a:r>
              <a:rPr lang="en-AU" sz="1100" dirty="0" err="1">
                <a:latin typeface="Arial" panose="020B0604020202020204" pitchFamily="34" charset="0"/>
                <a:cs typeface="Arial" panose="020B0604020202020204" pitchFamily="34" charset="0"/>
              </a:rPr>
              <a:t>frankfurts</a:t>
            </a:r>
            <a:r>
              <a:rPr lang="en-AU" sz="1100" dirty="0">
                <a:latin typeface="Arial" panose="020B0604020202020204" pitchFamily="34" charset="0"/>
                <a:cs typeface="Arial" panose="020B0604020202020204" pitchFamily="34" charset="0"/>
              </a:rPr>
              <a:t>), crisps, butter, cream, pastry products, meat pies, sausage rolls, potato chips, commercial pizza.</a:t>
            </a:r>
          </a:p>
          <a:p>
            <a:r>
              <a:rPr lang="en-AU" sz="1100" b="1" dirty="0">
                <a:latin typeface="Arial" panose="020B0604020202020204" pitchFamily="34" charset="0"/>
                <a:cs typeface="Arial" panose="020B0604020202020204" pitchFamily="34" charset="0"/>
              </a:rPr>
              <a:t>Higher added sugars AND higher fat: </a:t>
            </a:r>
            <a:r>
              <a:rPr lang="en-AU" sz="1100" dirty="0">
                <a:latin typeface="Arial" panose="020B0604020202020204" pitchFamily="34" charset="0"/>
                <a:cs typeface="Arial" panose="020B0604020202020204" pitchFamily="34" charset="0"/>
              </a:rPr>
              <a:t>Biscuits, cakes, chocolate, doughnuts, ice cream, iced buns, some muesli bars, muffins, sweet pastries.</a:t>
            </a:r>
          </a:p>
          <a:p>
            <a:r>
              <a:rPr lang="en-AU" sz="1100" b="1" dirty="0">
                <a:latin typeface="Arial" panose="020B0604020202020204" pitchFamily="34" charset="0"/>
                <a:cs typeface="Arial" panose="020B0604020202020204" pitchFamily="34" charset="0"/>
              </a:rPr>
              <a:t>Alcoholic drinks.</a:t>
            </a:r>
          </a:p>
          <a:p>
            <a:endParaRPr lang="en-AU" sz="1100" b="1"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‘Sometimes’ foods in a healthy diet:</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people require extra serves of food, for example, those who are taller and more active. These can sometimes include extra serves of </a:t>
            </a:r>
            <a:r>
              <a:rPr lang="en-US" sz="1100" dirty="0">
                <a:latin typeface="Arial" panose="020B0604020202020204" pitchFamily="34" charset="0"/>
                <a:cs typeface="Arial" panose="020B0604020202020204" pitchFamily="34" charset="0"/>
                <a:hlinkClick r:id="rId3"/>
              </a:rPr>
              <a:t>‘</a:t>
            </a:r>
            <a:r>
              <a:rPr lang="en-US" sz="1100" dirty="0">
                <a:latin typeface="Arial" panose="020B0604020202020204" pitchFamily="34" charset="0"/>
                <a:cs typeface="Arial" panose="020B0604020202020204" pitchFamily="34" charset="0"/>
              </a:rPr>
              <a:t>sometimes’ foods. It is best if these extra serves come from the five food groups, particularly wholegrain cereals, vegetables including legumes/beans and fruit. However, they can also sometimes include serves of ‘sometimes’ foods (discretionary foods).</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These foods can, however, contribute to a feeling of enjoyment. They should be consumed sometimes, and in small amounts, </a:t>
            </a:r>
            <a:r>
              <a:rPr lang="en-US" sz="1100" b="1" dirty="0">
                <a:latin typeface="Arial" panose="020B0604020202020204" pitchFamily="34" charset="0"/>
                <a:cs typeface="Arial" panose="020B0604020202020204" pitchFamily="34" charset="0"/>
              </a:rPr>
              <a:t>such as once a week</a:t>
            </a:r>
            <a:r>
              <a:rPr lang="en-US" sz="1100" dirty="0">
                <a:latin typeface="Arial" panose="020B0604020202020204" pitchFamily="34" charset="0"/>
                <a:cs typeface="Arial" panose="020B0604020202020204" pitchFamily="34" charset="0"/>
              </a:rPr>
              <a:t>.</a:t>
            </a:r>
          </a:p>
          <a:p>
            <a:endParaRPr lang="en-AU" sz="1100" b="1"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64B601B-764D-DFA7-7550-5BD8D984EC50}"/>
              </a:ext>
            </a:extLst>
          </p:cNvPr>
          <p:cNvSpPr>
            <a:spLocks noGrp="1"/>
          </p:cNvSpPr>
          <p:nvPr>
            <p:ph type="sldNum" sz="quarter" idx="5"/>
          </p:nvPr>
        </p:nvSpPr>
        <p:spPr/>
        <p:txBody>
          <a:bodyPr/>
          <a:lstStyle/>
          <a:p>
            <a:fld id="{E6D7DA54-C4FE-4877-8DF5-AF24F4B46978}" type="slidenum">
              <a:rPr lang="en-AU" smtClean="0"/>
              <a:t>16</a:t>
            </a:fld>
            <a:endParaRPr lang="en-AU"/>
          </a:p>
        </p:txBody>
      </p:sp>
    </p:spTree>
    <p:extLst>
      <p:ext uri="{BB962C8B-B14F-4D97-AF65-F5344CB8AC3E}">
        <p14:creationId xmlns:p14="http://schemas.microsoft.com/office/powerpoint/2010/main" val="1332396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17</a:t>
            </a:fld>
            <a:endParaRPr lang="en-AU"/>
          </a:p>
        </p:txBody>
      </p:sp>
    </p:spTree>
    <p:extLst>
      <p:ext uri="{BB962C8B-B14F-4D97-AF65-F5344CB8AC3E}">
        <p14:creationId xmlns:p14="http://schemas.microsoft.com/office/powerpoint/2010/main" val="1224244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18</a:t>
            </a:fld>
            <a:endParaRPr lang="en-AU"/>
          </a:p>
        </p:txBody>
      </p:sp>
    </p:spTree>
    <p:extLst>
      <p:ext uri="{BB962C8B-B14F-4D97-AF65-F5344CB8AC3E}">
        <p14:creationId xmlns:p14="http://schemas.microsoft.com/office/powerpoint/2010/main" val="1384534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01FF2-801B-4C12-7721-12C65AD74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1D6EC-C120-809D-0391-C859A0591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67026-B670-4EC7-833D-21CBE6356C87}"/>
              </a:ext>
            </a:extLst>
          </p:cNvPr>
          <p:cNvSpPr>
            <a:spLocks noGrp="1"/>
          </p:cNvSpPr>
          <p:nvPr>
            <p:ph type="body" idx="1"/>
          </p:nvPr>
        </p:nvSpPr>
        <p:spPr/>
        <p:txBody>
          <a:bodyPr/>
          <a:lstStyle/>
          <a:p>
            <a:pPr marL="181154" indent="-181154">
              <a:buFont typeface="Arial" panose="020B0604020202020204" pitchFamily="34" charset="0"/>
              <a:buChar char="•"/>
            </a:pPr>
            <a:r>
              <a:rPr lang="en-AU"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81154" indent="-181154" defTabSz="966155">
              <a:buFont typeface="Arial" panose="020B0604020202020204" pitchFamily="34" charset="0"/>
              <a:buChar char="•"/>
              <a:defRPr/>
            </a:pPr>
            <a:r>
              <a:rPr lang="en-AU" dirty="0">
                <a:latin typeface="Arial" panose="020B0604020202020204" pitchFamily="34" charset="0"/>
                <a:cs typeface="Arial" panose="020B0604020202020204" pitchFamily="34" charset="0"/>
              </a:rPr>
              <a:t>It is a broad guide to the types and amounts of foods we should eat each day.</a:t>
            </a:r>
          </a:p>
          <a:p>
            <a:pPr marL="181154" indent="-181154">
              <a:buFont typeface="Arial" panose="020B0604020202020204" pitchFamily="34" charset="0"/>
              <a:buChar char="•"/>
            </a:pPr>
            <a:r>
              <a:rPr lang="en-AU" dirty="0">
                <a:latin typeface="Arial" panose="020B0604020202020204" pitchFamily="34" charset="0"/>
                <a:cs typeface="Arial" panose="020B0604020202020204" pitchFamily="34" charset="0"/>
              </a:rPr>
              <a:t>The food groups:</a:t>
            </a:r>
          </a:p>
          <a:p>
            <a:pPr marL="724616" lvl="1" indent="-241539">
              <a:buFont typeface="+mj-lt"/>
              <a:buAutoNum type="arabicPeriod"/>
            </a:pPr>
            <a:r>
              <a:rPr lang="en-AU" dirty="0">
                <a:latin typeface="Arial" panose="020B0604020202020204" pitchFamily="34" charset="0"/>
                <a:cs typeface="Arial" panose="020B0604020202020204" pitchFamily="34" charset="0"/>
              </a:rPr>
              <a:t>Grain foods</a:t>
            </a:r>
          </a:p>
          <a:p>
            <a:pPr marL="724616" lvl="1" indent="-241539">
              <a:buFont typeface="+mj-lt"/>
              <a:buAutoNum type="arabicPeriod"/>
            </a:pPr>
            <a:r>
              <a:rPr lang="en-AU" dirty="0">
                <a:latin typeface="Arial" panose="020B0604020202020204" pitchFamily="34" charset="0"/>
                <a:cs typeface="Arial" panose="020B0604020202020204" pitchFamily="34" charset="0"/>
              </a:rPr>
              <a:t>Vegetables</a:t>
            </a:r>
          </a:p>
          <a:p>
            <a:pPr marL="724616" lvl="1" indent="-241539">
              <a:buFont typeface="+mj-lt"/>
              <a:buAutoNum type="arabicPeriod"/>
            </a:pPr>
            <a:r>
              <a:rPr lang="en-AU" dirty="0">
                <a:latin typeface="Arial" panose="020B0604020202020204" pitchFamily="34" charset="0"/>
                <a:cs typeface="Arial" panose="020B0604020202020204" pitchFamily="34" charset="0"/>
              </a:rPr>
              <a:t>Fruit</a:t>
            </a:r>
          </a:p>
          <a:p>
            <a:pPr marL="724616" lvl="1" indent="-241539">
              <a:buFont typeface="+mj-lt"/>
              <a:buAutoNum type="arabicPeriod"/>
            </a:pPr>
            <a:r>
              <a:rPr lang="en-AU" dirty="0">
                <a:latin typeface="Arial" panose="020B0604020202020204" pitchFamily="34" charset="0"/>
                <a:cs typeface="Arial" panose="020B0604020202020204" pitchFamily="34" charset="0"/>
              </a:rPr>
              <a:t>Dairy and alternatives</a:t>
            </a:r>
          </a:p>
          <a:p>
            <a:pPr marL="724616" lvl="1" indent="-241539">
              <a:buFont typeface="+mj-lt"/>
              <a:buAutoNum type="arabicPeriod"/>
            </a:pPr>
            <a:r>
              <a:rPr lang="en-AU"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Sitting off to the side are foods categorised as ‘sometimes’ foods.</a:t>
            </a:r>
            <a:r>
              <a:rPr lang="en-US" sz="12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200" b="0" i="0" kern="1200" dirty="0" err="1">
                <a:solidFill>
                  <a:schemeClr val="tx1"/>
                </a:solidFill>
                <a:effectLst/>
                <a:latin typeface="Arial" panose="020B0604020202020204" pitchFamily="34" charset="0"/>
                <a:ea typeface="+mn-ea"/>
                <a:cs typeface="Arial" panose="020B0604020202020204" pitchFamily="34" charset="0"/>
              </a:rPr>
              <a:t>fibre</a:t>
            </a:r>
            <a:r>
              <a:rPr lang="en-US" sz="12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endParaRPr lang="en-AU" sz="1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8569CD1-6701-9264-B59A-6F63308008A5}"/>
              </a:ext>
            </a:extLst>
          </p:cNvPr>
          <p:cNvSpPr>
            <a:spLocks noGrp="1"/>
          </p:cNvSpPr>
          <p:nvPr>
            <p:ph type="sldNum" sz="quarter" idx="5"/>
          </p:nvPr>
        </p:nvSpPr>
        <p:spPr/>
        <p:txBody>
          <a:bodyPr/>
          <a:lstStyle/>
          <a:p>
            <a:fld id="{E6D7DA54-C4FE-4877-8DF5-AF24F4B46978}" type="slidenum">
              <a:rPr lang="en-AU" smtClean="0"/>
              <a:t>19</a:t>
            </a:fld>
            <a:endParaRPr lang="en-AU"/>
          </a:p>
        </p:txBody>
      </p:sp>
    </p:spTree>
    <p:extLst>
      <p:ext uri="{BB962C8B-B14F-4D97-AF65-F5344CB8AC3E}">
        <p14:creationId xmlns:p14="http://schemas.microsoft.com/office/powerpoint/2010/main" val="391206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2</a:t>
            </a:fld>
            <a:endParaRPr lang="en-AU"/>
          </a:p>
        </p:txBody>
      </p:sp>
    </p:spTree>
    <p:extLst>
      <p:ext uri="{BB962C8B-B14F-4D97-AF65-F5344CB8AC3E}">
        <p14:creationId xmlns:p14="http://schemas.microsoft.com/office/powerpoint/2010/main" val="1580963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t>Images: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20</a:t>
            </a:fld>
            <a:endParaRPr lang="en-AU"/>
          </a:p>
        </p:txBody>
      </p:sp>
    </p:spTree>
    <p:extLst>
      <p:ext uri="{BB962C8B-B14F-4D97-AF65-F5344CB8AC3E}">
        <p14:creationId xmlns:p14="http://schemas.microsoft.com/office/powerpoint/2010/main" val="2618735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‘Sometimes foods’ (discretionary foods) are energy dense and nutrient poor, meaning they provide a lot of energy and very few nutrients in a small volume of food or drink. </a:t>
            </a: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These foods generally have low levels of important vitamins and minerals.</a:t>
            </a: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Frequent consumption of such foods may replace healthy, nutritious foods from the five food groups. </a:t>
            </a:r>
          </a:p>
          <a:p>
            <a:pPr marL="181154" indent="-181154">
              <a:buFont typeface="Arial" panose="020B0604020202020204" pitchFamily="34" charset="0"/>
              <a:buChar char="•"/>
            </a:pPr>
            <a:endParaRPr lang="en-US" sz="11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21</a:t>
            </a:fld>
            <a:endParaRPr lang="en-AU"/>
          </a:p>
        </p:txBody>
      </p:sp>
    </p:spTree>
    <p:extLst>
      <p:ext uri="{BB962C8B-B14F-4D97-AF65-F5344CB8AC3E}">
        <p14:creationId xmlns:p14="http://schemas.microsoft.com/office/powerpoint/2010/main" val="3093132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22</a:t>
            </a:fld>
            <a:endParaRPr lang="en-AU"/>
          </a:p>
        </p:txBody>
      </p:sp>
    </p:spTree>
    <p:extLst>
      <p:ext uri="{BB962C8B-B14F-4D97-AF65-F5344CB8AC3E}">
        <p14:creationId xmlns:p14="http://schemas.microsoft.com/office/powerpoint/2010/main" val="757134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B5443-2273-1C73-8BAC-FC4872F9F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CDED2-973E-18CE-E9E2-F28CF2EDD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484B5-2288-4869-ABB2-0EF54C67240C}"/>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complex carbohydrates in these foods are slowly digested, which provides energy over time and helps prevent overeating.</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Carbohydrate provides the best source of energy for the brain. </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helps us stay fuller for longer, which can help with concentration.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is especially useful in keeping the digestive track (including the intestines) healthy and can assist with constipation.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vast range of vitamins and minerals are important for growth and repair, healthy ageing, and preventing chronic conditions. </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8B5E3AA-D463-A209-804A-EE399B4412EF}"/>
              </a:ext>
            </a:extLst>
          </p:cNvPr>
          <p:cNvSpPr>
            <a:spLocks noGrp="1"/>
          </p:cNvSpPr>
          <p:nvPr>
            <p:ph type="sldNum" sz="quarter" idx="5"/>
          </p:nvPr>
        </p:nvSpPr>
        <p:spPr/>
        <p:txBody>
          <a:bodyPr/>
          <a:lstStyle/>
          <a:p>
            <a:fld id="{E6D7DA54-C4FE-4877-8DF5-AF24F4B46978}" type="slidenum">
              <a:rPr lang="en-AU" smtClean="0"/>
              <a:t>23</a:t>
            </a:fld>
            <a:endParaRPr lang="en-AU"/>
          </a:p>
        </p:txBody>
      </p:sp>
    </p:spTree>
    <p:extLst>
      <p:ext uri="{BB962C8B-B14F-4D97-AF65-F5344CB8AC3E}">
        <p14:creationId xmlns:p14="http://schemas.microsoft.com/office/powerpoint/2010/main" val="2481673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24</a:t>
            </a:fld>
            <a:endParaRPr lang="en-AU"/>
          </a:p>
        </p:txBody>
      </p:sp>
    </p:spTree>
    <p:extLst>
      <p:ext uri="{BB962C8B-B14F-4D97-AF65-F5344CB8AC3E}">
        <p14:creationId xmlns:p14="http://schemas.microsoft.com/office/powerpoint/2010/main" val="3920097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AU" sz="1100" dirty="0"/>
          </a:p>
        </p:txBody>
      </p:sp>
      <p:sp>
        <p:nvSpPr>
          <p:cNvPr id="4" name="Slide Number Placeholder 3"/>
          <p:cNvSpPr>
            <a:spLocks noGrp="1"/>
          </p:cNvSpPr>
          <p:nvPr>
            <p:ph type="sldNum" sz="quarter" idx="5"/>
          </p:nvPr>
        </p:nvSpPr>
        <p:spPr/>
        <p:txBody>
          <a:bodyPr/>
          <a:lstStyle/>
          <a:p>
            <a:fld id="{2EB77E40-D0E8-4874-BAFC-253CC826BD69}" type="slidenum">
              <a:rPr lang="en-AU" smtClean="0"/>
              <a:t>25</a:t>
            </a:fld>
            <a:endParaRPr lang="en-AU"/>
          </a:p>
        </p:txBody>
      </p:sp>
    </p:spTree>
    <p:extLst>
      <p:ext uri="{BB962C8B-B14F-4D97-AF65-F5344CB8AC3E}">
        <p14:creationId xmlns:p14="http://schemas.microsoft.com/office/powerpoint/2010/main" val="2102206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sz="1100" dirty="0">
                <a:latin typeface="Arial" panose="020B0604020202020204" pitchFamily="34" charset="0"/>
                <a:cs typeface="Arial" panose="020B0604020202020204" pitchFamily="34" charset="0"/>
              </a:rPr>
              <a:t>These are example foods.</a:t>
            </a:r>
          </a:p>
          <a:p>
            <a:pPr defTabSz="966155">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26</a:t>
            </a:fld>
            <a:endParaRPr lang="en-AU"/>
          </a:p>
        </p:txBody>
      </p:sp>
    </p:spTree>
    <p:extLst>
      <p:ext uri="{BB962C8B-B14F-4D97-AF65-F5344CB8AC3E}">
        <p14:creationId xmlns:p14="http://schemas.microsoft.com/office/powerpoint/2010/main" val="276224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sz="1100" dirty="0">
                <a:latin typeface="Arial" panose="020B0604020202020204" pitchFamily="34" charset="0"/>
                <a:cs typeface="Arial" panose="020B0604020202020204" pitchFamily="34" charset="0"/>
              </a:rPr>
              <a:t>These are example foods.</a:t>
            </a:r>
          </a:p>
          <a:p>
            <a:pPr defTabSz="966155">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endParaRPr lang="en-AU" sz="1100" dirty="0"/>
          </a:p>
        </p:txBody>
      </p:sp>
      <p:sp>
        <p:nvSpPr>
          <p:cNvPr id="4" name="Slide Number Placeholder 3"/>
          <p:cNvSpPr>
            <a:spLocks noGrp="1"/>
          </p:cNvSpPr>
          <p:nvPr>
            <p:ph type="sldNum" sz="quarter" idx="5"/>
          </p:nvPr>
        </p:nvSpPr>
        <p:spPr/>
        <p:txBody>
          <a:bodyPr/>
          <a:lstStyle/>
          <a:p>
            <a:fld id="{2EB77E40-D0E8-4874-BAFC-253CC826BD69}" type="slidenum">
              <a:rPr lang="en-AU" smtClean="0"/>
              <a:t>27</a:t>
            </a:fld>
            <a:endParaRPr lang="en-AU"/>
          </a:p>
        </p:txBody>
      </p:sp>
    </p:spTree>
    <p:extLst>
      <p:ext uri="{BB962C8B-B14F-4D97-AF65-F5344CB8AC3E}">
        <p14:creationId xmlns:p14="http://schemas.microsoft.com/office/powerpoint/2010/main" val="1923652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6ADAF-FFDF-6DDD-BCE0-8CDB16E4D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643AC-6711-32AF-17D0-39856F970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13B6D-C7AC-904A-545A-4653F5DEB13A}"/>
              </a:ext>
            </a:extLst>
          </p:cNvPr>
          <p:cNvSpPr>
            <a:spLocks noGrp="1"/>
          </p:cNvSpPr>
          <p:nvPr>
            <p:ph type="body" idx="1"/>
          </p:nvPr>
        </p:nvSpPr>
        <p:spPr/>
        <p:txBody>
          <a:bodyPr/>
          <a:lstStyle/>
          <a:p>
            <a:pPr defTabSz="966155"/>
            <a:r>
              <a:rPr lang="en-AU" sz="1100" dirty="0">
                <a:latin typeface="Arial" panose="020B0604020202020204" pitchFamily="34" charset="0"/>
                <a:cs typeface="Arial" panose="020B0604020202020204" pitchFamily="34" charset="0"/>
              </a:rPr>
              <a:t>These are example foods.</a:t>
            </a:r>
          </a:p>
          <a:p>
            <a:pPr defTabSz="966155"/>
            <a:endParaRPr lang="en-AU" sz="1100" dirty="0">
              <a:latin typeface="Arial" panose="020B0604020202020204" pitchFamily="34" charset="0"/>
              <a:cs typeface="Arial" panose="020B0604020202020204" pitchFamily="34" charset="0"/>
            </a:endParaRPr>
          </a:p>
          <a:p>
            <a:pPr defTabSz="966155"/>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endParaRPr lang="en-AU" sz="1100" dirty="0"/>
          </a:p>
        </p:txBody>
      </p:sp>
      <p:sp>
        <p:nvSpPr>
          <p:cNvPr id="4" name="Slide Number Placeholder 3">
            <a:extLst>
              <a:ext uri="{FF2B5EF4-FFF2-40B4-BE49-F238E27FC236}">
                <a16:creationId xmlns:a16="http://schemas.microsoft.com/office/drawing/2014/main" id="{A6335594-7B6A-409A-DC18-14DDCECAA731}"/>
              </a:ext>
            </a:extLst>
          </p:cNvPr>
          <p:cNvSpPr>
            <a:spLocks noGrp="1"/>
          </p:cNvSpPr>
          <p:nvPr>
            <p:ph type="sldNum" sz="quarter" idx="5"/>
          </p:nvPr>
        </p:nvSpPr>
        <p:spPr/>
        <p:txBody>
          <a:bodyPr/>
          <a:lstStyle/>
          <a:p>
            <a:fld id="{2EB77E40-D0E8-4874-BAFC-253CC826BD69}" type="slidenum">
              <a:rPr lang="en-AU" smtClean="0"/>
              <a:t>28</a:t>
            </a:fld>
            <a:endParaRPr lang="en-AU"/>
          </a:p>
        </p:txBody>
      </p:sp>
    </p:spTree>
    <p:extLst>
      <p:ext uri="{BB962C8B-B14F-4D97-AF65-F5344CB8AC3E}">
        <p14:creationId xmlns:p14="http://schemas.microsoft.com/office/powerpoint/2010/main" val="575643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B386D-08D6-C61E-7537-7171A5A78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C42E2-EBB5-916E-5006-2BF0699FC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8509E7-5DEE-468C-7B76-00AC8758F3DA}"/>
              </a:ext>
            </a:extLst>
          </p:cNvPr>
          <p:cNvSpPr>
            <a:spLocks noGrp="1"/>
          </p:cNvSpPr>
          <p:nvPr>
            <p:ph type="body" idx="1"/>
          </p:nvPr>
        </p:nvSpPr>
        <p:spPr/>
        <p:txBody>
          <a:bodyPr/>
          <a:lstStyle/>
          <a:p>
            <a:pPr defTabSz="966155">
              <a:defRPr/>
            </a:pPr>
            <a:r>
              <a:rPr lang="en-AU" sz="1100" dirty="0">
                <a:latin typeface="Arial" panose="020B0604020202020204" pitchFamily="34" charset="0"/>
                <a:cs typeface="Arial" panose="020B0604020202020204" pitchFamily="34" charset="0"/>
              </a:rPr>
              <a:t>Go through the examples with the students.</a:t>
            </a:r>
          </a:p>
          <a:p>
            <a:pPr defTabSz="966155">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endParaRPr lang="en-AU" sz="1100" dirty="0"/>
          </a:p>
        </p:txBody>
      </p:sp>
      <p:sp>
        <p:nvSpPr>
          <p:cNvPr id="4" name="Slide Number Placeholder 3">
            <a:extLst>
              <a:ext uri="{FF2B5EF4-FFF2-40B4-BE49-F238E27FC236}">
                <a16:creationId xmlns:a16="http://schemas.microsoft.com/office/drawing/2014/main" id="{2DE6C111-DD95-3D10-9CA5-AE92E5941951}"/>
              </a:ext>
            </a:extLst>
          </p:cNvPr>
          <p:cNvSpPr>
            <a:spLocks noGrp="1"/>
          </p:cNvSpPr>
          <p:nvPr>
            <p:ph type="sldNum" sz="quarter" idx="5"/>
          </p:nvPr>
        </p:nvSpPr>
        <p:spPr/>
        <p:txBody>
          <a:bodyPr/>
          <a:lstStyle/>
          <a:p>
            <a:fld id="{2EB77E40-D0E8-4874-BAFC-253CC826BD69}" type="slidenum">
              <a:rPr lang="en-AU" smtClean="0"/>
              <a:t>29</a:t>
            </a:fld>
            <a:endParaRPr lang="en-AU"/>
          </a:p>
        </p:txBody>
      </p:sp>
    </p:spTree>
    <p:extLst>
      <p:ext uri="{BB962C8B-B14F-4D97-AF65-F5344CB8AC3E}">
        <p14:creationId xmlns:p14="http://schemas.microsoft.com/office/powerpoint/2010/main" val="1471907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3</a:t>
            </a:fld>
            <a:endParaRPr lang="en-AU"/>
          </a:p>
        </p:txBody>
      </p:sp>
    </p:spTree>
    <p:extLst>
      <p:ext uri="{BB962C8B-B14F-4D97-AF65-F5344CB8AC3E}">
        <p14:creationId xmlns:p14="http://schemas.microsoft.com/office/powerpoint/2010/main" val="1432539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A3EB5-7CCA-A55C-3246-EDE6D2733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8CEDF-C71C-73EC-3E5A-F116D9FCB0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67D3ED-A7B9-4583-53DF-F68668566535}"/>
              </a:ext>
            </a:extLst>
          </p:cNvPr>
          <p:cNvSpPr>
            <a:spLocks noGrp="1"/>
          </p:cNvSpPr>
          <p:nvPr>
            <p:ph type="body" idx="1"/>
          </p:nvPr>
        </p:nvSpPr>
        <p:spPr/>
        <p:txBody>
          <a:bodyPr/>
          <a:lstStyle/>
          <a:p>
            <a:pPr defTabSz="966155">
              <a:defRPr/>
            </a:pPr>
            <a:r>
              <a:rPr lang="en-AU" sz="1100" dirty="0">
                <a:latin typeface="Arial" panose="020B0604020202020204" pitchFamily="34" charset="0"/>
                <a:cs typeface="Arial" panose="020B0604020202020204" pitchFamily="34" charset="0"/>
              </a:rPr>
              <a:t>Go through the examples with the students.</a:t>
            </a:r>
          </a:p>
          <a:p>
            <a:pPr defTabSz="966155">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AU" sz="1100" dirty="0"/>
          </a:p>
        </p:txBody>
      </p:sp>
      <p:sp>
        <p:nvSpPr>
          <p:cNvPr id="4" name="Slide Number Placeholder 3">
            <a:extLst>
              <a:ext uri="{FF2B5EF4-FFF2-40B4-BE49-F238E27FC236}">
                <a16:creationId xmlns:a16="http://schemas.microsoft.com/office/drawing/2014/main" id="{6BE5DFEB-1582-34B5-F6AE-4BC3286287B0}"/>
              </a:ext>
            </a:extLst>
          </p:cNvPr>
          <p:cNvSpPr>
            <a:spLocks noGrp="1"/>
          </p:cNvSpPr>
          <p:nvPr>
            <p:ph type="sldNum" sz="quarter" idx="5"/>
          </p:nvPr>
        </p:nvSpPr>
        <p:spPr/>
        <p:txBody>
          <a:bodyPr/>
          <a:lstStyle/>
          <a:p>
            <a:fld id="{2EB77E40-D0E8-4874-BAFC-253CC826BD69}" type="slidenum">
              <a:rPr lang="en-AU" smtClean="0"/>
              <a:t>30</a:t>
            </a:fld>
            <a:endParaRPr lang="en-AU"/>
          </a:p>
        </p:txBody>
      </p:sp>
    </p:spTree>
    <p:extLst>
      <p:ext uri="{BB962C8B-B14F-4D97-AF65-F5344CB8AC3E}">
        <p14:creationId xmlns:p14="http://schemas.microsoft.com/office/powerpoint/2010/main" val="400674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r>
              <a:rPr lang="en-AU" sz="1100" dirty="0">
                <a:latin typeface="Arial" panose="020B0604020202020204" pitchFamily="34" charset="0"/>
                <a:cs typeface="Arial" panose="020B0604020202020204" pitchFamily="34" charset="0"/>
              </a:rPr>
              <a:t>Each of the foods in the food groups come from plants OR animals</a:t>
            </a:r>
          </a:p>
          <a:p>
            <a:endParaRPr lang="en-AU" sz="1100" dirty="0"/>
          </a:p>
        </p:txBody>
      </p:sp>
      <p:sp>
        <p:nvSpPr>
          <p:cNvPr id="4" name="Slide Number Placeholder 3"/>
          <p:cNvSpPr>
            <a:spLocks noGrp="1"/>
          </p:cNvSpPr>
          <p:nvPr>
            <p:ph type="sldNum" sz="quarter" idx="5"/>
          </p:nvPr>
        </p:nvSpPr>
        <p:spPr/>
        <p:txBody>
          <a:bodyPr/>
          <a:lstStyle/>
          <a:p>
            <a:fld id="{2EB77E40-D0E8-4874-BAFC-253CC826BD69}" type="slidenum">
              <a:rPr lang="en-AU" smtClean="0"/>
              <a:t>31</a:t>
            </a:fld>
            <a:endParaRPr lang="en-AU"/>
          </a:p>
        </p:txBody>
      </p:sp>
    </p:spTree>
    <p:extLst>
      <p:ext uri="{BB962C8B-B14F-4D97-AF65-F5344CB8AC3E}">
        <p14:creationId xmlns:p14="http://schemas.microsoft.com/office/powerpoint/2010/main" val="1461623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32</a:t>
            </a:fld>
            <a:endParaRPr lang="en-AU"/>
          </a:p>
        </p:txBody>
      </p:sp>
    </p:spTree>
    <p:extLst>
      <p:ext uri="{BB962C8B-B14F-4D97-AF65-F5344CB8AC3E}">
        <p14:creationId xmlns:p14="http://schemas.microsoft.com/office/powerpoint/2010/main" val="1689991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r>
              <a:rPr lang="en-AU" sz="1100" dirty="0">
                <a:latin typeface="Arial" panose="020B0604020202020204" pitchFamily="34" charset="0"/>
                <a:cs typeface="Arial" panose="020B0604020202020204" pitchFamily="34" charset="0"/>
              </a:rPr>
              <a:t>Examples of how grains are used to produce foods in the food group.</a:t>
            </a:r>
          </a:p>
          <a:p>
            <a:pPr defTabSz="966155"/>
            <a:endParaRPr lang="en-AU" sz="1100" dirty="0">
              <a:latin typeface="Arial" panose="020B0604020202020204" pitchFamily="34" charset="0"/>
              <a:cs typeface="Arial" panose="020B0604020202020204" pitchFamily="34" charset="0"/>
            </a:endParaRPr>
          </a:p>
          <a:p>
            <a:pPr defTabSz="966155"/>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Pexels</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33</a:t>
            </a:fld>
            <a:endParaRPr lang="en-AU"/>
          </a:p>
        </p:txBody>
      </p:sp>
    </p:spTree>
    <p:extLst>
      <p:ext uri="{BB962C8B-B14F-4D97-AF65-F5344CB8AC3E}">
        <p14:creationId xmlns:p14="http://schemas.microsoft.com/office/powerpoint/2010/main" val="2188642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34</a:t>
            </a:fld>
            <a:endParaRPr lang="en-AU"/>
          </a:p>
        </p:txBody>
      </p:sp>
    </p:spTree>
    <p:extLst>
      <p:ext uri="{BB962C8B-B14F-4D97-AF65-F5344CB8AC3E}">
        <p14:creationId xmlns:p14="http://schemas.microsoft.com/office/powerpoint/2010/main" val="3568646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r>
              <a:rPr lang="en-AU" dirty="0">
                <a:latin typeface="Arial" panose="020B0604020202020204" pitchFamily="34" charset="0"/>
                <a:cs typeface="Arial" panose="020B0604020202020204" pitchFamily="34" charset="0"/>
              </a:rPr>
              <a:t>Examples of vegetable plants.</a:t>
            </a:r>
          </a:p>
          <a:p>
            <a:pPr defTabSz="966155"/>
            <a:endParaRPr lang="en-AU" dirty="0">
              <a:latin typeface="Arial" panose="020B0604020202020204" pitchFamily="34" charset="0"/>
              <a:cs typeface="Arial" panose="020B0604020202020204" pitchFamily="34" charset="0"/>
            </a:endParaRPr>
          </a:p>
          <a:p>
            <a:pPr defTabSz="966155"/>
            <a:r>
              <a:rPr lang="en-AU" dirty="0">
                <a:latin typeface="Arial" panose="020B0604020202020204" pitchFamily="34" charset="0"/>
                <a:cs typeface="Arial" panose="020B0604020202020204" pitchFamily="34" charset="0"/>
              </a:rPr>
              <a:t>Images: Designed by </a:t>
            </a:r>
            <a:r>
              <a:rPr lang="en-AU" dirty="0" err="1">
                <a:latin typeface="Arial" panose="020B0604020202020204" pitchFamily="34" charset="0"/>
                <a:cs typeface="Arial" panose="020B0604020202020204" pitchFamily="34" charset="0"/>
              </a:rPr>
              <a:t>Freepik</a:t>
            </a:r>
            <a:endParaRPr lang="en-AU"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35</a:t>
            </a:fld>
            <a:endParaRPr lang="en-AU"/>
          </a:p>
        </p:txBody>
      </p:sp>
    </p:spTree>
    <p:extLst>
      <p:ext uri="{BB962C8B-B14F-4D97-AF65-F5344CB8AC3E}">
        <p14:creationId xmlns:p14="http://schemas.microsoft.com/office/powerpoint/2010/main" val="161547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36</a:t>
            </a:fld>
            <a:endParaRPr lang="en-AU"/>
          </a:p>
        </p:txBody>
      </p:sp>
    </p:spTree>
    <p:extLst>
      <p:ext uri="{BB962C8B-B14F-4D97-AF65-F5344CB8AC3E}">
        <p14:creationId xmlns:p14="http://schemas.microsoft.com/office/powerpoint/2010/main" val="118613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sz="1300" dirty="0">
                <a:latin typeface="Arial" panose="020B0604020202020204" pitchFamily="34" charset="0"/>
                <a:cs typeface="Arial" panose="020B0604020202020204" pitchFamily="34" charset="0"/>
              </a:rPr>
              <a:t>Examples of fruit trees and plants.</a:t>
            </a:r>
          </a:p>
          <a:p>
            <a:pPr defTabSz="966155">
              <a:defRPr/>
            </a:pPr>
            <a:endParaRPr lang="en-AU" sz="1300" dirty="0">
              <a:latin typeface="Arial" panose="020B0604020202020204" pitchFamily="34" charset="0"/>
              <a:cs typeface="Arial" panose="020B0604020202020204" pitchFamily="34" charset="0"/>
            </a:endParaRPr>
          </a:p>
          <a:p>
            <a:pPr defTabSz="966155">
              <a:defRPr/>
            </a:pPr>
            <a:r>
              <a:rPr lang="en-AU" sz="1300" dirty="0">
                <a:latin typeface="Arial" panose="020B0604020202020204" pitchFamily="34" charset="0"/>
                <a:cs typeface="Arial" panose="020B0604020202020204" pitchFamily="34" charset="0"/>
              </a:rPr>
              <a:t>Images: Designed by </a:t>
            </a:r>
            <a:r>
              <a:rPr lang="en-AU" sz="1300" dirty="0" err="1">
                <a:latin typeface="Arial" panose="020B0604020202020204" pitchFamily="34" charset="0"/>
                <a:cs typeface="Arial" panose="020B0604020202020204" pitchFamily="34" charset="0"/>
              </a:rPr>
              <a:t>Freepik</a:t>
            </a:r>
            <a:endParaRPr lang="en-AU" sz="13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37</a:t>
            </a:fld>
            <a:endParaRPr lang="en-AU"/>
          </a:p>
        </p:txBody>
      </p:sp>
    </p:spTree>
    <p:extLst>
      <p:ext uri="{BB962C8B-B14F-4D97-AF65-F5344CB8AC3E}">
        <p14:creationId xmlns:p14="http://schemas.microsoft.com/office/powerpoint/2010/main" val="1576336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38</a:t>
            </a:fld>
            <a:endParaRPr lang="en-AU"/>
          </a:p>
        </p:txBody>
      </p:sp>
    </p:spTree>
    <p:extLst>
      <p:ext uri="{BB962C8B-B14F-4D97-AF65-F5344CB8AC3E}">
        <p14:creationId xmlns:p14="http://schemas.microsoft.com/office/powerpoint/2010/main" val="3801226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r>
              <a:rPr lang="en-AU" sz="1300" dirty="0">
                <a:latin typeface="Arial" panose="020B0604020202020204" pitchFamily="34" charset="0"/>
                <a:cs typeface="Arial" panose="020B0604020202020204" pitchFamily="34" charset="0"/>
              </a:rPr>
              <a:t>Images: Designed by </a:t>
            </a:r>
            <a:r>
              <a:rPr lang="en-AU" sz="1300" dirty="0" err="1">
                <a:latin typeface="Arial" panose="020B0604020202020204" pitchFamily="34" charset="0"/>
                <a:cs typeface="Arial" panose="020B0604020202020204" pitchFamily="34" charset="0"/>
              </a:rPr>
              <a:t>Freepik</a:t>
            </a:r>
            <a:endParaRPr lang="en-AU" sz="13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39</a:t>
            </a:fld>
            <a:endParaRPr lang="en-AU"/>
          </a:p>
        </p:txBody>
      </p:sp>
    </p:spTree>
    <p:extLst>
      <p:ext uri="{BB962C8B-B14F-4D97-AF65-F5344CB8AC3E}">
        <p14:creationId xmlns:p14="http://schemas.microsoft.com/office/powerpoint/2010/main" val="321074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4</a:t>
            </a:fld>
            <a:endParaRPr lang="en-AU"/>
          </a:p>
        </p:txBody>
      </p:sp>
    </p:spTree>
    <p:extLst>
      <p:ext uri="{BB962C8B-B14F-4D97-AF65-F5344CB8AC3E}">
        <p14:creationId xmlns:p14="http://schemas.microsoft.com/office/powerpoint/2010/main" val="9732581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40</a:t>
            </a:fld>
            <a:endParaRPr lang="en-AU"/>
          </a:p>
        </p:txBody>
      </p:sp>
    </p:spTree>
    <p:extLst>
      <p:ext uri="{BB962C8B-B14F-4D97-AF65-F5344CB8AC3E}">
        <p14:creationId xmlns:p14="http://schemas.microsoft.com/office/powerpoint/2010/main" val="3219357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r>
              <a:rPr lang="en-AU" sz="1300" dirty="0">
                <a:latin typeface="Arial" panose="020B0604020202020204" pitchFamily="34" charset="0"/>
                <a:cs typeface="Arial" panose="020B0604020202020204" pitchFamily="34" charset="0"/>
              </a:rPr>
              <a:t>Images: Designed by </a:t>
            </a:r>
            <a:r>
              <a:rPr lang="en-AU" sz="1300" dirty="0" err="1">
                <a:latin typeface="Arial" panose="020B0604020202020204" pitchFamily="34" charset="0"/>
                <a:cs typeface="Arial" panose="020B0604020202020204" pitchFamily="34" charset="0"/>
              </a:rPr>
              <a:t>Freepik</a:t>
            </a:r>
            <a:r>
              <a:rPr lang="en-AU" sz="1300" dirty="0">
                <a:latin typeface="Arial" panose="020B0604020202020204" pitchFamily="34" charset="0"/>
                <a:cs typeface="Arial" panose="020B0604020202020204" pitchFamily="34" charset="0"/>
              </a:rPr>
              <a:t> and ChatGPT</a:t>
            </a: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41</a:t>
            </a:fld>
            <a:endParaRPr lang="en-AU"/>
          </a:p>
        </p:txBody>
      </p:sp>
    </p:spTree>
    <p:extLst>
      <p:ext uri="{BB962C8B-B14F-4D97-AF65-F5344CB8AC3E}">
        <p14:creationId xmlns:p14="http://schemas.microsoft.com/office/powerpoint/2010/main" val="116427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GB" sz="1100" dirty="0">
                <a:latin typeface="Arial" panose="020B0604020202020204" pitchFamily="34" charset="0"/>
                <a:cs typeface="Arial" panose="020B0604020202020204" pitchFamily="34" charset="0"/>
              </a:rPr>
              <a:t>In their unit booklet (lesson 2), students cut</a:t>
            </a:r>
            <a:r>
              <a:rPr lang="en-AU" sz="1100" dirty="0">
                <a:latin typeface="Arial" panose="020B0604020202020204" pitchFamily="34" charset="0"/>
                <a:cs typeface="Arial" panose="020B0604020202020204" pitchFamily="34" charset="0"/>
              </a:rPr>
              <a:t> and paste each food into the columns (plants/animals). </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Give students the option of working with a partner or in groups.</a:t>
            </a:r>
          </a:p>
          <a:p>
            <a:r>
              <a:rPr lang="en-AU" sz="1100" dirty="0">
                <a:latin typeface="Arial" panose="020B0604020202020204" pitchFamily="34" charset="0"/>
                <a:cs typeface="Arial" panose="020B0604020202020204" pitchFamily="34" charset="0"/>
              </a:rPr>
              <a:t>Extension:</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Add additional foods (draw or write).</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Label the food group each food belongs to.</a:t>
            </a:r>
          </a:p>
        </p:txBody>
      </p:sp>
      <p:sp>
        <p:nvSpPr>
          <p:cNvPr id="4" name="Slide Number Placeholder 3"/>
          <p:cNvSpPr>
            <a:spLocks noGrp="1"/>
          </p:cNvSpPr>
          <p:nvPr>
            <p:ph type="sldNum" sz="quarter" idx="5"/>
          </p:nvPr>
        </p:nvSpPr>
        <p:spPr/>
        <p:txBody>
          <a:bodyPr/>
          <a:lstStyle/>
          <a:p>
            <a:fld id="{2EB77E40-D0E8-4874-BAFC-253CC826BD69}" type="slidenum">
              <a:rPr lang="en-AU" smtClean="0"/>
              <a:t>42</a:t>
            </a:fld>
            <a:endParaRPr lang="en-AU"/>
          </a:p>
        </p:txBody>
      </p:sp>
    </p:spTree>
    <p:extLst>
      <p:ext uri="{BB962C8B-B14F-4D97-AF65-F5344CB8AC3E}">
        <p14:creationId xmlns:p14="http://schemas.microsoft.com/office/powerpoint/2010/main" val="1719334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43</a:t>
            </a:fld>
            <a:endParaRPr lang="en-AU"/>
          </a:p>
        </p:txBody>
      </p:sp>
    </p:spTree>
    <p:extLst>
      <p:ext uri="{BB962C8B-B14F-4D97-AF65-F5344CB8AC3E}">
        <p14:creationId xmlns:p14="http://schemas.microsoft.com/office/powerpoint/2010/main" val="40582406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44</a:t>
            </a:fld>
            <a:endParaRPr lang="en-AU"/>
          </a:p>
        </p:txBody>
      </p:sp>
    </p:spTree>
    <p:extLst>
      <p:ext uri="{BB962C8B-B14F-4D97-AF65-F5344CB8AC3E}">
        <p14:creationId xmlns:p14="http://schemas.microsoft.com/office/powerpoint/2010/main" val="11448027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45</a:t>
            </a:fld>
            <a:endParaRPr lang="en-AU"/>
          </a:p>
        </p:txBody>
      </p:sp>
    </p:spTree>
    <p:extLst>
      <p:ext uri="{BB962C8B-B14F-4D97-AF65-F5344CB8AC3E}">
        <p14:creationId xmlns:p14="http://schemas.microsoft.com/office/powerpoint/2010/main" val="32414826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19E14-67EF-8CE0-970B-2AC07473F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17397-1D5A-5ED9-E495-20E71B6026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EBDEE-75DE-D716-AD14-E9D2E7145A32}"/>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dirty="0">
                <a:latin typeface="Arial" panose="020B0604020202020204" pitchFamily="34" charset="0"/>
                <a:cs typeface="Arial" panose="020B0604020202020204" pitchFamily="34" charset="0"/>
              </a:rPr>
              <a:t>Calcium helps ensure strong bones and teeth.</a:t>
            </a:r>
          </a:p>
          <a:p>
            <a:pPr marL="181154" indent="-181154" defTabSz="966155">
              <a:buFont typeface="Arial" panose="020B0604020202020204" pitchFamily="34" charset="0"/>
              <a:buChar char="•"/>
              <a:defRPr/>
            </a:pPr>
            <a:r>
              <a:rPr lang="en-US"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dirty="0">
                <a:latin typeface="Arial" panose="020B0604020202020204" pitchFamily="34" charset="0"/>
                <a:cs typeface="Arial" panose="020B0604020202020204" pitchFamily="34" charset="0"/>
              </a:rPr>
              <a:t>Iodine is needed to make essential thyroid hormones. These are used by the body for growth and energy use, as well as brain and bone development in the early years.</a:t>
            </a:r>
          </a:p>
          <a:p>
            <a:pPr marL="181154" indent="-181154" defTabSz="966155">
              <a:buFont typeface="Arial" panose="020B0604020202020204" pitchFamily="34" charset="0"/>
              <a:buChar char="•"/>
              <a:defRPr/>
            </a:pPr>
            <a:r>
              <a:rPr lang="en-US" dirty="0">
                <a:latin typeface="Arial" panose="020B0604020202020204" pitchFamily="34" charset="0"/>
                <a:cs typeface="Arial" panose="020B0604020202020204" pitchFamily="34" charset="0"/>
              </a:rPr>
              <a:t>Vitamin B12 is essential for the production of red blood cells, which are needed to carry oxygen from the lungs to the body’s tissues and organs.</a:t>
            </a:r>
          </a:p>
          <a:p>
            <a:pPr marL="181154" indent="-181154" defTabSz="96615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966155">
              <a:defRPr/>
            </a:pPr>
            <a:r>
              <a:rPr lang="en-AU" dirty="0">
                <a:latin typeface="Arial" panose="020B0604020202020204" pitchFamily="34" charset="0"/>
                <a:cs typeface="Arial" panose="020B0604020202020204" pitchFamily="34" charset="0"/>
              </a:rPr>
              <a:t>Images: Designed by </a:t>
            </a:r>
            <a:r>
              <a:rPr lang="en-AU" dirty="0" err="1">
                <a:latin typeface="Arial" panose="020B0604020202020204" pitchFamily="34" charset="0"/>
                <a:cs typeface="Arial" panose="020B0604020202020204" pitchFamily="34" charset="0"/>
              </a:rPr>
              <a:t>Pexels</a:t>
            </a:r>
            <a:r>
              <a:rPr lang="en-AU" dirty="0">
                <a:latin typeface="Arial" panose="020B0604020202020204" pitchFamily="34" charset="0"/>
                <a:cs typeface="Arial" panose="020B0604020202020204" pitchFamily="34" charset="0"/>
              </a:rPr>
              <a:t> and </a:t>
            </a:r>
            <a:r>
              <a:rPr lang="en-AU" dirty="0" err="1">
                <a:latin typeface="Arial" panose="020B0604020202020204" pitchFamily="34" charset="0"/>
                <a:cs typeface="Arial" panose="020B0604020202020204" pitchFamily="34" charset="0"/>
              </a:rPr>
              <a:t>Freepik</a:t>
            </a:r>
            <a:endParaRPr lang="en-AU" dirty="0">
              <a:latin typeface="Arial" panose="020B0604020202020204" pitchFamily="34" charset="0"/>
              <a:cs typeface="Arial" panose="020B0604020202020204" pitchFamily="34" charset="0"/>
            </a:endParaRPr>
          </a:p>
          <a:p>
            <a:pPr defTabSz="966155">
              <a:defRP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6A56660-38F1-71CE-CDD7-3EFB1F5E88AE}"/>
              </a:ext>
            </a:extLst>
          </p:cNvPr>
          <p:cNvSpPr>
            <a:spLocks noGrp="1"/>
          </p:cNvSpPr>
          <p:nvPr>
            <p:ph type="sldNum" sz="quarter" idx="5"/>
          </p:nvPr>
        </p:nvSpPr>
        <p:spPr/>
        <p:txBody>
          <a:bodyPr/>
          <a:lstStyle/>
          <a:p>
            <a:fld id="{E6D7DA54-C4FE-4877-8DF5-AF24F4B46978}" type="slidenum">
              <a:rPr lang="en-AU" smtClean="0"/>
              <a:t>46</a:t>
            </a:fld>
            <a:endParaRPr lang="en-AU"/>
          </a:p>
        </p:txBody>
      </p:sp>
    </p:spTree>
    <p:extLst>
      <p:ext uri="{BB962C8B-B14F-4D97-AF65-F5344CB8AC3E}">
        <p14:creationId xmlns:p14="http://schemas.microsoft.com/office/powerpoint/2010/main" val="16300378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47</a:t>
            </a:fld>
            <a:endParaRPr lang="en-AU"/>
          </a:p>
        </p:txBody>
      </p:sp>
    </p:spTree>
    <p:extLst>
      <p:ext uri="{BB962C8B-B14F-4D97-AF65-F5344CB8AC3E}">
        <p14:creationId xmlns:p14="http://schemas.microsoft.com/office/powerpoint/2010/main" val="35484401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4D670-E433-05B7-1C8A-D5E009112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E905C-3550-E770-368E-F138BFD64C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C8FDC-EBDD-C001-90C4-0C3DED4E7090}"/>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dirty="0">
                <a:latin typeface="Arial" panose="020B0604020202020204" pitchFamily="34" charset="0"/>
                <a:cs typeface="Arial" panose="020B0604020202020204" pitchFamily="34" charset="0"/>
              </a:rPr>
              <a:t>Iron is particularly important for transporting oxygen in the blood. This is essential for providing energy for daily life. Iron also helps our immune system fight infection. </a:t>
            </a:r>
          </a:p>
          <a:p>
            <a:pPr marL="181154" indent="-181154" defTabSz="966155">
              <a:buFont typeface="Arial" panose="020B0604020202020204" pitchFamily="34" charset="0"/>
              <a:buChar char="•"/>
              <a:defRPr/>
            </a:pPr>
            <a:r>
              <a:rPr lang="en-US" dirty="0">
                <a:latin typeface="Arial" panose="020B0604020202020204" pitchFamily="34" charset="0"/>
                <a:cs typeface="Arial" panose="020B0604020202020204" pitchFamily="34" charset="0"/>
              </a:rPr>
              <a:t>Zinc is important for growth and for the immune system to fight infection. </a:t>
            </a:r>
          </a:p>
          <a:p>
            <a:pPr marL="181154" indent="-181154" defTabSz="96615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966155">
              <a:defRPr/>
            </a:pPr>
            <a:r>
              <a:rPr lang="en-AU" dirty="0">
                <a:latin typeface="Arial" panose="020B0604020202020204" pitchFamily="34" charset="0"/>
                <a:cs typeface="Arial" panose="020B0604020202020204" pitchFamily="34" charset="0"/>
              </a:rPr>
              <a:t>Images: Designed by </a:t>
            </a:r>
            <a:r>
              <a:rPr lang="en-AU" dirty="0" err="1">
                <a:latin typeface="Arial" panose="020B0604020202020204" pitchFamily="34" charset="0"/>
                <a:cs typeface="Arial" panose="020B0604020202020204" pitchFamily="34" charset="0"/>
              </a:rPr>
              <a:t>Freepik</a:t>
            </a:r>
            <a:endParaRPr lang="en-US" dirty="0">
              <a:latin typeface="Arial" panose="020B0604020202020204" pitchFamily="34" charset="0"/>
              <a:cs typeface="Arial" panose="020B0604020202020204" pitchFamily="34" charset="0"/>
            </a:endParaRPr>
          </a:p>
          <a:p>
            <a:pPr defTabSz="966155">
              <a:defRP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E40EB75-5B5A-A646-14C5-6F094DA95D16}"/>
              </a:ext>
            </a:extLst>
          </p:cNvPr>
          <p:cNvSpPr>
            <a:spLocks noGrp="1"/>
          </p:cNvSpPr>
          <p:nvPr>
            <p:ph type="sldNum" sz="quarter" idx="5"/>
          </p:nvPr>
        </p:nvSpPr>
        <p:spPr/>
        <p:txBody>
          <a:bodyPr/>
          <a:lstStyle/>
          <a:p>
            <a:fld id="{E6D7DA54-C4FE-4877-8DF5-AF24F4B46978}" type="slidenum">
              <a:rPr lang="en-AU" smtClean="0"/>
              <a:t>48</a:t>
            </a:fld>
            <a:endParaRPr lang="en-AU"/>
          </a:p>
        </p:txBody>
      </p:sp>
    </p:spTree>
    <p:extLst>
      <p:ext uri="{BB962C8B-B14F-4D97-AF65-F5344CB8AC3E}">
        <p14:creationId xmlns:p14="http://schemas.microsoft.com/office/powerpoint/2010/main" val="9644778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49</a:t>
            </a:fld>
            <a:endParaRPr lang="en-AU"/>
          </a:p>
        </p:txBody>
      </p:sp>
    </p:spTree>
    <p:extLst>
      <p:ext uri="{BB962C8B-B14F-4D97-AF65-F5344CB8AC3E}">
        <p14:creationId xmlns:p14="http://schemas.microsoft.com/office/powerpoint/2010/main" val="343293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5</a:t>
            </a:fld>
            <a:endParaRPr lang="en-AU"/>
          </a:p>
        </p:txBody>
      </p:sp>
    </p:spTree>
    <p:extLst>
      <p:ext uri="{BB962C8B-B14F-4D97-AF65-F5344CB8AC3E}">
        <p14:creationId xmlns:p14="http://schemas.microsoft.com/office/powerpoint/2010/main" val="1710753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50</a:t>
            </a:fld>
            <a:endParaRPr lang="en-AU"/>
          </a:p>
        </p:txBody>
      </p:sp>
    </p:spTree>
    <p:extLst>
      <p:ext uri="{BB962C8B-B14F-4D97-AF65-F5344CB8AC3E}">
        <p14:creationId xmlns:p14="http://schemas.microsoft.com/office/powerpoint/2010/main" val="16798799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51</a:t>
            </a:fld>
            <a:endParaRPr lang="en-AU"/>
          </a:p>
        </p:txBody>
      </p:sp>
    </p:spTree>
    <p:extLst>
      <p:ext uri="{BB962C8B-B14F-4D97-AF65-F5344CB8AC3E}">
        <p14:creationId xmlns:p14="http://schemas.microsoft.com/office/powerpoint/2010/main" val="10587937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r>
              <a:rPr lang="en-AU" sz="1100" dirty="0">
                <a:latin typeface="Arial" panose="020B0604020202020204" pitchFamily="34" charset="0"/>
                <a:cs typeface="Arial" panose="020B0604020202020204" pitchFamily="34" charset="0"/>
              </a:rPr>
              <a:t>Machines are used to transport sheep and cut up the meat ready for the supermarket.</a:t>
            </a:r>
          </a:p>
          <a:p>
            <a:pPr defTabSz="966155"/>
            <a:endParaRPr lang="en-AU" sz="1100" dirty="0">
              <a:latin typeface="Arial" panose="020B0604020202020204" pitchFamily="34" charset="0"/>
              <a:cs typeface="Arial" panose="020B0604020202020204" pitchFamily="34" charset="0"/>
            </a:endParaRPr>
          </a:p>
          <a:p>
            <a:pPr defTabSz="966155"/>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52</a:t>
            </a:fld>
            <a:endParaRPr lang="en-AU"/>
          </a:p>
        </p:txBody>
      </p:sp>
    </p:spTree>
    <p:extLst>
      <p:ext uri="{BB962C8B-B14F-4D97-AF65-F5344CB8AC3E}">
        <p14:creationId xmlns:p14="http://schemas.microsoft.com/office/powerpoint/2010/main" val="26903343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[3.06]</a:t>
            </a:r>
          </a:p>
        </p:txBody>
      </p:sp>
      <p:sp>
        <p:nvSpPr>
          <p:cNvPr id="4" name="Slide Number Placeholder 3"/>
          <p:cNvSpPr>
            <a:spLocks noGrp="1"/>
          </p:cNvSpPr>
          <p:nvPr>
            <p:ph type="sldNum" sz="quarter" idx="5"/>
          </p:nvPr>
        </p:nvSpPr>
        <p:spPr/>
        <p:txBody>
          <a:bodyPr/>
          <a:lstStyle/>
          <a:p>
            <a:fld id="{2EB77E40-D0E8-4874-BAFC-253CC826BD69}" type="slidenum">
              <a:rPr lang="en-AU" smtClean="0"/>
              <a:t>53</a:t>
            </a:fld>
            <a:endParaRPr lang="en-AU"/>
          </a:p>
        </p:txBody>
      </p:sp>
    </p:spTree>
    <p:extLst>
      <p:ext uri="{BB962C8B-B14F-4D97-AF65-F5344CB8AC3E}">
        <p14:creationId xmlns:p14="http://schemas.microsoft.com/office/powerpoint/2010/main" val="37481776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There are lots of steps that use different equipment to bring milk from the farm to the supermarket. This is a simplified flowchart of what was shown in the video. </a:t>
            </a:r>
          </a:p>
          <a:p>
            <a:endParaRPr lang="en-AU" sz="1100" dirty="0">
              <a:latin typeface="Arial" panose="020B0604020202020204" pitchFamily="34" charset="0"/>
              <a:cs typeface="Arial" panose="020B0604020202020204" pitchFamily="34" charset="0"/>
            </a:endParaRPr>
          </a:p>
          <a:p>
            <a:pPr marL="241539" indent="-241539">
              <a:buAutoNum type="arabicPeriod"/>
            </a:pPr>
            <a:r>
              <a:rPr lang="en-AU" sz="1100" dirty="0">
                <a:latin typeface="Arial" panose="020B0604020202020204" pitchFamily="34" charset="0"/>
                <a:cs typeface="Arial" panose="020B0604020202020204" pitchFamily="34" charset="0"/>
              </a:rPr>
              <a:t>Dairy cows are kept on a farm where they are given different food to help them produce milk.</a:t>
            </a:r>
          </a:p>
          <a:p>
            <a:pPr marL="241539" indent="-241539">
              <a:buAutoNum type="arabicPeriod"/>
            </a:pPr>
            <a:r>
              <a:rPr lang="en-AU" sz="1100" dirty="0">
                <a:latin typeface="Arial" panose="020B0604020202020204" pitchFamily="34" charset="0"/>
                <a:cs typeface="Arial" panose="020B0604020202020204" pitchFamily="34" charset="0"/>
              </a:rPr>
              <a:t>The cows are milked by farmers in sheds on the farm.</a:t>
            </a:r>
          </a:p>
          <a:p>
            <a:pPr marL="241539" indent="-241539">
              <a:buAutoNum type="arabicPeriod"/>
            </a:pPr>
            <a:r>
              <a:rPr lang="en-AU" sz="1100" dirty="0">
                <a:latin typeface="Arial" panose="020B0604020202020204" pitchFamily="34" charset="0"/>
                <a:cs typeface="Arial" panose="020B0604020202020204" pitchFamily="34" charset="0"/>
              </a:rPr>
              <a:t>The milk is pumped into a milk tank and transported to the nearest processing plant.</a:t>
            </a:r>
          </a:p>
          <a:p>
            <a:pPr marL="241539" indent="-241539">
              <a:buAutoNum type="arabicPeriod"/>
            </a:pPr>
            <a:r>
              <a:rPr lang="en-AU" sz="1100" dirty="0">
                <a:latin typeface="Arial" panose="020B0604020202020204" pitchFamily="34" charset="0"/>
                <a:cs typeface="Arial" panose="020B0604020202020204" pitchFamily="34" charset="0"/>
              </a:rPr>
              <a:t>The testing process is to ensure there is no harmful bacteria and has the right level of nutrients.</a:t>
            </a:r>
          </a:p>
          <a:p>
            <a:pPr marL="241539" indent="-241539">
              <a:buAutoNum type="arabicPeriod"/>
            </a:pPr>
            <a:r>
              <a:rPr lang="en-AU" sz="1100" dirty="0">
                <a:latin typeface="Arial" panose="020B0604020202020204" pitchFamily="34" charset="0"/>
                <a:cs typeface="Arial" panose="020B0604020202020204" pitchFamily="34" charset="0"/>
              </a:rPr>
              <a:t>The milk is pasteurised where it is heated at high temperatures to remove any harmful bacteria.</a:t>
            </a:r>
          </a:p>
          <a:p>
            <a:pPr marL="241539" indent="-241539">
              <a:buAutoNum type="arabicPeriod"/>
            </a:pPr>
            <a:r>
              <a:rPr lang="en-AU" sz="1100" dirty="0">
                <a:latin typeface="Arial" panose="020B0604020202020204" pitchFamily="34" charset="0"/>
                <a:cs typeface="Arial" panose="020B0604020202020204" pitchFamily="34" charset="0"/>
              </a:rPr>
              <a:t>The milk is homogenised, which evenly distribute the fat globules (otherwise the fat would sit on top of the milk).</a:t>
            </a:r>
          </a:p>
          <a:p>
            <a:pPr marL="241539" indent="-241539">
              <a:buAutoNum type="arabicPeriod"/>
            </a:pPr>
            <a:r>
              <a:rPr lang="en-AU" sz="1100" dirty="0">
                <a:latin typeface="Arial" panose="020B0604020202020204" pitchFamily="34" charset="0"/>
                <a:cs typeface="Arial" panose="020B0604020202020204" pitchFamily="34" charset="0"/>
              </a:rPr>
              <a:t>The milk is put into containers and transported to the shops for us to buy.</a:t>
            </a:r>
          </a:p>
          <a:p>
            <a:pPr marL="241539" indent="-241539">
              <a:buAutoNum type="arabicPeriod"/>
            </a:pPr>
            <a:r>
              <a:rPr lang="en-AU" sz="1100" dirty="0">
                <a:latin typeface="Arial" panose="020B0604020202020204" pitchFamily="34" charset="0"/>
                <a:cs typeface="Arial" panose="020B0604020202020204" pitchFamily="34" charset="0"/>
              </a:rPr>
              <a:t>It can also be made into other products, like cheese, yoghurt and custard.</a:t>
            </a:r>
          </a:p>
          <a:p>
            <a:pPr marL="241539" indent="-241539">
              <a:buAutoNum type="arabicPeriod"/>
            </a:pPr>
            <a:endParaRPr lang="en-AU" sz="1100" dirty="0">
              <a:latin typeface="Arial" panose="020B0604020202020204" pitchFamily="34" charset="0"/>
              <a:cs typeface="Arial" panose="020B0604020202020204" pitchFamily="34" charset="0"/>
            </a:endParaRPr>
          </a:p>
          <a:p>
            <a:pPr defTabSz="966155"/>
            <a:r>
              <a:rPr lang="en-AU" sz="1100" dirty="0">
                <a:latin typeface="Arial" panose="020B0604020202020204" pitchFamily="34" charset="0"/>
                <a:cs typeface="Arial" panose="020B0604020202020204" pitchFamily="34" charset="0"/>
              </a:rPr>
              <a:t>Images: Some 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54</a:t>
            </a:fld>
            <a:endParaRPr lang="en-AU"/>
          </a:p>
        </p:txBody>
      </p:sp>
    </p:spTree>
    <p:extLst>
      <p:ext uri="{BB962C8B-B14F-4D97-AF65-F5344CB8AC3E}">
        <p14:creationId xmlns:p14="http://schemas.microsoft.com/office/powerpoint/2010/main" val="40320161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4E458-4CA7-47C8-5008-BC4D2586C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40AA9-A1E2-5B6F-F81C-9E5B76B3D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A6858F-622B-B4EC-B979-D3E717011B7C}"/>
              </a:ext>
            </a:extLst>
          </p:cNvPr>
          <p:cNvSpPr>
            <a:spLocks noGrp="1"/>
          </p:cNvSpPr>
          <p:nvPr>
            <p:ph type="body" idx="1"/>
          </p:nvPr>
        </p:nvSpPr>
        <p:spPr/>
        <p:txBody>
          <a:bodyPr/>
          <a:lstStyle/>
          <a:p>
            <a:pPr defTabSz="966155"/>
            <a:r>
              <a:rPr lang="en-AU" sz="1100" dirty="0">
                <a:latin typeface="Arial" panose="020B0604020202020204" pitchFamily="34" charset="0"/>
                <a:cs typeface="Arial" panose="020B0604020202020204" pitchFamily="34" charset="0"/>
              </a:rPr>
              <a:t>There are lots of steps that use different equipment to bring wheat from the farm, to make bread, to then appear at the shops. </a:t>
            </a:r>
          </a:p>
          <a:p>
            <a:pPr defTabSz="966155"/>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Some 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defTabSz="966155"/>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295C755-A13F-EDC5-E339-C799D3539A1A}"/>
              </a:ext>
            </a:extLst>
          </p:cNvPr>
          <p:cNvSpPr>
            <a:spLocks noGrp="1"/>
          </p:cNvSpPr>
          <p:nvPr>
            <p:ph type="sldNum" sz="quarter" idx="5"/>
          </p:nvPr>
        </p:nvSpPr>
        <p:spPr/>
        <p:txBody>
          <a:bodyPr/>
          <a:lstStyle/>
          <a:p>
            <a:fld id="{2EB77E40-D0E8-4874-BAFC-253CC826BD69}" type="slidenum">
              <a:rPr lang="en-AU" smtClean="0"/>
              <a:t>55</a:t>
            </a:fld>
            <a:endParaRPr lang="en-AU"/>
          </a:p>
        </p:txBody>
      </p:sp>
    </p:spTree>
    <p:extLst>
      <p:ext uri="{BB962C8B-B14F-4D97-AF65-F5344CB8AC3E}">
        <p14:creationId xmlns:p14="http://schemas.microsoft.com/office/powerpoint/2010/main" val="488329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This task is not necessarily about accuracy. Students should simply consider the high-level steps involved.</a:t>
            </a:r>
          </a:p>
          <a:p>
            <a:pPr marL="171450" lvl="0"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Students could work individually or in small groups and use a device to assist with research (but this is not necessary).</a:t>
            </a:r>
          </a:p>
          <a:p>
            <a:pPr marL="171450" lvl="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If students are finding it hard to think of a food, suggestions include:</a:t>
            </a:r>
          </a:p>
          <a:p>
            <a:pPr marL="0" lvl="0" indent="0">
              <a:buFont typeface="Arial" panose="020B0604020202020204" pitchFamily="34" charset="0"/>
              <a:buNone/>
            </a:pPr>
            <a:r>
              <a:rPr lang="en-AU" sz="1100" dirty="0">
                <a:latin typeface="Arial" panose="020B0604020202020204" pitchFamily="34" charset="0"/>
                <a:cs typeface="Arial" panose="020B0604020202020204" pitchFamily="34" charset="0"/>
              </a:rPr>
              <a:t> - </a:t>
            </a:r>
            <a:r>
              <a:rPr lang="en-GB" sz="1100" dirty="0">
                <a:latin typeface="Arial" panose="020B0604020202020204" pitchFamily="34" charset="0"/>
                <a:cs typeface="Arial" panose="020B0604020202020204" pitchFamily="34" charset="0"/>
              </a:rPr>
              <a:t>frozen</a:t>
            </a:r>
            <a:r>
              <a:rPr lang="en-AU" sz="1100" dirty="0">
                <a:latin typeface="Arial" panose="020B0604020202020204" pitchFamily="34" charset="0"/>
                <a:cs typeface="Arial" panose="020B0604020202020204" pitchFamily="34" charset="0"/>
              </a:rPr>
              <a:t> vegetables e.g. peas, corn</a:t>
            </a:r>
          </a:p>
          <a:p>
            <a:pPr marL="0" lvl="0" indent="0">
              <a:buFont typeface="Arial" panose="020B0604020202020204" pitchFamily="34" charset="0"/>
              <a:buNone/>
            </a:pPr>
            <a:r>
              <a:rPr lang="en-AU" sz="1100" dirty="0">
                <a:latin typeface="Arial" panose="020B0604020202020204" pitchFamily="34" charset="0"/>
                <a:cs typeface="Arial" panose="020B0604020202020204" pitchFamily="34" charset="0"/>
              </a:rPr>
              <a:t> - cornflakes</a:t>
            </a:r>
          </a:p>
          <a:p>
            <a:pPr marL="0" lvl="0" indent="0">
              <a:buFont typeface="Arial" panose="020B0604020202020204" pitchFamily="34" charset="0"/>
              <a:buNone/>
            </a:pPr>
            <a:r>
              <a:rPr lang="en-AU" sz="1100" dirty="0">
                <a:latin typeface="Arial" panose="020B0604020202020204" pitchFamily="34" charset="0"/>
                <a:cs typeface="Arial" panose="020B0604020202020204" pitchFamily="34" charset="0"/>
              </a:rPr>
              <a:t> - </a:t>
            </a:r>
            <a:r>
              <a:rPr lang="en-AU" sz="1100" dirty="0" err="1">
                <a:latin typeface="Arial" panose="020B0604020202020204" pitchFamily="34" charset="0"/>
                <a:cs typeface="Arial" panose="020B0604020202020204" pitchFamily="34" charset="0"/>
              </a:rPr>
              <a:t>weet-bix</a:t>
            </a:r>
            <a:endParaRPr lang="en-AU" sz="1100" dirty="0">
              <a:latin typeface="Arial" panose="020B0604020202020204" pitchFamily="34" charset="0"/>
              <a:cs typeface="Arial" panose="020B0604020202020204" pitchFamily="34" charset="0"/>
            </a:endParaRPr>
          </a:p>
          <a:p>
            <a:pPr marL="0" lvl="0" indent="0">
              <a:buFont typeface="Arial" panose="020B0604020202020204" pitchFamily="34" charset="0"/>
              <a:buNone/>
            </a:pPr>
            <a:r>
              <a:rPr lang="en-AU" sz="1100" dirty="0">
                <a:latin typeface="Arial" panose="020B0604020202020204" pitchFamily="34" charset="0"/>
                <a:cs typeface="Arial" panose="020B0604020202020204" pitchFamily="34" charset="0"/>
              </a:rPr>
              <a:t> - orange juice</a:t>
            </a:r>
          </a:p>
          <a:p>
            <a:pPr marL="0" lvl="0" indent="0">
              <a:buFont typeface="Arial" panose="020B0604020202020204" pitchFamily="34" charset="0"/>
              <a:buNone/>
            </a:pPr>
            <a:r>
              <a:rPr lang="en-AU" sz="1100" dirty="0">
                <a:latin typeface="Arial" panose="020B0604020202020204" pitchFamily="34" charset="0"/>
                <a:cs typeface="Arial" panose="020B0604020202020204" pitchFamily="34" charset="0"/>
              </a:rPr>
              <a:t> - rice</a:t>
            </a:r>
          </a:p>
        </p:txBody>
      </p:sp>
      <p:sp>
        <p:nvSpPr>
          <p:cNvPr id="4" name="Slide Number Placeholder 3"/>
          <p:cNvSpPr>
            <a:spLocks noGrp="1"/>
          </p:cNvSpPr>
          <p:nvPr>
            <p:ph type="sldNum" sz="quarter" idx="5"/>
          </p:nvPr>
        </p:nvSpPr>
        <p:spPr/>
        <p:txBody>
          <a:bodyPr/>
          <a:lstStyle/>
          <a:p>
            <a:fld id="{2EB77E40-D0E8-4874-BAFC-253CC826BD69}" type="slidenum">
              <a:rPr lang="en-AU" smtClean="0"/>
              <a:t>56</a:t>
            </a:fld>
            <a:endParaRPr lang="en-AU"/>
          </a:p>
        </p:txBody>
      </p:sp>
    </p:spTree>
    <p:extLst>
      <p:ext uri="{BB962C8B-B14F-4D97-AF65-F5344CB8AC3E}">
        <p14:creationId xmlns:p14="http://schemas.microsoft.com/office/powerpoint/2010/main" val="3338496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57</a:t>
            </a:fld>
            <a:endParaRPr lang="en-AU"/>
          </a:p>
        </p:txBody>
      </p:sp>
    </p:spTree>
    <p:extLst>
      <p:ext uri="{BB962C8B-B14F-4D97-AF65-F5344CB8AC3E}">
        <p14:creationId xmlns:p14="http://schemas.microsoft.com/office/powerpoint/2010/main" val="33114301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58</a:t>
            </a:fld>
            <a:endParaRPr lang="en-AU"/>
          </a:p>
        </p:txBody>
      </p:sp>
    </p:spTree>
    <p:extLst>
      <p:ext uri="{BB962C8B-B14F-4D97-AF65-F5344CB8AC3E}">
        <p14:creationId xmlns:p14="http://schemas.microsoft.com/office/powerpoint/2010/main" val="37134856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Image: </a:t>
            </a:r>
            <a:r>
              <a:rPr lang="en-GB" sz="1200" i="0" kern="1200" dirty="0">
                <a:solidFill>
                  <a:schemeClr val="tx1"/>
                </a:solidFill>
                <a:effectLst/>
                <a:latin typeface="Arial" panose="020B0604020202020204" pitchFamily="34" charset="0"/>
                <a:ea typeface="+mn-ea"/>
                <a:cs typeface="Arial" panose="020B0604020202020204" pitchFamily="34" charset="0"/>
              </a:rPr>
              <a:t>Based on </a:t>
            </a:r>
            <a:r>
              <a:rPr lang="en-GB" sz="1100" i="0" kern="1200" dirty="0">
                <a:solidFill>
                  <a:schemeClr val="tx1"/>
                </a:solidFill>
                <a:effectLst/>
                <a:latin typeface="Arial" panose="020B0604020202020204" pitchFamily="34" charset="0"/>
                <a:ea typeface="+mn-ea"/>
                <a:cs typeface="Arial" panose="020B0604020202020204" pitchFamily="34" charset="0"/>
              </a:rPr>
              <a:t>material</a:t>
            </a:r>
            <a:r>
              <a:rPr lang="en-GB" sz="1200" i="0" kern="1200" dirty="0">
                <a:solidFill>
                  <a:schemeClr val="tx1"/>
                </a:solidFill>
                <a:effectLst/>
                <a:latin typeface="Arial" panose="020B0604020202020204" pitchFamily="34" charset="0"/>
                <a:ea typeface="+mn-ea"/>
                <a:cs typeface="Arial" panose="020B0604020202020204" pitchFamily="34" charset="0"/>
              </a:rPr>
              <a:t> provided by the National Health and Medical Research Council (representing the Commonwealth of Australia)</a:t>
            </a:r>
            <a:endParaRPr lang="en-AU" sz="12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59</a:t>
            </a:fld>
            <a:endParaRPr lang="en-AU"/>
          </a:p>
        </p:txBody>
      </p:sp>
    </p:spTree>
    <p:extLst>
      <p:ext uri="{BB962C8B-B14F-4D97-AF65-F5344CB8AC3E}">
        <p14:creationId xmlns:p14="http://schemas.microsoft.com/office/powerpoint/2010/main" val="190742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6</a:t>
            </a:fld>
            <a:endParaRPr lang="en-AU"/>
          </a:p>
        </p:txBody>
      </p:sp>
    </p:spTree>
    <p:extLst>
      <p:ext uri="{BB962C8B-B14F-4D97-AF65-F5344CB8AC3E}">
        <p14:creationId xmlns:p14="http://schemas.microsoft.com/office/powerpoint/2010/main" val="18613694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60</a:t>
            </a:fld>
            <a:endParaRPr lang="en-AU"/>
          </a:p>
        </p:txBody>
      </p:sp>
    </p:spTree>
    <p:extLst>
      <p:ext uri="{BB962C8B-B14F-4D97-AF65-F5344CB8AC3E}">
        <p14:creationId xmlns:p14="http://schemas.microsoft.com/office/powerpoint/2010/main" val="21608359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61</a:t>
            </a:fld>
            <a:endParaRPr lang="en-AU"/>
          </a:p>
        </p:txBody>
      </p:sp>
    </p:spTree>
    <p:extLst>
      <p:ext uri="{BB962C8B-B14F-4D97-AF65-F5344CB8AC3E}">
        <p14:creationId xmlns:p14="http://schemas.microsoft.com/office/powerpoint/2010/main" val="30487802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62</a:t>
            </a:fld>
            <a:endParaRPr lang="en-AU"/>
          </a:p>
        </p:txBody>
      </p:sp>
    </p:spTree>
    <p:extLst>
      <p:ext uri="{BB962C8B-B14F-4D97-AF65-F5344CB8AC3E}">
        <p14:creationId xmlns:p14="http://schemas.microsoft.com/office/powerpoint/2010/main" val="24119288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63</a:t>
            </a:fld>
            <a:endParaRPr lang="en-AU"/>
          </a:p>
        </p:txBody>
      </p:sp>
    </p:spTree>
    <p:extLst>
      <p:ext uri="{BB962C8B-B14F-4D97-AF65-F5344CB8AC3E}">
        <p14:creationId xmlns:p14="http://schemas.microsoft.com/office/powerpoint/2010/main" val="24557326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64</a:t>
            </a:fld>
            <a:endParaRPr lang="en-AU"/>
          </a:p>
        </p:txBody>
      </p:sp>
    </p:spTree>
    <p:extLst>
      <p:ext uri="{BB962C8B-B14F-4D97-AF65-F5344CB8AC3E}">
        <p14:creationId xmlns:p14="http://schemas.microsoft.com/office/powerpoint/2010/main" val="37064425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0EEBA-DF7C-6D7D-EA31-628472CF5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C3B5C-27EC-95AD-FCCE-0C5FABBC9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7BEF00-3219-5028-C28E-325B01B54312}"/>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Examples include those on screen. </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What else can you think of?</a:t>
            </a:r>
          </a:p>
          <a:p>
            <a:pPr defTabSz="966155"/>
            <a:endParaRPr lang="en-AU" sz="1100" dirty="0">
              <a:latin typeface="Arial" panose="020B0604020202020204" pitchFamily="34" charset="0"/>
              <a:cs typeface="Arial" panose="020B0604020202020204" pitchFamily="34" charset="0"/>
            </a:endParaRPr>
          </a:p>
          <a:p>
            <a:pPr defTabSz="966155"/>
            <a:r>
              <a:rPr lang="en-AU" sz="1100" dirty="0">
                <a:latin typeface="Arial" panose="020B0604020202020204" pitchFamily="34" charset="0"/>
                <a:cs typeface="Arial" panose="020B0604020202020204" pitchFamily="34" charset="0"/>
              </a:rPr>
              <a:t>Images: Some images designed by </a:t>
            </a:r>
            <a:r>
              <a:rPr lang="en-AU" sz="1100" dirty="0" err="1">
                <a:latin typeface="Arial" panose="020B0604020202020204" pitchFamily="34" charset="0"/>
                <a:cs typeface="Arial" panose="020B0604020202020204" pitchFamily="34" charset="0"/>
              </a:rPr>
              <a:t>Freepik</a:t>
            </a:r>
            <a:endParaRPr lang="en-AU" sz="1100" dirty="0"/>
          </a:p>
        </p:txBody>
      </p:sp>
      <p:sp>
        <p:nvSpPr>
          <p:cNvPr id="4" name="Slide Number Placeholder 3">
            <a:extLst>
              <a:ext uri="{FF2B5EF4-FFF2-40B4-BE49-F238E27FC236}">
                <a16:creationId xmlns:a16="http://schemas.microsoft.com/office/drawing/2014/main" id="{E2002877-3618-73CB-62ED-C461209A6BCD}"/>
              </a:ext>
            </a:extLst>
          </p:cNvPr>
          <p:cNvSpPr>
            <a:spLocks noGrp="1"/>
          </p:cNvSpPr>
          <p:nvPr>
            <p:ph type="sldNum" sz="quarter" idx="5"/>
          </p:nvPr>
        </p:nvSpPr>
        <p:spPr/>
        <p:txBody>
          <a:bodyPr/>
          <a:lstStyle/>
          <a:p>
            <a:fld id="{2EB77E40-D0E8-4874-BAFC-253CC826BD69}" type="slidenum">
              <a:rPr lang="en-AU" smtClean="0"/>
              <a:t>65</a:t>
            </a:fld>
            <a:endParaRPr lang="en-AU"/>
          </a:p>
        </p:txBody>
      </p:sp>
    </p:spTree>
    <p:extLst>
      <p:ext uri="{BB962C8B-B14F-4D97-AF65-F5344CB8AC3E}">
        <p14:creationId xmlns:p14="http://schemas.microsoft.com/office/powerpoint/2010/main" val="11708289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B803A-C95A-326C-D001-2AEA8B6D31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67AC1-6137-7435-8B20-CDF5A4859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651FB-8122-B041-9FA4-9B4F9FF5B9F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8A9CB8C-954A-1911-51BC-540E04F57440}"/>
              </a:ext>
            </a:extLst>
          </p:cNvPr>
          <p:cNvSpPr>
            <a:spLocks noGrp="1"/>
          </p:cNvSpPr>
          <p:nvPr>
            <p:ph type="sldNum" sz="quarter" idx="5"/>
          </p:nvPr>
        </p:nvSpPr>
        <p:spPr/>
        <p:txBody>
          <a:bodyPr/>
          <a:lstStyle/>
          <a:p>
            <a:fld id="{2EB77E40-D0E8-4874-BAFC-253CC826BD69}" type="slidenum">
              <a:rPr lang="en-AU" smtClean="0"/>
              <a:t>66</a:t>
            </a:fld>
            <a:endParaRPr lang="en-AU"/>
          </a:p>
        </p:txBody>
      </p:sp>
    </p:spTree>
    <p:extLst>
      <p:ext uri="{BB962C8B-B14F-4D97-AF65-F5344CB8AC3E}">
        <p14:creationId xmlns:p14="http://schemas.microsoft.com/office/powerpoint/2010/main" val="13740689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I do</a:t>
            </a:r>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This is a simple recipe, but still requires 4 pieces of equipment to prepare.</a:t>
            </a:r>
          </a:p>
          <a:p>
            <a:endParaRPr lang="en-AU" dirty="0">
              <a:latin typeface="Arial" panose="020B0604020202020204" pitchFamily="34" charset="0"/>
              <a:cs typeface="Arial" panose="020B0604020202020204" pitchFamily="34" charset="0"/>
            </a:endParaRPr>
          </a:p>
          <a:p>
            <a:pPr defTabSz="966155"/>
            <a:r>
              <a:rPr lang="en-AU" dirty="0">
                <a:latin typeface="Arial" panose="020B0604020202020204" pitchFamily="34" charset="0"/>
                <a:cs typeface="Arial" panose="020B0604020202020204" pitchFamily="34" charset="0"/>
              </a:rPr>
              <a:t>We can also look at the food groups it contains.</a:t>
            </a:r>
          </a:p>
          <a:p>
            <a:endParaRPr lang="en-AU" sz="13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67</a:t>
            </a:fld>
            <a:endParaRPr lang="en-AU"/>
          </a:p>
        </p:txBody>
      </p:sp>
    </p:spTree>
    <p:extLst>
      <p:ext uri="{BB962C8B-B14F-4D97-AF65-F5344CB8AC3E}">
        <p14:creationId xmlns:p14="http://schemas.microsoft.com/office/powerpoint/2010/main" val="18445229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1" dirty="0">
                <a:latin typeface="Arial" panose="020B0604020202020204" pitchFamily="34" charset="0"/>
                <a:cs typeface="Arial" panose="020B0604020202020204" pitchFamily="34" charset="0"/>
              </a:rPr>
              <a:t>I do</a:t>
            </a:r>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This recipe requires a more advanced piece of equipment (food processor). </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We can also look at the food groups it contains.</a:t>
            </a: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68</a:t>
            </a:fld>
            <a:endParaRPr lang="en-AU"/>
          </a:p>
        </p:txBody>
      </p:sp>
    </p:spTree>
    <p:extLst>
      <p:ext uri="{BB962C8B-B14F-4D97-AF65-F5344CB8AC3E}">
        <p14:creationId xmlns:p14="http://schemas.microsoft.com/office/powerpoint/2010/main" val="9401729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0968B-F261-E834-4D3C-FA4B8ADA9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1B71C-2FB8-49DB-12F8-5505014884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CBDAA-9DE4-1345-500E-60AC5921E060}"/>
              </a:ext>
            </a:extLst>
          </p:cNvPr>
          <p:cNvSpPr>
            <a:spLocks noGrp="1"/>
          </p:cNvSpPr>
          <p:nvPr>
            <p:ph type="body" idx="1"/>
          </p:nvPr>
        </p:nvSpPr>
        <p:spPr/>
        <p:txBody>
          <a:bodyPr/>
          <a:lstStyle/>
          <a:p>
            <a:pPr defTabSz="966155"/>
            <a:r>
              <a:rPr lang="en-AU" dirty="0">
                <a:latin typeface="Arial" panose="020B0604020202020204" pitchFamily="34" charset="0"/>
                <a:cs typeface="Arial" panose="020B0604020202020204" pitchFamily="34" charset="0"/>
              </a:rPr>
              <a:t>A recipe is provided on the next slide. Complete this together as a class.</a:t>
            </a:r>
          </a:p>
        </p:txBody>
      </p:sp>
      <p:sp>
        <p:nvSpPr>
          <p:cNvPr id="4" name="Slide Number Placeholder 3">
            <a:extLst>
              <a:ext uri="{FF2B5EF4-FFF2-40B4-BE49-F238E27FC236}">
                <a16:creationId xmlns:a16="http://schemas.microsoft.com/office/drawing/2014/main" id="{A858597C-1E0A-58EB-9747-929BA86B1912}"/>
              </a:ext>
            </a:extLst>
          </p:cNvPr>
          <p:cNvSpPr>
            <a:spLocks noGrp="1"/>
          </p:cNvSpPr>
          <p:nvPr>
            <p:ph type="sldNum" sz="quarter" idx="5"/>
          </p:nvPr>
        </p:nvSpPr>
        <p:spPr/>
        <p:txBody>
          <a:bodyPr/>
          <a:lstStyle/>
          <a:p>
            <a:fld id="{2EB77E40-D0E8-4874-BAFC-253CC826BD69}" type="slidenum">
              <a:rPr lang="en-AU" smtClean="0"/>
              <a:t>69</a:t>
            </a:fld>
            <a:endParaRPr lang="en-AU"/>
          </a:p>
        </p:txBody>
      </p:sp>
    </p:spTree>
    <p:extLst>
      <p:ext uri="{BB962C8B-B14F-4D97-AF65-F5344CB8AC3E}">
        <p14:creationId xmlns:p14="http://schemas.microsoft.com/office/powerpoint/2010/main" val="25082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81154" indent="-181154" defTabSz="966155">
              <a:buFont typeface="Arial" panose="020B0604020202020204" pitchFamily="34" charset="0"/>
              <a:buChar char="•"/>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724616" lvl="1" indent="-241539">
              <a:buFont typeface="+mj-lt"/>
              <a:buAutoNum type="arabicPeriod"/>
            </a:pPr>
            <a:r>
              <a:rPr lang="en-AU" sz="1100" dirty="0">
                <a:latin typeface="Arial" panose="020B0604020202020204" pitchFamily="34" charset="0"/>
                <a:cs typeface="Arial" panose="020B0604020202020204" pitchFamily="34" charset="0"/>
              </a:rPr>
              <a:t>Grain foods</a:t>
            </a:r>
          </a:p>
          <a:p>
            <a:pPr marL="724616" lvl="1" indent="-241539">
              <a:buFont typeface="+mj-lt"/>
              <a:buAutoNum type="arabicPeriod"/>
            </a:pPr>
            <a:r>
              <a:rPr lang="en-AU" sz="1100" dirty="0">
                <a:latin typeface="Arial" panose="020B0604020202020204" pitchFamily="34" charset="0"/>
                <a:cs typeface="Arial" panose="020B0604020202020204" pitchFamily="34" charset="0"/>
              </a:rPr>
              <a:t>Vegetables</a:t>
            </a:r>
          </a:p>
          <a:p>
            <a:pPr marL="724616" lvl="1" indent="-241539">
              <a:buFont typeface="+mj-lt"/>
              <a:buAutoNum type="arabicPeriod"/>
            </a:pPr>
            <a:r>
              <a:rPr lang="en-AU" sz="1100" dirty="0">
                <a:latin typeface="Arial" panose="020B0604020202020204" pitchFamily="34" charset="0"/>
                <a:cs typeface="Arial" panose="020B0604020202020204" pitchFamily="34" charset="0"/>
              </a:rPr>
              <a:t>Fruit</a:t>
            </a:r>
          </a:p>
          <a:p>
            <a:pPr marL="724616" lvl="1" indent="-241539">
              <a:buFont typeface="+mj-lt"/>
              <a:buAutoNum type="arabicPeriod"/>
            </a:pPr>
            <a:r>
              <a:rPr lang="en-AU" sz="1100" dirty="0">
                <a:latin typeface="Arial" panose="020B0604020202020204" pitchFamily="34" charset="0"/>
                <a:cs typeface="Arial" panose="020B0604020202020204" pitchFamily="34" charset="0"/>
              </a:rPr>
              <a:t>Dairy and alternatives</a:t>
            </a:r>
          </a:p>
          <a:p>
            <a:pPr marL="724616" lvl="1" indent="-241539">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7</a:t>
            </a:fld>
            <a:endParaRPr lang="en-AU"/>
          </a:p>
        </p:txBody>
      </p:sp>
    </p:spTree>
    <p:extLst>
      <p:ext uri="{BB962C8B-B14F-4D97-AF65-F5344CB8AC3E}">
        <p14:creationId xmlns:p14="http://schemas.microsoft.com/office/powerpoint/2010/main" val="19901107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1" dirty="0">
                <a:latin typeface="Arial" panose="020B0604020202020204" pitchFamily="34" charset="0"/>
                <a:cs typeface="Arial" panose="020B0604020202020204" pitchFamily="34" charset="0"/>
              </a:rPr>
              <a:t>We do</a:t>
            </a:r>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Do this together as a class. Annotate on the screen or list on a whiteboard:</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Tools and equipment:</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Chopping board to compile the sandwiches (implied)</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Bowl to combine ingredients (implied)</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Spoon to mix</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Knife to slice sandwiches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If you were cooking the chicken yourself, you would need a saucepan or oven tray (depending on how cooking)</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Food groups: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Meat and alternatives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Grain foods (uses white bread; however, wholemeal or grain could be used).</a:t>
            </a: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70</a:t>
            </a:fld>
            <a:endParaRPr lang="en-AU"/>
          </a:p>
        </p:txBody>
      </p:sp>
    </p:spTree>
    <p:extLst>
      <p:ext uri="{BB962C8B-B14F-4D97-AF65-F5344CB8AC3E}">
        <p14:creationId xmlns:p14="http://schemas.microsoft.com/office/powerpoint/2010/main" val="5909996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1" dirty="0">
                <a:latin typeface="Arial" panose="020B0604020202020204" pitchFamily="34" charset="0"/>
                <a:cs typeface="Arial" panose="020B0604020202020204" pitchFamily="34" charset="0"/>
              </a:rPr>
              <a:t>We do</a:t>
            </a:r>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Do this together as a class. Annotate on the screen or list on a whiteboard:</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Tools and equipment:</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Oven</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Cooking brush</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Sieve</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Bowl</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Grater (for grating the cheese and vegetables)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Knife (for peeling and chopping)</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Whisk (for the eggs)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Bowl</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Spoon</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Jug</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Muffin pans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Skewer</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There are a lot of tools and equipment for this recipe. </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Food groups: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Vegetables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Dairy and alternatives (milk, cheese)</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Meat and alternatives (eggs)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Grain foods (flour)</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71</a:t>
            </a:fld>
            <a:endParaRPr lang="en-AU"/>
          </a:p>
        </p:txBody>
      </p:sp>
    </p:spTree>
    <p:extLst>
      <p:ext uri="{BB962C8B-B14F-4D97-AF65-F5344CB8AC3E}">
        <p14:creationId xmlns:p14="http://schemas.microsoft.com/office/powerpoint/2010/main" val="42129127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kern="1200" dirty="0">
                <a:solidFill>
                  <a:schemeClr val="tx1"/>
                </a:solidFill>
                <a:effectLst/>
                <a:latin typeface="Arial" panose="020B0604020202020204" pitchFamily="34" charset="0"/>
                <a:ea typeface="+mn-ea"/>
                <a:cs typeface="Arial" panose="020B0604020202020204" pitchFamily="34" charset="0"/>
              </a:rPr>
              <a:t>Provide a copy of the Australian Guide to Healthy Eating to assist with students identifying the food groups (if needed). </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72</a:t>
            </a:fld>
            <a:endParaRPr lang="en-AU"/>
          </a:p>
        </p:txBody>
      </p:sp>
    </p:spTree>
    <p:extLst>
      <p:ext uri="{BB962C8B-B14F-4D97-AF65-F5344CB8AC3E}">
        <p14:creationId xmlns:p14="http://schemas.microsoft.com/office/powerpoint/2010/main" val="16501275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Examples include those on screen.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What else can you think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Images: Some 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75</a:t>
            </a:fld>
            <a:endParaRPr lang="en-AU"/>
          </a:p>
        </p:txBody>
      </p:sp>
    </p:spTree>
    <p:extLst>
      <p:ext uri="{BB962C8B-B14F-4D97-AF65-F5344CB8AC3E}">
        <p14:creationId xmlns:p14="http://schemas.microsoft.com/office/powerpoint/2010/main" val="13947376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97E2E-DAFA-8AF4-2352-B3935FE6C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459D0-315F-C15F-4A98-FA18BD8FB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570716-D240-422F-2B31-6FF10141E41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D8710F4-75C8-D109-E2E0-BF6F3F5D5A15}"/>
              </a:ext>
            </a:extLst>
          </p:cNvPr>
          <p:cNvSpPr>
            <a:spLocks noGrp="1"/>
          </p:cNvSpPr>
          <p:nvPr>
            <p:ph type="sldNum" sz="quarter" idx="5"/>
          </p:nvPr>
        </p:nvSpPr>
        <p:spPr/>
        <p:txBody>
          <a:bodyPr/>
          <a:lstStyle/>
          <a:p>
            <a:fld id="{2EB77E40-D0E8-4874-BAFC-253CC826BD69}" type="slidenum">
              <a:rPr lang="en-AU" smtClean="0"/>
              <a:t>76</a:t>
            </a:fld>
            <a:endParaRPr lang="en-AU"/>
          </a:p>
        </p:txBody>
      </p:sp>
    </p:spTree>
    <p:extLst>
      <p:ext uri="{BB962C8B-B14F-4D97-AF65-F5344CB8AC3E}">
        <p14:creationId xmlns:p14="http://schemas.microsoft.com/office/powerpoint/2010/main" val="24402818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31BF1-A7FF-C634-BF1B-A35A000E7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CB198-1E18-D2FE-2244-34CA7D879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BF2F63-76AD-6C13-C56F-B1C1EC3D11F2}"/>
              </a:ext>
            </a:extLst>
          </p:cNvPr>
          <p:cNvSpPr>
            <a:spLocks noGrp="1"/>
          </p:cNvSpPr>
          <p:nvPr>
            <p:ph type="body" idx="1"/>
          </p:nvPr>
        </p:nvSpPr>
        <p:spPr/>
        <p:txBody>
          <a:bodyPr/>
          <a:lstStyle/>
          <a:p>
            <a:pPr defTabSz="966155"/>
            <a:r>
              <a:rPr lang="en-AU" dirty="0">
                <a:latin typeface="Arial" panose="020B0604020202020204" pitchFamily="34" charset="0"/>
                <a:cs typeface="Arial" panose="020B0604020202020204" pitchFamily="34" charset="0"/>
              </a:rPr>
              <a:t>A recipe is provided on the next slide. Complete this together as a class.</a:t>
            </a:r>
          </a:p>
        </p:txBody>
      </p:sp>
      <p:sp>
        <p:nvSpPr>
          <p:cNvPr id="4" name="Slide Number Placeholder 3">
            <a:extLst>
              <a:ext uri="{FF2B5EF4-FFF2-40B4-BE49-F238E27FC236}">
                <a16:creationId xmlns:a16="http://schemas.microsoft.com/office/drawing/2014/main" id="{E360608C-E169-07E4-57FB-46BD3DDB416A}"/>
              </a:ext>
            </a:extLst>
          </p:cNvPr>
          <p:cNvSpPr>
            <a:spLocks noGrp="1"/>
          </p:cNvSpPr>
          <p:nvPr>
            <p:ph type="sldNum" sz="quarter" idx="5"/>
          </p:nvPr>
        </p:nvSpPr>
        <p:spPr/>
        <p:txBody>
          <a:bodyPr/>
          <a:lstStyle/>
          <a:p>
            <a:fld id="{2EB77E40-D0E8-4874-BAFC-253CC826BD69}" type="slidenum">
              <a:rPr lang="en-AU" smtClean="0"/>
              <a:t>77</a:t>
            </a:fld>
            <a:endParaRPr lang="en-AU"/>
          </a:p>
        </p:txBody>
      </p:sp>
    </p:spTree>
    <p:extLst>
      <p:ext uri="{BB962C8B-B14F-4D97-AF65-F5344CB8AC3E}">
        <p14:creationId xmlns:p14="http://schemas.microsoft.com/office/powerpoint/2010/main" val="32505415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I do: Explain that adding labels to images helps the reader understand the image a lot better and can help communicate a message.</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In this image, we can see a girl, with the labels telling us about the parts of her body.</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t>Image: </a:t>
            </a:r>
            <a:r>
              <a:rPr lang="en-AU" sz="1100" dirty="0" err="1"/>
              <a:t>Vecteezy</a:t>
            </a:r>
            <a:endParaRPr lang="en-AU" sz="1100" dirty="0"/>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2545549-36F0-40C5-A2B5-E93466E7B68A}" type="slidenum">
              <a:rPr lang="en-AU" smtClean="0"/>
              <a:t>78</a:t>
            </a:fld>
            <a:endParaRPr lang="en-AU"/>
          </a:p>
        </p:txBody>
      </p:sp>
    </p:spTree>
    <p:extLst>
      <p:ext uri="{BB962C8B-B14F-4D97-AF65-F5344CB8AC3E}">
        <p14:creationId xmlns:p14="http://schemas.microsoft.com/office/powerpoint/2010/main" val="18618632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I do: Explain that adding labels to the image helps the reader understand the image a lot better and can help communicate a message.</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In this image here, we can see a whole apple and an apple cut in half, with all the parts labelled.</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2545549-36F0-40C5-A2B5-E93466E7B68A}" type="slidenum">
              <a:rPr lang="en-AU" smtClean="0"/>
              <a:t>79</a:t>
            </a:fld>
            <a:endParaRPr lang="en-AU"/>
          </a:p>
        </p:txBody>
      </p:sp>
    </p:spTree>
    <p:extLst>
      <p:ext uri="{BB962C8B-B14F-4D97-AF65-F5344CB8AC3E}">
        <p14:creationId xmlns:p14="http://schemas.microsoft.com/office/powerpoint/2010/main" val="7802444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I do: In this image here, we can see a slice of bread. I can add labels.</a:t>
            </a:r>
          </a:p>
          <a:p>
            <a:endParaRPr lang="en-AU"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Notice the words with the lines? Each line links the words with the part of the bread slice.</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But, you don’t need to have lines if it’s not relevant. The label ‘From the grain food group’ doesn’t have a line as it’s related to the whole food.</a:t>
            </a: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ea typeface="+mn-ea"/>
                <a:cs typeface="Arial" panose="020B0604020202020204" pitchFamily="34" charset="0"/>
              </a:rPr>
              <a:t>Image: Designed by </a:t>
            </a:r>
            <a:r>
              <a:rPr lang="en-AU" sz="1100" kern="1200" dirty="0" err="1">
                <a:solidFill>
                  <a:schemeClr val="tx1"/>
                </a:solidFill>
                <a:effectLst/>
                <a:latin typeface="Arial" panose="020B0604020202020204" pitchFamily="34" charset="0"/>
                <a:ea typeface="+mn-ea"/>
                <a:cs typeface="Arial" panose="020B0604020202020204" pitchFamily="34" charset="0"/>
              </a:rPr>
              <a:t>Freepik</a:t>
            </a:r>
            <a:endParaRPr lang="en-AU" sz="110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80</a:t>
            </a:fld>
            <a:endParaRPr lang="en-AU"/>
          </a:p>
        </p:txBody>
      </p:sp>
    </p:spTree>
    <p:extLst>
      <p:ext uri="{BB962C8B-B14F-4D97-AF65-F5344CB8AC3E}">
        <p14:creationId xmlns:p14="http://schemas.microsoft.com/office/powerpoint/2010/main" val="25440424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I do: Using this example of baked beans on toast, we can add labels showing:</a:t>
            </a:r>
          </a:p>
          <a:p>
            <a:pPr marL="342900" lvl="0" indent="-342900">
              <a:lnSpc>
                <a:spcPct val="107000"/>
              </a:lnSpc>
              <a:spcBef>
                <a:spcPts val="50"/>
              </a:spcBef>
              <a:spcAft>
                <a:spcPts val="800"/>
              </a:spcAft>
              <a:buFont typeface="Symbol" panose="05050102010706020507" pitchFamily="18" charset="2"/>
              <a:buChar char=""/>
            </a:pPr>
            <a:r>
              <a:rPr lang="en-AU" sz="1100" kern="100" dirty="0">
                <a:effectLst/>
                <a:latin typeface="Arial" panose="020B0604020202020204" pitchFamily="34" charset="0"/>
                <a:ea typeface="Aptos" panose="020B0004020202020204" pitchFamily="34" charset="0"/>
                <a:cs typeface="Arial" panose="020B0604020202020204" pitchFamily="34" charset="0"/>
              </a:rPr>
              <a:t>The </a:t>
            </a:r>
            <a:r>
              <a:rPr lang="en-AU" sz="1100" b="1" kern="100" dirty="0">
                <a:effectLst/>
                <a:latin typeface="Arial" panose="020B0604020202020204" pitchFamily="34" charset="0"/>
                <a:ea typeface="Aptos" panose="020B0004020202020204" pitchFamily="34" charset="0"/>
                <a:cs typeface="Arial" panose="020B0604020202020204" pitchFamily="34" charset="0"/>
              </a:rPr>
              <a:t>tools</a:t>
            </a:r>
            <a:r>
              <a:rPr lang="en-AU" sz="1100" kern="100" dirty="0">
                <a:effectLst/>
                <a:latin typeface="Arial" panose="020B0604020202020204" pitchFamily="34" charset="0"/>
                <a:ea typeface="Aptos" panose="020B0004020202020204" pitchFamily="34" charset="0"/>
                <a:cs typeface="Arial" panose="020B0604020202020204" pitchFamily="34" charset="0"/>
              </a:rPr>
              <a:t> and </a:t>
            </a:r>
            <a:r>
              <a:rPr lang="en-AU" sz="1100" b="1" kern="100" dirty="0">
                <a:effectLst/>
                <a:latin typeface="Arial" panose="020B0604020202020204" pitchFamily="34" charset="0"/>
                <a:ea typeface="Aptos" panose="020B0004020202020204" pitchFamily="34" charset="0"/>
                <a:cs typeface="Arial" panose="020B0604020202020204" pitchFamily="34" charset="0"/>
              </a:rPr>
              <a:t>equipment</a:t>
            </a:r>
            <a:r>
              <a:rPr lang="en-AU" sz="1100" kern="100" dirty="0">
                <a:effectLst/>
                <a:latin typeface="Arial" panose="020B0604020202020204" pitchFamily="34" charset="0"/>
                <a:ea typeface="Aptos" panose="020B0004020202020204" pitchFamily="34" charset="0"/>
                <a:cs typeface="Arial" panose="020B0604020202020204" pitchFamily="34" charset="0"/>
              </a:rPr>
              <a:t> needed to prepare the food</a:t>
            </a:r>
          </a:p>
          <a:p>
            <a:pPr marL="342900" lvl="0" indent="-342900">
              <a:lnSpc>
                <a:spcPct val="107000"/>
              </a:lnSpc>
              <a:spcAft>
                <a:spcPts val="800"/>
              </a:spcAft>
              <a:buFont typeface="Symbol" panose="05050102010706020507" pitchFamily="18" charset="2"/>
              <a:buChar char=""/>
            </a:pPr>
            <a:r>
              <a:rPr lang="en-AU" sz="1100" kern="100" dirty="0">
                <a:effectLst/>
                <a:latin typeface="Arial" panose="020B0604020202020204" pitchFamily="34" charset="0"/>
                <a:ea typeface="Aptos" panose="020B0004020202020204" pitchFamily="34" charset="0"/>
                <a:cs typeface="Arial" panose="020B0604020202020204" pitchFamily="34" charset="0"/>
              </a:rPr>
              <a:t>The </a:t>
            </a:r>
            <a:r>
              <a:rPr lang="en-AU" sz="1100" b="1" kern="100" dirty="0">
                <a:effectLst/>
                <a:latin typeface="Arial" panose="020B0604020202020204" pitchFamily="34" charset="0"/>
                <a:ea typeface="Aptos" panose="020B0004020202020204" pitchFamily="34" charset="0"/>
                <a:cs typeface="Arial" panose="020B0604020202020204" pitchFamily="34" charset="0"/>
              </a:rPr>
              <a:t>food groups</a:t>
            </a:r>
            <a:r>
              <a:rPr lang="en-AU" sz="1100" kern="100" dirty="0">
                <a:effectLst/>
                <a:latin typeface="Arial" panose="020B0604020202020204" pitchFamily="34" charset="0"/>
                <a:ea typeface="Aptos" panose="020B0004020202020204" pitchFamily="34" charset="0"/>
                <a:cs typeface="Arial" panose="020B0604020202020204" pitchFamily="34" charset="0"/>
              </a:rPr>
              <a:t> in the recipe</a:t>
            </a:r>
          </a:p>
          <a:p>
            <a:pPr marL="342900" lvl="0" indent="-342900">
              <a:lnSpc>
                <a:spcPct val="107000"/>
              </a:lnSpc>
              <a:spcAft>
                <a:spcPts val="800"/>
              </a:spcAft>
              <a:buFont typeface="Symbol" panose="05050102010706020507" pitchFamily="18" charset="2"/>
              <a:buChar char=""/>
            </a:pPr>
            <a:r>
              <a:rPr lang="en-AU" sz="1100" kern="100" dirty="0">
                <a:effectLst/>
                <a:latin typeface="Arial" panose="020B0604020202020204" pitchFamily="34" charset="0"/>
                <a:ea typeface="Aptos" panose="020B0004020202020204" pitchFamily="34" charset="0"/>
                <a:cs typeface="Arial" panose="020B0604020202020204" pitchFamily="34" charset="0"/>
              </a:rPr>
              <a:t>Whether the ingredients are from </a:t>
            </a:r>
            <a:r>
              <a:rPr lang="en-AU" sz="1100" b="1" kern="100" dirty="0">
                <a:effectLst/>
                <a:latin typeface="Arial" panose="020B0604020202020204" pitchFamily="34" charset="0"/>
                <a:ea typeface="Aptos" panose="020B0004020202020204" pitchFamily="34" charset="0"/>
                <a:cs typeface="Arial" panose="020B0604020202020204" pitchFamily="34" charset="0"/>
              </a:rPr>
              <a:t>plants</a:t>
            </a:r>
            <a:r>
              <a:rPr lang="en-AU" sz="1100" kern="100" dirty="0">
                <a:effectLst/>
                <a:latin typeface="Arial" panose="020B0604020202020204" pitchFamily="34" charset="0"/>
                <a:ea typeface="Aptos" panose="020B0004020202020204" pitchFamily="34" charset="0"/>
                <a:cs typeface="Arial" panose="020B0604020202020204" pitchFamily="34" charset="0"/>
              </a:rPr>
              <a:t> or </a:t>
            </a:r>
            <a:r>
              <a:rPr lang="en-AU" sz="1100" b="1" kern="100" dirty="0">
                <a:effectLst/>
                <a:latin typeface="Arial" panose="020B0604020202020204" pitchFamily="34" charset="0"/>
                <a:ea typeface="Aptos" panose="020B0004020202020204" pitchFamily="34" charset="0"/>
                <a:cs typeface="Arial" panose="020B0604020202020204" pitchFamily="34" charset="0"/>
              </a:rPr>
              <a:t>animals</a:t>
            </a:r>
            <a:endParaRPr lang="en-AU" sz="1100" b="0" kern="100" dirty="0">
              <a:effectLst/>
              <a:latin typeface="Arial" panose="020B0604020202020204" pitchFamily="34" charset="0"/>
              <a:ea typeface="Aptos" panose="020B0004020202020204" pitchFamily="34" charset="0"/>
              <a:cs typeface="Arial" panose="020B0604020202020204" pitchFamily="34" charset="0"/>
            </a:endParaRPr>
          </a:p>
          <a:p>
            <a:endParaRPr lang="en-AU" dirty="0"/>
          </a:p>
          <a:p>
            <a:r>
              <a:rPr lang="en-AU" dirty="0"/>
              <a:t>https://www.coop.co.uk/recipes/beans-and-cheese-on-toast</a:t>
            </a:r>
          </a:p>
        </p:txBody>
      </p:sp>
      <p:sp>
        <p:nvSpPr>
          <p:cNvPr id="4" name="Slide Number Placeholder 3"/>
          <p:cNvSpPr>
            <a:spLocks noGrp="1"/>
          </p:cNvSpPr>
          <p:nvPr>
            <p:ph type="sldNum" sz="quarter" idx="5"/>
          </p:nvPr>
        </p:nvSpPr>
        <p:spPr/>
        <p:txBody>
          <a:bodyPr/>
          <a:lstStyle/>
          <a:p>
            <a:fld id="{2EB77E40-D0E8-4874-BAFC-253CC826BD69}" type="slidenum">
              <a:rPr lang="en-AU" smtClean="0"/>
              <a:t>81</a:t>
            </a:fld>
            <a:endParaRPr lang="en-AU"/>
          </a:p>
        </p:txBody>
      </p:sp>
    </p:spTree>
    <p:extLst>
      <p:ext uri="{BB962C8B-B14F-4D97-AF65-F5344CB8AC3E}">
        <p14:creationId xmlns:p14="http://schemas.microsoft.com/office/powerpoint/2010/main" val="456764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FB5F-57D3-D66A-D163-E293A4646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F0485-9EA8-4F37-A0EC-1CBC81135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29C1B-A067-3012-C9D7-CEE576DC6F7A}"/>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Grain foods comprise grains that can be cooked and eaten whole, ground into flour to make cereal foods, or made into breakfast cereals:</a:t>
            </a:r>
          </a:p>
          <a:p>
            <a:endParaRPr lang="en-US"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Breads:</a:t>
            </a:r>
            <a:r>
              <a:rPr lang="en-AU" sz="1100" dirty="0">
                <a:latin typeface="Arial" panose="020B0604020202020204" pitchFamily="34" charset="0"/>
                <a:cs typeface="Arial" panose="020B0604020202020204" pitchFamily="34" charset="0"/>
              </a:rPr>
              <a:t> wholemeal, wholegrain, white, rye, pita, focaccia, crispbreads.</a:t>
            </a:r>
          </a:p>
          <a:p>
            <a:r>
              <a:rPr lang="en-AU" sz="1100" b="1" dirty="0">
                <a:latin typeface="Arial" panose="020B0604020202020204" pitchFamily="34" charset="0"/>
                <a:cs typeface="Arial" panose="020B0604020202020204" pitchFamily="34" charset="0"/>
              </a:rPr>
              <a:t>Breakfast cereals:</a:t>
            </a:r>
            <a:r>
              <a:rPr lang="en-AU" sz="1100" dirty="0">
                <a:latin typeface="Arial" panose="020B0604020202020204" pitchFamily="34" charset="0"/>
                <a:cs typeface="Arial" panose="020B0604020202020204" pitchFamily="34" charset="0"/>
              </a:rPr>
              <a:t> high fibre (wholegrain) oats, porridge, muesli, wholewheat biscuits, ready to eat (such as cornflakes, </a:t>
            </a:r>
            <a:r>
              <a:rPr lang="en-AU" sz="1100" dirty="0" err="1">
                <a:latin typeface="Arial" panose="020B0604020202020204" pitchFamily="34" charset="0"/>
                <a:cs typeface="Arial" panose="020B0604020202020204" pitchFamily="34" charset="0"/>
              </a:rPr>
              <a:t>cheerios</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Grains:</a:t>
            </a:r>
            <a:r>
              <a:rPr lang="en-AU" sz="1100" dirty="0">
                <a:latin typeface="Arial" panose="020B0604020202020204" pitchFamily="34" charset="0"/>
                <a:cs typeface="Arial" panose="020B0604020202020204" pitchFamily="34" charset="0"/>
              </a:rPr>
              <a:t> rice, barley, corn, polenta, buckwheat, spelt, millet.</a:t>
            </a:r>
          </a:p>
          <a:p>
            <a:r>
              <a:rPr lang="en-AU" sz="1100" b="1" dirty="0">
                <a:latin typeface="Arial" panose="020B0604020202020204" pitchFamily="34" charset="0"/>
                <a:cs typeface="Arial" panose="020B0604020202020204" pitchFamily="34" charset="0"/>
              </a:rPr>
              <a:t>Pasta: </a:t>
            </a:r>
            <a:r>
              <a:rPr lang="en-AU" sz="1100" dirty="0">
                <a:latin typeface="Arial" panose="020B0604020202020204" pitchFamily="34" charset="0"/>
                <a:cs typeface="Arial" panose="020B0604020202020204" pitchFamily="34" charset="0"/>
              </a:rPr>
              <a:t>short and long (white and wholemeal).</a:t>
            </a:r>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Other products:</a:t>
            </a:r>
            <a:r>
              <a:rPr lang="en-AU" sz="1100" dirty="0">
                <a:latin typeface="Arial" panose="020B0604020202020204" pitchFamily="34" charset="0"/>
                <a:cs typeface="Arial" panose="020B0604020202020204" pitchFamily="34" charset="0"/>
              </a:rPr>
              <a:t> noodles, English muffin, crumpet, rice cakes, couscous, popcorn, flour.</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recommendation is for ‘mostly wholegrain and/or high cereal fibre varieties’ (at least two thirds). Wholegrain cereals contain more nutrients than refined cereal foods (e.g. white bread), because many of the important nutrients occur in the outer layer of the grain which is lost during processing.</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21F15E-BA65-C028-9D1D-BFD0065D8C71}"/>
              </a:ext>
            </a:extLst>
          </p:cNvPr>
          <p:cNvSpPr>
            <a:spLocks noGrp="1"/>
          </p:cNvSpPr>
          <p:nvPr>
            <p:ph type="sldNum" sz="quarter" idx="5"/>
          </p:nvPr>
        </p:nvSpPr>
        <p:spPr/>
        <p:txBody>
          <a:bodyPr/>
          <a:lstStyle/>
          <a:p>
            <a:fld id="{E6D7DA54-C4FE-4877-8DF5-AF24F4B46978}" type="slidenum">
              <a:rPr lang="en-AU" smtClean="0"/>
              <a:t>8</a:t>
            </a:fld>
            <a:endParaRPr lang="en-AU"/>
          </a:p>
        </p:txBody>
      </p:sp>
    </p:spTree>
    <p:extLst>
      <p:ext uri="{BB962C8B-B14F-4D97-AF65-F5344CB8AC3E}">
        <p14:creationId xmlns:p14="http://schemas.microsoft.com/office/powerpoint/2010/main" val="4811300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100" kern="1200" dirty="0">
                <a:solidFill>
                  <a:schemeClr val="tx1"/>
                </a:solidFill>
                <a:effectLst/>
                <a:latin typeface="Arial" panose="020B0604020202020204" pitchFamily="34" charset="0"/>
                <a:ea typeface="+mn-ea"/>
                <a:cs typeface="Arial" panose="020B0604020202020204" pitchFamily="34" charset="0"/>
              </a:rPr>
              <a:t>Provide </a:t>
            </a:r>
            <a:r>
              <a:rPr lang="en-AU" sz="1100" kern="1200" dirty="0">
                <a:solidFill>
                  <a:schemeClr val="tx1"/>
                </a:solidFill>
                <a:effectLst/>
                <a:latin typeface="Arial" panose="020B0604020202020204" pitchFamily="34" charset="0"/>
                <a:ea typeface="+mn-ea"/>
                <a:cs typeface="Arial" panose="020B0604020202020204" pitchFamily="34" charset="0"/>
              </a:rPr>
              <a:t>examples to assist students if needed:</a:t>
            </a:r>
          </a:p>
          <a:p>
            <a:pPr marL="171450" lvl="0"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Chicken sandwich (wholemeal bread)</a:t>
            </a:r>
          </a:p>
          <a:p>
            <a:pPr marL="171450" lvl="0"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Toasted cheese sandwich</a:t>
            </a:r>
          </a:p>
          <a:p>
            <a:pPr marL="171450" lvl="0"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Fruit kebabs</a:t>
            </a:r>
          </a:p>
          <a:p>
            <a:pPr marL="171450" lvl="0" indent="-171450">
              <a:buFont typeface="Arial" panose="020B0604020202020204" pitchFamily="34" charset="0"/>
              <a:buChar char="•"/>
            </a:pPr>
            <a:endParaRPr lang="en-AU"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lv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82</a:t>
            </a:fld>
            <a:endParaRPr lang="en-AU"/>
          </a:p>
        </p:txBody>
      </p:sp>
    </p:spTree>
    <p:extLst>
      <p:ext uri="{BB962C8B-B14F-4D97-AF65-F5344CB8AC3E}">
        <p14:creationId xmlns:p14="http://schemas.microsoft.com/office/powerpoint/2010/main" val="14543605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kern="1200" dirty="0">
                <a:solidFill>
                  <a:schemeClr val="tx1"/>
                </a:solidFill>
                <a:effectLst/>
                <a:highlight>
                  <a:srgbClr val="FFFF00"/>
                </a:highlight>
                <a:latin typeface="Arial" panose="020B0604020202020204" pitchFamily="34" charset="0"/>
                <a:ea typeface="+mn-ea"/>
                <a:cs typeface="Arial" panose="020B0604020202020204" pitchFamily="34" charset="0"/>
              </a:rPr>
              <a:t>Images: Designed by </a:t>
            </a:r>
            <a:r>
              <a:rPr lang="en-AU" sz="1100" kern="1200" dirty="0" err="1">
                <a:solidFill>
                  <a:schemeClr val="tx1"/>
                </a:solidFill>
                <a:effectLst/>
                <a:highlight>
                  <a:srgbClr val="FFFF00"/>
                </a:highlight>
                <a:latin typeface="Arial" panose="020B0604020202020204" pitchFamily="34" charset="0"/>
                <a:ea typeface="+mn-ea"/>
                <a:cs typeface="Arial" panose="020B0604020202020204" pitchFamily="34" charset="0"/>
              </a:rPr>
              <a:t>Freepik</a:t>
            </a:r>
            <a:r>
              <a:rPr lang="en-AU" sz="1100" kern="1200" dirty="0">
                <a:solidFill>
                  <a:schemeClr val="tx1"/>
                </a:solidFill>
                <a:effectLst/>
                <a:highlight>
                  <a:srgbClr val="FFFF00"/>
                </a:highlight>
                <a:latin typeface="Arial" panose="020B0604020202020204" pitchFamily="34" charset="0"/>
                <a:ea typeface="+mn-ea"/>
                <a:cs typeface="Arial" panose="020B0604020202020204" pitchFamily="34" charset="0"/>
              </a:rPr>
              <a:t> and ChatGPT</a:t>
            </a:r>
            <a:endParaRPr lang="en-AU" sz="1100" b="1" dirty="0">
              <a:highlight>
                <a:srgbClr val="FFFF00"/>
              </a:highligh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2545549-36F0-40C5-A2B5-E93466E7B68A}" type="slidenum">
              <a:rPr lang="en-AU" smtClean="0"/>
              <a:t>86</a:t>
            </a:fld>
            <a:endParaRPr lang="en-AU"/>
          </a:p>
        </p:txBody>
      </p:sp>
    </p:spTree>
    <p:extLst>
      <p:ext uri="{BB962C8B-B14F-4D97-AF65-F5344CB8AC3E}">
        <p14:creationId xmlns:p14="http://schemas.microsoft.com/office/powerpoint/2010/main" val="42682629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ACC0C-FA79-C748-9A2B-C455BE0D8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B0B52-9612-03C3-E587-B94C5A2891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4706C-1F75-91FA-A421-A7C2650F91B5}"/>
              </a:ext>
            </a:extLst>
          </p:cNvPr>
          <p:cNvSpPr>
            <a:spLocks noGrp="1"/>
          </p:cNvSpPr>
          <p:nvPr>
            <p:ph type="body" idx="1"/>
          </p:nvPr>
        </p:nvSpPr>
        <p:spPr/>
        <p:txBody>
          <a:bodyPr/>
          <a:lstStyle/>
          <a:p>
            <a:r>
              <a:rPr lang="en-AU" sz="1100" kern="1200" dirty="0">
                <a:solidFill>
                  <a:schemeClr val="tx1"/>
                </a:solidFill>
                <a:effectLst/>
                <a:highlight>
                  <a:srgbClr val="FFFF00"/>
                </a:highlight>
                <a:latin typeface="Arial" panose="020B0604020202020204" pitchFamily="34" charset="0"/>
                <a:ea typeface="+mn-ea"/>
                <a:cs typeface="Arial" panose="020B0604020202020204" pitchFamily="34" charset="0"/>
              </a:rPr>
              <a:t>Images: Designed by </a:t>
            </a:r>
            <a:r>
              <a:rPr lang="en-AU" sz="1100" kern="1200" dirty="0" err="1">
                <a:solidFill>
                  <a:schemeClr val="tx1"/>
                </a:solidFill>
                <a:effectLst/>
                <a:highlight>
                  <a:srgbClr val="FFFF00"/>
                </a:highlight>
                <a:latin typeface="Arial" panose="020B0604020202020204" pitchFamily="34" charset="0"/>
                <a:ea typeface="+mn-ea"/>
                <a:cs typeface="Arial" panose="020B0604020202020204" pitchFamily="34" charset="0"/>
              </a:rPr>
              <a:t>Freepik</a:t>
            </a:r>
            <a:r>
              <a:rPr lang="en-AU" sz="1100" kern="1200" dirty="0">
                <a:solidFill>
                  <a:schemeClr val="tx1"/>
                </a:solidFill>
                <a:effectLst/>
                <a:highlight>
                  <a:srgbClr val="FFFF00"/>
                </a:highlight>
                <a:latin typeface="Arial" panose="020B0604020202020204" pitchFamily="34" charset="0"/>
                <a:ea typeface="+mn-ea"/>
                <a:cs typeface="Arial" panose="020B0604020202020204" pitchFamily="34" charset="0"/>
              </a:rPr>
              <a:t> and ChatGPT</a:t>
            </a:r>
            <a:endParaRPr lang="en-AU" sz="1100" b="1" dirty="0">
              <a:highlight>
                <a:srgbClr val="FFFF00"/>
              </a:highligh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2EE2324-B954-4ECB-3EAD-2151E29AAC2B}"/>
              </a:ext>
            </a:extLst>
          </p:cNvPr>
          <p:cNvSpPr>
            <a:spLocks noGrp="1"/>
          </p:cNvSpPr>
          <p:nvPr>
            <p:ph type="sldNum" sz="quarter" idx="5"/>
          </p:nvPr>
        </p:nvSpPr>
        <p:spPr/>
        <p:txBody>
          <a:bodyPr/>
          <a:lstStyle/>
          <a:p>
            <a:fld id="{82545549-36F0-40C5-A2B5-E93466E7B68A}" type="slidenum">
              <a:rPr lang="en-AU" smtClean="0"/>
              <a:t>88</a:t>
            </a:fld>
            <a:endParaRPr lang="en-AU"/>
          </a:p>
        </p:txBody>
      </p:sp>
    </p:spTree>
    <p:extLst>
      <p:ext uri="{BB962C8B-B14F-4D97-AF65-F5344CB8AC3E}">
        <p14:creationId xmlns:p14="http://schemas.microsoft.com/office/powerpoint/2010/main" val="28682091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B8355-AB4C-AE8B-47A1-959B40564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0DB77-DFA4-60A1-8992-D27582838F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1314C-B09A-1EBC-03AE-7DD00A46017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91DFAF7-0388-9E62-778D-8CC80F09646D}"/>
              </a:ext>
            </a:extLst>
          </p:cNvPr>
          <p:cNvSpPr>
            <a:spLocks noGrp="1"/>
          </p:cNvSpPr>
          <p:nvPr>
            <p:ph type="sldNum" sz="quarter" idx="5"/>
          </p:nvPr>
        </p:nvSpPr>
        <p:spPr/>
        <p:txBody>
          <a:bodyPr/>
          <a:lstStyle/>
          <a:p>
            <a:fld id="{2EB77E40-D0E8-4874-BAFC-253CC826BD69}" type="slidenum">
              <a:rPr lang="en-AU" smtClean="0"/>
              <a:t>89</a:t>
            </a:fld>
            <a:endParaRPr lang="en-AU"/>
          </a:p>
        </p:txBody>
      </p:sp>
    </p:spTree>
    <p:extLst>
      <p:ext uri="{BB962C8B-B14F-4D97-AF65-F5344CB8AC3E}">
        <p14:creationId xmlns:p14="http://schemas.microsoft.com/office/powerpoint/2010/main" val="25236772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Elicit responses from students.</a:t>
            </a:r>
          </a:p>
          <a:p>
            <a:endParaRPr lang="en-AU" dirty="0"/>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90</a:t>
            </a:fld>
            <a:endParaRPr lang="en-AU"/>
          </a:p>
        </p:txBody>
      </p:sp>
    </p:spTree>
    <p:extLst>
      <p:ext uri="{BB962C8B-B14F-4D97-AF65-F5344CB8AC3E}">
        <p14:creationId xmlns:p14="http://schemas.microsoft.com/office/powerpoint/2010/main" val="20970955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Elicit responses from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100" dirty="0">
                <a:effectLst/>
                <a:latin typeface="Arial" panose="020B0604020202020204" pitchFamily="34" charset="0"/>
                <a:ea typeface="Aptos" panose="020B0004020202020204" pitchFamily="34" charset="0"/>
                <a:cs typeface="Arial" panose="020B0604020202020204" pitchFamily="34" charset="0"/>
              </a:rPr>
              <a:t>From a nutritional perspective, we should focus on </a:t>
            </a:r>
            <a:r>
              <a:rPr lang="en-GB" sz="1100" b="1" kern="100" dirty="0">
                <a:effectLst/>
                <a:latin typeface="Arial" panose="020B0604020202020204" pitchFamily="34" charset="0"/>
                <a:ea typeface="Aptos" panose="020B0004020202020204" pitchFamily="34" charset="0"/>
                <a:cs typeface="Arial" panose="020B0604020202020204" pitchFamily="34" charset="0"/>
              </a:rPr>
              <a:t>from the Australian Guide to Healthy Eating (the five food groups)</a:t>
            </a:r>
            <a:r>
              <a:rPr lang="en-GB" sz="1100" kern="100" dirty="0">
                <a:effectLst/>
                <a:latin typeface="Arial" panose="020B0604020202020204" pitchFamily="34" charset="0"/>
                <a:ea typeface="Aptos" panose="020B0004020202020204" pitchFamily="34" charset="0"/>
                <a:cs typeface="Arial" panose="020B0604020202020204" pitchFamily="34" charset="0"/>
              </a:rPr>
              <a:t>. However, we also consider </a:t>
            </a:r>
            <a:r>
              <a:rPr lang="en-GB" sz="1100" b="1" kern="100" dirty="0">
                <a:effectLst/>
                <a:latin typeface="Arial" panose="020B0604020202020204" pitchFamily="34" charset="0"/>
                <a:ea typeface="Aptos" panose="020B0004020202020204" pitchFamily="34" charset="0"/>
                <a:cs typeface="Arial" panose="020B0604020202020204" pitchFamily="34" charset="0"/>
              </a:rPr>
              <a:t>taste</a:t>
            </a:r>
            <a:r>
              <a:rPr lang="en-GB" sz="1100" kern="100" dirty="0">
                <a:effectLst/>
                <a:latin typeface="Arial" panose="020B0604020202020204" pitchFamily="34" charset="0"/>
                <a:ea typeface="Aptos" panose="020B0004020202020204" pitchFamily="34" charset="0"/>
                <a:cs typeface="Arial" panose="020B0604020202020204" pitchFamily="34" charset="0"/>
              </a:rPr>
              <a:t> and </a:t>
            </a:r>
            <a:r>
              <a:rPr lang="en-GB" sz="1100" b="1" kern="100" dirty="0">
                <a:effectLst/>
                <a:latin typeface="Arial" panose="020B0604020202020204" pitchFamily="34" charset="0"/>
                <a:ea typeface="Aptos" panose="020B0004020202020204" pitchFamily="34" charset="0"/>
                <a:cs typeface="Arial" panose="020B0604020202020204" pitchFamily="34" charset="0"/>
              </a:rPr>
              <a:t>convenience</a:t>
            </a:r>
            <a:r>
              <a:rPr lang="en-GB" sz="1100" kern="100" dirty="0">
                <a:effectLst/>
                <a:latin typeface="Arial" panose="020B0604020202020204" pitchFamily="34" charset="0"/>
                <a:ea typeface="Aptos" panose="020B0004020202020204" pitchFamily="34" charset="0"/>
                <a:cs typeface="Arial" panose="020B0604020202020204" pitchFamily="34" charset="0"/>
              </a:rPr>
              <a:t>. The key is to get a balance between these. </a:t>
            </a:r>
            <a:endParaRPr lang="en-AU" sz="11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91</a:t>
            </a:fld>
            <a:endParaRPr lang="en-AU"/>
          </a:p>
        </p:txBody>
      </p:sp>
    </p:spTree>
    <p:extLst>
      <p:ext uri="{BB962C8B-B14F-4D97-AF65-F5344CB8AC3E}">
        <p14:creationId xmlns:p14="http://schemas.microsoft.com/office/powerpoint/2010/main" val="9617766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92</a:t>
            </a:fld>
            <a:endParaRPr lang="en-AU"/>
          </a:p>
        </p:txBody>
      </p:sp>
    </p:spTree>
    <p:extLst>
      <p:ext uri="{BB962C8B-B14F-4D97-AF65-F5344CB8AC3E}">
        <p14:creationId xmlns:p14="http://schemas.microsoft.com/office/powerpoint/2010/main" val="30661761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1F3ED81-12D8-4EED-B9D1-87F685470F84}" type="slidenum">
              <a:rPr lang="en-AU" smtClean="0"/>
              <a:t>93</a:t>
            </a:fld>
            <a:endParaRPr lang="en-AU"/>
          </a:p>
        </p:txBody>
      </p:sp>
    </p:spTree>
    <p:extLst>
      <p:ext uri="{BB962C8B-B14F-4D97-AF65-F5344CB8AC3E}">
        <p14:creationId xmlns:p14="http://schemas.microsoft.com/office/powerpoint/2010/main" val="10376599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Use the previous slide for examples.</a:t>
            </a:r>
          </a:p>
          <a:p>
            <a:endParaRPr lang="en-AU" sz="1100" dirty="0">
              <a:latin typeface="Arial" panose="020B0604020202020204" pitchFamily="34" charset="0"/>
              <a:cs typeface="Arial" panose="020B0604020202020204" pitchFamily="34" charset="0"/>
            </a:endParaRPr>
          </a:p>
          <a:p>
            <a:r>
              <a:rPr lang="en-AU" sz="1100" b="1" kern="1200" dirty="0">
                <a:solidFill>
                  <a:schemeClr val="tx1"/>
                </a:solidFill>
                <a:effectLst/>
                <a:latin typeface="Arial" panose="020B0604020202020204" pitchFamily="34" charset="0"/>
                <a:ea typeface="+mn-ea"/>
                <a:cs typeface="Arial" panose="020B0604020202020204" pitchFamily="34" charset="0"/>
              </a:rPr>
              <a:t>Extension</a:t>
            </a:r>
            <a:endParaRPr lang="en-AU"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Label with:</a:t>
            </a:r>
            <a:endParaRPr lang="en-AU" sz="1100" kern="1200" dirty="0">
              <a:solidFill>
                <a:schemeClr val="tx1"/>
              </a:solidFill>
              <a:effectLst/>
              <a:latin typeface="Arial" panose="020B0604020202020204" pitchFamily="34" charset="0"/>
              <a:ea typeface="+mn-ea"/>
              <a:cs typeface="Arial" panose="020B0604020202020204" pitchFamily="34" charset="0"/>
            </a:endParaRPr>
          </a:p>
          <a:p>
            <a:pPr lvl="0"/>
            <a:r>
              <a:rPr lang="en-AU" sz="1100" kern="1200" dirty="0">
                <a:solidFill>
                  <a:schemeClr val="tx1"/>
                </a:solidFill>
                <a:effectLst/>
                <a:latin typeface="Arial" panose="020B0604020202020204" pitchFamily="34" charset="0"/>
                <a:ea typeface="+mn-ea"/>
                <a:cs typeface="Arial" panose="020B0604020202020204" pitchFamily="34" charset="0"/>
              </a:rPr>
              <a:t>The </a:t>
            </a:r>
            <a:r>
              <a:rPr lang="en-AU" sz="1100" b="1" kern="1200" dirty="0">
                <a:solidFill>
                  <a:schemeClr val="tx1"/>
                </a:solidFill>
                <a:effectLst/>
                <a:latin typeface="Arial" panose="020B0604020202020204" pitchFamily="34" charset="0"/>
                <a:ea typeface="+mn-ea"/>
                <a:cs typeface="Arial" panose="020B0604020202020204" pitchFamily="34" charset="0"/>
              </a:rPr>
              <a:t>tools</a:t>
            </a:r>
            <a:r>
              <a:rPr lang="en-AU" sz="1100" kern="1200" dirty="0">
                <a:solidFill>
                  <a:schemeClr val="tx1"/>
                </a:solidFill>
                <a:effectLst/>
                <a:latin typeface="Arial" panose="020B0604020202020204" pitchFamily="34" charset="0"/>
                <a:ea typeface="+mn-ea"/>
                <a:cs typeface="Arial" panose="020B0604020202020204" pitchFamily="34" charset="0"/>
              </a:rPr>
              <a:t> and </a:t>
            </a:r>
            <a:r>
              <a:rPr lang="en-AU" sz="1100" b="1" kern="1200" dirty="0">
                <a:solidFill>
                  <a:schemeClr val="tx1"/>
                </a:solidFill>
                <a:effectLst/>
                <a:latin typeface="Arial" panose="020B0604020202020204" pitchFamily="34" charset="0"/>
                <a:ea typeface="+mn-ea"/>
                <a:cs typeface="Arial" panose="020B0604020202020204" pitchFamily="34" charset="0"/>
              </a:rPr>
              <a:t>equipment</a:t>
            </a:r>
            <a:r>
              <a:rPr lang="en-AU" sz="1100" kern="1200" dirty="0">
                <a:solidFill>
                  <a:schemeClr val="tx1"/>
                </a:solidFill>
                <a:effectLst/>
                <a:latin typeface="Arial" panose="020B0604020202020204" pitchFamily="34" charset="0"/>
                <a:ea typeface="+mn-ea"/>
                <a:cs typeface="Arial" panose="020B0604020202020204" pitchFamily="34" charset="0"/>
              </a:rPr>
              <a:t> needed to prepare the food</a:t>
            </a:r>
          </a:p>
          <a:p>
            <a:pPr lvl="0"/>
            <a:r>
              <a:rPr lang="en-AU" sz="1100" kern="1200" dirty="0">
                <a:solidFill>
                  <a:schemeClr val="tx1"/>
                </a:solidFill>
                <a:effectLst/>
                <a:latin typeface="Arial" panose="020B0604020202020204" pitchFamily="34" charset="0"/>
                <a:ea typeface="+mn-ea"/>
                <a:cs typeface="Arial" panose="020B0604020202020204" pitchFamily="34" charset="0"/>
              </a:rPr>
              <a:t>The </a:t>
            </a:r>
            <a:r>
              <a:rPr lang="en-AU" sz="1100" b="1" kern="1200" dirty="0">
                <a:solidFill>
                  <a:schemeClr val="tx1"/>
                </a:solidFill>
                <a:effectLst/>
                <a:latin typeface="Arial" panose="020B0604020202020204" pitchFamily="34" charset="0"/>
                <a:ea typeface="+mn-ea"/>
                <a:cs typeface="Arial" panose="020B0604020202020204" pitchFamily="34" charset="0"/>
              </a:rPr>
              <a:t>food groups</a:t>
            </a:r>
            <a:r>
              <a:rPr lang="en-AU" sz="1100" kern="1200" dirty="0">
                <a:solidFill>
                  <a:schemeClr val="tx1"/>
                </a:solidFill>
                <a:effectLst/>
                <a:latin typeface="Arial" panose="020B0604020202020204" pitchFamily="34" charset="0"/>
                <a:ea typeface="+mn-ea"/>
                <a:cs typeface="Arial" panose="020B0604020202020204" pitchFamily="34" charset="0"/>
              </a:rPr>
              <a:t> in the recipe</a:t>
            </a:r>
          </a:p>
          <a:p>
            <a:pPr lvl="0"/>
            <a:r>
              <a:rPr lang="en-AU" sz="1100" kern="1200" dirty="0">
                <a:solidFill>
                  <a:schemeClr val="tx1"/>
                </a:solidFill>
                <a:effectLst/>
                <a:latin typeface="Arial" panose="020B0604020202020204" pitchFamily="34" charset="0"/>
                <a:ea typeface="+mn-ea"/>
                <a:cs typeface="Arial" panose="020B0604020202020204" pitchFamily="34" charset="0"/>
              </a:rPr>
              <a:t>Whether the ingredients are from </a:t>
            </a:r>
            <a:r>
              <a:rPr lang="en-AU" sz="1100" b="1" kern="1200" dirty="0">
                <a:solidFill>
                  <a:schemeClr val="tx1"/>
                </a:solidFill>
                <a:effectLst/>
                <a:latin typeface="Arial" panose="020B0604020202020204" pitchFamily="34" charset="0"/>
                <a:ea typeface="+mn-ea"/>
                <a:cs typeface="Arial" panose="020B0604020202020204" pitchFamily="34" charset="0"/>
              </a:rPr>
              <a:t>plants</a:t>
            </a:r>
            <a:r>
              <a:rPr lang="en-AU" sz="1100" kern="1200" dirty="0">
                <a:solidFill>
                  <a:schemeClr val="tx1"/>
                </a:solidFill>
                <a:effectLst/>
                <a:latin typeface="Arial" panose="020B0604020202020204" pitchFamily="34" charset="0"/>
                <a:ea typeface="+mn-ea"/>
                <a:cs typeface="Arial" panose="020B0604020202020204" pitchFamily="34" charset="0"/>
              </a:rPr>
              <a:t> or </a:t>
            </a:r>
            <a:r>
              <a:rPr lang="en-AU" sz="1100" b="1" kern="1200" dirty="0">
                <a:solidFill>
                  <a:schemeClr val="tx1"/>
                </a:solidFill>
                <a:effectLst/>
                <a:latin typeface="Arial" panose="020B0604020202020204" pitchFamily="34" charset="0"/>
                <a:ea typeface="+mn-ea"/>
                <a:cs typeface="Arial" panose="020B0604020202020204" pitchFamily="34" charset="0"/>
              </a:rPr>
              <a:t>animals</a:t>
            </a:r>
            <a:endParaRPr lang="en-AU" sz="110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94</a:t>
            </a:fld>
            <a:endParaRPr lang="en-AU"/>
          </a:p>
        </p:txBody>
      </p:sp>
    </p:spTree>
    <p:extLst>
      <p:ext uri="{BB962C8B-B14F-4D97-AF65-F5344CB8AC3E}">
        <p14:creationId xmlns:p14="http://schemas.microsoft.com/office/powerpoint/2010/main" val="22590206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9B0D4-3882-CDD2-7666-148A40332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C7BAA-3CB9-860F-F9AD-F0A3DAC036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14B8A-76A6-360C-816C-B610B9E0D76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E3ADDCF-9F34-7C09-C271-B4DB5F00135D}"/>
              </a:ext>
            </a:extLst>
          </p:cNvPr>
          <p:cNvSpPr>
            <a:spLocks noGrp="1"/>
          </p:cNvSpPr>
          <p:nvPr>
            <p:ph type="sldNum" sz="quarter" idx="5"/>
          </p:nvPr>
        </p:nvSpPr>
        <p:spPr/>
        <p:txBody>
          <a:bodyPr/>
          <a:lstStyle/>
          <a:p>
            <a:fld id="{2EB77E40-D0E8-4874-BAFC-253CC826BD69}" type="slidenum">
              <a:rPr lang="en-AU" smtClean="0"/>
              <a:t>96</a:t>
            </a:fld>
            <a:endParaRPr lang="en-AU"/>
          </a:p>
        </p:txBody>
      </p:sp>
    </p:spTree>
    <p:extLst>
      <p:ext uri="{BB962C8B-B14F-4D97-AF65-F5344CB8AC3E}">
        <p14:creationId xmlns:p14="http://schemas.microsoft.com/office/powerpoint/2010/main" val="1624805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A10F0-7B40-FE27-3572-4AE8D76D3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70CA1-577B-B003-09FF-77E317195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524AD-5D92-3085-DD76-CC8A487686BF}"/>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vegetables (also includes legumes and beans):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Dark green and cruciferous:</a:t>
            </a:r>
            <a:r>
              <a:rPr lang="en-AU" sz="1100" dirty="0">
                <a:latin typeface="Arial" panose="020B0604020202020204" pitchFamily="34" charset="0"/>
                <a:cs typeface="Arial" panose="020B0604020202020204" pitchFamily="34" charset="0"/>
              </a:rPr>
              <a:t> broccoli, brussels sprouts, </a:t>
            </a:r>
            <a:r>
              <a:rPr lang="en-AU" sz="1100" dirty="0" err="1">
                <a:latin typeface="Arial" panose="020B0604020202020204" pitchFamily="34" charset="0"/>
                <a:cs typeface="Arial" panose="020B0604020202020204" pitchFamily="34" charset="0"/>
              </a:rPr>
              <a:t>bok</a:t>
            </a:r>
            <a:r>
              <a:rPr lang="en-AU" sz="1100" dirty="0">
                <a:latin typeface="Arial" panose="020B0604020202020204" pitchFamily="34" charset="0"/>
                <a:cs typeface="Arial" panose="020B0604020202020204" pitchFamily="34" charset="0"/>
              </a:rPr>
              <a:t> choy, cabbages, cauliflower, lettuce, spinach, snow peas.</a:t>
            </a:r>
          </a:p>
          <a:p>
            <a:r>
              <a:rPr lang="en-AU" sz="1100" b="1" dirty="0">
                <a:latin typeface="Arial" panose="020B0604020202020204" pitchFamily="34" charset="0"/>
                <a:cs typeface="Arial" panose="020B0604020202020204" pitchFamily="34" charset="0"/>
              </a:rPr>
              <a:t>Root/ tubular/ bulb: </a:t>
            </a:r>
            <a:r>
              <a:rPr lang="en-AU" sz="1100" dirty="0">
                <a:latin typeface="Arial" panose="020B0604020202020204" pitchFamily="34" charset="0"/>
                <a:cs typeface="Arial" panose="020B0604020202020204" pitchFamily="34" charset="0"/>
              </a:rPr>
              <a:t>potato, sweet potato, carrots, beetroot, onion, shallots, garlic, swede, turnip.</a:t>
            </a:r>
          </a:p>
          <a:p>
            <a:r>
              <a:rPr lang="en-AU" sz="1100" b="1" dirty="0">
                <a:latin typeface="Arial" panose="020B0604020202020204" pitchFamily="34" charset="0"/>
                <a:cs typeface="Arial" panose="020B0604020202020204" pitchFamily="34" charset="0"/>
              </a:rPr>
              <a:t>Legumes/ beans:</a:t>
            </a:r>
            <a:r>
              <a:rPr lang="en-AU" sz="1100" dirty="0">
                <a:latin typeface="Arial" panose="020B0604020202020204" pitchFamily="34" charset="0"/>
                <a:cs typeface="Arial" panose="020B0604020202020204" pitchFamily="34" charset="0"/>
              </a:rPr>
              <a:t> kidney beans, soybeans, lima beans, cannellini beans, chickpeas, lentils, split peas, tofu.</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tomato, celery, zucchini, avocado, capsicum, eggplant, mushrooms, cucumber, pumpkin, green peas, green beans.</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Eat different colours of vegetables, as the different colour groups have different vitamins and minerals.  </a:t>
            </a: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Vegetables such as tomatoes and pumpkins are </a:t>
            </a:r>
            <a:r>
              <a:rPr lang="en-US" sz="1100" b="1" dirty="0">
                <a:solidFill>
                  <a:srgbClr val="000000"/>
                </a:solidFill>
                <a:latin typeface="Arial" panose="020B0604020202020204" pitchFamily="34" charset="0"/>
                <a:cs typeface="Arial" panose="020B0604020202020204" pitchFamily="34" charset="0"/>
              </a:rPr>
              <a:t>technically classified as fruit </a:t>
            </a:r>
            <a:r>
              <a:rPr lang="en-US" sz="1100" dirty="0">
                <a:solidFill>
                  <a:srgbClr val="000000"/>
                </a:solidFill>
                <a:latin typeface="Arial" panose="020B0604020202020204" pitchFamily="34" charset="0"/>
                <a:cs typeface="Arial" panose="020B0604020202020204" pitchFamily="34" charset="0"/>
              </a:rPr>
              <a:t>because they have seeds. They are included in the vegetable group because they have similar nutritional properties as vegetables and are typically eaten as a vegetable.  </a:t>
            </a:r>
          </a:p>
          <a:p>
            <a:pPr marL="181154" indent="-181154">
              <a:buFont typeface="Arial" panose="020B0604020202020204" pitchFamily="34" charset="0"/>
              <a:buChar cha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4D54D9-5AC9-A538-437F-EFE333431943}"/>
              </a:ext>
            </a:extLst>
          </p:cNvPr>
          <p:cNvSpPr>
            <a:spLocks noGrp="1"/>
          </p:cNvSpPr>
          <p:nvPr>
            <p:ph type="sldNum" sz="quarter" idx="5"/>
          </p:nvPr>
        </p:nvSpPr>
        <p:spPr/>
        <p:txBody>
          <a:bodyPr/>
          <a:lstStyle/>
          <a:p>
            <a:fld id="{E6D7DA54-C4FE-4877-8DF5-AF24F4B46978}" type="slidenum">
              <a:rPr lang="en-AU" smtClean="0"/>
              <a:t>9</a:t>
            </a:fld>
            <a:endParaRPr lang="en-AU"/>
          </a:p>
        </p:txBody>
      </p:sp>
    </p:spTree>
    <p:extLst>
      <p:ext uri="{BB962C8B-B14F-4D97-AF65-F5344CB8AC3E}">
        <p14:creationId xmlns:p14="http://schemas.microsoft.com/office/powerpoint/2010/main" val="16403202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35544-32E1-3130-FA2E-BDD90FF97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256AC-87FB-0D8B-37CC-5E55A1D49D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333DB1-7183-C0BD-B50C-B6B1777FAD64}"/>
              </a:ext>
            </a:extLst>
          </p:cNvPr>
          <p:cNvSpPr>
            <a:spLocks noGrp="1"/>
          </p:cNvSpPr>
          <p:nvPr>
            <p:ph type="body" idx="1"/>
          </p:nvPr>
        </p:nvSpPr>
        <p:spPr/>
        <p:txBody>
          <a:bodyPr/>
          <a:lstStyle/>
          <a:p>
            <a:pPr defTabSz="966155"/>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B0BAF84-20DF-1807-C8FD-F3A7B75DF19D}"/>
              </a:ext>
            </a:extLst>
          </p:cNvPr>
          <p:cNvSpPr>
            <a:spLocks noGrp="1"/>
          </p:cNvSpPr>
          <p:nvPr>
            <p:ph type="sldNum" sz="quarter" idx="5"/>
          </p:nvPr>
        </p:nvSpPr>
        <p:spPr/>
        <p:txBody>
          <a:bodyPr/>
          <a:lstStyle/>
          <a:p>
            <a:fld id="{2EB77E40-D0E8-4874-BAFC-253CC826BD69}" type="slidenum">
              <a:rPr lang="en-AU" smtClean="0"/>
              <a:t>97</a:t>
            </a:fld>
            <a:endParaRPr lang="en-AU"/>
          </a:p>
        </p:txBody>
      </p:sp>
    </p:spTree>
    <p:extLst>
      <p:ext uri="{BB962C8B-B14F-4D97-AF65-F5344CB8AC3E}">
        <p14:creationId xmlns:p14="http://schemas.microsoft.com/office/powerpoint/2010/main" val="29533908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56F22-3F35-AEB5-7526-7C9489691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A24D1-3719-DC5E-D1CC-275665570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A3278-FE79-F1AE-F705-5FFF3FAD8777}"/>
              </a:ext>
            </a:extLst>
          </p:cNvPr>
          <p:cNvSpPr>
            <a:spLocks noGrp="1"/>
          </p:cNvSpPr>
          <p:nvPr>
            <p:ph type="body" idx="1"/>
          </p:nvPr>
        </p:nvSpPr>
        <p:spPr/>
        <p:txBody>
          <a:bodyPr/>
          <a:lstStyle/>
          <a:p>
            <a:pPr defTabSz="966155"/>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27C51EF-4AB9-E72B-97F5-B3C5772CEB46}"/>
              </a:ext>
            </a:extLst>
          </p:cNvPr>
          <p:cNvSpPr>
            <a:spLocks noGrp="1"/>
          </p:cNvSpPr>
          <p:nvPr>
            <p:ph type="sldNum" sz="quarter" idx="5"/>
          </p:nvPr>
        </p:nvSpPr>
        <p:spPr/>
        <p:txBody>
          <a:bodyPr/>
          <a:lstStyle/>
          <a:p>
            <a:fld id="{2EB77E40-D0E8-4874-BAFC-253CC826BD69}" type="slidenum">
              <a:rPr lang="en-AU" smtClean="0"/>
              <a:t>98</a:t>
            </a:fld>
            <a:endParaRPr lang="en-AU"/>
          </a:p>
        </p:txBody>
      </p:sp>
    </p:spTree>
    <p:extLst>
      <p:ext uri="{BB962C8B-B14F-4D97-AF65-F5344CB8AC3E}">
        <p14:creationId xmlns:p14="http://schemas.microsoft.com/office/powerpoint/2010/main" val="14284146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6CDDE-891A-9E99-4231-FD674E6632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1E6B7-71FB-8922-B601-4B4D019A5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48195-0CBC-6DA1-C831-118CA9F10546}"/>
              </a:ext>
            </a:extLst>
          </p:cNvPr>
          <p:cNvSpPr>
            <a:spLocks noGrp="1"/>
          </p:cNvSpPr>
          <p:nvPr>
            <p:ph type="body" idx="1"/>
          </p:nvPr>
        </p:nvSpPr>
        <p:spPr/>
        <p:txBody>
          <a:bodyPr/>
          <a:lstStyle/>
          <a:p>
            <a:pPr defTabSz="966155"/>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6B43C34-1B82-D05C-6350-9CD5F9A347A3}"/>
              </a:ext>
            </a:extLst>
          </p:cNvPr>
          <p:cNvSpPr>
            <a:spLocks noGrp="1"/>
          </p:cNvSpPr>
          <p:nvPr>
            <p:ph type="sldNum" sz="quarter" idx="5"/>
          </p:nvPr>
        </p:nvSpPr>
        <p:spPr/>
        <p:txBody>
          <a:bodyPr/>
          <a:lstStyle/>
          <a:p>
            <a:fld id="{2EB77E40-D0E8-4874-BAFC-253CC826BD69}" type="slidenum">
              <a:rPr lang="en-AU" smtClean="0"/>
              <a:t>99</a:t>
            </a:fld>
            <a:endParaRPr lang="en-AU"/>
          </a:p>
        </p:txBody>
      </p:sp>
    </p:spTree>
    <p:extLst>
      <p:ext uri="{BB962C8B-B14F-4D97-AF65-F5344CB8AC3E}">
        <p14:creationId xmlns:p14="http://schemas.microsoft.com/office/powerpoint/2010/main" val="19458377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100" kern="1200" dirty="0">
                <a:solidFill>
                  <a:schemeClr val="tx1"/>
                </a:solidFill>
                <a:effectLst/>
                <a:latin typeface="Arial" panose="020B0604020202020204" pitchFamily="34" charset="0"/>
                <a:ea typeface="+mn-ea"/>
                <a:cs typeface="Arial" panose="020B0604020202020204" pitchFamily="34" charset="0"/>
              </a:rPr>
              <a:t>This activity requires 4 different types of apples.</a:t>
            </a:r>
            <a:endParaRPr lang="en-AU"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100" kern="1200" dirty="0">
                <a:solidFill>
                  <a:schemeClr val="tx1"/>
                </a:solidFill>
                <a:effectLst/>
                <a:latin typeface="Arial" panose="020B0604020202020204" pitchFamily="34" charset="0"/>
                <a:ea typeface="+mn-ea"/>
                <a:cs typeface="Arial" panose="020B0604020202020204" pitchFamily="34" charset="0"/>
              </a:rPr>
              <a:t>Prepare the apples by cutting them into small slices (enough for students to taste).</a:t>
            </a:r>
            <a:endParaRPr lang="en-AU"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100" kern="1200" dirty="0">
                <a:solidFill>
                  <a:schemeClr val="tx1"/>
                </a:solidFill>
                <a:effectLst/>
                <a:latin typeface="Arial" panose="020B0604020202020204" pitchFamily="34" charset="0"/>
                <a:ea typeface="+mn-ea"/>
                <a:cs typeface="Arial" panose="020B0604020202020204" pitchFamily="34" charset="0"/>
              </a:rPr>
              <a:t>Have 4 stations set up with the sliced apples, and a whole apple for assessment.</a:t>
            </a:r>
            <a:endParaRPr lang="en-AU"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100" kern="1200" dirty="0">
                <a:solidFill>
                  <a:schemeClr val="tx1"/>
                </a:solidFill>
                <a:effectLst/>
                <a:latin typeface="Arial" panose="020B0604020202020204" pitchFamily="34" charset="0"/>
                <a:ea typeface="+mn-ea"/>
                <a:cs typeface="Arial" panose="020B0604020202020204" pitchFamily="34" charset="0"/>
              </a:rPr>
              <a:t>Students rotate around the stations, completing the evaluation in their unit booklet (lesson 7).</a:t>
            </a:r>
            <a:endParaRPr lang="en-AU"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100" kern="1200" dirty="0">
                <a:solidFill>
                  <a:schemeClr val="tx1"/>
                </a:solidFill>
                <a:effectLst/>
                <a:latin typeface="Arial" panose="020B0604020202020204" pitchFamily="34" charset="0"/>
                <a:ea typeface="+mn-ea"/>
                <a:cs typeface="Arial" panose="020B0604020202020204" pitchFamily="34" charset="0"/>
              </a:rPr>
              <a:t>Questions to consider:</a:t>
            </a:r>
            <a:endParaRPr lang="en-AU" sz="1100" kern="1200" dirty="0">
              <a:solidFill>
                <a:schemeClr val="tx1"/>
              </a:solidFill>
              <a:effectLst/>
              <a:latin typeface="Arial" panose="020B0604020202020204" pitchFamily="34" charset="0"/>
              <a:ea typeface="+mn-ea"/>
              <a:cs typeface="Arial" panose="020B0604020202020204" pitchFamily="34" charset="0"/>
            </a:endParaRPr>
          </a:p>
          <a:p>
            <a:pPr lvl="0"/>
            <a:r>
              <a:rPr lang="en-GB" sz="1100" kern="1200" dirty="0">
                <a:solidFill>
                  <a:schemeClr val="tx1"/>
                </a:solidFill>
                <a:effectLst/>
                <a:latin typeface="Arial" panose="020B0604020202020204" pitchFamily="34" charset="0"/>
                <a:ea typeface="+mn-ea"/>
                <a:cs typeface="Arial" panose="020B0604020202020204" pitchFamily="34" charset="0"/>
              </a:rPr>
              <a:t> - Which is your favourite apple?</a:t>
            </a:r>
            <a:endParaRPr lang="en-AU" sz="1100" kern="1200" dirty="0">
              <a:solidFill>
                <a:schemeClr val="tx1"/>
              </a:solidFill>
              <a:effectLst/>
              <a:latin typeface="Arial" panose="020B0604020202020204" pitchFamily="34" charset="0"/>
              <a:ea typeface="+mn-ea"/>
              <a:cs typeface="Arial" panose="020B0604020202020204" pitchFamily="34" charset="0"/>
            </a:endParaRPr>
          </a:p>
          <a:p>
            <a:pPr lvl="0"/>
            <a:r>
              <a:rPr lang="en-GB" sz="1100" kern="1200" dirty="0">
                <a:solidFill>
                  <a:schemeClr val="tx1"/>
                </a:solidFill>
                <a:effectLst/>
                <a:latin typeface="Arial" panose="020B0604020202020204" pitchFamily="34" charset="0"/>
                <a:ea typeface="+mn-ea"/>
                <a:cs typeface="Arial" panose="020B0604020202020204" pitchFamily="34" charset="0"/>
              </a:rPr>
              <a:t> - Why?</a:t>
            </a:r>
            <a:endParaRPr lang="en-AU"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 - How might these sensory properties affect how they are used?</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100</a:t>
            </a:fld>
            <a:endParaRPr lang="en-AU"/>
          </a:p>
        </p:txBody>
      </p:sp>
    </p:spTree>
    <p:extLst>
      <p:ext uri="{BB962C8B-B14F-4D97-AF65-F5344CB8AC3E}">
        <p14:creationId xmlns:p14="http://schemas.microsoft.com/office/powerpoint/2010/main" val="3417643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7F0D-D387-5BAC-C8F2-FB055587125F}"/>
              </a:ext>
            </a:extLst>
          </p:cNvPr>
          <p:cNvSpPr>
            <a:spLocks noGrp="1"/>
          </p:cNvSpPr>
          <p:nvPr>
            <p:ph type="ctrTitle" hasCustomPrompt="1"/>
          </p:nvPr>
        </p:nvSpPr>
        <p:spPr>
          <a:xfrm>
            <a:off x="1524000" y="905294"/>
            <a:ext cx="9144000" cy="990182"/>
          </a:xfrm>
          <a:prstGeom prst="rect">
            <a:avLst/>
          </a:prstGeom>
        </p:spPr>
        <p:txBody>
          <a:bodyPr anchor="b"/>
          <a:lstStyle>
            <a:lvl1pPr algn="ctr">
              <a:defRPr sz="6000">
                <a:solidFill>
                  <a:srgbClr val="FF9900"/>
                </a:solidFill>
                <a:latin typeface="Arial" panose="020B0604020202020204" pitchFamily="34" charset="0"/>
                <a:cs typeface="Arial" panose="020B0604020202020204" pitchFamily="34" charset="0"/>
              </a:defRPr>
            </a:lvl1pPr>
          </a:lstStyle>
          <a:p>
            <a:r>
              <a:rPr lang="en-US" dirty="0"/>
              <a:t>Title style</a:t>
            </a:r>
            <a:endParaRPr lang="en-AU" dirty="0"/>
          </a:p>
        </p:txBody>
      </p:sp>
      <p:sp>
        <p:nvSpPr>
          <p:cNvPr id="3" name="Subtitle 2">
            <a:extLst>
              <a:ext uri="{FF2B5EF4-FFF2-40B4-BE49-F238E27FC236}">
                <a16:creationId xmlns:a16="http://schemas.microsoft.com/office/drawing/2014/main" id="{E9B03CA4-7833-D786-52E4-AA6D65BFD532}"/>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solidFill>
                  <a:srgbClr val="FF99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pic>
        <p:nvPicPr>
          <p:cNvPr id="7" name="Picture 6">
            <a:extLst>
              <a:ext uri="{FF2B5EF4-FFF2-40B4-BE49-F238E27FC236}">
                <a16:creationId xmlns:a16="http://schemas.microsoft.com/office/drawing/2014/main" id="{2C6FD536-B77E-DE5A-B6F6-0366234F3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313774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84908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B93C7F0-93B9-BB4E-A9D8-82C8FF45F7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b="1">
                <a:latin typeface="Arial" panose="020B0604020202020204" pitchFamily="34" charset="0"/>
                <a:cs typeface="Arial" panose="020B0604020202020204" pitchFamily="34" charset="0"/>
              </a:defRPr>
            </a:lvl1pPr>
          </a:lstStyle>
          <a:p>
            <a:pPr lvl="0"/>
            <a:r>
              <a:rPr lang="en-US" dirty="0"/>
              <a:t>Click to edit Master text style:</a:t>
            </a:r>
          </a:p>
        </p:txBody>
      </p:sp>
      <p:sp>
        <p:nvSpPr>
          <p:cNvPr id="7" name="Content Placeholder 1">
            <a:extLst>
              <a:ext uri="{FF2B5EF4-FFF2-40B4-BE49-F238E27FC236}">
                <a16:creationId xmlns:a16="http://schemas.microsoft.com/office/drawing/2014/main" id="{F8DF6B3A-8AF3-AAB8-37CD-F0BAB0F01F4F}"/>
              </a:ext>
            </a:extLst>
          </p:cNvPr>
          <p:cNvSpPr>
            <a:spLocks noGrp="1"/>
          </p:cNvSpPr>
          <p:nvPr>
            <p:ph idx="11" hasCustomPrompt="1"/>
          </p:nvPr>
        </p:nvSpPr>
        <p:spPr>
          <a:xfrm>
            <a:off x="838200" y="3780063"/>
            <a:ext cx="10515600" cy="2460939"/>
          </a:xfrm>
        </p:spPr>
        <p:txBody>
          <a:bodyPr>
            <a:normAutofit/>
          </a:bodyPr>
          <a:lstStyle>
            <a:lvl1pPr marL="571500" marR="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4400">
                <a:latin typeface="Arial" panose="020B0604020202020204" pitchFamily="34" charset="0"/>
                <a:cs typeface="Arial" panose="020B0604020202020204" pitchFamily="34" charset="0"/>
              </a:defRPr>
            </a:lvl1pPr>
          </a:lstStyle>
          <a:p>
            <a:pPr marL="571500" marR="0" lvl="0" indent="-571500" algn="l" defTabSz="914400" rtl="0" eaLnBrk="1" fontAlgn="auto" latinLnBrk="0" hangingPunct="1">
              <a:lnSpc>
                <a:spcPct val="90000"/>
              </a:lnSpc>
              <a:spcBef>
                <a:spcPts val="1000"/>
              </a:spcBef>
              <a:spcAft>
                <a:spcPts val="0"/>
              </a:spcAft>
              <a:buClrTx/>
              <a:buSzTx/>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76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p:nvPr>
        </p:nvSpPr>
        <p:spPr>
          <a:xfrm>
            <a:off x="838200" y="987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D0D42A19-221D-63EE-C80C-7E1347346304}"/>
              </a:ext>
            </a:extLst>
          </p:cNvPr>
          <p:cNvSpPr>
            <a:spLocks noGrp="1"/>
          </p:cNvSpPr>
          <p:nvPr>
            <p:ph idx="1"/>
          </p:nvPr>
        </p:nvSpPr>
        <p:spPr>
          <a:xfrm>
            <a:off x="838200" y="1553592"/>
            <a:ext cx="10515600" cy="4623371"/>
          </a:xfrm>
          <a:prstGeom prst="rect">
            <a:avLst/>
          </a:prstGeom>
        </p:spPr>
        <p:txBody>
          <a:bodyPr>
            <a:normAutofit/>
          </a:bodyPr>
          <a:lstStyle>
            <a:lvl1pPr marL="540000" indent="-540000">
              <a:defRPr sz="4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941871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ss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hasCustomPrompt="1"/>
          </p:nvPr>
        </p:nvSpPr>
        <p:spPr>
          <a:xfrm>
            <a:off x="838200" y="20418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dirty="0"/>
              <a:t>Lesson </a:t>
            </a:r>
            <a:endParaRPr lang="en-AU" dirty="0"/>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147836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2328292"/>
          </a:xfrm>
        </p:spPr>
        <p:txBody>
          <a:bodyPr>
            <a:normAutofit/>
          </a:bodyPr>
          <a:lstStyle>
            <a:lvl1pPr marL="540000" indent="-540000">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Success criteria:</a:t>
            </a:r>
          </a:p>
          <a:p>
            <a:r>
              <a:rPr lang="en-AU" sz="4400" dirty="0">
                <a:latin typeface="Arial" panose="020B0604020202020204" pitchFamily="34" charset="0"/>
                <a:cs typeface="Arial" panose="020B0604020202020204" pitchFamily="34" charset="0"/>
              </a:rPr>
              <a:t>To add</a:t>
            </a:r>
          </a:p>
        </p:txBody>
      </p:sp>
      <p:pic>
        <p:nvPicPr>
          <p:cNvPr id="2" name="Picture 1">
            <a:extLst>
              <a:ext uri="{FF2B5EF4-FFF2-40B4-BE49-F238E27FC236}">
                <a16:creationId xmlns:a16="http://schemas.microsoft.com/office/drawing/2014/main" id="{3B93C7F0-93B9-BB4E-A9D8-82C8FF45F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Learning intention:</a:t>
            </a:r>
          </a:p>
        </p:txBody>
      </p:sp>
    </p:spTree>
    <p:extLst>
      <p:ext uri="{BB962C8B-B14F-4D97-AF65-F5344CB8AC3E}">
        <p14:creationId xmlns:p14="http://schemas.microsoft.com/office/powerpoint/2010/main" val="41612013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BEEFA-94E5-2732-9E50-038B8E1B0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F2B8E7D0-7EE8-5FED-52F5-29233B920B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C69EC90F-855B-E58E-DCCF-12E86C622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52E619-6C9A-45D5-B98D-5340884A753A}" type="datetimeFigureOut">
              <a:rPr lang="en-AU" smtClean="0"/>
              <a:t>11/11/2025</a:t>
            </a:fld>
            <a:endParaRPr lang="en-AU"/>
          </a:p>
        </p:txBody>
      </p:sp>
      <p:sp>
        <p:nvSpPr>
          <p:cNvPr id="5" name="Footer Placeholder 4">
            <a:extLst>
              <a:ext uri="{FF2B5EF4-FFF2-40B4-BE49-F238E27FC236}">
                <a16:creationId xmlns:a16="http://schemas.microsoft.com/office/drawing/2014/main" id="{537C89B0-6D05-41F2-8B62-3BDB552A7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B6E31E7D-3D91-22D2-51F2-B9333CADF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63CEF6-8AF9-4426-A973-EB9C19BD59A8}" type="slidenum">
              <a:rPr lang="en-AU" smtClean="0"/>
              <a:t>‹#›</a:t>
            </a:fld>
            <a:endParaRPr lang="en-AU"/>
          </a:p>
        </p:txBody>
      </p:sp>
    </p:spTree>
    <p:extLst>
      <p:ext uri="{BB962C8B-B14F-4D97-AF65-F5344CB8AC3E}">
        <p14:creationId xmlns:p14="http://schemas.microsoft.com/office/powerpoint/2010/main" val="2338573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jpe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0.xml"/><Relationship Id="rId16"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0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1.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slide" Target="slide3.xml"/><Relationship Id="rId7" Type="http://schemas.openxmlformats.org/officeDocument/2006/relationships/slide" Target="slide4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95.xml"/><Relationship Id="rId5" Type="http://schemas.openxmlformats.org/officeDocument/2006/relationships/slide" Target="slide17.xml"/><Relationship Id="rId10" Type="http://schemas.openxmlformats.org/officeDocument/2006/relationships/slide" Target="slide73.xml"/><Relationship Id="rId4" Type="http://schemas.openxmlformats.org/officeDocument/2006/relationships/slide" Target="slide83.xml"/><Relationship Id="rId9" Type="http://schemas.openxmlformats.org/officeDocument/2006/relationships/slide" Target="slide57.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png"/><Relationship Id="rId7" Type="http://schemas.openxmlformats.org/officeDocument/2006/relationships/image" Target="../media/image84.png"/><Relationship Id="rId12"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83.png"/><Relationship Id="rId11" Type="http://schemas.openxmlformats.org/officeDocument/2006/relationships/image" Target="../media/image86.png"/><Relationship Id="rId5" Type="http://schemas.openxmlformats.org/officeDocument/2006/relationships/image" Target="../media/image82.pn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9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4.png"/><Relationship Id="rId7" Type="http://schemas.openxmlformats.org/officeDocument/2006/relationships/image" Target="../media/image125.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5.png"/><Relationship Id="rId7" Type="http://schemas.openxmlformats.org/officeDocument/2006/relationships/image" Target="../media/image133.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137.png"/><Relationship Id="rId4" Type="http://schemas.openxmlformats.org/officeDocument/2006/relationships/image" Target="../media/image13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video" Target="https://www.youtube.com/embed/SO9RXavMVk8?start=67&amp;feature=oembed" TargetMode="External"/><Relationship Id="rId4" Type="http://schemas.openxmlformats.org/officeDocument/2006/relationships/image" Target="../media/image138.jpeg"/></Relationships>
</file>

<file path=ppt/slides/_rels/slide54.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png"/><Relationship Id="rId7" Type="http://schemas.openxmlformats.org/officeDocument/2006/relationships/image" Target="../media/image143.jpeg"/><Relationship Id="rId12" Type="http://schemas.openxmlformats.org/officeDocument/2006/relationships/image" Target="../media/image148.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5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jp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52.jp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61.jp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159.png"/><Relationship Id="rId5" Type="http://schemas.openxmlformats.org/officeDocument/2006/relationships/image" Target="../media/image158.jp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6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jpe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171.jpeg"/><Relationship Id="rId5" Type="http://schemas.openxmlformats.org/officeDocument/2006/relationships/image" Target="../media/image170.pn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77.png"/></Relationships>
</file>

<file path=ppt/slides/_rels/slide7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7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88.png"/><Relationship Id="rId3" Type="http://schemas.openxmlformats.org/officeDocument/2006/relationships/image" Target="../media/image156.png"/><Relationship Id="rId7" Type="http://schemas.openxmlformats.org/officeDocument/2006/relationships/image" Target="../media/image184.png"/><Relationship Id="rId12" Type="http://schemas.openxmlformats.org/officeDocument/2006/relationships/image" Target="../media/image187.png"/><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183.png"/><Relationship Id="rId11" Type="http://schemas.openxmlformats.org/officeDocument/2006/relationships/image" Target="../media/image159.png"/><Relationship Id="rId5" Type="http://schemas.openxmlformats.org/officeDocument/2006/relationships/image" Target="../media/image182.jpeg"/><Relationship Id="rId10" Type="http://schemas.openxmlformats.org/officeDocument/2006/relationships/image" Target="../media/image157.png"/><Relationship Id="rId4" Type="http://schemas.openxmlformats.org/officeDocument/2006/relationships/image" Target="../media/image181.jpeg"/><Relationship Id="rId9" Type="http://schemas.openxmlformats.org/officeDocument/2006/relationships/image" Target="../media/image186.jpeg"/><Relationship Id="rId14" Type="http://schemas.openxmlformats.org/officeDocument/2006/relationships/image" Target="../media/image189.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image" Target="../media/image196.png"/><Relationship Id="rId4" Type="http://schemas.openxmlformats.org/officeDocument/2006/relationships/image" Target="../media/image19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0EA2-160E-4A5A-8DF2-BBAC7C92AB41}"/>
              </a:ext>
            </a:extLst>
          </p:cNvPr>
          <p:cNvSpPr>
            <a:spLocks noGrp="1"/>
          </p:cNvSpPr>
          <p:nvPr>
            <p:ph type="ctrTitle"/>
          </p:nvPr>
        </p:nvSpPr>
        <p:spPr>
          <a:xfrm>
            <a:off x="1524000" y="422081"/>
            <a:ext cx="9144000" cy="1771346"/>
          </a:xfrm>
        </p:spPr>
        <p:txBody>
          <a:bodyPr>
            <a:normAutofit/>
          </a:bodyPr>
          <a:lstStyle/>
          <a:p>
            <a:r>
              <a:rPr lang="en-AU" dirty="0"/>
              <a:t>Foods from plants and animals</a:t>
            </a:r>
          </a:p>
        </p:txBody>
      </p:sp>
      <p:sp>
        <p:nvSpPr>
          <p:cNvPr id="3" name="Subtitle 2">
            <a:extLst>
              <a:ext uri="{FF2B5EF4-FFF2-40B4-BE49-F238E27FC236}">
                <a16:creationId xmlns:a16="http://schemas.microsoft.com/office/drawing/2014/main" id="{97512B23-F885-015C-02A4-D964E1025C0F}"/>
              </a:ext>
            </a:extLst>
          </p:cNvPr>
          <p:cNvSpPr>
            <a:spLocks noGrp="1"/>
          </p:cNvSpPr>
          <p:nvPr>
            <p:ph type="subTitle" idx="1"/>
          </p:nvPr>
        </p:nvSpPr>
        <p:spPr>
          <a:xfrm>
            <a:off x="1524000" y="3602038"/>
            <a:ext cx="9144000" cy="1771346"/>
          </a:xfrm>
        </p:spPr>
        <p:txBody>
          <a:bodyPr>
            <a:normAutofit lnSpcReduction="10000"/>
          </a:bodyPr>
          <a:lstStyle/>
          <a:p>
            <a:r>
              <a:rPr lang="en-AU" dirty="0"/>
              <a:t>Food and nutrition unit</a:t>
            </a:r>
          </a:p>
          <a:p>
            <a:endParaRPr lang="en-AU" dirty="0"/>
          </a:p>
          <a:p>
            <a:r>
              <a:rPr lang="en-AU" b="1" dirty="0"/>
              <a:t>Year 2</a:t>
            </a:r>
          </a:p>
        </p:txBody>
      </p:sp>
      <p:pic>
        <p:nvPicPr>
          <p:cNvPr id="4" name="Picture 3">
            <a:extLst>
              <a:ext uri="{FF2B5EF4-FFF2-40B4-BE49-F238E27FC236}">
                <a16:creationId xmlns:a16="http://schemas.microsoft.com/office/drawing/2014/main" id="{DD5E51C5-5551-39B0-4EF5-9A008648F9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609" y="3789069"/>
            <a:ext cx="1980106" cy="1948208"/>
          </a:xfrm>
          <a:prstGeom prst="rect">
            <a:avLst/>
          </a:prstGeom>
        </p:spPr>
      </p:pic>
      <p:pic>
        <p:nvPicPr>
          <p:cNvPr id="7" name="Picture 6">
            <a:extLst>
              <a:ext uri="{FF2B5EF4-FFF2-40B4-BE49-F238E27FC236}">
                <a16:creationId xmlns:a16="http://schemas.microsoft.com/office/drawing/2014/main" id="{9609BCC4-67AD-3BF5-3BC6-6CF5A29BAD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06742" y="1607933"/>
            <a:ext cx="3081483" cy="1279106"/>
          </a:xfrm>
          <a:prstGeom prst="rect">
            <a:avLst/>
          </a:prstGeom>
        </p:spPr>
      </p:pic>
      <p:pic>
        <p:nvPicPr>
          <p:cNvPr id="9" name="Picture 8">
            <a:extLst>
              <a:ext uri="{FF2B5EF4-FFF2-40B4-BE49-F238E27FC236}">
                <a16:creationId xmlns:a16="http://schemas.microsoft.com/office/drawing/2014/main" id="{2910AF5E-E8D5-E6D7-78D1-935E99AB88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609" y="1484616"/>
            <a:ext cx="2563366" cy="1627718"/>
          </a:xfrm>
          <a:prstGeom prst="rect">
            <a:avLst/>
          </a:prstGeom>
        </p:spPr>
      </p:pic>
      <p:pic>
        <p:nvPicPr>
          <p:cNvPr id="11" name="Picture 10">
            <a:extLst>
              <a:ext uri="{FF2B5EF4-FFF2-40B4-BE49-F238E27FC236}">
                <a16:creationId xmlns:a16="http://schemas.microsoft.com/office/drawing/2014/main" id="{4E52A425-ECF2-C070-B57B-4889F80ACF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4116" y="4448732"/>
            <a:ext cx="1904007" cy="2137681"/>
          </a:xfrm>
          <a:prstGeom prst="rect">
            <a:avLst/>
          </a:prstGeom>
        </p:spPr>
      </p:pic>
    </p:spTree>
    <p:extLst>
      <p:ext uri="{BB962C8B-B14F-4D97-AF65-F5344CB8AC3E}">
        <p14:creationId xmlns:p14="http://schemas.microsoft.com/office/powerpoint/2010/main" val="3629071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CB4C9-C279-85C6-2247-758EC1D7C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E93DF-11A0-3E4A-4BFB-52D2E5AECD5A}"/>
              </a:ext>
            </a:extLst>
          </p:cNvPr>
          <p:cNvSpPr>
            <a:spLocks noGrp="1"/>
          </p:cNvSpPr>
          <p:nvPr>
            <p:ph type="title"/>
          </p:nvPr>
        </p:nvSpPr>
        <p:spPr/>
        <p:txBody>
          <a:bodyPr/>
          <a:lstStyle/>
          <a:p>
            <a:pPr algn="ctr"/>
            <a:r>
              <a:rPr lang="en-AU" dirty="0"/>
              <a:t>Fruit</a:t>
            </a:r>
          </a:p>
        </p:txBody>
      </p:sp>
      <p:sp>
        <p:nvSpPr>
          <p:cNvPr id="65" name="Rectangle: Rounded Corners 64">
            <a:extLst>
              <a:ext uri="{FF2B5EF4-FFF2-40B4-BE49-F238E27FC236}">
                <a16:creationId xmlns:a16="http://schemas.microsoft.com/office/drawing/2014/main" id="{CFB3E930-248E-EC11-E974-A6A1670E510E}"/>
              </a:ext>
            </a:extLst>
          </p:cNvPr>
          <p:cNvSpPr/>
          <p:nvPr/>
        </p:nvSpPr>
        <p:spPr>
          <a:xfrm>
            <a:off x="2893325" y="1542195"/>
            <a:ext cx="2988859"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Pomme</a:t>
            </a:r>
          </a:p>
        </p:txBody>
      </p:sp>
      <p:sp>
        <p:nvSpPr>
          <p:cNvPr id="66" name="Rectangle: Rounded Corners 65">
            <a:extLst>
              <a:ext uri="{FF2B5EF4-FFF2-40B4-BE49-F238E27FC236}">
                <a16:creationId xmlns:a16="http://schemas.microsoft.com/office/drawing/2014/main" id="{AE6D7EFE-B970-9D41-5873-CB9D5C06B473}"/>
              </a:ext>
            </a:extLst>
          </p:cNvPr>
          <p:cNvSpPr/>
          <p:nvPr/>
        </p:nvSpPr>
        <p:spPr>
          <a:xfrm>
            <a:off x="2893324" y="2367332"/>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Citrus</a:t>
            </a:r>
          </a:p>
        </p:txBody>
      </p:sp>
      <p:sp>
        <p:nvSpPr>
          <p:cNvPr id="67" name="Rectangle: Rounded Corners 66">
            <a:extLst>
              <a:ext uri="{FF2B5EF4-FFF2-40B4-BE49-F238E27FC236}">
                <a16:creationId xmlns:a16="http://schemas.microsoft.com/office/drawing/2014/main" id="{08AECD6C-34BC-D039-B371-89B061B646AD}"/>
              </a:ext>
            </a:extLst>
          </p:cNvPr>
          <p:cNvSpPr/>
          <p:nvPr/>
        </p:nvSpPr>
        <p:spPr>
          <a:xfrm>
            <a:off x="2893324" y="3193975"/>
            <a:ext cx="2988860"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Stone</a:t>
            </a:r>
          </a:p>
        </p:txBody>
      </p:sp>
      <p:sp>
        <p:nvSpPr>
          <p:cNvPr id="69" name="Rectangle: Rounded Corners 68">
            <a:extLst>
              <a:ext uri="{FF2B5EF4-FFF2-40B4-BE49-F238E27FC236}">
                <a16:creationId xmlns:a16="http://schemas.microsoft.com/office/drawing/2014/main" id="{C31FC81F-6BF9-7E62-8B97-0F01051D4990}"/>
              </a:ext>
            </a:extLst>
          </p:cNvPr>
          <p:cNvSpPr/>
          <p:nvPr/>
        </p:nvSpPr>
        <p:spPr>
          <a:xfrm>
            <a:off x="2893323" y="4020618"/>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Tropical</a:t>
            </a:r>
          </a:p>
        </p:txBody>
      </p:sp>
      <p:sp>
        <p:nvSpPr>
          <p:cNvPr id="81" name="Rectangle: Rounded Corners 80">
            <a:extLst>
              <a:ext uri="{FF2B5EF4-FFF2-40B4-BE49-F238E27FC236}">
                <a16:creationId xmlns:a16="http://schemas.microsoft.com/office/drawing/2014/main" id="{1CA74ADE-F888-B5B4-E7C9-04D29249AD33}"/>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dried fruit or fruit juice only occasionally </a:t>
            </a:r>
            <a:endParaRPr lang="en-AU" sz="28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19EC4D-8A9A-EA30-B4C3-80CD45682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502" y="238261"/>
            <a:ext cx="2650897" cy="2302095"/>
          </a:xfrm>
          <a:prstGeom prst="rect">
            <a:avLst/>
          </a:prstGeom>
        </p:spPr>
      </p:pic>
      <p:sp>
        <p:nvSpPr>
          <p:cNvPr id="5" name="Rectangle: Rounded Corners 4">
            <a:extLst>
              <a:ext uri="{FF2B5EF4-FFF2-40B4-BE49-F238E27FC236}">
                <a16:creationId xmlns:a16="http://schemas.microsoft.com/office/drawing/2014/main" id="{CCA17915-C6D6-798C-FEF8-77C7974ED9AC}"/>
              </a:ext>
            </a:extLst>
          </p:cNvPr>
          <p:cNvSpPr/>
          <p:nvPr/>
        </p:nvSpPr>
        <p:spPr>
          <a:xfrm>
            <a:off x="2893322" y="4835759"/>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Berries</a:t>
            </a:r>
          </a:p>
        </p:txBody>
      </p:sp>
      <p:pic>
        <p:nvPicPr>
          <p:cNvPr id="10" name="Picture 9">
            <a:extLst>
              <a:ext uri="{FF2B5EF4-FFF2-40B4-BE49-F238E27FC236}">
                <a16:creationId xmlns:a16="http://schemas.microsoft.com/office/drawing/2014/main" id="{4498FE5C-DA83-3118-7C73-07626CD6BD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214" y="2330104"/>
            <a:ext cx="1127568" cy="739227"/>
          </a:xfrm>
          <a:prstGeom prst="rect">
            <a:avLst/>
          </a:prstGeom>
        </p:spPr>
      </p:pic>
      <p:pic>
        <p:nvPicPr>
          <p:cNvPr id="14" name="Picture 13">
            <a:extLst>
              <a:ext uri="{FF2B5EF4-FFF2-40B4-BE49-F238E27FC236}">
                <a16:creationId xmlns:a16="http://schemas.microsoft.com/office/drawing/2014/main" id="{53B193DC-A601-59DD-3CCC-0E48BCA1A7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2932" y="3143273"/>
            <a:ext cx="1111798" cy="739227"/>
          </a:xfrm>
          <a:prstGeom prst="rect">
            <a:avLst/>
          </a:prstGeom>
        </p:spPr>
      </p:pic>
      <p:sp>
        <p:nvSpPr>
          <p:cNvPr id="18" name="Rectangle 2">
            <a:extLst>
              <a:ext uri="{FF2B5EF4-FFF2-40B4-BE49-F238E27FC236}">
                <a16:creationId xmlns:a16="http://schemas.microsoft.com/office/drawing/2014/main" id="{5D1D5C9B-60CF-198B-A771-99241528E7A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EA536170-89C9-3612-E882-843AE18C44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7122" y="1491448"/>
            <a:ext cx="743418" cy="731442"/>
          </a:xfrm>
          <a:prstGeom prst="rect">
            <a:avLst/>
          </a:prstGeom>
        </p:spPr>
      </p:pic>
      <p:pic>
        <p:nvPicPr>
          <p:cNvPr id="7" name="Picture 6" descr="green pears on white">
            <a:extLst>
              <a:ext uri="{FF2B5EF4-FFF2-40B4-BE49-F238E27FC236}">
                <a16:creationId xmlns:a16="http://schemas.microsoft.com/office/drawing/2014/main" id="{26CFC57E-D2E5-0DB6-AF13-3195274DF9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7415478" y="1417851"/>
            <a:ext cx="607190" cy="83507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215F57D-34D8-115D-49B8-30DB1F8726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9472" y="3240419"/>
            <a:ext cx="661837" cy="625068"/>
          </a:xfrm>
          <a:prstGeom prst="rect">
            <a:avLst/>
          </a:prstGeom>
        </p:spPr>
      </p:pic>
      <p:pic>
        <p:nvPicPr>
          <p:cNvPr id="13" name="Picture 12">
            <a:extLst>
              <a:ext uri="{FF2B5EF4-FFF2-40B4-BE49-F238E27FC236}">
                <a16:creationId xmlns:a16="http://schemas.microsoft.com/office/drawing/2014/main" id="{F3AC89EE-7EFE-E4CA-2238-13D075F70A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72931" y="3252761"/>
            <a:ext cx="1051490" cy="600383"/>
          </a:xfrm>
          <a:prstGeom prst="rect">
            <a:avLst/>
          </a:prstGeom>
        </p:spPr>
      </p:pic>
      <p:pic>
        <p:nvPicPr>
          <p:cNvPr id="16" name="Picture 15">
            <a:extLst>
              <a:ext uri="{FF2B5EF4-FFF2-40B4-BE49-F238E27FC236}">
                <a16:creationId xmlns:a16="http://schemas.microsoft.com/office/drawing/2014/main" id="{09062582-92A9-C6D8-06B4-1FEE17BDD5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57956" y="2419275"/>
            <a:ext cx="1034050" cy="668634"/>
          </a:xfrm>
          <a:prstGeom prst="rect">
            <a:avLst/>
          </a:prstGeom>
        </p:spPr>
      </p:pic>
      <p:pic>
        <p:nvPicPr>
          <p:cNvPr id="17" name="Picture 16">
            <a:extLst>
              <a:ext uri="{FF2B5EF4-FFF2-40B4-BE49-F238E27FC236}">
                <a16:creationId xmlns:a16="http://schemas.microsoft.com/office/drawing/2014/main" id="{40104BB3-641F-8349-A0E5-B33861AD102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a:fillRect/>
          </a:stretch>
        </p:blipFill>
        <p:spPr bwMode="auto">
          <a:xfrm>
            <a:off x="6167214" y="4048086"/>
            <a:ext cx="729352" cy="575179"/>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E530B035-5C0F-E29F-822B-9AB34E416B6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93777" y="3788145"/>
            <a:ext cx="415007" cy="830014"/>
          </a:xfrm>
          <a:prstGeom prst="rect">
            <a:avLst/>
          </a:prstGeom>
        </p:spPr>
      </p:pic>
      <p:pic>
        <p:nvPicPr>
          <p:cNvPr id="22" name="Picture 21" descr="92 Mango Cheek Images, Stock Photos, 3D objects, &amp; Vectors | Shutterstock">
            <a:extLst>
              <a:ext uri="{FF2B5EF4-FFF2-40B4-BE49-F238E27FC236}">
                <a16:creationId xmlns:a16="http://schemas.microsoft.com/office/drawing/2014/main" id="{6DBE9D89-49EF-56F2-8D02-76646A0C6BA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8786469" y="3980853"/>
            <a:ext cx="815087" cy="637306"/>
          </a:xfrm>
          <a:prstGeom prst="rect">
            <a:avLst/>
          </a:prstGeom>
          <a:noFill/>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153A39B8-43E5-A288-A0F5-A18D3D31231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9472" y="4017997"/>
            <a:ext cx="756128" cy="698785"/>
          </a:xfrm>
          <a:prstGeom prst="rect">
            <a:avLst/>
          </a:prstGeom>
        </p:spPr>
      </p:pic>
      <p:pic>
        <p:nvPicPr>
          <p:cNvPr id="27" name="Picture 26">
            <a:extLst>
              <a:ext uri="{FF2B5EF4-FFF2-40B4-BE49-F238E27FC236}">
                <a16:creationId xmlns:a16="http://schemas.microsoft.com/office/drawing/2014/main" id="{F424C176-1615-3155-CA43-3CAAFDBCF4F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67214" y="4926102"/>
            <a:ext cx="1060341" cy="572341"/>
          </a:xfrm>
          <a:prstGeom prst="rect">
            <a:avLst/>
          </a:prstGeom>
        </p:spPr>
      </p:pic>
      <p:pic>
        <p:nvPicPr>
          <p:cNvPr id="29" name="Picture 28">
            <a:extLst>
              <a:ext uri="{FF2B5EF4-FFF2-40B4-BE49-F238E27FC236}">
                <a16:creationId xmlns:a16="http://schemas.microsoft.com/office/drawing/2014/main" id="{16763A53-F54E-F9F8-2CC1-DA8EEECA185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57956" y="4848882"/>
            <a:ext cx="772668" cy="691710"/>
          </a:xfrm>
          <a:prstGeom prst="rect">
            <a:avLst/>
          </a:prstGeom>
        </p:spPr>
      </p:pic>
      <p:pic>
        <p:nvPicPr>
          <p:cNvPr id="33" name="Picture 32">
            <a:extLst>
              <a:ext uri="{FF2B5EF4-FFF2-40B4-BE49-F238E27FC236}">
                <a16:creationId xmlns:a16="http://schemas.microsoft.com/office/drawing/2014/main" id="{8580EDE9-ADA2-179C-B40C-0DE823D200A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6948" y="2946346"/>
            <a:ext cx="1379609" cy="881812"/>
          </a:xfrm>
          <a:prstGeom prst="rect">
            <a:avLst/>
          </a:prstGeom>
        </p:spPr>
      </p:pic>
      <p:pic>
        <p:nvPicPr>
          <p:cNvPr id="35" name="Picture 34">
            <a:extLst>
              <a:ext uri="{FF2B5EF4-FFF2-40B4-BE49-F238E27FC236}">
                <a16:creationId xmlns:a16="http://schemas.microsoft.com/office/drawing/2014/main" id="{9124C912-A1B0-5A32-F95C-9EA3ED6F89D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2012" y="4144238"/>
            <a:ext cx="1238115" cy="947842"/>
          </a:xfrm>
          <a:prstGeom prst="rect">
            <a:avLst/>
          </a:prstGeom>
        </p:spPr>
      </p:pic>
    </p:spTree>
    <p:extLst>
      <p:ext uri="{BB962C8B-B14F-4D97-AF65-F5344CB8AC3E}">
        <p14:creationId xmlns:p14="http://schemas.microsoft.com/office/powerpoint/2010/main" val="42400817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0B26-94E5-AA01-E8DE-CE513BB69264}"/>
              </a:ext>
            </a:extLst>
          </p:cNvPr>
          <p:cNvSpPr>
            <a:spLocks noGrp="1"/>
          </p:cNvSpPr>
          <p:nvPr>
            <p:ph type="title"/>
          </p:nvPr>
        </p:nvSpPr>
        <p:spPr/>
        <p:txBody>
          <a:bodyPr/>
          <a:lstStyle/>
          <a:p>
            <a:r>
              <a:rPr lang="en-AU" dirty="0"/>
              <a:t>Activity 1: Sensory evaluation </a:t>
            </a:r>
          </a:p>
        </p:txBody>
      </p:sp>
      <p:pic>
        <p:nvPicPr>
          <p:cNvPr id="4" name="Picture 3">
            <a:extLst>
              <a:ext uri="{FF2B5EF4-FFF2-40B4-BE49-F238E27FC236}">
                <a16:creationId xmlns:a16="http://schemas.microsoft.com/office/drawing/2014/main" id="{8C9385AF-D1F9-531B-1639-5C085672467A}"/>
              </a:ext>
            </a:extLst>
          </p:cNvPr>
          <p:cNvPicPr>
            <a:picLocks noChangeAspect="1"/>
          </p:cNvPicPr>
          <p:nvPr/>
        </p:nvPicPr>
        <p:blipFill>
          <a:blip r:embed="rId3"/>
          <a:stretch>
            <a:fillRect/>
          </a:stretch>
        </p:blipFill>
        <p:spPr>
          <a:xfrm>
            <a:off x="2504350" y="1136669"/>
            <a:ext cx="7183299" cy="5379245"/>
          </a:xfrm>
          <a:prstGeom prst="rect">
            <a:avLst/>
          </a:prstGeom>
        </p:spPr>
      </p:pic>
    </p:spTree>
    <p:extLst>
      <p:ext uri="{BB962C8B-B14F-4D97-AF65-F5344CB8AC3E}">
        <p14:creationId xmlns:p14="http://schemas.microsoft.com/office/powerpoint/2010/main" val="17067941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7A13E-E858-45FA-71E3-38C89B5D55A2}"/>
              </a:ext>
            </a:extLst>
          </p:cNvPr>
          <p:cNvSpPr>
            <a:spLocks noGrp="1"/>
          </p:cNvSpPr>
          <p:nvPr>
            <p:ph type="title"/>
          </p:nvPr>
        </p:nvSpPr>
        <p:spPr/>
        <p:txBody>
          <a:bodyPr/>
          <a:lstStyle/>
          <a:p>
            <a:r>
              <a:rPr lang="en-AU" dirty="0"/>
              <a:t>Lesson 8</a:t>
            </a:r>
          </a:p>
        </p:txBody>
      </p:sp>
    </p:spTree>
    <p:extLst>
      <p:ext uri="{BB962C8B-B14F-4D97-AF65-F5344CB8AC3E}">
        <p14:creationId xmlns:p14="http://schemas.microsoft.com/office/powerpoint/2010/main" val="20838049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B8C53-2B3B-8A13-96A9-58289B1E4F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AAC4E0-37BB-5A61-398E-2959C7060EB3}"/>
              </a:ext>
            </a:extLst>
          </p:cNvPr>
          <p:cNvSpPr>
            <a:spLocks noGrp="1"/>
          </p:cNvSpPr>
          <p:nvPr>
            <p:ph idx="10"/>
          </p:nvPr>
        </p:nvSpPr>
        <p:spPr>
          <a:xfrm>
            <a:off x="838200" y="2073796"/>
            <a:ext cx="10515600" cy="1968117"/>
          </a:xfrm>
        </p:spPr>
        <p:txBody>
          <a:bodyPr>
            <a:normAutofit/>
          </a:bodyPr>
          <a:lstStyle/>
          <a:p>
            <a:r>
              <a:rPr lang="en-AU" b="1" dirty="0"/>
              <a:t>Learning intention: </a:t>
            </a:r>
            <a:r>
              <a:rPr lang="en-GB" dirty="0"/>
              <a:t>To design a healthy snack for yourself or someone your age</a:t>
            </a:r>
            <a:r>
              <a:rPr lang="en-AU" dirty="0"/>
              <a:t>.</a:t>
            </a:r>
            <a:endParaRPr lang="en-AU" b="1" dirty="0"/>
          </a:p>
        </p:txBody>
      </p:sp>
    </p:spTree>
    <p:extLst>
      <p:ext uri="{BB962C8B-B14F-4D97-AF65-F5344CB8AC3E}">
        <p14:creationId xmlns:p14="http://schemas.microsoft.com/office/powerpoint/2010/main" val="24296786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DDF1-18EF-E2FD-4A5F-E8DD1735942D}"/>
              </a:ext>
            </a:extLst>
          </p:cNvPr>
          <p:cNvSpPr>
            <a:spLocks noGrp="1"/>
          </p:cNvSpPr>
          <p:nvPr>
            <p:ph idx="1"/>
          </p:nvPr>
        </p:nvSpPr>
        <p:spPr>
          <a:xfrm>
            <a:off x="838200" y="742123"/>
            <a:ext cx="10515600" cy="5446642"/>
          </a:xfrm>
        </p:spPr>
        <p:txBody>
          <a:bodyPr>
            <a:normAutofit/>
          </a:bodyPr>
          <a:lstStyle/>
          <a:p>
            <a:pPr marL="0" indent="0">
              <a:buNone/>
            </a:pPr>
            <a:r>
              <a:rPr lang="en-AU" b="1" dirty="0"/>
              <a:t>Task</a:t>
            </a:r>
          </a:p>
          <a:p>
            <a:pPr marL="0" indent="0">
              <a:buNone/>
            </a:pPr>
            <a:endParaRPr lang="en-AU" sz="2200" b="1" dirty="0"/>
          </a:p>
          <a:p>
            <a:pPr marL="0" indent="0">
              <a:buNone/>
            </a:pPr>
            <a:r>
              <a:rPr lang="en-US" dirty="0">
                <a:ea typeface="Aptos" panose="020B0004020202020204" pitchFamily="34" charset="0"/>
              </a:rPr>
              <a:t>To design a healthy snack. Explain how the Australian Guide to Healthy Eating helped guide the design of your snack.</a:t>
            </a:r>
            <a:endParaRPr lang="en-AU" dirty="0">
              <a:ea typeface="Aptos" panose="020B0004020202020204" pitchFamily="34" charset="0"/>
            </a:endParaRPr>
          </a:p>
        </p:txBody>
      </p:sp>
    </p:spTree>
    <p:extLst>
      <p:ext uri="{BB962C8B-B14F-4D97-AF65-F5344CB8AC3E}">
        <p14:creationId xmlns:p14="http://schemas.microsoft.com/office/powerpoint/2010/main" val="22166777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3CFED-9255-5A4B-E01F-AC296F502C1F}"/>
              </a:ext>
            </a:extLst>
          </p:cNvPr>
          <p:cNvPicPr>
            <a:picLocks noChangeAspect="1"/>
          </p:cNvPicPr>
          <p:nvPr/>
        </p:nvPicPr>
        <p:blipFill>
          <a:blip r:embed="rId2"/>
          <a:stretch>
            <a:fillRect/>
          </a:stretch>
        </p:blipFill>
        <p:spPr>
          <a:xfrm>
            <a:off x="734291" y="482629"/>
            <a:ext cx="10542786" cy="5793480"/>
          </a:xfrm>
          <a:prstGeom prst="rect">
            <a:avLst/>
          </a:prstGeom>
        </p:spPr>
      </p:pic>
    </p:spTree>
    <p:extLst>
      <p:ext uri="{BB962C8B-B14F-4D97-AF65-F5344CB8AC3E}">
        <p14:creationId xmlns:p14="http://schemas.microsoft.com/office/powerpoint/2010/main" val="35939507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5B201-B2D9-AC14-D6D6-FEEFE1430F2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F3EA595-86BA-81F4-2D9B-2549E9424884}"/>
              </a:ext>
            </a:extLst>
          </p:cNvPr>
          <p:cNvPicPr>
            <a:picLocks noChangeAspect="1"/>
          </p:cNvPicPr>
          <p:nvPr/>
        </p:nvPicPr>
        <p:blipFill>
          <a:blip r:embed="rId2"/>
          <a:stretch>
            <a:fillRect/>
          </a:stretch>
        </p:blipFill>
        <p:spPr>
          <a:xfrm>
            <a:off x="363978" y="734291"/>
            <a:ext cx="11107487" cy="4128654"/>
          </a:xfrm>
          <a:prstGeom prst="rect">
            <a:avLst/>
          </a:prstGeom>
        </p:spPr>
      </p:pic>
    </p:spTree>
    <p:extLst>
      <p:ext uri="{BB962C8B-B14F-4D97-AF65-F5344CB8AC3E}">
        <p14:creationId xmlns:p14="http://schemas.microsoft.com/office/powerpoint/2010/main" val="3717789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17B6-70F4-7232-DB9F-818C8C20B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C0FA3-BE3D-8D9F-8E97-4798320B5EEA}"/>
              </a:ext>
            </a:extLst>
          </p:cNvPr>
          <p:cNvSpPr>
            <a:spLocks noGrp="1"/>
          </p:cNvSpPr>
          <p:nvPr>
            <p:ph type="title"/>
          </p:nvPr>
        </p:nvSpPr>
        <p:spPr>
          <a:xfrm>
            <a:off x="838200" y="248915"/>
            <a:ext cx="10515600" cy="1325563"/>
          </a:xfrm>
        </p:spPr>
        <p:txBody>
          <a:bodyPr/>
          <a:lstStyle/>
          <a:p>
            <a:pPr algn="ctr"/>
            <a:r>
              <a:rPr lang="en-AU" dirty="0"/>
              <a:t>Why grain foods, vegetables and fruit are important</a:t>
            </a:r>
          </a:p>
        </p:txBody>
      </p:sp>
      <p:sp>
        <p:nvSpPr>
          <p:cNvPr id="4" name="Rectangle: Rounded Corners 3">
            <a:extLst>
              <a:ext uri="{FF2B5EF4-FFF2-40B4-BE49-F238E27FC236}">
                <a16:creationId xmlns:a16="http://schemas.microsoft.com/office/drawing/2014/main" id="{2247F7BC-66AB-1552-1B47-B8671B411B07}"/>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BF649BFC-D647-E1AA-18F3-B13C6668135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C8AA727B-83B5-7CE2-D636-60A92B7492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AAD7657C-7259-7FFD-77D4-DE6B143940B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EA3B8574-CB46-482A-5CF9-CD7184D8CF7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E6D7518C-CD47-AABE-7FDE-19BF7DC9B091}"/>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422535C2-F365-7834-042A-5492D7F2C6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6BC3B5CC-A555-609E-B617-96BB63104906}"/>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FEEAA7BE-9664-AF14-F6B6-74E4731339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4243478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806D-45EA-6CBE-1563-99FBC5950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9C2BB-6050-1E03-B824-4BDE328A97DC}"/>
              </a:ext>
            </a:extLst>
          </p:cNvPr>
          <p:cNvSpPr>
            <a:spLocks noGrp="1"/>
          </p:cNvSpPr>
          <p:nvPr>
            <p:ph type="title"/>
          </p:nvPr>
        </p:nvSpPr>
        <p:spPr/>
        <p:txBody>
          <a:bodyPr/>
          <a:lstStyle/>
          <a:p>
            <a:pPr algn="ctr"/>
            <a:r>
              <a:rPr lang="en-AU" dirty="0"/>
              <a:t>Dairy and alternatives</a:t>
            </a:r>
          </a:p>
        </p:txBody>
      </p:sp>
      <p:sp>
        <p:nvSpPr>
          <p:cNvPr id="65" name="Rectangle: Rounded Corners 64">
            <a:extLst>
              <a:ext uri="{FF2B5EF4-FFF2-40B4-BE49-F238E27FC236}">
                <a16:creationId xmlns:a16="http://schemas.microsoft.com/office/drawing/2014/main" id="{F4B4E04A-3879-A762-C877-BD5B1ED1FEDA}"/>
              </a:ext>
            </a:extLst>
          </p:cNvPr>
          <p:cNvSpPr/>
          <p:nvPr/>
        </p:nvSpPr>
        <p:spPr>
          <a:xfrm>
            <a:off x="2893325" y="1542195"/>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Milk (fresh and long life)</a:t>
            </a:r>
          </a:p>
        </p:txBody>
      </p:sp>
      <p:sp>
        <p:nvSpPr>
          <p:cNvPr id="66" name="Rectangle: Rounded Corners 65">
            <a:extLst>
              <a:ext uri="{FF2B5EF4-FFF2-40B4-BE49-F238E27FC236}">
                <a16:creationId xmlns:a16="http://schemas.microsoft.com/office/drawing/2014/main" id="{4866BD5E-D250-2D58-AEA3-AF6D839A68BC}"/>
              </a:ext>
            </a:extLst>
          </p:cNvPr>
          <p:cNvSpPr/>
          <p:nvPr/>
        </p:nvSpPr>
        <p:spPr>
          <a:xfrm>
            <a:off x="2893323" y="3005959"/>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Yoghurt</a:t>
            </a:r>
          </a:p>
        </p:txBody>
      </p:sp>
      <p:sp>
        <p:nvSpPr>
          <p:cNvPr id="67" name="Rectangle: Rounded Corners 66">
            <a:extLst>
              <a:ext uri="{FF2B5EF4-FFF2-40B4-BE49-F238E27FC236}">
                <a16:creationId xmlns:a16="http://schemas.microsoft.com/office/drawing/2014/main" id="{5F341BAE-EC45-E83E-1A54-8DDF8FD4A003}"/>
              </a:ext>
            </a:extLst>
          </p:cNvPr>
          <p:cNvSpPr/>
          <p:nvPr/>
        </p:nvSpPr>
        <p:spPr>
          <a:xfrm>
            <a:off x="2893323" y="4469724"/>
            <a:ext cx="4053387"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Cheese</a:t>
            </a:r>
          </a:p>
        </p:txBody>
      </p:sp>
      <p:sp>
        <p:nvSpPr>
          <p:cNvPr id="81" name="Rectangle: Rounded Corners 80">
            <a:extLst>
              <a:ext uri="{FF2B5EF4-FFF2-40B4-BE49-F238E27FC236}">
                <a16:creationId xmlns:a16="http://schemas.microsoft.com/office/drawing/2014/main" id="{06FC08CC-579E-8975-1163-D38760F10B36}"/>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Reduced fat varieties are the best choice for most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879B875-57BF-10B7-3441-AF28982200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21" name="Picture 20">
            <a:extLst>
              <a:ext uri="{FF2B5EF4-FFF2-40B4-BE49-F238E27FC236}">
                <a16:creationId xmlns:a16="http://schemas.microsoft.com/office/drawing/2014/main" id="{580A4146-53CB-A1E4-82FB-FA2428E223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03" y="283214"/>
            <a:ext cx="1972059" cy="2497942"/>
          </a:xfrm>
          <a:prstGeom prst="rect">
            <a:avLst/>
          </a:prstGeom>
        </p:spPr>
      </p:pic>
      <p:pic>
        <p:nvPicPr>
          <p:cNvPr id="5" name="Picture 4">
            <a:extLst>
              <a:ext uri="{FF2B5EF4-FFF2-40B4-BE49-F238E27FC236}">
                <a16:creationId xmlns:a16="http://schemas.microsoft.com/office/drawing/2014/main" id="{80F0516A-8C32-CDD9-04A9-7F58A93202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9645" y="1102474"/>
            <a:ext cx="1125364" cy="1515747"/>
          </a:xfrm>
          <a:prstGeom prst="rect">
            <a:avLst/>
          </a:prstGeom>
        </p:spPr>
      </p:pic>
      <p:pic>
        <p:nvPicPr>
          <p:cNvPr id="9" name="Picture 8">
            <a:extLst>
              <a:ext uri="{FF2B5EF4-FFF2-40B4-BE49-F238E27FC236}">
                <a16:creationId xmlns:a16="http://schemas.microsoft.com/office/drawing/2014/main" id="{CF64AC24-8D07-19B7-4AD1-53F911BF3C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7152" y="2781156"/>
            <a:ext cx="1072265" cy="1406844"/>
          </a:xfrm>
          <a:prstGeom prst="rect">
            <a:avLst/>
          </a:prstGeom>
        </p:spPr>
      </p:pic>
      <p:pic>
        <p:nvPicPr>
          <p:cNvPr id="14" name="Picture 13">
            <a:extLst>
              <a:ext uri="{FF2B5EF4-FFF2-40B4-BE49-F238E27FC236}">
                <a16:creationId xmlns:a16="http://schemas.microsoft.com/office/drawing/2014/main" id="{8DB0A289-F9D4-B0F1-9802-D6FA44197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08406" y="3679670"/>
            <a:ext cx="1762313" cy="1783805"/>
          </a:xfrm>
          <a:prstGeom prst="rect">
            <a:avLst/>
          </a:prstGeom>
        </p:spPr>
      </p:pic>
    </p:spTree>
    <p:extLst>
      <p:ext uri="{BB962C8B-B14F-4D97-AF65-F5344CB8AC3E}">
        <p14:creationId xmlns:p14="http://schemas.microsoft.com/office/powerpoint/2010/main" val="3939197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EF25C-F307-F73E-EC30-6DC44E6AD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E2378-5218-A9B5-EAC6-901BCB008C48}"/>
              </a:ext>
            </a:extLst>
          </p:cNvPr>
          <p:cNvSpPr>
            <a:spLocks noGrp="1"/>
          </p:cNvSpPr>
          <p:nvPr>
            <p:ph type="title"/>
          </p:nvPr>
        </p:nvSpPr>
        <p:spPr>
          <a:xfrm>
            <a:off x="838200" y="248915"/>
            <a:ext cx="10515600" cy="1325563"/>
          </a:xfrm>
        </p:spPr>
        <p:txBody>
          <a:bodyPr/>
          <a:lstStyle/>
          <a:p>
            <a:pPr algn="ctr"/>
            <a:r>
              <a:rPr lang="en-AU" dirty="0"/>
              <a:t>Why dairy and alternative foods are important</a:t>
            </a:r>
          </a:p>
        </p:txBody>
      </p:sp>
      <p:sp>
        <p:nvSpPr>
          <p:cNvPr id="4" name="Rectangle: Rounded Corners 3">
            <a:extLst>
              <a:ext uri="{FF2B5EF4-FFF2-40B4-BE49-F238E27FC236}">
                <a16:creationId xmlns:a16="http://schemas.microsoft.com/office/drawing/2014/main" id="{835AE1B1-4A6D-1FA5-EFB7-3EA7D7EB1492}"/>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2E475BF0-AC8C-09E6-F7BB-8865821C8C87}"/>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3BE7D1B0-F6A4-94A3-DA01-F6183D508FAF}"/>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B4BE8F7E-EC98-73F3-87EA-4E042843A7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EA117A1D-53EB-4D70-B7EE-9CE90CECCE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51C385A0-8645-1B2B-8F3D-34C3F8D9A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FD243185-D54A-6D0D-4FA3-3240B728F2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2894928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8B8B-BBF6-DF39-B7E6-3D22AE77E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E3D72-6508-16E1-E611-9D21D9901219}"/>
              </a:ext>
            </a:extLst>
          </p:cNvPr>
          <p:cNvSpPr>
            <a:spLocks noGrp="1"/>
          </p:cNvSpPr>
          <p:nvPr>
            <p:ph type="title"/>
          </p:nvPr>
        </p:nvSpPr>
        <p:spPr/>
        <p:txBody>
          <a:bodyPr/>
          <a:lstStyle/>
          <a:p>
            <a:pPr algn="ctr"/>
            <a:r>
              <a:rPr lang="en-AU" dirty="0"/>
              <a:t>Meat and alternatives</a:t>
            </a:r>
          </a:p>
        </p:txBody>
      </p:sp>
      <p:sp>
        <p:nvSpPr>
          <p:cNvPr id="65" name="Rectangle: Rounded Corners 64">
            <a:extLst>
              <a:ext uri="{FF2B5EF4-FFF2-40B4-BE49-F238E27FC236}">
                <a16:creationId xmlns:a16="http://schemas.microsoft.com/office/drawing/2014/main" id="{E0C2D6CD-A93B-208E-A226-B19D86E621AC}"/>
              </a:ext>
            </a:extLst>
          </p:cNvPr>
          <p:cNvSpPr/>
          <p:nvPr/>
        </p:nvSpPr>
        <p:spPr>
          <a:xfrm>
            <a:off x="2893315" y="1196975"/>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Pink and red meat</a:t>
            </a:r>
          </a:p>
        </p:txBody>
      </p:sp>
      <p:sp>
        <p:nvSpPr>
          <p:cNvPr id="66" name="Rectangle: Rounded Corners 65">
            <a:extLst>
              <a:ext uri="{FF2B5EF4-FFF2-40B4-BE49-F238E27FC236}">
                <a16:creationId xmlns:a16="http://schemas.microsoft.com/office/drawing/2014/main" id="{0D8933E2-258B-3194-63AA-7E54C320F66C}"/>
              </a:ext>
            </a:extLst>
          </p:cNvPr>
          <p:cNvSpPr/>
          <p:nvPr/>
        </p:nvSpPr>
        <p:spPr>
          <a:xfrm>
            <a:off x="2893315" y="1929936"/>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Poultry</a:t>
            </a:r>
          </a:p>
        </p:txBody>
      </p:sp>
      <p:sp>
        <p:nvSpPr>
          <p:cNvPr id="67" name="Rectangle: Rounded Corners 66">
            <a:extLst>
              <a:ext uri="{FF2B5EF4-FFF2-40B4-BE49-F238E27FC236}">
                <a16:creationId xmlns:a16="http://schemas.microsoft.com/office/drawing/2014/main" id="{482596B1-6001-4DE1-AA38-A424ED6C4A44}"/>
              </a:ext>
            </a:extLst>
          </p:cNvPr>
          <p:cNvSpPr/>
          <p:nvPr/>
        </p:nvSpPr>
        <p:spPr>
          <a:xfrm>
            <a:off x="2893314" y="2666006"/>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Fish and seafood</a:t>
            </a:r>
          </a:p>
        </p:txBody>
      </p:sp>
      <p:sp>
        <p:nvSpPr>
          <p:cNvPr id="69" name="Rectangle: Rounded Corners 68">
            <a:extLst>
              <a:ext uri="{FF2B5EF4-FFF2-40B4-BE49-F238E27FC236}">
                <a16:creationId xmlns:a16="http://schemas.microsoft.com/office/drawing/2014/main" id="{0FF6306E-6A83-CAB8-8B4F-C011050F35BC}"/>
              </a:ext>
            </a:extLst>
          </p:cNvPr>
          <p:cNvSpPr/>
          <p:nvPr/>
        </p:nvSpPr>
        <p:spPr>
          <a:xfrm>
            <a:off x="2893314" y="3403060"/>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Eggs</a:t>
            </a:r>
          </a:p>
        </p:txBody>
      </p:sp>
      <p:sp>
        <p:nvSpPr>
          <p:cNvPr id="81" name="Rectangle: Rounded Corners 80">
            <a:extLst>
              <a:ext uri="{FF2B5EF4-FFF2-40B4-BE49-F238E27FC236}">
                <a16:creationId xmlns:a16="http://schemas.microsoft.com/office/drawing/2014/main" id="{D9C9805D-E6B7-5D3E-A21C-D9EAB871E2FB}"/>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meat without visible fat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8207FFD5-D3C4-84E8-13D2-2F7396052FF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 name="Picture 2">
            <a:extLst>
              <a:ext uri="{FF2B5EF4-FFF2-40B4-BE49-F238E27FC236}">
                <a16:creationId xmlns:a16="http://schemas.microsoft.com/office/drawing/2014/main" id="{6394BE42-8ADA-8540-DFCF-34B818FDF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69" y="287234"/>
            <a:ext cx="2475241" cy="2524256"/>
          </a:xfrm>
          <a:prstGeom prst="rect">
            <a:avLst/>
          </a:prstGeom>
        </p:spPr>
      </p:pic>
      <p:sp>
        <p:nvSpPr>
          <p:cNvPr id="5" name="Rectangle: Rounded Corners 4">
            <a:extLst>
              <a:ext uri="{FF2B5EF4-FFF2-40B4-BE49-F238E27FC236}">
                <a16:creationId xmlns:a16="http://schemas.microsoft.com/office/drawing/2014/main" id="{CBF28BB2-D87D-A69D-4A34-572A73B8632A}"/>
              </a:ext>
            </a:extLst>
          </p:cNvPr>
          <p:cNvSpPr/>
          <p:nvPr/>
        </p:nvSpPr>
        <p:spPr>
          <a:xfrm>
            <a:off x="2893314" y="4132253"/>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Nuts and seeds</a:t>
            </a:r>
          </a:p>
        </p:txBody>
      </p:sp>
      <p:sp>
        <p:nvSpPr>
          <p:cNvPr id="6" name="Rectangle: Rounded Corners 5">
            <a:extLst>
              <a:ext uri="{FF2B5EF4-FFF2-40B4-BE49-F238E27FC236}">
                <a16:creationId xmlns:a16="http://schemas.microsoft.com/office/drawing/2014/main" id="{16495C0D-2110-DD9F-7642-661C7D0BA3A4}"/>
              </a:ext>
            </a:extLst>
          </p:cNvPr>
          <p:cNvSpPr/>
          <p:nvPr/>
        </p:nvSpPr>
        <p:spPr>
          <a:xfrm>
            <a:off x="2893316" y="4861447"/>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pic>
        <p:nvPicPr>
          <p:cNvPr id="9" name="Picture 8">
            <a:extLst>
              <a:ext uri="{FF2B5EF4-FFF2-40B4-BE49-F238E27FC236}">
                <a16:creationId xmlns:a16="http://schemas.microsoft.com/office/drawing/2014/main" id="{50850E48-88A6-406D-22E6-C801FA3EB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6520" y="2440515"/>
            <a:ext cx="1111958" cy="823432"/>
          </a:xfrm>
          <a:prstGeom prst="rect">
            <a:avLst/>
          </a:prstGeom>
        </p:spPr>
      </p:pic>
      <p:pic>
        <p:nvPicPr>
          <p:cNvPr id="12" name="Picture 11">
            <a:extLst>
              <a:ext uri="{FF2B5EF4-FFF2-40B4-BE49-F238E27FC236}">
                <a16:creationId xmlns:a16="http://schemas.microsoft.com/office/drawing/2014/main" id="{BD9C98D5-7FD6-FBDE-4655-2BDB842A22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1076" y="1172473"/>
            <a:ext cx="854037" cy="581547"/>
          </a:xfrm>
          <a:prstGeom prst="rect">
            <a:avLst/>
          </a:prstGeom>
        </p:spPr>
      </p:pic>
      <p:pic>
        <p:nvPicPr>
          <p:cNvPr id="15" name="Picture 14">
            <a:extLst>
              <a:ext uri="{FF2B5EF4-FFF2-40B4-BE49-F238E27FC236}">
                <a16:creationId xmlns:a16="http://schemas.microsoft.com/office/drawing/2014/main" id="{B22B9432-C5A3-123F-AE59-8C60E44DAC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8040" y="879301"/>
            <a:ext cx="907954" cy="944336"/>
          </a:xfrm>
          <a:prstGeom prst="rect">
            <a:avLst/>
          </a:prstGeom>
        </p:spPr>
      </p:pic>
      <p:pic>
        <p:nvPicPr>
          <p:cNvPr id="19" name="Picture 18">
            <a:extLst>
              <a:ext uri="{FF2B5EF4-FFF2-40B4-BE49-F238E27FC236}">
                <a16:creationId xmlns:a16="http://schemas.microsoft.com/office/drawing/2014/main" id="{79B352EB-6102-90C5-0F2E-F4ECEF08A8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1250" y="1071769"/>
            <a:ext cx="1004612" cy="723795"/>
          </a:xfrm>
          <a:prstGeom prst="rect">
            <a:avLst/>
          </a:prstGeom>
        </p:spPr>
      </p:pic>
      <p:pic>
        <p:nvPicPr>
          <p:cNvPr id="22" name="Picture 21">
            <a:extLst>
              <a:ext uri="{FF2B5EF4-FFF2-40B4-BE49-F238E27FC236}">
                <a16:creationId xmlns:a16="http://schemas.microsoft.com/office/drawing/2014/main" id="{1222BB8F-DCAE-F0FE-0957-016E63646D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85058" y="2052063"/>
            <a:ext cx="1209842" cy="1239402"/>
          </a:xfrm>
          <a:prstGeom prst="rect">
            <a:avLst/>
          </a:prstGeom>
        </p:spPr>
      </p:pic>
      <p:pic>
        <p:nvPicPr>
          <p:cNvPr id="25" name="Picture 24">
            <a:extLst>
              <a:ext uri="{FF2B5EF4-FFF2-40B4-BE49-F238E27FC236}">
                <a16:creationId xmlns:a16="http://schemas.microsoft.com/office/drawing/2014/main" id="{E2B8ECF5-70D1-FA31-9AD1-C3F9978C4D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2410" y="2007035"/>
            <a:ext cx="993254" cy="771266"/>
          </a:xfrm>
          <a:prstGeom prst="rect">
            <a:avLst/>
          </a:prstGeom>
        </p:spPr>
      </p:pic>
      <p:pic>
        <p:nvPicPr>
          <p:cNvPr id="32" name="Picture 31">
            <a:extLst>
              <a:ext uri="{FF2B5EF4-FFF2-40B4-BE49-F238E27FC236}">
                <a16:creationId xmlns:a16="http://schemas.microsoft.com/office/drawing/2014/main" id="{0D4A1076-67AA-BC62-AC48-1C3FB3B47A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9389" y="3200932"/>
            <a:ext cx="1046275" cy="602840"/>
          </a:xfrm>
          <a:prstGeom prst="rect">
            <a:avLst/>
          </a:prstGeom>
        </p:spPr>
      </p:pic>
      <p:pic>
        <p:nvPicPr>
          <p:cNvPr id="35" name="Picture 34">
            <a:extLst>
              <a:ext uri="{FF2B5EF4-FFF2-40B4-BE49-F238E27FC236}">
                <a16:creationId xmlns:a16="http://schemas.microsoft.com/office/drawing/2014/main" id="{5EF3DB0C-D7EE-87E9-55F4-0B626D47D5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06520" y="3753701"/>
            <a:ext cx="1478205" cy="696666"/>
          </a:xfrm>
          <a:prstGeom prst="rect">
            <a:avLst/>
          </a:prstGeom>
        </p:spPr>
      </p:pic>
      <p:pic>
        <p:nvPicPr>
          <p:cNvPr id="36" name="Picture 35">
            <a:extLst>
              <a:ext uri="{FF2B5EF4-FFF2-40B4-BE49-F238E27FC236}">
                <a16:creationId xmlns:a16="http://schemas.microsoft.com/office/drawing/2014/main" id="{B4C960B4-239C-2687-1BEF-3CF6EB89B5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19299" y="4355921"/>
            <a:ext cx="761794" cy="1109886"/>
          </a:xfrm>
          <a:prstGeom prst="rect">
            <a:avLst/>
          </a:prstGeom>
        </p:spPr>
      </p:pic>
      <p:pic>
        <p:nvPicPr>
          <p:cNvPr id="38" name="Picture 37">
            <a:extLst>
              <a:ext uri="{FF2B5EF4-FFF2-40B4-BE49-F238E27FC236}">
                <a16:creationId xmlns:a16="http://schemas.microsoft.com/office/drawing/2014/main" id="{A6B6965B-5FF0-3796-A48E-31FFECA985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56954" y="4821581"/>
            <a:ext cx="1628104" cy="749060"/>
          </a:xfrm>
          <a:prstGeom prst="rect">
            <a:avLst/>
          </a:prstGeom>
        </p:spPr>
      </p:pic>
      <p:pic>
        <p:nvPicPr>
          <p:cNvPr id="40" name="Picture 39">
            <a:extLst>
              <a:ext uri="{FF2B5EF4-FFF2-40B4-BE49-F238E27FC236}">
                <a16:creationId xmlns:a16="http://schemas.microsoft.com/office/drawing/2014/main" id="{64101500-2537-C64B-FB2B-1BFDD12B555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12707" y="3792954"/>
            <a:ext cx="1286851" cy="657413"/>
          </a:xfrm>
          <a:prstGeom prst="rect">
            <a:avLst/>
          </a:prstGeom>
        </p:spPr>
      </p:pic>
    </p:spTree>
    <p:extLst>
      <p:ext uri="{BB962C8B-B14F-4D97-AF65-F5344CB8AC3E}">
        <p14:creationId xmlns:p14="http://schemas.microsoft.com/office/powerpoint/2010/main" val="1819295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58D7-3973-DF21-E4EA-440B289071C5}"/>
              </a:ext>
            </a:extLst>
          </p:cNvPr>
          <p:cNvSpPr>
            <a:spLocks noGrp="1"/>
          </p:cNvSpPr>
          <p:nvPr>
            <p:ph type="title"/>
          </p:nvPr>
        </p:nvSpPr>
        <p:spPr>
          <a:xfrm>
            <a:off x="838200" y="248915"/>
            <a:ext cx="10515600" cy="1325563"/>
          </a:xfrm>
        </p:spPr>
        <p:txBody>
          <a:bodyPr/>
          <a:lstStyle/>
          <a:p>
            <a:pPr algn="ctr"/>
            <a:r>
              <a:rPr lang="en-AU" dirty="0"/>
              <a:t>Why meat and alternative foods are important</a:t>
            </a:r>
          </a:p>
        </p:txBody>
      </p:sp>
      <p:sp>
        <p:nvSpPr>
          <p:cNvPr id="4" name="Rectangle: Rounded Corners 3">
            <a:extLst>
              <a:ext uri="{FF2B5EF4-FFF2-40B4-BE49-F238E27FC236}">
                <a16:creationId xmlns:a16="http://schemas.microsoft.com/office/drawing/2014/main" id="{2A663988-A809-F5A7-F069-F58E222A2CE9}"/>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6DD8D76-ED37-6527-96ED-9D170D0822C4}"/>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4DE4C2F6-3BB1-6F70-51CD-2F547C6A5DF8}"/>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8FE731FF-E9E2-9F11-7260-90474BB2731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5008E846-7083-7779-5D56-CAF4C8E45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C35D783B-E7C6-0DA9-2584-8AA36B1B1F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27604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D66E7-4848-A439-AA39-DEB210B69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7A05E-B33F-CD68-BB5A-2AD02B33D74C}"/>
              </a:ext>
            </a:extLst>
          </p:cNvPr>
          <p:cNvSpPr>
            <a:spLocks noGrp="1"/>
          </p:cNvSpPr>
          <p:nvPr>
            <p:ph type="title"/>
          </p:nvPr>
        </p:nvSpPr>
        <p:spPr/>
        <p:txBody>
          <a:bodyPr/>
          <a:lstStyle/>
          <a:p>
            <a:pPr algn="ctr"/>
            <a:r>
              <a:rPr lang="en-AU" dirty="0"/>
              <a:t>‘Sometimes' foods</a:t>
            </a:r>
          </a:p>
        </p:txBody>
      </p:sp>
      <p:sp>
        <p:nvSpPr>
          <p:cNvPr id="65" name="Rectangle: Rounded Corners 64">
            <a:extLst>
              <a:ext uri="{FF2B5EF4-FFF2-40B4-BE49-F238E27FC236}">
                <a16:creationId xmlns:a16="http://schemas.microsoft.com/office/drawing/2014/main" id="{BBD94698-FA40-1426-0BA4-09280940E870}"/>
              </a:ext>
            </a:extLst>
          </p:cNvPr>
          <p:cNvSpPr/>
          <p:nvPr/>
        </p:nvSpPr>
        <p:spPr>
          <a:xfrm>
            <a:off x="1009934" y="2684572"/>
            <a:ext cx="4053386"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added sugars</a:t>
            </a:r>
          </a:p>
        </p:txBody>
      </p:sp>
      <p:sp>
        <p:nvSpPr>
          <p:cNvPr id="66" name="Rectangle: Rounded Corners 65">
            <a:extLst>
              <a:ext uri="{FF2B5EF4-FFF2-40B4-BE49-F238E27FC236}">
                <a16:creationId xmlns:a16="http://schemas.microsoft.com/office/drawing/2014/main" id="{17ED571C-C6CA-8311-5AD8-A92255402A05}"/>
              </a:ext>
            </a:extLst>
          </p:cNvPr>
          <p:cNvSpPr/>
          <p:nvPr/>
        </p:nvSpPr>
        <p:spPr>
          <a:xfrm>
            <a:off x="1009932" y="3761093"/>
            <a:ext cx="6086903"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fat (and sodium)</a:t>
            </a:r>
          </a:p>
        </p:txBody>
      </p:sp>
      <p:sp>
        <p:nvSpPr>
          <p:cNvPr id="67" name="Rectangle: Rounded Corners 66">
            <a:extLst>
              <a:ext uri="{FF2B5EF4-FFF2-40B4-BE49-F238E27FC236}">
                <a16:creationId xmlns:a16="http://schemas.microsoft.com/office/drawing/2014/main" id="{59EF8CFF-3A3E-5308-E60B-FA1916A72D59}"/>
              </a:ext>
            </a:extLst>
          </p:cNvPr>
          <p:cNvSpPr/>
          <p:nvPr/>
        </p:nvSpPr>
        <p:spPr>
          <a:xfrm>
            <a:off x="1009933" y="4839737"/>
            <a:ext cx="4053387"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both</a:t>
            </a:r>
          </a:p>
        </p:txBody>
      </p:sp>
      <p:sp>
        <p:nvSpPr>
          <p:cNvPr id="81" name="Rectangle: Rounded Corners 80">
            <a:extLst>
              <a:ext uri="{FF2B5EF4-FFF2-40B4-BE49-F238E27FC236}">
                <a16:creationId xmlns:a16="http://schemas.microsoft.com/office/drawing/2014/main" id="{2F3EE55B-AD41-5DCC-640A-59BC6AD22FDB}"/>
              </a:ext>
            </a:extLst>
          </p:cNvPr>
          <p:cNvSpPr/>
          <p:nvPr/>
        </p:nvSpPr>
        <p:spPr>
          <a:xfrm>
            <a:off x="1581070" y="5839424"/>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To be consumed sometimes and in small amounts</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2391F87-756D-698D-8B5B-0A5545C34A2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3" name="Rectangle 1">
            <a:extLst>
              <a:ext uri="{FF2B5EF4-FFF2-40B4-BE49-F238E27FC236}">
                <a16:creationId xmlns:a16="http://schemas.microsoft.com/office/drawing/2014/main" id="{0146897C-C75C-E925-42E0-983082DFCF0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2">
            <a:extLst>
              <a:ext uri="{FF2B5EF4-FFF2-40B4-BE49-F238E27FC236}">
                <a16:creationId xmlns:a16="http://schemas.microsoft.com/office/drawing/2014/main" id="{7F01EB24-9E2D-515C-239C-C6541201C980}"/>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3">
            <a:extLst>
              <a:ext uri="{FF2B5EF4-FFF2-40B4-BE49-F238E27FC236}">
                <a16:creationId xmlns:a16="http://schemas.microsoft.com/office/drawing/2014/main" id="{3C414B04-1C7D-09B3-E125-EB2CABB6881B}"/>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5" name="Picture 14">
            <a:extLst>
              <a:ext uri="{FF2B5EF4-FFF2-40B4-BE49-F238E27FC236}">
                <a16:creationId xmlns:a16="http://schemas.microsoft.com/office/drawing/2014/main" id="{3BD82ACC-6602-22D4-27E0-9D5C8FCFBF25}"/>
              </a:ext>
            </a:extLst>
          </p:cNvPr>
          <p:cNvPicPr>
            <a:picLocks noChangeAspect="1"/>
          </p:cNvPicPr>
          <p:nvPr/>
        </p:nvPicPr>
        <p:blipFill>
          <a:blip r:embed="rId3"/>
          <a:stretch>
            <a:fillRect/>
          </a:stretch>
        </p:blipFill>
        <p:spPr>
          <a:xfrm>
            <a:off x="152400" y="1112112"/>
            <a:ext cx="4385691" cy="1410927"/>
          </a:xfrm>
          <a:prstGeom prst="rect">
            <a:avLst/>
          </a:prstGeom>
        </p:spPr>
      </p:pic>
      <p:pic>
        <p:nvPicPr>
          <p:cNvPr id="8" name="Picture 7">
            <a:extLst>
              <a:ext uri="{FF2B5EF4-FFF2-40B4-BE49-F238E27FC236}">
                <a16:creationId xmlns:a16="http://schemas.microsoft.com/office/drawing/2014/main" id="{8C364F14-FF45-C468-91D2-5D1A034189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1089" y="1560494"/>
            <a:ext cx="968374" cy="1839911"/>
          </a:xfrm>
          <a:prstGeom prst="rect">
            <a:avLst/>
          </a:prstGeom>
        </p:spPr>
      </p:pic>
      <p:pic>
        <p:nvPicPr>
          <p:cNvPr id="10" name="Picture 9">
            <a:extLst>
              <a:ext uri="{FF2B5EF4-FFF2-40B4-BE49-F238E27FC236}">
                <a16:creationId xmlns:a16="http://schemas.microsoft.com/office/drawing/2014/main" id="{72779FF3-D6DD-3B75-B59B-C2F98C07DB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06267" y="2249122"/>
            <a:ext cx="2831351" cy="1133213"/>
          </a:xfrm>
          <a:prstGeom prst="rect">
            <a:avLst/>
          </a:prstGeom>
        </p:spPr>
      </p:pic>
      <p:pic>
        <p:nvPicPr>
          <p:cNvPr id="12" name="Picture 11">
            <a:extLst>
              <a:ext uri="{FF2B5EF4-FFF2-40B4-BE49-F238E27FC236}">
                <a16:creationId xmlns:a16="http://schemas.microsoft.com/office/drawing/2014/main" id="{CCD7BB20-8C60-7097-74AE-877B477324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1032" y="3759382"/>
            <a:ext cx="1261452" cy="808093"/>
          </a:xfrm>
          <a:prstGeom prst="rect">
            <a:avLst/>
          </a:prstGeom>
        </p:spPr>
      </p:pic>
      <p:pic>
        <p:nvPicPr>
          <p:cNvPr id="14" name="Picture 13">
            <a:extLst>
              <a:ext uri="{FF2B5EF4-FFF2-40B4-BE49-F238E27FC236}">
                <a16:creationId xmlns:a16="http://schemas.microsoft.com/office/drawing/2014/main" id="{D5593A28-C2C3-3FD4-07C8-EBDD94103F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38328" y="4449503"/>
            <a:ext cx="1471876" cy="728292"/>
          </a:xfrm>
          <a:prstGeom prst="rect">
            <a:avLst/>
          </a:prstGeom>
        </p:spPr>
      </p:pic>
      <p:pic>
        <p:nvPicPr>
          <p:cNvPr id="19" name="Picture 18">
            <a:extLst>
              <a:ext uri="{FF2B5EF4-FFF2-40B4-BE49-F238E27FC236}">
                <a16:creationId xmlns:a16="http://schemas.microsoft.com/office/drawing/2014/main" id="{DD5DEEB8-0480-6032-4D1B-D3B336C748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73722" y="3725330"/>
            <a:ext cx="1851660" cy="899872"/>
          </a:xfrm>
          <a:prstGeom prst="rect">
            <a:avLst/>
          </a:prstGeom>
        </p:spPr>
      </p:pic>
      <p:pic>
        <p:nvPicPr>
          <p:cNvPr id="22" name="Picture 21">
            <a:extLst>
              <a:ext uri="{FF2B5EF4-FFF2-40B4-BE49-F238E27FC236}">
                <a16:creationId xmlns:a16="http://schemas.microsoft.com/office/drawing/2014/main" id="{ADCF2FBB-25F0-FE8F-31B0-2B2FFE1438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99938" y="4649470"/>
            <a:ext cx="950885" cy="1036660"/>
          </a:xfrm>
          <a:prstGeom prst="rect">
            <a:avLst/>
          </a:prstGeom>
        </p:spPr>
      </p:pic>
    </p:spTree>
    <p:extLst>
      <p:ext uri="{BB962C8B-B14F-4D97-AF65-F5344CB8AC3E}">
        <p14:creationId xmlns:p14="http://schemas.microsoft.com/office/powerpoint/2010/main" val="1709906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59CF1-F46C-EAC5-D412-A1294D0D0F99}"/>
              </a:ext>
            </a:extLst>
          </p:cNvPr>
          <p:cNvSpPr>
            <a:spLocks noGrp="1"/>
          </p:cNvSpPr>
          <p:nvPr>
            <p:ph type="title"/>
          </p:nvPr>
        </p:nvSpPr>
        <p:spPr/>
        <p:txBody>
          <a:bodyPr/>
          <a:lstStyle/>
          <a:p>
            <a:r>
              <a:rPr lang="en-AU" dirty="0"/>
              <a:t>Lesson 2</a:t>
            </a:r>
          </a:p>
        </p:txBody>
      </p:sp>
    </p:spTree>
    <p:extLst>
      <p:ext uri="{BB962C8B-B14F-4D97-AF65-F5344CB8AC3E}">
        <p14:creationId xmlns:p14="http://schemas.microsoft.com/office/powerpoint/2010/main" val="210396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85FA-596A-DD58-657C-5E199418FE74}"/>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657110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93630-F182-0E9D-F574-88808F546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A8EFDC-76EC-BF3C-F7B1-95A691B2950C}"/>
              </a:ext>
            </a:extLst>
          </p:cNvPr>
          <p:cNvSpPr>
            <a:spLocks noGrp="1"/>
          </p:cNvSpPr>
          <p:nvPr>
            <p:ph type="title"/>
          </p:nvPr>
        </p:nvSpPr>
        <p:spPr/>
        <p:txBody>
          <a:bodyPr/>
          <a:lstStyle/>
          <a:p>
            <a:pPr algn="ctr"/>
            <a:r>
              <a:rPr lang="en-AU" dirty="0"/>
              <a:t>The Australian Guide to Healthy Eating</a:t>
            </a:r>
          </a:p>
        </p:txBody>
      </p:sp>
      <p:pic>
        <p:nvPicPr>
          <p:cNvPr id="4" name="Picture 3">
            <a:extLst>
              <a:ext uri="{FF2B5EF4-FFF2-40B4-BE49-F238E27FC236}">
                <a16:creationId xmlns:a16="http://schemas.microsoft.com/office/drawing/2014/main" id="{D2FD36B1-FFEE-C279-BE9C-746F710E753A}"/>
              </a:ext>
            </a:extLst>
          </p:cNvPr>
          <p:cNvPicPr>
            <a:picLocks noChangeAspect="1"/>
          </p:cNvPicPr>
          <p:nvPr/>
        </p:nvPicPr>
        <p:blipFill>
          <a:blip r:embed="rId3"/>
          <a:stretch>
            <a:fillRect/>
          </a:stretch>
        </p:blipFill>
        <p:spPr>
          <a:xfrm>
            <a:off x="3960185" y="1183422"/>
            <a:ext cx="4271629" cy="5500635"/>
          </a:xfrm>
          <a:prstGeom prst="rect">
            <a:avLst/>
          </a:prstGeom>
        </p:spPr>
      </p:pic>
    </p:spTree>
    <p:extLst>
      <p:ext uri="{BB962C8B-B14F-4D97-AF65-F5344CB8AC3E}">
        <p14:creationId xmlns:p14="http://schemas.microsoft.com/office/powerpoint/2010/main" val="2524011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0E07-D505-569A-CA05-B112EC7EE97B}"/>
              </a:ext>
            </a:extLst>
          </p:cNvPr>
          <p:cNvSpPr>
            <a:spLocks noGrp="1"/>
          </p:cNvSpPr>
          <p:nvPr>
            <p:ph type="title"/>
          </p:nvPr>
        </p:nvSpPr>
        <p:spPr/>
        <p:txBody>
          <a:bodyPr/>
          <a:lstStyle/>
          <a:p>
            <a:r>
              <a:rPr lang="en-AU" dirty="0"/>
              <a:t>Contents</a:t>
            </a:r>
          </a:p>
        </p:txBody>
      </p:sp>
      <p:graphicFrame>
        <p:nvGraphicFramePr>
          <p:cNvPr id="4" name="Table 3">
            <a:extLst>
              <a:ext uri="{FF2B5EF4-FFF2-40B4-BE49-F238E27FC236}">
                <a16:creationId xmlns:a16="http://schemas.microsoft.com/office/drawing/2014/main" id="{35786E0A-BD57-0541-BEF2-0D3E5B5D1DEF}"/>
              </a:ext>
            </a:extLst>
          </p:cNvPr>
          <p:cNvGraphicFramePr>
            <a:graphicFrameLocks noGrp="1"/>
          </p:cNvGraphicFramePr>
          <p:nvPr>
            <p:extLst>
              <p:ext uri="{D42A27DB-BD31-4B8C-83A1-F6EECF244321}">
                <p14:modId xmlns:p14="http://schemas.microsoft.com/office/powerpoint/2010/main" val="2332664658"/>
              </p:ext>
            </p:extLst>
          </p:nvPr>
        </p:nvGraphicFramePr>
        <p:xfrm>
          <a:off x="2032000" y="1702756"/>
          <a:ext cx="8128000" cy="3937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4414066"/>
                    </a:ext>
                  </a:extLst>
                </a:gridCol>
                <a:gridCol w="4064000">
                  <a:extLst>
                    <a:ext uri="{9D8B030D-6E8A-4147-A177-3AD203B41FA5}">
                      <a16:colId xmlns:a16="http://schemas.microsoft.com/office/drawing/2014/main" val="1572479468"/>
                    </a:ext>
                  </a:extLst>
                </a:gridCol>
              </a:tblGrid>
              <a:tr h="787472">
                <a:tc>
                  <a:txBody>
                    <a:bodyPr/>
                    <a:lstStyle/>
                    <a:p>
                      <a:r>
                        <a:rPr lang="en-AU" sz="3600" b="0" dirty="0">
                          <a:solidFill>
                            <a:schemeClr val="tx1"/>
                          </a:solidFill>
                          <a:latin typeface="Arial" panose="020B0604020202020204" pitchFamily="34" charset="0"/>
                          <a:cs typeface="Arial" panose="020B0604020202020204" pitchFamily="34" charset="0"/>
                          <a:hlinkClick r:id="rId3" action="ppaction://hlinksldjump"/>
                        </a:rPr>
                        <a:t>Lesson 1</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4" action="ppaction://hlinksldjump"/>
                        </a:rPr>
                        <a:t>Lesson 6</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4970804"/>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5" action="ppaction://hlinksldjump"/>
                        </a:rPr>
                        <a:t>Lesson 2</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6" action="ppaction://hlinksldjump"/>
                        </a:rPr>
                        <a:t>Lesson 7</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1755423"/>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7" action="ppaction://hlinksldjump"/>
                        </a:rPr>
                        <a:t>Lesson 3</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8" action="ppaction://hlinksldjump"/>
                        </a:rPr>
                        <a:t>Lesson 8</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6963782"/>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9" action="ppaction://hlinksldjump"/>
                        </a:rPr>
                        <a:t>Lesson 4</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4707067"/>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10" action="ppaction://hlinksldjump"/>
                        </a:rPr>
                        <a:t>Lesson 5</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5737790"/>
                  </a:ext>
                </a:extLst>
              </a:tr>
            </a:tbl>
          </a:graphicData>
        </a:graphic>
      </p:graphicFrame>
    </p:spTree>
    <p:extLst>
      <p:ext uri="{BB962C8B-B14F-4D97-AF65-F5344CB8AC3E}">
        <p14:creationId xmlns:p14="http://schemas.microsoft.com/office/powerpoint/2010/main" val="380555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FD4BA-4776-4127-3465-8EEE1A5DA4E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C033D-B8FD-5658-AB14-C9745139F3EF}"/>
              </a:ext>
            </a:extLst>
          </p:cNvPr>
          <p:cNvSpPr>
            <a:spLocks noGrp="1"/>
          </p:cNvSpPr>
          <p:nvPr>
            <p:ph idx="1"/>
          </p:nvPr>
        </p:nvSpPr>
        <p:spPr>
          <a:xfrm>
            <a:off x="838200" y="2456561"/>
            <a:ext cx="10515600" cy="1098293"/>
          </a:xfrm>
        </p:spPr>
        <p:txBody>
          <a:bodyPr>
            <a:normAutofit/>
          </a:bodyPr>
          <a:lstStyle/>
          <a:p>
            <a:pPr marL="0" indent="0" algn="ctr">
              <a:buNone/>
            </a:pPr>
            <a:r>
              <a:rPr lang="en-AU" dirty="0"/>
              <a:t>What are the five food group categories?</a:t>
            </a:r>
          </a:p>
        </p:txBody>
      </p:sp>
      <p:pic>
        <p:nvPicPr>
          <p:cNvPr id="2" name="Picture 1">
            <a:extLst>
              <a:ext uri="{FF2B5EF4-FFF2-40B4-BE49-F238E27FC236}">
                <a16:creationId xmlns:a16="http://schemas.microsoft.com/office/drawing/2014/main" id="{9E6ED21F-995F-7CC3-785F-DA3DDC2772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924" y="3839727"/>
            <a:ext cx="1899995" cy="2439132"/>
          </a:xfrm>
          <a:prstGeom prst="rect">
            <a:avLst/>
          </a:prstGeom>
        </p:spPr>
      </p:pic>
      <p:sp>
        <p:nvSpPr>
          <p:cNvPr id="4" name="Rectangle: Rounded Corners 3">
            <a:extLst>
              <a:ext uri="{FF2B5EF4-FFF2-40B4-BE49-F238E27FC236}">
                <a16:creationId xmlns:a16="http://schemas.microsoft.com/office/drawing/2014/main" id="{355043CD-7220-F263-F1AE-2754FE13A1C6}"/>
              </a:ext>
            </a:extLst>
          </p:cNvPr>
          <p:cNvSpPr/>
          <p:nvPr/>
        </p:nvSpPr>
        <p:spPr>
          <a:xfrm>
            <a:off x="2477397" y="4195391"/>
            <a:ext cx="1738176" cy="54771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Grain foods</a:t>
            </a:r>
          </a:p>
        </p:txBody>
      </p:sp>
      <p:pic>
        <p:nvPicPr>
          <p:cNvPr id="7" name="Picture 6">
            <a:extLst>
              <a:ext uri="{FF2B5EF4-FFF2-40B4-BE49-F238E27FC236}">
                <a16:creationId xmlns:a16="http://schemas.microsoft.com/office/drawing/2014/main" id="{788BF246-3F5D-23E1-0E65-85E50511F6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031" y="302004"/>
            <a:ext cx="1702076" cy="2145963"/>
          </a:xfrm>
          <a:prstGeom prst="rect">
            <a:avLst/>
          </a:prstGeom>
        </p:spPr>
      </p:pic>
      <p:pic>
        <p:nvPicPr>
          <p:cNvPr id="8" name="Picture 7">
            <a:extLst>
              <a:ext uri="{FF2B5EF4-FFF2-40B4-BE49-F238E27FC236}">
                <a16:creationId xmlns:a16="http://schemas.microsoft.com/office/drawing/2014/main" id="{9BD95D74-2CB4-5C4D-9904-C4602208C0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4601" y="369242"/>
            <a:ext cx="2515369" cy="2184400"/>
          </a:xfrm>
          <a:prstGeom prst="rect">
            <a:avLst/>
          </a:prstGeom>
        </p:spPr>
      </p:pic>
      <p:pic>
        <p:nvPicPr>
          <p:cNvPr id="9" name="Picture 8">
            <a:extLst>
              <a:ext uri="{FF2B5EF4-FFF2-40B4-BE49-F238E27FC236}">
                <a16:creationId xmlns:a16="http://schemas.microsoft.com/office/drawing/2014/main" id="{AD61BAE5-BF53-8C20-3A03-E186354EFA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6554" y="3832758"/>
            <a:ext cx="1925630" cy="2439132"/>
          </a:xfrm>
          <a:prstGeom prst="rect">
            <a:avLst/>
          </a:prstGeom>
        </p:spPr>
      </p:pic>
      <p:pic>
        <p:nvPicPr>
          <p:cNvPr id="10" name="Picture 9">
            <a:extLst>
              <a:ext uri="{FF2B5EF4-FFF2-40B4-BE49-F238E27FC236}">
                <a16:creationId xmlns:a16="http://schemas.microsoft.com/office/drawing/2014/main" id="{9282FD89-9553-25D0-7544-43E58D2747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5034" y="3757395"/>
            <a:ext cx="2539569" cy="2589858"/>
          </a:xfrm>
          <a:prstGeom prst="rect">
            <a:avLst/>
          </a:prstGeom>
        </p:spPr>
      </p:pic>
      <p:sp>
        <p:nvSpPr>
          <p:cNvPr id="11" name="Rectangle: Rounded Corners 10">
            <a:extLst>
              <a:ext uri="{FF2B5EF4-FFF2-40B4-BE49-F238E27FC236}">
                <a16:creationId xmlns:a16="http://schemas.microsoft.com/office/drawing/2014/main" id="{DE2A0236-0CC6-26DA-3E94-A35E0BD6D9BA}"/>
              </a:ext>
            </a:extLst>
          </p:cNvPr>
          <p:cNvSpPr/>
          <p:nvPr/>
        </p:nvSpPr>
        <p:spPr>
          <a:xfrm>
            <a:off x="1995903" y="472486"/>
            <a:ext cx="1738176" cy="54771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Vegetables</a:t>
            </a:r>
          </a:p>
        </p:txBody>
      </p:sp>
      <p:sp>
        <p:nvSpPr>
          <p:cNvPr id="12" name="Rectangle: Rounded Corners 11">
            <a:extLst>
              <a:ext uri="{FF2B5EF4-FFF2-40B4-BE49-F238E27FC236}">
                <a16:creationId xmlns:a16="http://schemas.microsoft.com/office/drawing/2014/main" id="{7E809CEF-8B32-3A5B-3055-0E1CBB0CDB2A}"/>
              </a:ext>
            </a:extLst>
          </p:cNvPr>
          <p:cNvSpPr/>
          <p:nvPr/>
        </p:nvSpPr>
        <p:spPr>
          <a:xfrm>
            <a:off x="7696731" y="1101128"/>
            <a:ext cx="1738176" cy="54771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Fruit</a:t>
            </a:r>
          </a:p>
        </p:txBody>
      </p:sp>
      <p:sp>
        <p:nvSpPr>
          <p:cNvPr id="13" name="Rectangle: Rounded Corners 12">
            <a:extLst>
              <a:ext uri="{FF2B5EF4-FFF2-40B4-BE49-F238E27FC236}">
                <a16:creationId xmlns:a16="http://schemas.microsoft.com/office/drawing/2014/main" id="{56C4032C-FD43-4082-6D49-F3088648FF66}"/>
              </a:ext>
            </a:extLst>
          </p:cNvPr>
          <p:cNvSpPr/>
          <p:nvPr/>
        </p:nvSpPr>
        <p:spPr>
          <a:xfrm>
            <a:off x="6342184" y="6087863"/>
            <a:ext cx="1738176" cy="54771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Dairy and alternatives</a:t>
            </a:r>
          </a:p>
        </p:txBody>
      </p:sp>
      <p:sp>
        <p:nvSpPr>
          <p:cNvPr id="14" name="Rectangle: Rounded Corners 13">
            <a:extLst>
              <a:ext uri="{FF2B5EF4-FFF2-40B4-BE49-F238E27FC236}">
                <a16:creationId xmlns:a16="http://schemas.microsoft.com/office/drawing/2014/main" id="{B4EAFA49-EDC5-E2F8-669A-4D27B1FE1258}"/>
              </a:ext>
            </a:extLst>
          </p:cNvPr>
          <p:cNvSpPr/>
          <p:nvPr/>
        </p:nvSpPr>
        <p:spPr>
          <a:xfrm>
            <a:off x="9823938" y="3754149"/>
            <a:ext cx="1738176" cy="54771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Meat and alternatives</a:t>
            </a:r>
          </a:p>
        </p:txBody>
      </p:sp>
    </p:spTree>
    <p:extLst>
      <p:ext uri="{BB962C8B-B14F-4D97-AF65-F5344CB8AC3E}">
        <p14:creationId xmlns:p14="http://schemas.microsoft.com/office/powerpoint/2010/main" val="157438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A671-887B-74A3-D3EB-DF0C992CED76}"/>
              </a:ext>
            </a:extLst>
          </p:cNvPr>
          <p:cNvSpPr>
            <a:spLocks noGrp="1"/>
          </p:cNvSpPr>
          <p:nvPr>
            <p:ph type="title"/>
          </p:nvPr>
        </p:nvSpPr>
        <p:spPr/>
        <p:txBody>
          <a:bodyPr/>
          <a:lstStyle/>
          <a:p>
            <a:r>
              <a:rPr lang="en-AU" dirty="0"/>
              <a:t>‘Sometimes’ foods</a:t>
            </a:r>
          </a:p>
        </p:txBody>
      </p:sp>
      <p:pic>
        <p:nvPicPr>
          <p:cNvPr id="4" name="Picture 3">
            <a:extLst>
              <a:ext uri="{FF2B5EF4-FFF2-40B4-BE49-F238E27FC236}">
                <a16:creationId xmlns:a16="http://schemas.microsoft.com/office/drawing/2014/main" id="{4E98753D-4BAA-E9A3-4B4B-E4F7939EEB86}"/>
              </a:ext>
            </a:extLst>
          </p:cNvPr>
          <p:cNvPicPr>
            <a:picLocks noChangeAspect="1"/>
          </p:cNvPicPr>
          <p:nvPr/>
        </p:nvPicPr>
        <p:blipFill>
          <a:blip r:embed="rId3"/>
          <a:stretch>
            <a:fillRect/>
          </a:stretch>
        </p:blipFill>
        <p:spPr>
          <a:xfrm>
            <a:off x="391905" y="1371885"/>
            <a:ext cx="3964711" cy="5105413"/>
          </a:xfrm>
          <a:prstGeom prst="rect">
            <a:avLst/>
          </a:prstGeom>
        </p:spPr>
      </p:pic>
      <p:sp>
        <p:nvSpPr>
          <p:cNvPr id="5" name="Oval 4">
            <a:extLst>
              <a:ext uri="{FF2B5EF4-FFF2-40B4-BE49-F238E27FC236}">
                <a16:creationId xmlns:a16="http://schemas.microsoft.com/office/drawing/2014/main" id="{3D81CBAF-E704-D28D-2C72-6C279CF72F55}"/>
              </a:ext>
            </a:extLst>
          </p:cNvPr>
          <p:cNvSpPr/>
          <p:nvPr/>
        </p:nvSpPr>
        <p:spPr>
          <a:xfrm>
            <a:off x="1918216" y="5535330"/>
            <a:ext cx="2743200" cy="12146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0BFC01F2-8CCD-EB23-8AA2-543EA502A105}"/>
              </a:ext>
            </a:extLst>
          </p:cNvPr>
          <p:cNvSpPr txBox="1"/>
          <p:nvPr/>
        </p:nvSpPr>
        <p:spPr>
          <a:xfrm>
            <a:off x="4661416" y="1222536"/>
            <a:ext cx="6079196" cy="954107"/>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rPr>
              <a:t>Why do the ‘sometimes’ foods fit outside the plate?</a:t>
            </a:r>
          </a:p>
        </p:txBody>
      </p:sp>
      <p:sp>
        <p:nvSpPr>
          <p:cNvPr id="7" name="TextBox 6">
            <a:extLst>
              <a:ext uri="{FF2B5EF4-FFF2-40B4-BE49-F238E27FC236}">
                <a16:creationId xmlns:a16="http://schemas.microsoft.com/office/drawing/2014/main" id="{D47900BA-0F23-5504-AF96-06A47CBAED12}"/>
              </a:ext>
            </a:extLst>
          </p:cNvPr>
          <p:cNvSpPr txBox="1"/>
          <p:nvPr/>
        </p:nvSpPr>
        <p:spPr>
          <a:xfrm>
            <a:off x="4661416" y="2345940"/>
            <a:ext cx="6079196" cy="954107"/>
          </a:xfrm>
          <a:prstGeom prst="rect">
            <a:avLst/>
          </a:prstGeom>
          <a:noFill/>
        </p:spPr>
        <p:txBody>
          <a:bodyPr wrap="square" rtlCol="0">
            <a:spAutoFit/>
          </a:bodyPr>
          <a:lstStyle/>
          <a:p>
            <a:pPr marL="45720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Provide lots of energy but not a lot of nutrients.</a:t>
            </a:r>
          </a:p>
        </p:txBody>
      </p:sp>
      <p:sp>
        <p:nvSpPr>
          <p:cNvPr id="8" name="TextBox 7">
            <a:extLst>
              <a:ext uri="{FF2B5EF4-FFF2-40B4-BE49-F238E27FC236}">
                <a16:creationId xmlns:a16="http://schemas.microsoft.com/office/drawing/2014/main" id="{9BBCEBBC-C41D-DB6A-A7C8-343E16B7E365}"/>
              </a:ext>
            </a:extLst>
          </p:cNvPr>
          <p:cNvSpPr txBox="1"/>
          <p:nvPr/>
        </p:nvSpPr>
        <p:spPr>
          <a:xfrm>
            <a:off x="4661416" y="3410827"/>
            <a:ext cx="6079196" cy="1384995"/>
          </a:xfrm>
          <a:prstGeom prst="rect">
            <a:avLst/>
          </a:prstGeom>
          <a:noFill/>
        </p:spPr>
        <p:txBody>
          <a:bodyPr wrap="square" rtlCol="0">
            <a:spAutoFit/>
          </a:bodyPr>
          <a:lstStyle/>
          <a:p>
            <a:pPr marL="45720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Eating too much means we don’t eat enough foods from the five food groups.</a:t>
            </a:r>
          </a:p>
        </p:txBody>
      </p:sp>
      <p:sp>
        <p:nvSpPr>
          <p:cNvPr id="9" name="TextBox 8">
            <a:extLst>
              <a:ext uri="{FF2B5EF4-FFF2-40B4-BE49-F238E27FC236}">
                <a16:creationId xmlns:a16="http://schemas.microsoft.com/office/drawing/2014/main" id="{4C52AAFD-0F30-02B6-A782-4203602C487B}"/>
              </a:ext>
            </a:extLst>
          </p:cNvPr>
          <p:cNvSpPr txBox="1"/>
          <p:nvPr/>
        </p:nvSpPr>
        <p:spPr>
          <a:xfrm>
            <a:off x="4661416" y="4953786"/>
            <a:ext cx="5612368" cy="1815882"/>
          </a:xfrm>
          <a:prstGeom prst="rect">
            <a:avLst/>
          </a:prstGeom>
          <a:noFill/>
        </p:spPr>
        <p:txBody>
          <a:bodyPr wrap="square" rtlCol="0">
            <a:spAutoFit/>
          </a:bodyPr>
          <a:lstStyle/>
          <a:p>
            <a:pPr marL="45720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We only need these foods ‘sometimes’ and in small amounts (like once or twice a week).</a:t>
            </a:r>
          </a:p>
        </p:txBody>
      </p:sp>
    </p:spTree>
    <p:extLst>
      <p:ext uri="{BB962C8B-B14F-4D97-AF65-F5344CB8AC3E}">
        <p14:creationId xmlns:p14="http://schemas.microsoft.com/office/powerpoint/2010/main" val="139453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FD4BA-4776-4127-3465-8EEE1A5DA4E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C033D-B8FD-5658-AB14-C9745139F3EF}"/>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grain foods, vegetables and fruit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301202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27DD5-155A-2E62-8F8C-EF742CD28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929210-0066-9094-24A3-B51171327609}"/>
              </a:ext>
            </a:extLst>
          </p:cNvPr>
          <p:cNvSpPr>
            <a:spLocks noGrp="1"/>
          </p:cNvSpPr>
          <p:nvPr>
            <p:ph type="title"/>
          </p:nvPr>
        </p:nvSpPr>
        <p:spPr>
          <a:xfrm>
            <a:off x="838200" y="248915"/>
            <a:ext cx="10515600" cy="1325563"/>
          </a:xfrm>
        </p:spPr>
        <p:txBody>
          <a:bodyPr/>
          <a:lstStyle/>
          <a:p>
            <a:pPr algn="ctr"/>
            <a:r>
              <a:rPr lang="en-AU" dirty="0"/>
              <a:t>Answer: Why are grain foods, vegetables and fruit important?</a:t>
            </a:r>
          </a:p>
        </p:txBody>
      </p:sp>
      <p:sp>
        <p:nvSpPr>
          <p:cNvPr id="4" name="Rectangle: Rounded Corners 3">
            <a:extLst>
              <a:ext uri="{FF2B5EF4-FFF2-40B4-BE49-F238E27FC236}">
                <a16:creationId xmlns:a16="http://schemas.microsoft.com/office/drawing/2014/main" id="{E64C3B5B-3C05-50F4-8C6E-9F632BB612C3}"/>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B4912059-6C00-B1DA-48F0-BDE4E05DED1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9F861A7F-1AAC-93DF-0923-6031C29ED6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3585475A-BA68-D49D-462A-144201737CE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92D94B41-37AE-0E95-C87D-E6BD59CF5DE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5BFF8EA5-76D4-8A5B-5D9B-E3587FA634DA}"/>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7A42923D-3062-E454-A95B-E07776EF7B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D637E20F-EFB9-35EF-E128-BBA73DC6BCDB}"/>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CFB95631-F785-D203-718A-C99E04A3CA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2543139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C973F-5AC5-170E-FDB4-536E166DD28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5922A-AF03-59FA-C567-5310B343E347}"/>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028619EE-2F9A-7498-1C0D-FBC76285FB5C}"/>
              </a:ext>
            </a:extLst>
          </p:cNvPr>
          <p:cNvSpPr>
            <a:spLocks noGrp="1"/>
          </p:cNvSpPr>
          <p:nvPr>
            <p:ph idx="10"/>
          </p:nvPr>
        </p:nvSpPr>
        <p:spPr/>
        <p:txBody>
          <a:bodyPr>
            <a:normAutofit/>
          </a:bodyPr>
          <a:lstStyle/>
          <a:p>
            <a:r>
              <a:rPr lang="en-AU" dirty="0"/>
              <a:t>Learning intention: </a:t>
            </a:r>
            <a:r>
              <a:rPr lang="en-AU" b="0" dirty="0"/>
              <a:t>To learn about where food comes from.</a:t>
            </a:r>
          </a:p>
        </p:txBody>
      </p:sp>
      <p:sp>
        <p:nvSpPr>
          <p:cNvPr id="4" name="Content Placeholder 3">
            <a:extLst>
              <a:ext uri="{FF2B5EF4-FFF2-40B4-BE49-F238E27FC236}">
                <a16:creationId xmlns:a16="http://schemas.microsoft.com/office/drawing/2014/main" id="{87674699-B804-1F5C-E424-3D59455E49D9}"/>
              </a:ext>
            </a:extLst>
          </p:cNvPr>
          <p:cNvSpPr>
            <a:spLocks noGrp="1"/>
          </p:cNvSpPr>
          <p:nvPr>
            <p:ph idx="11"/>
          </p:nvPr>
        </p:nvSpPr>
        <p:spPr>
          <a:xfrm>
            <a:off x="838200" y="3780063"/>
            <a:ext cx="10515600" cy="2692656"/>
          </a:xfrm>
        </p:spPr>
        <p:txBody>
          <a:bodyPr>
            <a:normAutofit/>
          </a:bodyPr>
          <a:lstStyle/>
          <a:p>
            <a:r>
              <a:rPr lang="en-AU" dirty="0"/>
              <a:t>identify foods from plants</a:t>
            </a:r>
          </a:p>
          <a:p>
            <a:r>
              <a:rPr lang="en-AU" dirty="0"/>
              <a:t>identify food from animals. </a:t>
            </a:r>
          </a:p>
        </p:txBody>
      </p:sp>
    </p:spTree>
    <p:extLst>
      <p:ext uri="{BB962C8B-B14F-4D97-AF65-F5344CB8AC3E}">
        <p14:creationId xmlns:p14="http://schemas.microsoft.com/office/powerpoint/2010/main" val="278724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4A39-9FD5-1574-A4E9-6EC40BD4E64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66381A-3196-5505-F45C-CB2809905947}"/>
              </a:ext>
            </a:extLst>
          </p:cNvPr>
          <p:cNvSpPr>
            <a:spLocks noGrp="1"/>
          </p:cNvSpPr>
          <p:nvPr>
            <p:ph idx="1"/>
          </p:nvPr>
        </p:nvSpPr>
        <p:spPr>
          <a:xfrm>
            <a:off x="838200" y="1334873"/>
            <a:ext cx="10515600" cy="1544247"/>
          </a:xfrm>
        </p:spPr>
        <p:txBody>
          <a:bodyPr>
            <a:normAutofit/>
          </a:bodyPr>
          <a:lstStyle/>
          <a:p>
            <a:pPr marL="0" indent="0" algn="ctr">
              <a:buNone/>
            </a:pPr>
            <a:r>
              <a:rPr lang="en-AU" dirty="0"/>
              <a:t>All food comes from either a plant or an animal</a:t>
            </a:r>
          </a:p>
        </p:txBody>
      </p:sp>
      <p:pic>
        <p:nvPicPr>
          <p:cNvPr id="4" name="Picture 3">
            <a:extLst>
              <a:ext uri="{FF2B5EF4-FFF2-40B4-BE49-F238E27FC236}">
                <a16:creationId xmlns:a16="http://schemas.microsoft.com/office/drawing/2014/main" id="{F3D30DAC-8D19-116D-F2D6-DF18506195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9258" y="3429000"/>
            <a:ext cx="2563366" cy="1627718"/>
          </a:xfrm>
          <a:prstGeom prst="rect">
            <a:avLst/>
          </a:prstGeom>
        </p:spPr>
      </p:pic>
      <p:pic>
        <p:nvPicPr>
          <p:cNvPr id="6" name="Picture 5">
            <a:extLst>
              <a:ext uri="{FF2B5EF4-FFF2-40B4-BE49-F238E27FC236}">
                <a16:creationId xmlns:a16="http://schemas.microsoft.com/office/drawing/2014/main" id="{F4ADCE32-56F8-BA6F-3387-13F0A38918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19376" y="2838395"/>
            <a:ext cx="2369243" cy="3432985"/>
          </a:xfrm>
          <a:prstGeom prst="rect">
            <a:avLst/>
          </a:prstGeom>
        </p:spPr>
      </p:pic>
    </p:spTree>
    <p:extLst>
      <p:ext uri="{BB962C8B-B14F-4D97-AF65-F5344CB8AC3E}">
        <p14:creationId xmlns:p14="http://schemas.microsoft.com/office/powerpoint/2010/main" val="1887612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5D293C-0641-A74A-1FC9-49665BC4E90D}"/>
              </a:ext>
            </a:extLst>
          </p:cNvPr>
          <p:cNvSpPr/>
          <p:nvPr/>
        </p:nvSpPr>
        <p:spPr>
          <a:xfrm>
            <a:off x="3541486" y="711199"/>
            <a:ext cx="4702628"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Food from plants</a:t>
            </a:r>
          </a:p>
        </p:txBody>
      </p:sp>
      <p:sp>
        <p:nvSpPr>
          <p:cNvPr id="4" name="Rectangle: Rounded Corners 3">
            <a:extLst>
              <a:ext uri="{FF2B5EF4-FFF2-40B4-BE49-F238E27FC236}">
                <a16:creationId xmlns:a16="http://schemas.microsoft.com/office/drawing/2014/main" id="{BCA3B929-6DF1-D00A-96FC-3ED7A231BEB6}"/>
              </a:ext>
            </a:extLst>
          </p:cNvPr>
          <p:cNvSpPr/>
          <p:nvPr/>
        </p:nvSpPr>
        <p:spPr>
          <a:xfrm>
            <a:off x="432026" y="4802510"/>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Wheat – used to make flour, bread and breakfast cereals</a:t>
            </a:r>
          </a:p>
        </p:txBody>
      </p:sp>
      <p:sp>
        <p:nvSpPr>
          <p:cNvPr id="5" name="Rectangle: Rounded Corners 4">
            <a:extLst>
              <a:ext uri="{FF2B5EF4-FFF2-40B4-BE49-F238E27FC236}">
                <a16:creationId xmlns:a16="http://schemas.microsoft.com/office/drawing/2014/main" id="{906F26FF-BCBD-35EA-55F1-88285623790A}"/>
              </a:ext>
            </a:extLst>
          </p:cNvPr>
          <p:cNvSpPr/>
          <p:nvPr/>
        </p:nvSpPr>
        <p:spPr>
          <a:xfrm>
            <a:off x="4461943" y="4822483"/>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Fruit</a:t>
            </a:r>
          </a:p>
        </p:txBody>
      </p:sp>
      <p:sp>
        <p:nvSpPr>
          <p:cNvPr id="6" name="Rectangle: Rounded Corners 5">
            <a:extLst>
              <a:ext uri="{FF2B5EF4-FFF2-40B4-BE49-F238E27FC236}">
                <a16:creationId xmlns:a16="http://schemas.microsoft.com/office/drawing/2014/main" id="{DF77439A-D85F-C512-5500-587827C070F6}"/>
              </a:ext>
            </a:extLst>
          </p:cNvPr>
          <p:cNvSpPr/>
          <p:nvPr/>
        </p:nvSpPr>
        <p:spPr>
          <a:xfrm>
            <a:off x="8376640" y="4827064"/>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Vegetables</a:t>
            </a:r>
          </a:p>
        </p:txBody>
      </p:sp>
      <p:pic>
        <p:nvPicPr>
          <p:cNvPr id="8" name="Picture 7">
            <a:extLst>
              <a:ext uri="{FF2B5EF4-FFF2-40B4-BE49-F238E27FC236}">
                <a16:creationId xmlns:a16="http://schemas.microsoft.com/office/drawing/2014/main" id="{CD804A2B-E414-3FD4-C2A5-A03204A31E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026" y="2422124"/>
            <a:ext cx="3141180" cy="2013751"/>
          </a:xfrm>
          <a:prstGeom prst="rect">
            <a:avLst/>
          </a:prstGeom>
        </p:spPr>
      </p:pic>
      <p:pic>
        <p:nvPicPr>
          <p:cNvPr id="12" name="Picture 11">
            <a:extLst>
              <a:ext uri="{FF2B5EF4-FFF2-40B4-BE49-F238E27FC236}">
                <a16:creationId xmlns:a16="http://schemas.microsoft.com/office/drawing/2014/main" id="{74759C01-4430-FCF2-1AD2-8D8A8AA9F6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1943" y="2360463"/>
            <a:ext cx="3139636" cy="2075412"/>
          </a:xfrm>
          <a:prstGeom prst="rect">
            <a:avLst/>
          </a:prstGeom>
        </p:spPr>
      </p:pic>
      <p:pic>
        <p:nvPicPr>
          <p:cNvPr id="14" name="Picture 13">
            <a:extLst>
              <a:ext uri="{FF2B5EF4-FFF2-40B4-BE49-F238E27FC236}">
                <a16:creationId xmlns:a16="http://schemas.microsoft.com/office/drawing/2014/main" id="{3BCC97E2-30D8-EDFF-9354-E067305A19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76640" y="2422124"/>
            <a:ext cx="3066394" cy="2013751"/>
          </a:xfrm>
          <a:prstGeom prst="rect">
            <a:avLst/>
          </a:prstGeom>
        </p:spPr>
      </p:pic>
    </p:spTree>
    <p:extLst>
      <p:ext uri="{BB962C8B-B14F-4D97-AF65-F5344CB8AC3E}">
        <p14:creationId xmlns:p14="http://schemas.microsoft.com/office/powerpoint/2010/main" val="249549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B789063-2230-C5B3-DA7E-61D40096B0EA}"/>
              </a:ext>
            </a:extLst>
          </p:cNvPr>
          <p:cNvSpPr/>
          <p:nvPr/>
        </p:nvSpPr>
        <p:spPr>
          <a:xfrm>
            <a:off x="3541486" y="711199"/>
            <a:ext cx="4702628"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Food from animals</a:t>
            </a:r>
          </a:p>
        </p:txBody>
      </p:sp>
      <p:sp>
        <p:nvSpPr>
          <p:cNvPr id="5" name="Rectangle: Rounded Corners 4">
            <a:extLst>
              <a:ext uri="{FF2B5EF4-FFF2-40B4-BE49-F238E27FC236}">
                <a16:creationId xmlns:a16="http://schemas.microsoft.com/office/drawing/2014/main" id="{71EA4CBA-9DCA-868D-E4A8-DC7EE4F009F5}"/>
              </a:ext>
            </a:extLst>
          </p:cNvPr>
          <p:cNvSpPr/>
          <p:nvPr/>
        </p:nvSpPr>
        <p:spPr>
          <a:xfrm>
            <a:off x="164093" y="3996856"/>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Dairy cow – produces milk for foods like milk, cheese, yoghurt</a:t>
            </a:r>
          </a:p>
        </p:txBody>
      </p:sp>
      <p:sp>
        <p:nvSpPr>
          <p:cNvPr id="6" name="Rectangle: Rounded Corners 5">
            <a:extLst>
              <a:ext uri="{FF2B5EF4-FFF2-40B4-BE49-F238E27FC236}">
                <a16:creationId xmlns:a16="http://schemas.microsoft.com/office/drawing/2014/main" id="{981FABF2-0845-DF11-DD0A-3B022B53D8B8}"/>
              </a:ext>
            </a:extLst>
          </p:cNvPr>
          <p:cNvSpPr/>
          <p:nvPr/>
        </p:nvSpPr>
        <p:spPr>
          <a:xfrm>
            <a:off x="4206865" y="3990041"/>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Chickens – for chicken meat, eggs</a:t>
            </a:r>
          </a:p>
        </p:txBody>
      </p:sp>
      <p:sp>
        <p:nvSpPr>
          <p:cNvPr id="7" name="Rectangle: Rounded Corners 6">
            <a:extLst>
              <a:ext uri="{FF2B5EF4-FFF2-40B4-BE49-F238E27FC236}">
                <a16:creationId xmlns:a16="http://schemas.microsoft.com/office/drawing/2014/main" id="{6F996654-5D3B-37F4-B4A3-8E73F4538C66}"/>
              </a:ext>
            </a:extLst>
          </p:cNvPr>
          <p:cNvSpPr/>
          <p:nvPr/>
        </p:nvSpPr>
        <p:spPr>
          <a:xfrm>
            <a:off x="8244114" y="3996856"/>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Beef cattle – for meat</a:t>
            </a:r>
          </a:p>
        </p:txBody>
      </p:sp>
      <p:pic>
        <p:nvPicPr>
          <p:cNvPr id="8" name="Picture 7">
            <a:extLst>
              <a:ext uri="{FF2B5EF4-FFF2-40B4-BE49-F238E27FC236}">
                <a16:creationId xmlns:a16="http://schemas.microsoft.com/office/drawing/2014/main" id="{8747B0F7-4BFF-7AB4-5624-C0DA98DA58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000" y="2168610"/>
            <a:ext cx="2563366" cy="1627718"/>
          </a:xfrm>
          <a:prstGeom prst="rect">
            <a:avLst/>
          </a:prstGeom>
        </p:spPr>
      </p:pic>
      <p:pic>
        <p:nvPicPr>
          <p:cNvPr id="9" name="Picture 8">
            <a:extLst>
              <a:ext uri="{FF2B5EF4-FFF2-40B4-BE49-F238E27FC236}">
                <a16:creationId xmlns:a16="http://schemas.microsoft.com/office/drawing/2014/main" id="{C72873BA-A452-F79B-0BED-262B730958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205" y="5176551"/>
            <a:ext cx="641841" cy="864492"/>
          </a:xfrm>
          <a:prstGeom prst="rect">
            <a:avLst/>
          </a:prstGeom>
        </p:spPr>
      </p:pic>
      <p:pic>
        <p:nvPicPr>
          <p:cNvPr id="10" name="Picture 9">
            <a:extLst>
              <a:ext uri="{FF2B5EF4-FFF2-40B4-BE49-F238E27FC236}">
                <a16:creationId xmlns:a16="http://schemas.microsoft.com/office/drawing/2014/main" id="{D6D77C76-D292-43D7-2DF9-41210EEB92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4796" y="5448399"/>
            <a:ext cx="735316" cy="964757"/>
          </a:xfrm>
          <a:prstGeom prst="rect">
            <a:avLst/>
          </a:prstGeom>
        </p:spPr>
      </p:pic>
      <p:pic>
        <p:nvPicPr>
          <p:cNvPr id="11" name="Picture 10">
            <a:extLst>
              <a:ext uri="{FF2B5EF4-FFF2-40B4-BE49-F238E27FC236}">
                <a16:creationId xmlns:a16="http://schemas.microsoft.com/office/drawing/2014/main" id="{9C442551-EE9D-46F5-C6CD-09578EFD30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8862" y="5074930"/>
            <a:ext cx="1054870" cy="1067734"/>
          </a:xfrm>
          <a:prstGeom prst="rect">
            <a:avLst/>
          </a:prstGeom>
        </p:spPr>
      </p:pic>
      <p:pic>
        <p:nvPicPr>
          <p:cNvPr id="12" name="Picture 11">
            <a:extLst>
              <a:ext uri="{FF2B5EF4-FFF2-40B4-BE49-F238E27FC236}">
                <a16:creationId xmlns:a16="http://schemas.microsoft.com/office/drawing/2014/main" id="{0F355FB0-DF37-5234-1CCA-2B13649116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06865" y="5074930"/>
            <a:ext cx="1271737" cy="732746"/>
          </a:xfrm>
          <a:prstGeom prst="rect">
            <a:avLst/>
          </a:prstGeom>
        </p:spPr>
      </p:pic>
      <p:pic>
        <p:nvPicPr>
          <p:cNvPr id="13" name="Picture 12">
            <a:extLst>
              <a:ext uri="{FF2B5EF4-FFF2-40B4-BE49-F238E27FC236}">
                <a16:creationId xmlns:a16="http://schemas.microsoft.com/office/drawing/2014/main" id="{043388C4-1146-B2E4-1A42-E9EB37B8C3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6000" y="5036410"/>
            <a:ext cx="993254" cy="771266"/>
          </a:xfrm>
          <a:prstGeom prst="rect">
            <a:avLst/>
          </a:prstGeom>
        </p:spPr>
      </p:pic>
      <p:pic>
        <p:nvPicPr>
          <p:cNvPr id="14" name="Picture 13">
            <a:extLst>
              <a:ext uri="{FF2B5EF4-FFF2-40B4-BE49-F238E27FC236}">
                <a16:creationId xmlns:a16="http://schemas.microsoft.com/office/drawing/2014/main" id="{73AB6E4B-C863-6D4C-DA27-600CE8440A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44114" y="5027250"/>
            <a:ext cx="854037" cy="581547"/>
          </a:xfrm>
          <a:prstGeom prst="rect">
            <a:avLst/>
          </a:prstGeom>
        </p:spPr>
      </p:pic>
      <p:pic>
        <p:nvPicPr>
          <p:cNvPr id="16" name="Picture 15">
            <a:extLst>
              <a:ext uri="{FF2B5EF4-FFF2-40B4-BE49-F238E27FC236}">
                <a16:creationId xmlns:a16="http://schemas.microsoft.com/office/drawing/2014/main" id="{189FDF5F-5216-F851-ABB3-B8FC69A434E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26585" y="5074930"/>
            <a:ext cx="1104653" cy="732746"/>
          </a:xfrm>
          <a:prstGeom prst="rect">
            <a:avLst/>
          </a:prstGeom>
        </p:spPr>
      </p:pic>
      <p:pic>
        <p:nvPicPr>
          <p:cNvPr id="18" name="Picture 17">
            <a:extLst>
              <a:ext uri="{FF2B5EF4-FFF2-40B4-BE49-F238E27FC236}">
                <a16:creationId xmlns:a16="http://schemas.microsoft.com/office/drawing/2014/main" id="{1039EFEB-85B5-496F-958F-5F348C88054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71620" y="2168610"/>
            <a:ext cx="1011669" cy="1732752"/>
          </a:xfrm>
          <a:prstGeom prst="rect">
            <a:avLst/>
          </a:prstGeom>
        </p:spPr>
      </p:pic>
      <p:pic>
        <p:nvPicPr>
          <p:cNvPr id="19" name="Picture 18">
            <a:extLst>
              <a:ext uri="{FF2B5EF4-FFF2-40B4-BE49-F238E27FC236}">
                <a16:creationId xmlns:a16="http://schemas.microsoft.com/office/drawing/2014/main" id="{86753929-0DC5-0A2C-99BA-0E013711F0C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86761" y="2200006"/>
            <a:ext cx="1476988" cy="1658255"/>
          </a:xfrm>
          <a:prstGeom prst="rect">
            <a:avLst/>
          </a:prstGeom>
        </p:spPr>
      </p:pic>
    </p:spTree>
    <p:extLst>
      <p:ext uri="{BB962C8B-B14F-4D97-AF65-F5344CB8AC3E}">
        <p14:creationId xmlns:p14="http://schemas.microsoft.com/office/powerpoint/2010/main" val="3090381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49F65-1D5B-4118-2528-CEDD40C480E7}"/>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1CD9F18-F657-5119-0B76-80C14AF6DA0E}"/>
              </a:ext>
            </a:extLst>
          </p:cNvPr>
          <p:cNvSpPr/>
          <p:nvPr/>
        </p:nvSpPr>
        <p:spPr>
          <a:xfrm>
            <a:off x="3541486" y="711199"/>
            <a:ext cx="4702628"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Food from animals</a:t>
            </a:r>
          </a:p>
        </p:txBody>
      </p:sp>
      <p:sp>
        <p:nvSpPr>
          <p:cNvPr id="5" name="Rectangle: Rounded Corners 4">
            <a:extLst>
              <a:ext uri="{FF2B5EF4-FFF2-40B4-BE49-F238E27FC236}">
                <a16:creationId xmlns:a16="http://schemas.microsoft.com/office/drawing/2014/main" id="{8C15A278-A98B-C420-83FB-25CC34651E9F}"/>
              </a:ext>
            </a:extLst>
          </p:cNvPr>
          <p:cNvSpPr/>
          <p:nvPr/>
        </p:nvSpPr>
        <p:spPr>
          <a:xfrm>
            <a:off x="164093" y="3996856"/>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Fish – for fish fillets, crumbed fish, canned fish</a:t>
            </a:r>
          </a:p>
        </p:txBody>
      </p:sp>
      <p:sp>
        <p:nvSpPr>
          <p:cNvPr id="6" name="Rectangle: Rounded Corners 5">
            <a:extLst>
              <a:ext uri="{FF2B5EF4-FFF2-40B4-BE49-F238E27FC236}">
                <a16:creationId xmlns:a16="http://schemas.microsoft.com/office/drawing/2014/main" id="{09B0E28E-8622-69D8-E192-0E4FA7B748A5}"/>
              </a:ext>
            </a:extLst>
          </p:cNvPr>
          <p:cNvSpPr/>
          <p:nvPr/>
        </p:nvSpPr>
        <p:spPr>
          <a:xfrm>
            <a:off x="4206865" y="3990041"/>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Pig – for meat (pork)</a:t>
            </a:r>
          </a:p>
        </p:txBody>
      </p:sp>
      <p:sp>
        <p:nvSpPr>
          <p:cNvPr id="7" name="Rectangle: Rounded Corners 6">
            <a:extLst>
              <a:ext uri="{FF2B5EF4-FFF2-40B4-BE49-F238E27FC236}">
                <a16:creationId xmlns:a16="http://schemas.microsoft.com/office/drawing/2014/main" id="{FE1465AC-0399-ECE7-18EF-EB4C4FEA4EAD}"/>
              </a:ext>
            </a:extLst>
          </p:cNvPr>
          <p:cNvSpPr/>
          <p:nvPr/>
        </p:nvSpPr>
        <p:spPr>
          <a:xfrm>
            <a:off x="8244114" y="3996856"/>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Sheep – for meat and milk</a:t>
            </a:r>
          </a:p>
        </p:txBody>
      </p:sp>
      <p:pic>
        <p:nvPicPr>
          <p:cNvPr id="3" name="Picture 2">
            <a:extLst>
              <a:ext uri="{FF2B5EF4-FFF2-40B4-BE49-F238E27FC236}">
                <a16:creationId xmlns:a16="http://schemas.microsoft.com/office/drawing/2014/main" id="{AB7D9DC2-51F6-3FC6-F77C-7992371DF7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733" y="2689674"/>
            <a:ext cx="3138540" cy="972831"/>
          </a:xfrm>
          <a:prstGeom prst="rect">
            <a:avLst/>
          </a:prstGeom>
        </p:spPr>
      </p:pic>
      <p:pic>
        <p:nvPicPr>
          <p:cNvPr id="17" name="Picture 16">
            <a:extLst>
              <a:ext uri="{FF2B5EF4-FFF2-40B4-BE49-F238E27FC236}">
                <a16:creationId xmlns:a16="http://schemas.microsoft.com/office/drawing/2014/main" id="{850461B8-91BE-A68A-7E28-93DCC6C90A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5145" y="2125797"/>
            <a:ext cx="2704620" cy="1742400"/>
          </a:xfrm>
          <a:prstGeom prst="rect">
            <a:avLst/>
          </a:prstGeom>
        </p:spPr>
      </p:pic>
      <p:pic>
        <p:nvPicPr>
          <p:cNvPr id="21" name="Picture 20">
            <a:extLst>
              <a:ext uri="{FF2B5EF4-FFF2-40B4-BE49-F238E27FC236}">
                <a16:creationId xmlns:a16="http://schemas.microsoft.com/office/drawing/2014/main" id="{C9B5AB0B-648A-508B-FA9F-436DBD5262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5295" y="2125797"/>
            <a:ext cx="2458818" cy="1742400"/>
          </a:xfrm>
          <a:prstGeom prst="rect">
            <a:avLst/>
          </a:prstGeom>
        </p:spPr>
      </p:pic>
      <p:pic>
        <p:nvPicPr>
          <p:cNvPr id="22" name="Picture 21">
            <a:extLst>
              <a:ext uri="{FF2B5EF4-FFF2-40B4-BE49-F238E27FC236}">
                <a16:creationId xmlns:a16="http://schemas.microsoft.com/office/drawing/2014/main" id="{26FFB721-39E3-C3C8-2C6D-CB39269C97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6033" y="5565003"/>
            <a:ext cx="1111958" cy="823432"/>
          </a:xfrm>
          <a:prstGeom prst="rect">
            <a:avLst/>
          </a:prstGeom>
        </p:spPr>
      </p:pic>
      <p:pic>
        <p:nvPicPr>
          <p:cNvPr id="23" name="Picture 22">
            <a:extLst>
              <a:ext uri="{FF2B5EF4-FFF2-40B4-BE49-F238E27FC236}">
                <a16:creationId xmlns:a16="http://schemas.microsoft.com/office/drawing/2014/main" id="{D6FCEF9C-4C3D-BB93-49CC-A38EEAAB12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94571" y="5176551"/>
            <a:ext cx="1209842" cy="1239402"/>
          </a:xfrm>
          <a:prstGeom prst="rect">
            <a:avLst/>
          </a:prstGeom>
        </p:spPr>
      </p:pic>
      <p:pic>
        <p:nvPicPr>
          <p:cNvPr id="24" name="Picture 23">
            <a:extLst>
              <a:ext uri="{FF2B5EF4-FFF2-40B4-BE49-F238E27FC236}">
                <a16:creationId xmlns:a16="http://schemas.microsoft.com/office/drawing/2014/main" id="{5020722A-EBF1-298D-3F7F-141B50E9E62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23970" y="5130115"/>
            <a:ext cx="1209841" cy="1258320"/>
          </a:xfrm>
          <a:prstGeom prst="rect">
            <a:avLst/>
          </a:prstGeom>
        </p:spPr>
      </p:pic>
      <p:pic>
        <p:nvPicPr>
          <p:cNvPr id="25" name="Picture 24">
            <a:extLst>
              <a:ext uri="{FF2B5EF4-FFF2-40B4-BE49-F238E27FC236}">
                <a16:creationId xmlns:a16="http://schemas.microsoft.com/office/drawing/2014/main" id="{22307AF0-A207-1D3B-9F04-FA382D5971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48576" y="5176551"/>
            <a:ext cx="1748853" cy="1260000"/>
          </a:xfrm>
          <a:prstGeom prst="rect">
            <a:avLst/>
          </a:prstGeom>
        </p:spPr>
      </p:pic>
    </p:spTree>
    <p:extLst>
      <p:ext uri="{BB962C8B-B14F-4D97-AF65-F5344CB8AC3E}">
        <p14:creationId xmlns:p14="http://schemas.microsoft.com/office/powerpoint/2010/main" val="669192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A1BA9-75F5-4D65-A199-3CA20B5EBB57}"/>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B23E389-10C1-A86A-DA70-B64F4D74E6F6}"/>
              </a:ext>
            </a:extLst>
          </p:cNvPr>
          <p:cNvSpPr/>
          <p:nvPr/>
        </p:nvSpPr>
        <p:spPr>
          <a:xfrm>
            <a:off x="2537254" y="711199"/>
            <a:ext cx="7117492"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Are these from a plant or animal?</a:t>
            </a:r>
          </a:p>
        </p:txBody>
      </p:sp>
      <p:sp>
        <p:nvSpPr>
          <p:cNvPr id="2" name="Rectangle: Rounded Corners 1">
            <a:extLst>
              <a:ext uri="{FF2B5EF4-FFF2-40B4-BE49-F238E27FC236}">
                <a16:creationId xmlns:a16="http://schemas.microsoft.com/office/drawing/2014/main" id="{D5A3C540-B72E-B600-6925-8D6FD3BCCE3E}"/>
              </a:ext>
            </a:extLst>
          </p:cNvPr>
          <p:cNvSpPr/>
          <p:nvPr/>
        </p:nvSpPr>
        <p:spPr>
          <a:xfrm>
            <a:off x="391218" y="5475920"/>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dirty="0">
                <a:latin typeface="Arial" panose="020B0604020202020204" pitchFamily="34" charset="0"/>
                <a:cs typeface="Arial" panose="020B0604020202020204" pitchFamily="34" charset="0"/>
              </a:rPr>
              <a:t>Eggs</a:t>
            </a:r>
          </a:p>
        </p:txBody>
      </p:sp>
      <p:sp>
        <p:nvSpPr>
          <p:cNvPr id="8" name="Rectangle: Rounded Corners 7">
            <a:extLst>
              <a:ext uri="{FF2B5EF4-FFF2-40B4-BE49-F238E27FC236}">
                <a16:creationId xmlns:a16="http://schemas.microsoft.com/office/drawing/2014/main" id="{ACBBA5E4-D7C3-802B-8447-90E0B1B74889}"/>
              </a:ext>
            </a:extLst>
          </p:cNvPr>
          <p:cNvSpPr/>
          <p:nvPr/>
        </p:nvSpPr>
        <p:spPr>
          <a:xfrm>
            <a:off x="4293951" y="5475920"/>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dirty="0">
                <a:latin typeface="Arial" panose="020B0604020202020204" pitchFamily="34" charset="0"/>
                <a:cs typeface="Arial" panose="020B0604020202020204" pitchFamily="34" charset="0"/>
              </a:rPr>
              <a:t>Pears</a:t>
            </a:r>
          </a:p>
        </p:txBody>
      </p:sp>
      <p:sp>
        <p:nvSpPr>
          <p:cNvPr id="9" name="Rectangle: Rounded Corners 8">
            <a:extLst>
              <a:ext uri="{FF2B5EF4-FFF2-40B4-BE49-F238E27FC236}">
                <a16:creationId xmlns:a16="http://schemas.microsoft.com/office/drawing/2014/main" id="{FBD2C54C-6F89-6438-1E97-6D4CEFD57CE5}"/>
              </a:ext>
            </a:extLst>
          </p:cNvPr>
          <p:cNvSpPr/>
          <p:nvPr/>
        </p:nvSpPr>
        <p:spPr>
          <a:xfrm>
            <a:off x="8196684" y="5475920"/>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dirty="0">
                <a:latin typeface="Arial" panose="020B0604020202020204" pitchFamily="34" charset="0"/>
                <a:cs typeface="Arial" panose="020B0604020202020204" pitchFamily="34" charset="0"/>
              </a:rPr>
              <a:t>Bread</a:t>
            </a:r>
          </a:p>
        </p:txBody>
      </p:sp>
      <p:sp>
        <p:nvSpPr>
          <p:cNvPr id="13" name="Rectangle: Rounded Corners 12">
            <a:extLst>
              <a:ext uri="{FF2B5EF4-FFF2-40B4-BE49-F238E27FC236}">
                <a16:creationId xmlns:a16="http://schemas.microsoft.com/office/drawing/2014/main" id="{EC046123-01E4-951D-6F5B-E88C56F93AF0}"/>
              </a:ext>
            </a:extLst>
          </p:cNvPr>
          <p:cNvSpPr/>
          <p:nvPr/>
        </p:nvSpPr>
        <p:spPr>
          <a:xfrm>
            <a:off x="662445" y="2191414"/>
            <a:ext cx="2598726" cy="54771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Animal (chickens)</a:t>
            </a:r>
          </a:p>
        </p:txBody>
      </p:sp>
      <p:sp>
        <p:nvSpPr>
          <p:cNvPr id="14" name="Rectangle: Rounded Corners 13">
            <a:extLst>
              <a:ext uri="{FF2B5EF4-FFF2-40B4-BE49-F238E27FC236}">
                <a16:creationId xmlns:a16="http://schemas.microsoft.com/office/drawing/2014/main" id="{DF29087D-B0F5-5D68-9D8A-D7E7FC634284}"/>
              </a:ext>
            </a:extLst>
          </p:cNvPr>
          <p:cNvSpPr/>
          <p:nvPr/>
        </p:nvSpPr>
        <p:spPr>
          <a:xfrm>
            <a:off x="4985905" y="2189820"/>
            <a:ext cx="1738176" cy="54771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Plant</a:t>
            </a:r>
          </a:p>
        </p:txBody>
      </p:sp>
      <p:sp>
        <p:nvSpPr>
          <p:cNvPr id="15" name="Rectangle: Rounded Corners 14">
            <a:extLst>
              <a:ext uri="{FF2B5EF4-FFF2-40B4-BE49-F238E27FC236}">
                <a16:creationId xmlns:a16="http://schemas.microsoft.com/office/drawing/2014/main" id="{A905C018-2E18-2F81-89DD-EA9DDBD1CA82}"/>
              </a:ext>
            </a:extLst>
          </p:cNvPr>
          <p:cNvSpPr/>
          <p:nvPr/>
        </p:nvSpPr>
        <p:spPr>
          <a:xfrm>
            <a:off x="8785658" y="2189820"/>
            <a:ext cx="1738176" cy="54771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latin typeface="Arial" panose="020B0604020202020204" pitchFamily="34" charset="0"/>
                <a:cs typeface="Arial" panose="020B0604020202020204" pitchFamily="34" charset="0"/>
              </a:rPr>
              <a:t>Plant (mainly wheat)</a:t>
            </a:r>
          </a:p>
        </p:txBody>
      </p:sp>
      <p:pic>
        <p:nvPicPr>
          <p:cNvPr id="16" name="Picture 15">
            <a:extLst>
              <a:ext uri="{FF2B5EF4-FFF2-40B4-BE49-F238E27FC236}">
                <a16:creationId xmlns:a16="http://schemas.microsoft.com/office/drawing/2014/main" id="{95AFA03A-3573-7D76-3EB4-3FEFF1D7E5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950" y="3303925"/>
            <a:ext cx="2473927" cy="1425421"/>
          </a:xfrm>
          <a:prstGeom prst="rect">
            <a:avLst/>
          </a:prstGeom>
        </p:spPr>
      </p:pic>
      <p:pic>
        <p:nvPicPr>
          <p:cNvPr id="18" name="Picture 17" descr="green pears on white">
            <a:extLst>
              <a:ext uri="{FF2B5EF4-FFF2-40B4-BE49-F238E27FC236}">
                <a16:creationId xmlns:a16="http://schemas.microsoft.com/office/drawing/2014/main" id="{8862ADC0-E17E-CB8F-3459-1483830296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5245605" y="3243698"/>
            <a:ext cx="1218776" cy="1676198"/>
          </a:xfrm>
          <a:prstGeom prst="rect">
            <a:avLst/>
          </a:prstGeom>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6EDC089E-7C37-24B2-128D-3C64FCFCF9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61548" y="3361741"/>
            <a:ext cx="1811451" cy="1677600"/>
          </a:xfrm>
          <a:prstGeom prst="rect">
            <a:avLst/>
          </a:prstGeom>
        </p:spPr>
      </p:pic>
    </p:spTree>
    <p:extLst>
      <p:ext uri="{BB962C8B-B14F-4D97-AF65-F5344CB8AC3E}">
        <p14:creationId xmlns:p14="http://schemas.microsoft.com/office/powerpoint/2010/main" val="283181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2682-6BA0-E172-5582-069D7A7A20ED}"/>
              </a:ext>
            </a:extLst>
          </p:cNvPr>
          <p:cNvSpPr>
            <a:spLocks noGrp="1"/>
          </p:cNvSpPr>
          <p:nvPr>
            <p:ph type="title"/>
          </p:nvPr>
        </p:nvSpPr>
        <p:spPr/>
        <p:txBody>
          <a:bodyPr/>
          <a:lstStyle/>
          <a:p>
            <a:r>
              <a:rPr lang="en-AU" dirty="0"/>
              <a:t>Lesson 1</a:t>
            </a:r>
          </a:p>
        </p:txBody>
      </p:sp>
    </p:spTree>
    <p:extLst>
      <p:ext uri="{BB962C8B-B14F-4D97-AF65-F5344CB8AC3E}">
        <p14:creationId xmlns:p14="http://schemas.microsoft.com/office/powerpoint/2010/main" val="1425094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070CA-D3DA-8697-DD75-08610EE158A8}"/>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020533D-6043-CF1D-FDFA-796F8BE2EA3C}"/>
              </a:ext>
            </a:extLst>
          </p:cNvPr>
          <p:cNvSpPr/>
          <p:nvPr/>
        </p:nvSpPr>
        <p:spPr>
          <a:xfrm>
            <a:off x="2537254" y="711199"/>
            <a:ext cx="7117492"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Are these from a plant or animal?</a:t>
            </a:r>
          </a:p>
        </p:txBody>
      </p:sp>
      <p:sp>
        <p:nvSpPr>
          <p:cNvPr id="2" name="Rectangle: Rounded Corners 1">
            <a:extLst>
              <a:ext uri="{FF2B5EF4-FFF2-40B4-BE49-F238E27FC236}">
                <a16:creationId xmlns:a16="http://schemas.microsoft.com/office/drawing/2014/main" id="{E4B2D12C-1BF0-0112-3734-2A0D40A8D9EA}"/>
              </a:ext>
            </a:extLst>
          </p:cNvPr>
          <p:cNvSpPr/>
          <p:nvPr/>
        </p:nvSpPr>
        <p:spPr>
          <a:xfrm>
            <a:off x="391218" y="5475920"/>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dirty="0">
                <a:latin typeface="Arial" panose="020B0604020202020204" pitchFamily="34" charset="0"/>
                <a:cs typeface="Arial" panose="020B0604020202020204" pitchFamily="34" charset="0"/>
              </a:rPr>
              <a:t>Cheese</a:t>
            </a:r>
          </a:p>
        </p:txBody>
      </p:sp>
      <p:sp>
        <p:nvSpPr>
          <p:cNvPr id="8" name="Rectangle: Rounded Corners 7">
            <a:extLst>
              <a:ext uri="{FF2B5EF4-FFF2-40B4-BE49-F238E27FC236}">
                <a16:creationId xmlns:a16="http://schemas.microsoft.com/office/drawing/2014/main" id="{2B8DD4D5-2030-CC1C-F932-A6AD77714B45}"/>
              </a:ext>
            </a:extLst>
          </p:cNvPr>
          <p:cNvSpPr/>
          <p:nvPr/>
        </p:nvSpPr>
        <p:spPr>
          <a:xfrm>
            <a:off x="4293951" y="5475920"/>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dirty="0">
                <a:latin typeface="Arial" panose="020B0604020202020204" pitchFamily="34" charset="0"/>
                <a:cs typeface="Arial" panose="020B0604020202020204" pitchFamily="34" charset="0"/>
              </a:rPr>
              <a:t>Potato</a:t>
            </a:r>
          </a:p>
        </p:txBody>
      </p:sp>
      <p:sp>
        <p:nvSpPr>
          <p:cNvPr id="9" name="Rectangle: Rounded Corners 8">
            <a:extLst>
              <a:ext uri="{FF2B5EF4-FFF2-40B4-BE49-F238E27FC236}">
                <a16:creationId xmlns:a16="http://schemas.microsoft.com/office/drawing/2014/main" id="{3A4EA189-6E8C-DF07-8971-1E3380B8E04C}"/>
              </a:ext>
            </a:extLst>
          </p:cNvPr>
          <p:cNvSpPr/>
          <p:nvPr/>
        </p:nvSpPr>
        <p:spPr>
          <a:xfrm>
            <a:off x="8196684" y="5475920"/>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dirty="0">
                <a:latin typeface="Arial" panose="020B0604020202020204" pitchFamily="34" charset="0"/>
                <a:cs typeface="Arial" panose="020B0604020202020204" pitchFamily="34" charset="0"/>
              </a:rPr>
              <a:t>Honey</a:t>
            </a:r>
          </a:p>
        </p:txBody>
      </p:sp>
      <p:sp>
        <p:nvSpPr>
          <p:cNvPr id="13" name="Rectangle: Rounded Corners 12">
            <a:extLst>
              <a:ext uri="{FF2B5EF4-FFF2-40B4-BE49-F238E27FC236}">
                <a16:creationId xmlns:a16="http://schemas.microsoft.com/office/drawing/2014/main" id="{77AAD802-966E-C737-3BF0-933FF704BD54}"/>
              </a:ext>
            </a:extLst>
          </p:cNvPr>
          <p:cNvSpPr/>
          <p:nvPr/>
        </p:nvSpPr>
        <p:spPr>
          <a:xfrm>
            <a:off x="662445" y="2191414"/>
            <a:ext cx="2598726" cy="54771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Animal (dairy cow)</a:t>
            </a:r>
          </a:p>
        </p:txBody>
      </p:sp>
      <p:sp>
        <p:nvSpPr>
          <p:cNvPr id="14" name="Rectangle: Rounded Corners 13">
            <a:extLst>
              <a:ext uri="{FF2B5EF4-FFF2-40B4-BE49-F238E27FC236}">
                <a16:creationId xmlns:a16="http://schemas.microsoft.com/office/drawing/2014/main" id="{823457EA-9D0C-32B9-6268-1180E4AFF123}"/>
              </a:ext>
            </a:extLst>
          </p:cNvPr>
          <p:cNvSpPr/>
          <p:nvPr/>
        </p:nvSpPr>
        <p:spPr>
          <a:xfrm>
            <a:off x="4985905" y="2189820"/>
            <a:ext cx="1738176" cy="54771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Plant</a:t>
            </a:r>
          </a:p>
        </p:txBody>
      </p:sp>
      <p:sp>
        <p:nvSpPr>
          <p:cNvPr id="15" name="Rectangle: Rounded Corners 14">
            <a:extLst>
              <a:ext uri="{FF2B5EF4-FFF2-40B4-BE49-F238E27FC236}">
                <a16:creationId xmlns:a16="http://schemas.microsoft.com/office/drawing/2014/main" id="{8C0A6A0B-6F63-252A-18B0-997E1F8AAC58}"/>
              </a:ext>
            </a:extLst>
          </p:cNvPr>
          <p:cNvSpPr/>
          <p:nvPr/>
        </p:nvSpPr>
        <p:spPr>
          <a:xfrm>
            <a:off x="8785658" y="2189820"/>
            <a:ext cx="1738176" cy="54771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latin typeface="Arial" panose="020B0604020202020204" pitchFamily="34" charset="0"/>
                <a:cs typeface="Arial" panose="020B0604020202020204" pitchFamily="34" charset="0"/>
              </a:rPr>
              <a:t>Animal (made by bees)</a:t>
            </a:r>
          </a:p>
        </p:txBody>
      </p:sp>
      <p:pic>
        <p:nvPicPr>
          <p:cNvPr id="3" name="Picture 2">
            <a:extLst>
              <a:ext uri="{FF2B5EF4-FFF2-40B4-BE49-F238E27FC236}">
                <a16:creationId xmlns:a16="http://schemas.microsoft.com/office/drawing/2014/main" id="{A366F92E-9441-9FEC-1ABA-050B62E58C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6988" y="3361741"/>
            <a:ext cx="1811450" cy="1833540"/>
          </a:xfrm>
          <a:prstGeom prst="rect">
            <a:avLst/>
          </a:prstGeom>
        </p:spPr>
      </p:pic>
      <p:pic>
        <p:nvPicPr>
          <p:cNvPr id="5" name="Picture 4">
            <a:extLst>
              <a:ext uri="{FF2B5EF4-FFF2-40B4-BE49-F238E27FC236}">
                <a16:creationId xmlns:a16="http://schemas.microsoft.com/office/drawing/2014/main" id="{0F82C7FF-222A-341F-10B6-18259906C0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7858" y="3368284"/>
            <a:ext cx="2589476" cy="1677599"/>
          </a:xfrm>
          <a:prstGeom prst="rect">
            <a:avLst/>
          </a:prstGeom>
        </p:spPr>
      </p:pic>
      <p:pic>
        <p:nvPicPr>
          <p:cNvPr id="7" name="Picture 6">
            <a:extLst>
              <a:ext uri="{FF2B5EF4-FFF2-40B4-BE49-F238E27FC236}">
                <a16:creationId xmlns:a16="http://schemas.microsoft.com/office/drawing/2014/main" id="{D49C1F09-BCD8-ADA7-03D0-37067C5997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1466" y="3368284"/>
            <a:ext cx="1006560" cy="1677600"/>
          </a:xfrm>
          <a:prstGeom prst="rect">
            <a:avLst/>
          </a:prstGeom>
        </p:spPr>
      </p:pic>
    </p:spTree>
    <p:extLst>
      <p:ext uri="{BB962C8B-B14F-4D97-AF65-F5344CB8AC3E}">
        <p14:creationId xmlns:p14="http://schemas.microsoft.com/office/powerpoint/2010/main" val="345861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151EA-CA38-41A5-7963-6DF26878C2B7}"/>
              </a:ext>
            </a:extLst>
          </p:cNvPr>
          <p:cNvSpPr>
            <a:spLocks noGrp="1"/>
          </p:cNvSpPr>
          <p:nvPr>
            <p:ph type="title"/>
          </p:nvPr>
        </p:nvSpPr>
        <p:spPr/>
        <p:txBody>
          <a:bodyPr/>
          <a:lstStyle/>
          <a:p>
            <a:r>
              <a:rPr lang="en-AU" dirty="0"/>
              <a:t>The Australian Guide to Healthy Eating</a:t>
            </a:r>
          </a:p>
        </p:txBody>
      </p:sp>
      <p:pic>
        <p:nvPicPr>
          <p:cNvPr id="4" name="Picture 3">
            <a:extLst>
              <a:ext uri="{FF2B5EF4-FFF2-40B4-BE49-F238E27FC236}">
                <a16:creationId xmlns:a16="http://schemas.microsoft.com/office/drawing/2014/main" id="{A914C30B-88FD-2F62-509E-4CC633D2FB45}"/>
              </a:ext>
            </a:extLst>
          </p:cNvPr>
          <p:cNvPicPr>
            <a:picLocks noChangeAspect="1"/>
          </p:cNvPicPr>
          <p:nvPr/>
        </p:nvPicPr>
        <p:blipFill>
          <a:blip r:embed="rId3"/>
          <a:stretch>
            <a:fillRect/>
          </a:stretch>
        </p:blipFill>
        <p:spPr>
          <a:xfrm>
            <a:off x="4765183" y="1284335"/>
            <a:ext cx="3964711" cy="5105413"/>
          </a:xfrm>
          <a:prstGeom prst="rect">
            <a:avLst/>
          </a:prstGeom>
        </p:spPr>
      </p:pic>
      <p:sp>
        <p:nvSpPr>
          <p:cNvPr id="5" name="TextBox 4">
            <a:extLst>
              <a:ext uri="{FF2B5EF4-FFF2-40B4-BE49-F238E27FC236}">
                <a16:creationId xmlns:a16="http://schemas.microsoft.com/office/drawing/2014/main" id="{4706C4F2-1CFE-AFD4-FF70-07066478C8FE}"/>
              </a:ext>
            </a:extLst>
          </p:cNvPr>
          <p:cNvSpPr txBox="1"/>
          <p:nvPr/>
        </p:nvSpPr>
        <p:spPr>
          <a:xfrm>
            <a:off x="334851" y="1983346"/>
            <a:ext cx="4430332" cy="830997"/>
          </a:xfrm>
          <a:prstGeom prst="rect">
            <a:avLst/>
          </a:prstGeom>
          <a:noFill/>
        </p:spPr>
        <p:txBody>
          <a:bodyPr wrap="square" rtlCol="0">
            <a:spAutoFit/>
          </a:bodyPr>
          <a:lstStyle/>
          <a:p>
            <a:r>
              <a:rPr lang="en-AU" sz="2400" dirty="0">
                <a:latin typeface="Arial" panose="020B0604020202020204" pitchFamily="34" charset="0"/>
                <a:cs typeface="Arial" panose="020B0604020202020204" pitchFamily="34" charset="0"/>
              </a:rPr>
              <a:t>Let’s link this to the Australian Guide to Healthy Eating.</a:t>
            </a:r>
          </a:p>
        </p:txBody>
      </p:sp>
    </p:spTree>
    <p:extLst>
      <p:ext uri="{BB962C8B-B14F-4D97-AF65-F5344CB8AC3E}">
        <p14:creationId xmlns:p14="http://schemas.microsoft.com/office/powerpoint/2010/main" val="397588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D58E24-B661-EE74-95CF-545C07AF9002}"/>
              </a:ext>
            </a:extLst>
          </p:cNvPr>
          <p:cNvPicPr>
            <a:picLocks noChangeAspect="1"/>
          </p:cNvPicPr>
          <p:nvPr/>
        </p:nvPicPr>
        <p:blipFill>
          <a:blip r:embed="rId3"/>
          <a:stretch>
            <a:fillRect/>
          </a:stretch>
        </p:blipFill>
        <p:spPr>
          <a:xfrm>
            <a:off x="726802" y="1020977"/>
            <a:ext cx="3804193" cy="4883660"/>
          </a:xfrm>
          <a:prstGeom prst="rect">
            <a:avLst/>
          </a:prstGeom>
        </p:spPr>
      </p:pic>
      <p:sp>
        <p:nvSpPr>
          <p:cNvPr id="5" name="Rectangle: Rounded Corners 4">
            <a:extLst>
              <a:ext uri="{FF2B5EF4-FFF2-40B4-BE49-F238E27FC236}">
                <a16:creationId xmlns:a16="http://schemas.microsoft.com/office/drawing/2014/main" id="{6C667B98-2618-3F5F-40B5-D997E3BE27B8}"/>
              </a:ext>
            </a:extLst>
          </p:cNvPr>
          <p:cNvSpPr/>
          <p:nvPr/>
        </p:nvSpPr>
        <p:spPr>
          <a:xfrm>
            <a:off x="4665801" y="1374205"/>
            <a:ext cx="7097486"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Grain foods come from plants</a:t>
            </a:r>
          </a:p>
        </p:txBody>
      </p:sp>
    </p:spTree>
    <p:extLst>
      <p:ext uri="{BB962C8B-B14F-4D97-AF65-F5344CB8AC3E}">
        <p14:creationId xmlns:p14="http://schemas.microsoft.com/office/powerpoint/2010/main" val="2372520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F75BA-EBC3-0327-E999-A53BEB0EBE3D}"/>
              </a:ext>
            </a:extLst>
          </p:cNvPr>
          <p:cNvSpPr>
            <a:spLocks noGrp="1"/>
          </p:cNvSpPr>
          <p:nvPr>
            <p:ph type="title"/>
          </p:nvPr>
        </p:nvSpPr>
        <p:spPr/>
        <p:txBody>
          <a:bodyPr/>
          <a:lstStyle/>
          <a:p>
            <a:r>
              <a:rPr lang="en-AU" dirty="0"/>
              <a:t>Grain foods</a:t>
            </a:r>
          </a:p>
        </p:txBody>
      </p:sp>
      <p:pic>
        <p:nvPicPr>
          <p:cNvPr id="4" name="Picture 3">
            <a:extLst>
              <a:ext uri="{FF2B5EF4-FFF2-40B4-BE49-F238E27FC236}">
                <a16:creationId xmlns:a16="http://schemas.microsoft.com/office/drawing/2014/main" id="{5C6CEB85-FA07-60CF-C9C9-2023B0202F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312" y="1379681"/>
            <a:ext cx="2953726" cy="1893578"/>
          </a:xfrm>
          <a:prstGeom prst="rect">
            <a:avLst/>
          </a:prstGeom>
        </p:spPr>
      </p:pic>
      <p:sp>
        <p:nvSpPr>
          <p:cNvPr id="5" name="TextBox 4">
            <a:extLst>
              <a:ext uri="{FF2B5EF4-FFF2-40B4-BE49-F238E27FC236}">
                <a16:creationId xmlns:a16="http://schemas.microsoft.com/office/drawing/2014/main" id="{45494356-8E4B-7FEA-FDF6-8100FF2A2D66}"/>
              </a:ext>
            </a:extLst>
          </p:cNvPr>
          <p:cNvSpPr txBox="1"/>
          <p:nvPr/>
        </p:nvSpPr>
        <p:spPr>
          <a:xfrm>
            <a:off x="1589465" y="3357829"/>
            <a:ext cx="5647700"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Wheat is used to make bread, breakfast cereal, pasta</a:t>
            </a:r>
          </a:p>
        </p:txBody>
      </p:sp>
      <p:sp>
        <p:nvSpPr>
          <p:cNvPr id="6" name="TextBox 5">
            <a:extLst>
              <a:ext uri="{FF2B5EF4-FFF2-40B4-BE49-F238E27FC236}">
                <a16:creationId xmlns:a16="http://schemas.microsoft.com/office/drawing/2014/main" id="{002A54A6-5446-CDF8-F58B-C4AD5483947A}"/>
              </a:ext>
            </a:extLst>
          </p:cNvPr>
          <p:cNvSpPr txBox="1"/>
          <p:nvPr/>
        </p:nvSpPr>
        <p:spPr>
          <a:xfrm>
            <a:off x="1644900" y="6208902"/>
            <a:ext cx="4608954"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Oats are used to make porridge and muesli</a:t>
            </a:r>
          </a:p>
        </p:txBody>
      </p:sp>
      <p:sp>
        <p:nvSpPr>
          <p:cNvPr id="7" name="Arrow: Right 6">
            <a:extLst>
              <a:ext uri="{FF2B5EF4-FFF2-40B4-BE49-F238E27FC236}">
                <a16:creationId xmlns:a16="http://schemas.microsoft.com/office/drawing/2014/main" id="{8AF57E81-1798-A1EE-F504-6A1357B7C0E1}"/>
              </a:ext>
            </a:extLst>
          </p:cNvPr>
          <p:cNvSpPr/>
          <p:nvPr/>
        </p:nvSpPr>
        <p:spPr>
          <a:xfrm>
            <a:off x="3541019" y="2086377"/>
            <a:ext cx="9537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Right 7">
            <a:extLst>
              <a:ext uri="{FF2B5EF4-FFF2-40B4-BE49-F238E27FC236}">
                <a16:creationId xmlns:a16="http://schemas.microsoft.com/office/drawing/2014/main" id="{DD8819BD-1583-CD4B-3868-076ACF17EDEB}"/>
              </a:ext>
            </a:extLst>
          </p:cNvPr>
          <p:cNvSpPr/>
          <p:nvPr/>
        </p:nvSpPr>
        <p:spPr>
          <a:xfrm>
            <a:off x="3644721" y="5059293"/>
            <a:ext cx="1088868" cy="4671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48E079D6-9D30-0C4A-EF7E-2CA73A929C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3588" y="1508920"/>
            <a:ext cx="1759725" cy="1629696"/>
          </a:xfrm>
          <a:prstGeom prst="rect">
            <a:avLst/>
          </a:prstGeom>
        </p:spPr>
      </p:pic>
      <p:pic>
        <p:nvPicPr>
          <p:cNvPr id="10" name="Picture 9">
            <a:extLst>
              <a:ext uri="{FF2B5EF4-FFF2-40B4-BE49-F238E27FC236}">
                <a16:creationId xmlns:a16="http://schemas.microsoft.com/office/drawing/2014/main" id="{CE964EFF-9660-119B-2FE0-0AB45C3E42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37165" y="1722085"/>
            <a:ext cx="1755662" cy="1325563"/>
          </a:xfrm>
          <a:prstGeom prst="rect">
            <a:avLst/>
          </a:prstGeom>
        </p:spPr>
      </p:pic>
      <p:pic>
        <p:nvPicPr>
          <p:cNvPr id="11" name="Picture 10">
            <a:extLst>
              <a:ext uri="{FF2B5EF4-FFF2-40B4-BE49-F238E27FC236}">
                <a16:creationId xmlns:a16="http://schemas.microsoft.com/office/drawing/2014/main" id="{ACBD67B1-48DC-E556-9732-AF3D1CE248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47896" y="1746526"/>
            <a:ext cx="1977645" cy="1301122"/>
          </a:xfrm>
          <a:prstGeom prst="rect">
            <a:avLst/>
          </a:prstGeom>
        </p:spPr>
      </p:pic>
      <p:pic>
        <p:nvPicPr>
          <p:cNvPr id="13" name="Picture 12">
            <a:extLst>
              <a:ext uri="{FF2B5EF4-FFF2-40B4-BE49-F238E27FC236}">
                <a16:creationId xmlns:a16="http://schemas.microsoft.com/office/drawing/2014/main" id="{5D8C06B7-9A37-76BA-523D-493636B54739}"/>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07312" y="3861422"/>
            <a:ext cx="2953726" cy="1953099"/>
          </a:xfrm>
          <a:prstGeom prst="rect">
            <a:avLst/>
          </a:prstGeom>
        </p:spPr>
      </p:pic>
      <p:pic>
        <p:nvPicPr>
          <p:cNvPr id="15" name="Picture 14">
            <a:extLst>
              <a:ext uri="{FF2B5EF4-FFF2-40B4-BE49-F238E27FC236}">
                <a16:creationId xmlns:a16="http://schemas.microsoft.com/office/drawing/2014/main" id="{2E767FC3-E803-DF49-045D-C31B5D7148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7272" y="4121542"/>
            <a:ext cx="2704631" cy="1658335"/>
          </a:xfrm>
          <a:prstGeom prst="rect">
            <a:avLst/>
          </a:prstGeom>
        </p:spPr>
      </p:pic>
      <p:pic>
        <p:nvPicPr>
          <p:cNvPr id="17" name="Picture 16">
            <a:extLst>
              <a:ext uri="{FF2B5EF4-FFF2-40B4-BE49-F238E27FC236}">
                <a16:creationId xmlns:a16="http://schemas.microsoft.com/office/drawing/2014/main" id="{E3D4571A-2ED0-BBD3-2032-E9CB812DA1F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05586" y="4513399"/>
            <a:ext cx="2514921" cy="1301122"/>
          </a:xfrm>
          <a:prstGeom prst="rect">
            <a:avLst/>
          </a:prstGeom>
        </p:spPr>
      </p:pic>
    </p:spTree>
    <p:extLst>
      <p:ext uri="{BB962C8B-B14F-4D97-AF65-F5344CB8AC3E}">
        <p14:creationId xmlns:p14="http://schemas.microsoft.com/office/powerpoint/2010/main" val="1674953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23398E-5978-F93C-6B6B-779FC45CD907}"/>
              </a:ext>
            </a:extLst>
          </p:cNvPr>
          <p:cNvPicPr>
            <a:picLocks noChangeAspect="1"/>
          </p:cNvPicPr>
          <p:nvPr/>
        </p:nvPicPr>
        <p:blipFill>
          <a:blip r:embed="rId3"/>
          <a:stretch>
            <a:fillRect/>
          </a:stretch>
        </p:blipFill>
        <p:spPr>
          <a:xfrm>
            <a:off x="838200" y="709103"/>
            <a:ext cx="4237087" cy="5342083"/>
          </a:xfrm>
          <a:prstGeom prst="rect">
            <a:avLst/>
          </a:prstGeom>
        </p:spPr>
      </p:pic>
      <p:sp>
        <p:nvSpPr>
          <p:cNvPr id="5" name="Rectangle: Rounded Corners 4">
            <a:extLst>
              <a:ext uri="{FF2B5EF4-FFF2-40B4-BE49-F238E27FC236}">
                <a16:creationId xmlns:a16="http://schemas.microsoft.com/office/drawing/2014/main" id="{33947F76-A196-0238-60FC-16785759EB09}"/>
              </a:ext>
            </a:extLst>
          </p:cNvPr>
          <p:cNvSpPr/>
          <p:nvPr/>
        </p:nvSpPr>
        <p:spPr>
          <a:xfrm>
            <a:off x="4665801" y="2034666"/>
            <a:ext cx="7097486"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Vegetables come from plants</a:t>
            </a:r>
          </a:p>
        </p:txBody>
      </p:sp>
    </p:spTree>
    <p:extLst>
      <p:ext uri="{BB962C8B-B14F-4D97-AF65-F5344CB8AC3E}">
        <p14:creationId xmlns:p14="http://schemas.microsoft.com/office/powerpoint/2010/main" val="1097368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39BE-82B4-6F0F-EAE1-C2F765E21DFC}"/>
              </a:ext>
            </a:extLst>
          </p:cNvPr>
          <p:cNvSpPr>
            <a:spLocks noGrp="1"/>
          </p:cNvSpPr>
          <p:nvPr>
            <p:ph type="title"/>
          </p:nvPr>
        </p:nvSpPr>
        <p:spPr/>
        <p:txBody>
          <a:bodyPr/>
          <a:lstStyle/>
          <a:p>
            <a:r>
              <a:rPr lang="en-AU" dirty="0"/>
              <a:t>Vegetables</a:t>
            </a:r>
          </a:p>
        </p:txBody>
      </p:sp>
      <p:pic>
        <p:nvPicPr>
          <p:cNvPr id="5" name="Picture 4">
            <a:extLst>
              <a:ext uri="{FF2B5EF4-FFF2-40B4-BE49-F238E27FC236}">
                <a16:creationId xmlns:a16="http://schemas.microsoft.com/office/drawing/2014/main" id="{2D5173CB-9F15-1EAB-C726-1A91F282D7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424350"/>
            <a:ext cx="2690685" cy="1742400"/>
          </a:xfrm>
          <a:prstGeom prst="rect">
            <a:avLst/>
          </a:prstGeom>
        </p:spPr>
      </p:pic>
      <p:pic>
        <p:nvPicPr>
          <p:cNvPr id="9" name="Picture 8">
            <a:extLst>
              <a:ext uri="{FF2B5EF4-FFF2-40B4-BE49-F238E27FC236}">
                <a16:creationId xmlns:a16="http://schemas.microsoft.com/office/drawing/2014/main" id="{1C7FBC27-CDD5-74D1-9D93-AFF8598DC7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8938" y="1424350"/>
            <a:ext cx="2501187" cy="1742400"/>
          </a:xfrm>
          <a:prstGeom prst="rect">
            <a:avLst/>
          </a:prstGeom>
        </p:spPr>
      </p:pic>
      <p:pic>
        <p:nvPicPr>
          <p:cNvPr id="11" name="Picture 10">
            <a:extLst>
              <a:ext uri="{FF2B5EF4-FFF2-40B4-BE49-F238E27FC236}">
                <a16:creationId xmlns:a16="http://schemas.microsoft.com/office/drawing/2014/main" id="{F1F35280-5F22-69D8-9785-4FA90211208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750178" y="1424350"/>
            <a:ext cx="2758853" cy="1742400"/>
          </a:xfrm>
          <a:prstGeom prst="rect">
            <a:avLst/>
          </a:prstGeom>
        </p:spPr>
      </p:pic>
      <p:pic>
        <p:nvPicPr>
          <p:cNvPr id="13" name="Picture 12">
            <a:extLst>
              <a:ext uri="{FF2B5EF4-FFF2-40B4-BE49-F238E27FC236}">
                <a16:creationId xmlns:a16="http://schemas.microsoft.com/office/drawing/2014/main" id="{61031E54-5AE1-C199-4A1D-349CD0F4B184}"/>
              </a:ext>
            </a:extLst>
          </p:cNvPr>
          <p:cNvPicPr>
            <a:picLocks noChangeAspect="1"/>
          </p:cNvPicPr>
          <p:nvPr/>
        </p:nvPicPr>
        <p:blipFill>
          <a:blip r:embed="rId6" cstate="screen">
            <a:extLst>
              <a:ext uri="{28A0092B-C50C-407E-A947-70E740481C1C}">
                <a14:useLocalDpi xmlns:a14="http://schemas.microsoft.com/office/drawing/2010/main"/>
              </a:ext>
            </a:extLst>
          </a:blip>
          <a:srcRect t="17169" b="6260"/>
          <a:stretch>
            <a:fillRect/>
          </a:stretch>
        </p:blipFill>
        <p:spPr>
          <a:xfrm>
            <a:off x="839685" y="3691251"/>
            <a:ext cx="2689200" cy="2570205"/>
          </a:xfrm>
          <a:prstGeom prst="rect">
            <a:avLst/>
          </a:prstGeom>
        </p:spPr>
      </p:pic>
      <p:pic>
        <p:nvPicPr>
          <p:cNvPr id="19" name="Picture 18">
            <a:extLst>
              <a:ext uri="{FF2B5EF4-FFF2-40B4-BE49-F238E27FC236}">
                <a16:creationId xmlns:a16="http://schemas.microsoft.com/office/drawing/2014/main" id="{2731C348-A70A-072F-F516-7912A3ECBE50}"/>
              </a:ext>
            </a:extLst>
          </p:cNvPr>
          <p:cNvPicPr>
            <a:picLocks noChangeAspect="1"/>
          </p:cNvPicPr>
          <p:nvPr/>
        </p:nvPicPr>
        <p:blipFill>
          <a:blip r:embed="rId7"/>
          <a:stretch>
            <a:fillRect/>
          </a:stretch>
        </p:blipFill>
        <p:spPr>
          <a:xfrm>
            <a:off x="7751431" y="3691251"/>
            <a:ext cx="2757600" cy="2116750"/>
          </a:xfrm>
          <a:prstGeom prst="rect">
            <a:avLst/>
          </a:prstGeom>
        </p:spPr>
      </p:pic>
      <p:pic>
        <p:nvPicPr>
          <p:cNvPr id="21" name="Picture 20">
            <a:extLst>
              <a:ext uri="{FF2B5EF4-FFF2-40B4-BE49-F238E27FC236}">
                <a16:creationId xmlns:a16="http://schemas.microsoft.com/office/drawing/2014/main" id="{8F5A2CAD-F42F-85A8-1683-67B6B0ED9CB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4388938" y="3691251"/>
            <a:ext cx="2501187" cy="1820578"/>
          </a:xfrm>
          <a:prstGeom prst="rect">
            <a:avLst/>
          </a:prstGeom>
        </p:spPr>
      </p:pic>
    </p:spTree>
    <p:extLst>
      <p:ext uri="{BB962C8B-B14F-4D97-AF65-F5344CB8AC3E}">
        <p14:creationId xmlns:p14="http://schemas.microsoft.com/office/powerpoint/2010/main" val="85580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F6F4E8-F5AE-3B6D-6A5A-AE4A006A71FB}"/>
              </a:ext>
            </a:extLst>
          </p:cNvPr>
          <p:cNvPicPr>
            <a:picLocks noChangeAspect="1"/>
          </p:cNvPicPr>
          <p:nvPr/>
        </p:nvPicPr>
        <p:blipFill>
          <a:blip r:embed="rId3"/>
          <a:stretch>
            <a:fillRect/>
          </a:stretch>
        </p:blipFill>
        <p:spPr>
          <a:xfrm>
            <a:off x="157493" y="944881"/>
            <a:ext cx="5465383" cy="4746254"/>
          </a:xfrm>
          <a:prstGeom prst="rect">
            <a:avLst/>
          </a:prstGeom>
        </p:spPr>
      </p:pic>
      <p:sp>
        <p:nvSpPr>
          <p:cNvPr id="5" name="Rectangle: Rounded Corners 4">
            <a:extLst>
              <a:ext uri="{FF2B5EF4-FFF2-40B4-BE49-F238E27FC236}">
                <a16:creationId xmlns:a16="http://schemas.microsoft.com/office/drawing/2014/main" id="{9757C829-482C-8AB2-A4DE-A48872C3AC1E}"/>
              </a:ext>
            </a:extLst>
          </p:cNvPr>
          <p:cNvSpPr/>
          <p:nvPr/>
        </p:nvSpPr>
        <p:spPr>
          <a:xfrm>
            <a:off x="3546102" y="826250"/>
            <a:ext cx="7097486"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Fruit come from plants</a:t>
            </a:r>
          </a:p>
        </p:txBody>
      </p:sp>
    </p:spTree>
    <p:extLst>
      <p:ext uri="{BB962C8B-B14F-4D97-AF65-F5344CB8AC3E}">
        <p14:creationId xmlns:p14="http://schemas.microsoft.com/office/powerpoint/2010/main" val="3531147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EA58-3DA3-E50C-FB11-F68122264339}"/>
              </a:ext>
            </a:extLst>
          </p:cNvPr>
          <p:cNvSpPr>
            <a:spLocks noGrp="1"/>
          </p:cNvSpPr>
          <p:nvPr>
            <p:ph type="title"/>
          </p:nvPr>
        </p:nvSpPr>
        <p:spPr/>
        <p:txBody>
          <a:bodyPr/>
          <a:lstStyle/>
          <a:p>
            <a:r>
              <a:rPr lang="en-AU" dirty="0"/>
              <a:t>Fruit</a:t>
            </a:r>
          </a:p>
        </p:txBody>
      </p:sp>
      <p:pic>
        <p:nvPicPr>
          <p:cNvPr id="5" name="Picture 4">
            <a:extLst>
              <a:ext uri="{FF2B5EF4-FFF2-40B4-BE49-F238E27FC236}">
                <a16:creationId xmlns:a16="http://schemas.microsoft.com/office/drawing/2014/main" id="{F90D3B6D-FB3F-38D2-E78C-0531353D0EE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38200" y="1424350"/>
            <a:ext cx="3270422" cy="2199545"/>
          </a:xfrm>
          <a:prstGeom prst="rect">
            <a:avLst/>
          </a:prstGeom>
        </p:spPr>
      </p:pic>
      <p:pic>
        <p:nvPicPr>
          <p:cNvPr id="7" name="Picture 6">
            <a:extLst>
              <a:ext uri="{FF2B5EF4-FFF2-40B4-BE49-F238E27FC236}">
                <a16:creationId xmlns:a16="http://schemas.microsoft.com/office/drawing/2014/main" id="{1A9103B5-1AB0-4A73-82C1-0778B6E96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7988" y="1424350"/>
            <a:ext cx="1741291" cy="2321722"/>
          </a:xfrm>
          <a:prstGeom prst="rect">
            <a:avLst/>
          </a:prstGeom>
        </p:spPr>
      </p:pic>
      <p:pic>
        <p:nvPicPr>
          <p:cNvPr id="9" name="Picture 8">
            <a:extLst>
              <a:ext uri="{FF2B5EF4-FFF2-40B4-BE49-F238E27FC236}">
                <a16:creationId xmlns:a16="http://schemas.microsoft.com/office/drawing/2014/main" id="{4DFA09FC-34FE-8C45-2685-DBFD78A027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7686" y="1424349"/>
            <a:ext cx="2920677" cy="2020963"/>
          </a:xfrm>
          <a:prstGeom prst="rect">
            <a:avLst/>
          </a:prstGeom>
        </p:spPr>
      </p:pic>
      <p:pic>
        <p:nvPicPr>
          <p:cNvPr id="11" name="Picture 10">
            <a:extLst>
              <a:ext uri="{FF2B5EF4-FFF2-40B4-BE49-F238E27FC236}">
                <a16:creationId xmlns:a16="http://schemas.microsoft.com/office/drawing/2014/main" id="{BD2CB62C-227E-B2AF-0676-8690F1CBFB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200" y="3993084"/>
            <a:ext cx="2094992" cy="2593067"/>
          </a:xfrm>
          <a:prstGeom prst="rect">
            <a:avLst/>
          </a:prstGeom>
        </p:spPr>
      </p:pic>
      <p:pic>
        <p:nvPicPr>
          <p:cNvPr id="13" name="Picture 12">
            <a:extLst>
              <a:ext uri="{FF2B5EF4-FFF2-40B4-BE49-F238E27FC236}">
                <a16:creationId xmlns:a16="http://schemas.microsoft.com/office/drawing/2014/main" id="{3DD8C975-4228-8807-92FE-11D19A5867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37295" y="3993084"/>
            <a:ext cx="3793869" cy="1925801"/>
          </a:xfrm>
          <a:prstGeom prst="rect">
            <a:avLst/>
          </a:prstGeom>
        </p:spPr>
      </p:pic>
      <p:pic>
        <p:nvPicPr>
          <p:cNvPr id="15" name="Picture 14">
            <a:extLst>
              <a:ext uri="{FF2B5EF4-FFF2-40B4-BE49-F238E27FC236}">
                <a16:creationId xmlns:a16="http://schemas.microsoft.com/office/drawing/2014/main" id="{C01F5A3D-1A32-346E-CA34-65493735AE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47686" y="3993084"/>
            <a:ext cx="2920677" cy="1676106"/>
          </a:xfrm>
          <a:prstGeom prst="rect">
            <a:avLst/>
          </a:prstGeom>
        </p:spPr>
      </p:pic>
    </p:spTree>
    <p:extLst>
      <p:ext uri="{BB962C8B-B14F-4D97-AF65-F5344CB8AC3E}">
        <p14:creationId xmlns:p14="http://schemas.microsoft.com/office/powerpoint/2010/main" val="1163313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C1F3F5-0BC1-D8E8-4E06-8DC41A203AF2}"/>
              </a:ext>
            </a:extLst>
          </p:cNvPr>
          <p:cNvPicPr>
            <a:picLocks noChangeAspect="1"/>
          </p:cNvPicPr>
          <p:nvPr/>
        </p:nvPicPr>
        <p:blipFill>
          <a:blip r:embed="rId3"/>
          <a:stretch>
            <a:fillRect/>
          </a:stretch>
        </p:blipFill>
        <p:spPr>
          <a:xfrm>
            <a:off x="239216" y="739811"/>
            <a:ext cx="3800521" cy="4813994"/>
          </a:xfrm>
          <a:prstGeom prst="rect">
            <a:avLst/>
          </a:prstGeom>
        </p:spPr>
      </p:pic>
      <p:sp>
        <p:nvSpPr>
          <p:cNvPr id="5" name="Rectangle: Rounded Corners 4">
            <a:extLst>
              <a:ext uri="{FF2B5EF4-FFF2-40B4-BE49-F238E27FC236}">
                <a16:creationId xmlns:a16="http://schemas.microsoft.com/office/drawing/2014/main" id="{F97F1650-7B0E-29B6-AC7E-7E1D42650C82}"/>
              </a:ext>
            </a:extLst>
          </p:cNvPr>
          <p:cNvSpPr/>
          <p:nvPr/>
        </p:nvSpPr>
        <p:spPr>
          <a:xfrm>
            <a:off x="4143360" y="1037271"/>
            <a:ext cx="7097486"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Dairy foods come from animals</a:t>
            </a:r>
          </a:p>
        </p:txBody>
      </p:sp>
      <p:sp>
        <p:nvSpPr>
          <p:cNvPr id="6" name="Rectangle: Rounded Corners 5">
            <a:extLst>
              <a:ext uri="{FF2B5EF4-FFF2-40B4-BE49-F238E27FC236}">
                <a16:creationId xmlns:a16="http://schemas.microsoft.com/office/drawing/2014/main" id="{7FA4308D-02BB-9777-9823-F958841D5210}"/>
              </a:ext>
            </a:extLst>
          </p:cNvPr>
          <p:cNvSpPr/>
          <p:nvPr/>
        </p:nvSpPr>
        <p:spPr>
          <a:xfrm>
            <a:off x="4143360" y="2918248"/>
            <a:ext cx="7097486" cy="126991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Dairy alternatives (like soy milk) comes from plants</a:t>
            </a:r>
          </a:p>
        </p:txBody>
      </p:sp>
    </p:spTree>
    <p:extLst>
      <p:ext uri="{BB962C8B-B14F-4D97-AF65-F5344CB8AC3E}">
        <p14:creationId xmlns:p14="http://schemas.microsoft.com/office/powerpoint/2010/main" val="848452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5E23-FE6A-B9F8-AFBB-F2D408DF18DF}"/>
              </a:ext>
            </a:extLst>
          </p:cNvPr>
          <p:cNvSpPr>
            <a:spLocks noGrp="1"/>
          </p:cNvSpPr>
          <p:nvPr>
            <p:ph type="title"/>
          </p:nvPr>
        </p:nvSpPr>
        <p:spPr/>
        <p:txBody>
          <a:bodyPr/>
          <a:lstStyle/>
          <a:p>
            <a:r>
              <a:rPr lang="en-AU" dirty="0"/>
              <a:t>Dairy and alternative foods</a:t>
            </a:r>
          </a:p>
        </p:txBody>
      </p:sp>
      <p:sp>
        <p:nvSpPr>
          <p:cNvPr id="4" name="TextBox 3">
            <a:extLst>
              <a:ext uri="{FF2B5EF4-FFF2-40B4-BE49-F238E27FC236}">
                <a16:creationId xmlns:a16="http://schemas.microsoft.com/office/drawing/2014/main" id="{7EE54F9E-5910-D848-A326-3A77C877913D}"/>
              </a:ext>
            </a:extLst>
          </p:cNvPr>
          <p:cNvSpPr txBox="1"/>
          <p:nvPr/>
        </p:nvSpPr>
        <p:spPr>
          <a:xfrm>
            <a:off x="1589465" y="3357829"/>
            <a:ext cx="7776488"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Milk from cows is used to make drinking milk, cheese, yoghurt and custard</a:t>
            </a:r>
          </a:p>
        </p:txBody>
      </p:sp>
      <p:sp>
        <p:nvSpPr>
          <p:cNvPr id="5" name="TextBox 4">
            <a:extLst>
              <a:ext uri="{FF2B5EF4-FFF2-40B4-BE49-F238E27FC236}">
                <a16:creationId xmlns:a16="http://schemas.microsoft.com/office/drawing/2014/main" id="{743F16AE-70C7-FB21-D93F-5FFFD7537B9D}"/>
              </a:ext>
            </a:extLst>
          </p:cNvPr>
          <p:cNvSpPr txBox="1"/>
          <p:nvPr/>
        </p:nvSpPr>
        <p:spPr>
          <a:xfrm>
            <a:off x="1644900" y="6208902"/>
            <a:ext cx="7327647"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The juice from soybeans are used to make soy milk and soy yoghurt</a:t>
            </a:r>
          </a:p>
        </p:txBody>
      </p:sp>
      <p:sp>
        <p:nvSpPr>
          <p:cNvPr id="6" name="Arrow: Right 5">
            <a:extLst>
              <a:ext uri="{FF2B5EF4-FFF2-40B4-BE49-F238E27FC236}">
                <a16:creationId xmlns:a16="http://schemas.microsoft.com/office/drawing/2014/main" id="{D42AB2B4-FDEA-3194-3B22-9D1D6857A964}"/>
              </a:ext>
            </a:extLst>
          </p:cNvPr>
          <p:cNvSpPr/>
          <p:nvPr/>
        </p:nvSpPr>
        <p:spPr>
          <a:xfrm>
            <a:off x="2883360" y="1996513"/>
            <a:ext cx="9537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Arrow: Right 6">
            <a:extLst>
              <a:ext uri="{FF2B5EF4-FFF2-40B4-BE49-F238E27FC236}">
                <a16:creationId xmlns:a16="http://schemas.microsoft.com/office/drawing/2014/main" id="{8098DA60-774C-EFA6-DBE6-CBAAB45AFCB3}"/>
              </a:ext>
            </a:extLst>
          </p:cNvPr>
          <p:cNvSpPr/>
          <p:nvPr/>
        </p:nvSpPr>
        <p:spPr>
          <a:xfrm>
            <a:off x="3083625" y="4874139"/>
            <a:ext cx="9537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C2472D79-7D53-B522-26E9-53CD11B3BE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782" y="1424350"/>
            <a:ext cx="2563366" cy="1627718"/>
          </a:xfrm>
          <a:prstGeom prst="rect">
            <a:avLst/>
          </a:prstGeom>
        </p:spPr>
      </p:pic>
      <p:pic>
        <p:nvPicPr>
          <p:cNvPr id="9" name="Picture 8">
            <a:extLst>
              <a:ext uri="{FF2B5EF4-FFF2-40B4-BE49-F238E27FC236}">
                <a16:creationId xmlns:a16="http://schemas.microsoft.com/office/drawing/2014/main" id="{1336D9EC-A4E3-2587-54D5-E03E365027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7333" y="1503498"/>
            <a:ext cx="1207157" cy="1419847"/>
          </a:xfrm>
          <a:prstGeom prst="rect">
            <a:avLst/>
          </a:prstGeom>
        </p:spPr>
      </p:pic>
      <p:pic>
        <p:nvPicPr>
          <p:cNvPr id="10" name="Picture 9">
            <a:extLst>
              <a:ext uri="{FF2B5EF4-FFF2-40B4-BE49-F238E27FC236}">
                <a16:creationId xmlns:a16="http://schemas.microsoft.com/office/drawing/2014/main" id="{BB17F558-211A-E281-00C0-D4E5503BAE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32556" y="1524289"/>
            <a:ext cx="1397293" cy="1414333"/>
          </a:xfrm>
          <a:prstGeom prst="rect">
            <a:avLst/>
          </a:prstGeom>
        </p:spPr>
      </p:pic>
      <p:pic>
        <p:nvPicPr>
          <p:cNvPr id="11" name="Picture 10">
            <a:extLst>
              <a:ext uri="{FF2B5EF4-FFF2-40B4-BE49-F238E27FC236}">
                <a16:creationId xmlns:a16="http://schemas.microsoft.com/office/drawing/2014/main" id="{27158ACB-79FA-1DB5-232C-9A867901DA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47644" y="1529009"/>
            <a:ext cx="1116508" cy="1418400"/>
          </a:xfrm>
          <a:prstGeom prst="rect">
            <a:avLst/>
          </a:prstGeom>
        </p:spPr>
      </p:pic>
      <p:pic>
        <p:nvPicPr>
          <p:cNvPr id="12" name="Picture 11">
            <a:extLst>
              <a:ext uri="{FF2B5EF4-FFF2-40B4-BE49-F238E27FC236}">
                <a16:creationId xmlns:a16="http://schemas.microsoft.com/office/drawing/2014/main" id="{31482E18-E32B-374B-C17E-81CA630E86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72547" y="1529009"/>
            <a:ext cx="1591719" cy="1418400"/>
          </a:xfrm>
          <a:prstGeom prst="rect">
            <a:avLst/>
          </a:prstGeom>
        </p:spPr>
      </p:pic>
      <p:pic>
        <p:nvPicPr>
          <p:cNvPr id="14" name="Picture 13">
            <a:extLst>
              <a:ext uri="{FF2B5EF4-FFF2-40B4-BE49-F238E27FC236}">
                <a16:creationId xmlns:a16="http://schemas.microsoft.com/office/drawing/2014/main" id="{0E4BAFD8-A94A-212C-DC39-FA901668D1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0804" y="4159918"/>
            <a:ext cx="2097322" cy="1616227"/>
          </a:xfrm>
          <a:prstGeom prst="rect">
            <a:avLst/>
          </a:prstGeom>
        </p:spPr>
      </p:pic>
      <p:pic>
        <p:nvPicPr>
          <p:cNvPr id="15" name="Picture 14">
            <a:extLst>
              <a:ext uri="{FF2B5EF4-FFF2-40B4-BE49-F238E27FC236}">
                <a16:creationId xmlns:a16="http://schemas.microsoft.com/office/drawing/2014/main" id="{8FE6B75D-62C2-F77D-6651-E9FD766BA5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17685" y="4137580"/>
            <a:ext cx="1266992" cy="1616400"/>
          </a:xfrm>
          <a:prstGeom prst="rect">
            <a:avLst/>
          </a:prstGeom>
        </p:spPr>
      </p:pic>
      <p:pic>
        <p:nvPicPr>
          <p:cNvPr id="17" name="Picture 16">
            <a:extLst>
              <a:ext uri="{FF2B5EF4-FFF2-40B4-BE49-F238E27FC236}">
                <a16:creationId xmlns:a16="http://schemas.microsoft.com/office/drawing/2014/main" id="{586DAF89-A44E-49CD-D8D9-92ED86F7C160}"/>
              </a:ext>
            </a:extLst>
          </p:cNvPr>
          <p:cNvPicPr>
            <a:picLocks noChangeAspect="1"/>
          </p:cNvPicPr>
          <p:nvPr/>
        </p:nvPicPr>
        <p:blipFill>
          <a:blip r:embed="rId10"/>
          <a:stretch>
            <a:fillRect/>
          </a:stretch>
        </p:blipFill>
        <p:spPr>
          <a:xfrm>
            <a:off x="6638636" y="4153645"/>
            <a:ext cx="1956827" cy="1617377"/>
          </a:xfrm>
          <a:prstGeom prst="rect">
            <a:avLst/>
          </a:prstGeom>
        </p:spPr>
      </p:pic>
    </p:spTree>
    <p:extLst>
      <p:ext uri="{BB962C8B-B14F-4D97-AF65-F5344CB8AC3E}">
        <p14:creationId xmlns:p14="http://schemas.microsoft.com/office/powerpoint/2010/main" val="3047595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5F7BE3-3F42-7DAA-6765-D216B84B3C10}"/>
              </a:ext>
            </a:extLst>
          </p:cNvPr>
          <p:cNvSpPr>
            <a:spLocks noGrp="1"/>
          </p:cNvSpPr>
          <p:nvPr>
            <p:ph idx="1"/>
          </p:nvPr>
        </p:nvSpPr>
        <p:spPr>
          <a:xfrm>
            <a:off x="838200" y="410965"/>
            <a:ext cx="10515600" cy="6308333"/>
          </a:xfrm>
        </p:spPr>
        <p:txBody>
          <a:bodyPr>
            <a:normAutofit/>
          </a:bodyPr>
          <a:lstStyle/>
          <a:p>
            <a:pPr marL="0" indent="0">
              <a:buNone/>
            </a:pPr>
            <a:r>
              <a:rPr lang="en-AU" dirty="0"/>
              <a:t>In this unit we will be:</a:t>
            </a:r>
          </a:p>
          <a:p>
            <a:r>
              <a:rPr lang="en-AU" dirty="0"/>
              <a:t>reviewing the Australian Guide to Healthy Eating</a:t>
            </a:r>
          </a:p>
          <a:p>
            <a:r>
              <a:rPr lang="en-AU" dirty="0"/>
              <a:t>investigating where food comes from</a:t>
            </a:r>
          </a:p>
          <a:p>
            <a:r>
              <a:rPr lang="en-AU" dirty="0"/>
              <a:t>investigating the steps from the farm to the supermarket</a:t>
            </a:r>
          </a:p>
          <a:p>
            <a:r>
              <a:rPr lang="en-AU" dirty="0"/>
              <a:t>investigating the tools and equipment needed to prepare healthy food</a:t>
            </a:r>
          </a:p>
          <a:p>
            <a:r>
              <a:rPr lang="en-AU" dirty="0"/>
              <a:t>designing a healthy snack.</a:t>
            </a:r>
          </a:p>
        </p:txBody>
      </p:sp>
    </p:spTree>
    <p:extLst>
      <p:ext uri="{BB962C8B-B14F-4D97-AF65-F5344CB8AC3E}">
        <p14:creationId xmlns:p14="http://schemas.microsoft.com/office/powerpoint/2010/main" val="2612207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D0044E-1EA4-471D-BEBE-BAB15DF7A5D2}"/>
              </a:ext>
            </a:extLst>
          </p:cNvPr>
          <p:cNvPicPr>
            <a:picLocks noChangeAspect="1"/>
          </p:cNvPicPr>
          <p:nvPr/>
        </p:nvPicPr>
        <p:blipFill>
          <a:blip r:embed="rId3"/>
          <a:stretch>
            <a:fillRect/>
          </a:stretch>
        </p:blipFill>
        <p:spPr>
          <a:xfrm>
            <a:off x="0" y="1255485"/>
            <a:ext cx="4790342" cy="4885200"/>
          </a:xfrm>
          <a:prstGeom prst="rect">
            <a:avLst/>
          </a:prstGeom>
        </p:spPr>
      </p:pic>
      <p:sp>
        <p:nvSpPr>
          <p:cNvPr id="5" name="Rectangle: Rounded Corners 4">
            <a:extLst>
              <a:ext uri="{FF2B5EF4-FFF2-40B4-BE49-F238E27FC236}">
                <a16:creationId xmlns:a16="http://schemas.microsoft.com/office/drawing/2014/main" id="{C87742AF-F489-F0D5-1F33-E44A114FC45C}"/>
              </a:ext>
            </a:extLst>
          </p:cNvPr>
          <p:cNvSpPr/>
          <p:nvPr/>
        </p:nvSpPr>
        <p:spPr>
          <a:xfrm>
            <a:off x="4790342" y="1798707"/>
            <a:ext cx="7097486"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Meat foods come from animals</a:t>
            </a:r>
          </a:p>
        </p:txBody>
      </p:sp>
      <p:sp>
        <p:nvSpPr>
          <p:cNvPr id="6" name="Rectangle: Rounded Corners 5">
            <a:extLst>
              <a:ext uri="{FF2B5EF4-FFF2-40B4-BE49-F238E27FC236}">
                <a16:creationId xmlns:a16="http://schemas.microsoft.com/office/drawing/2014/main" id="{CBCFA2ED-113B-B3CF-0ACD-5FFE4C556E4A}"/>
              </a:ext>
            </a:extLst>
          </p:cNvPr>
          <p:cNvSpPr/>
          <p:nvPr/>
        </p:nvSpPr>
        <p:spPr>
          <a:xfrm>
            <a:off x="4790342" y="3587679"/>
            <a:ext cx="7097486" cy="12676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Meat alternatives (like tofu) come from plants</a:t>
            </a:r>
          </a:p>
        </p:txBody>
      </p:sp>
    </p:spTree>
    <p:extLst>
      <p:ext uri="{BB962C8B-B14F-4D97-AF65-F5344CB8AC3E}">
        <p14:creationId xmlns:p14="http://schemas.microsoft.com/office/powerpoint/2010/main" val="255144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1B02B-FCF2-4895-1BD6-58CBA0D72137}"/>
              </a:ext>
            </a:extLst>
          </p:cNvPr>
          <p:cNvSpPr>
            <a:spLocks noGrp="1"/>
          </p:cNvSpPr>
          <p:nvPr>
            <p:ph type="title"/>
          </p:nvPr>
        </p:nvSpPr>
        <p:spPr/>
        <p:txBody>
          <a:bodyPr/>
          <a:lstStyle/>
          <a:p>
            <a:r>
              <a:rPr lang="en-AU" dirty="0"/>
              <a:t>Meat and alternative foods</a:t>
            </a:r>
          </a:p>
        </p:txBody>
      </p:sp>
      <p:sp>
        <p:nvSpPr>
          <p:cNvPr id="4" name="TextBox 3">
            <a:extLst>
              <a:ext uri="{FF2B5EF4-FFF2-40B4-BE49-F238E27FC236}">
                <a16:creationId xmlns:a16="http://schemas.microsoft.com/office/drawing/2014/main" id="{C3BA8E60-8174-F626-91D1-5109BFFFD017}"/>
              </a:ext>
            </a:extLst>
          </p:cNvPr>
          <p:cNvSpPr txBox="1"/>
          <p:nvPr/>
        </p:nvSpPr>
        <p:spPr>
          <a:xfrm>
            <a:off x="1589465" y="3357829"/>
            <a:ext cx="3647152"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Beef cattle is used for beef (meat)</a:t>
            </a:r>
          </a:p>
        </p:txBody>
      </p:sp>
      <p:sp>
        <p:nvSpPr>
          <p:cNvPr id="5" name="TextBox 4">
            <a:extLst>
              <a:ext uri="{FF2B5EF4-FFF2-40B4-BE49-F238E27FC236}">
                <a16:creationId xmlns:a16="http://schemas.microsoft.com/office/drawing/2014/main" id="{6B6A1C21-30EC-7EC4-B309-4F40D5AEF3A3}"/>
              </a:ext>
            </a:extLst>
          </p:cNvPr>
          <p:cNvSpPr txBox="1"/>
          <p:nvPr/>
        </p:nvSpPr>
        <p:spPr>
          <a:xfrm>
            <a:off x="1644900" y="6208902"/>
            <a:ext cx="5019323"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Chickens are used for chicken (meat) and eggs</a:t>
            </a:r>
          </a:p>
        </p:txBody>
      </p:sp>
      <p:sp>
        <p:nvSpPr>
          <p:cNvPr id="6" name="Arrow: Right 5">
            <a:extLst>
              <a:ext uri="{FF2B5EF4-FFF2-40B4-BE49-F238E27FC236}">
                <a16:creationId xmlns:a16="http://schemas.microsoft.com/office/drawing/2014/main" id="{0B3C97CB-2689-9EC7-98EC-60FEF95DFB68}"/>
              </a:ext>
            </a:extLst>
          </p:cNvPr>
          <p:cNvSpPr/>
          <p:nvPr/>
        </p:nvSpPr>
        <p:spPr>
          <a:xfrm>
            <a:off x="2883360" y="1996513"/>
            <a:ext cx="9537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Arrow: Right 6">
            <a:extLst>
              <a:ext uri="{FF2B5EF4-FFF2-40B4-BE49-F238E27FC236}">
                <a16:creationId xmlns:a16="http://schemas.microsoft.com/office/drawing/2014/main" id="{D37DD586-2DB6-35FF-0061-E88D7263B88A}"/>
              </a:ext>
            </a:extLst>
          </p:cNvPr>
          <p:cNvSpPr/>
          <p:nvPr/>
        </p:nvSpPr>
        <p:spPr>
          <a:xfrm>
            <a:off x="3083625" y="4874139"/>
            <a:ext cx="9537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D674BF75-08A0-1508-1441-57E4520EC3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138" y="1112338"/>
            <a:ext cx="1904007" cy="2137681"/>
          </a:xfrm>
          <a:prstGeom prst="rect">
            <a:avLst/>
          </a:prstGeom>
        </p:spPr>
      </p:pic>
      <p:pic>
        <p:nvPicPr>
          <p:cNvPr id="9" name="Picture 8">
            <a:extLst>
              <a:ext uri="{FF2B5EF4-FFF2-40B4-BE49-F238E27FC236}">
                <a16:creationId xmlns:a16="http://schemas.microsoft.com/office/drawing/2014/main" id="{D39C21A5-6C40-45CC-7166-C27F591E17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4921" y="1737916"/>
            <a:ext cx="1765072" cy="1201906"/>
          </a:xfrm>
          <a:prstGeom prst="rect">
            <a:avLst/>
          </a:prstGeom>
        </p:spPr>
      </p:pic>
      <p:pic>
        <p:nvPicPr>
          <p:cNvPr id="10" name="Picture 9">
            <a:extLst>
              <a:ext uri="{FF2B5EF4-FFF2-40B4-BE49-F238E27FC236}">
                <a16:creationId xmlns:a16="http://schemas.microsoft.com/office/drawing/2014/main" id="{2E540E82-03A2-F5A1-AF2A-F279C80FFA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6483" y="1737916"/>
            <a:ext cx="1998356" cy="1325563"/>
          </a:xfrm>
          <a:prstGeom prst="rect">
            <a:avLst/>
          </a:prstGeom>
        </p:spPr>
      </p:pic>
      <p:pic>
        <p:nvPicPr>
          <p:cNvPr id="12" name="Picture 11">
            <a:extLst>
              <a:ext uri="{FF2B5EF4-FFF2-40B4-BE49-F238E27FC236}">
                <a16:creationId xmlns:a16="http://schemas.microsoft.com/office/drawing/2014/main" id="{90E45945-A963-1ECC-92DF-AC3A71EB48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200" y="3975129"/>
            <a:ext cx="1244996" cy="2132386"/>
          </a:xfrm>
          <a:prstGeom prst="rect">
            <a:avLst/>
          </a:prstGeom>
        </p:spPr>
      </p:pic>
      <p:pic>
        <p:nvPicPr>
          <p:cNvPr id="13" name="Picture 12">
            <a:extLst>
              <a:ext uri="{FF2B5EF4-FFF2-40B4-BE49-F238E27FC236}">
                <a16:creationId xmlns:a16="http://schemas.microsoft.com/office/drawing/2014/main" id="{059ADE2E-F1D6-A712-0C6F-7E7CAFACA2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31515" y="4354609"/>
            <a:ext cx="1548478" cy="1202400"/>
          </a:xfrm>
          <a:prstGeom prst="rect">
            <a:avLst/>
          </a:prstGeom>
        </p:spPr>
      </p:pic>
      <p:pic>
        <p:nvPicPr>
          <p:cNvPr id="14" name="Picture 13">
            <a:extLst>
              <a:ext uri="{FF2B5EF4-FFF2-40B4-BE49-F238E27FC236}">
                <a16:creationId xmlns:a16="http://schemas.microsoft.com/office/drawing/2014/main" id="{5D227193-66E7-9AF1-2BB3-899F58238F3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2232" y="4187086"/>
            <a:ext cx="2086857" cy="1202400"/>
          </a:xfrm>
          <a:prstGeom prst="rect">
            <a:avLst/>
          </a:prstGeom>
        </p:spPr>
      </p:pic>
    </p:spTree>
    <p:extLst>
      <p:ext uri="{BB962C8B-B14F-4D97-AF65-F5344CB8AC3E}">
        <p14:creationId xmlns:p14="http://schemas.microsoft.com/office/powerpoint/2010/main" val="1306998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D18E9-41BB-1B70-5BB2-D1AE03179BAA}"/>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BD8699A7-2CC5-D81B-2358-EDF287C68EE7}"/>
              </a:ext>
            </a:extLst>
          </p:cNvPr>
          <p:cNvSpPr>
            <a:spLocks noGrp="1"/>
          </p:cNvSpPr>
          <p:nvPr>
            <p:ph idx="1"/>
          </p:nvPr>
        </p:nvSpPr>
        <p:spPr>
          <a:xfrm>
            <a:off x="838200" y="1553592"/>
            <a:ext cx="10515600" cy="5057273"/>
          </a:xfrm>
        </p:spPr>
        <p:txBody>
          <a:bodyPr/>
          <a:lstStyle/>
          <a:p>
            <a:r>
              <a:rPr lang="en-AU" dirty="0"/>
              <a:t>Sort foods based on whether they are from plans or animals</a:t>
            </a:r>
          </a:p>
          <a:p>
            <a:pPr marL="0" indent="0">
              <a:buNone/>
            </a:pPr>
            <a:endParaRPr lang="en-AU" sz="2400" dirty="0"/>
          </a:p>
          <a:p>
            <a:pPr marL="0" indent="0">
              <a:buNone/>
            </a:pPr>
            <a:r>
              <a:rPr lang="en-AU" dirty="0"/>
              <a:t>Extension</a:t>
            </a:r>
          </a:p>
          <a:p>
            <a:r>
              <a:rPr lang="en-AU" dirty="0"/>
              <a:t>Add additional foods (draw or write)</a:t>
            </a:r>
          </a:p>
          <a:p>
            <a:r>
              <a:rPr lang="en-AU" dirty="0"/>
              <a:t>Label the food group each food belongs to.</a:t>
            </a:r>
          </a:p>
        </p:txBody>
      </p:sp>
    </p:spTree>
    <p:extLst>
      <p:ext uri="{BB962C8B-B14F-4D97-AF65-F5344CB8AC3E}">
        <p14:creationId xmlns:p14="http://schemas.microsoft.com/office/powerpoint/2010/main" val="3974804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FF44E-4678-6278-707F-7D2F41993F8D}"/>
              </a:ext>
            </a:extLst>
          </p:cNvPr>
          <p:cNvSpPr>
            <a:spLocks noGrp="1"/>
          </p:cNvSpPr>
          <p:nvPr>
            <p:ph type="title"/>
          </p:nvPr>
        </p:nvSpPr>
        <p:spPr/>
        <p:txBody>
          <a:bodyPr/>
          <a:lstStyle/>
          <a:p>
            <a:r>
              <a:rPr lang="en-AU" dirty="0"/>
              <a:t>Lesson 3</a:t>
            </a:r>
          </a:p>
        </p:txBody>
      </p:sp>
    </p:spTree>
    <p:extLst>
      <p:ext uri="{BB962C8B-B14F-4D97-AF65-F5344CB8AC3E}">
        <p14:creationId xmlns:p14="http://schemas.microsoft.com/office/powerpoint/2010/main" val="93227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CF75C-1843-8196-9470-7A4683572A9A}"/>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353225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EB3BF-4D36-F52E-4D66-8E752B17DB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3B27D4-85B6-40BF-887D-E7A8AD545170}"/>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dairy and alternative foods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372013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993F5-EEDD-4E09-A6DA-2F4DA2218E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CCDAD-6AAC-9BE5-AA63-FEC032482E96}"/>
              </a:ext>
            </a:extLst>
          </p:cNvPr>
          <p:cNvSpPr>
            <a:spLocks noGrp="1"/>
          </p:cNvSpPr>
          <p:nvPr>
            <p:ph type="title"/>
          </p:nvPr>
        </p:nvSpPr>
        <p:spPr>
          <a:xfrm>
            <a:off x="838200" y="248915"/>
            <a:ext cx="10515600" cy="1325563"/>
          </a:xfrm>
        </p:spPr>
        <p:txBody>
          <a:bodyPr/>
          <a:lstStyle/>
          <a:p>
            <a:pPr algn="ctr"/>
            <a:r>
              <a:rPr lang="en-AU" dirty="0"/>
              <a:t>Answer: Why are dairy and alternative foods important?</a:t>
            </a:r>
          </a:p>
        </p:txBody>
      </p:sp>
      <p:sp>
        <p:nvSpPr>
          <p:cNvPr id="4" name="Rectangle: Rounded Corners 3">
            <a:extLst>
              <a:ext uri="{FF2B5EF4-FFF2-40B4-BE49-F238E27FC236}">
                <a16:creationId xmlns:a16="http://schemas.microsoft.com/office/drawing/2014/main" id="{24C76F1D-EE08-271D-E7C3-0901DFCFEFAD}"/>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FD2CFEB2-184C-7A4C-E836-5692CF3BA90C}"/>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F0A99F1F-D9BD-BD1C-9D4E-110FD8A7B97E}"/>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26F0CDDB-4081-B266-D72C-46E5E591CF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93619B57-641B-895D-C625-0DF308F752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856FE84A-F827-3FED-51C0-EB5EA5F396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2A5F4BD8-6D55-0A3D-FC44-DA2D9582E2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4166962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31CC2-D34F-5A11-B283-B8390E6F09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637B0A-4B16-B294-F90E-DAB0B11CACE1}"/>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meat and alternative foods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787889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AE866-A7F1-6BB8-2438-5AFE6AC39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591F1E-9837-C7D6-3FA6-D39281191C14}"/>
              </a:ext>
            </a:extLst>
          </p:cNvPr>
          <p:cNvSpPr>
            <a:spLocks noGrp="1"/>
          </p:cNvSpPr>
          <p:nvPr>
            <p:ph type="title"/>
          </p:nvPr>
        </p:nvSpPr>
        <p:spPr>
          <a:xfrm>
            <a:off x="838200" y="248915"/>
            <a:ext cx="10515600" cy="1325563"/>
          </a:xfrm>
        </p:spPr>
        <p:txBody>
          <a:bodyPr/>
          <a:lstStyle/>
          <a:p>
            <a:pPr algn="ctr"/>
            <a:r>
              <a:rPr lang="en-AU" dirty="0"/>
              <a:t>Answer: Why are meat and alternative foods important?</a:t>
            </a:r>
          </a:p>
        </p:txBody>
      </p:sp>
      <p:sp>
        <p:nvSpPr>
          <p:cNvPr id="4" name="Rectangle: Rounded Corners 3">
            <a:extLst>
              <a:ext uri="{FF2B5EF4-FFF2-40B4-BE49-F238E27FC236}">
                <a16:creationId xmlns:a16="http://schemas.microsoft.com/office/drawing/2014/main" id="{0C905148-74DA-C59F-260E-46FCB3C619EA}"/>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1034E6D5-E66A-837F-8DC1-110A4599D8FB}"/>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19C91D6C-224B-6772-DA72-6F371B460B3E}"/>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F0EF3FB8-32AD-C2A9-7FB3-96596942DF2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D61250AE-A986-1AC6-FDB6-74F9A7D24D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44ED9C36-1F66-5B83-D9B5-1FD7D60B93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2392623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B13F00-4F08-0F23-BFE1-335B42888845}"/>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18289F81-B242-4553-294E-C4C4DBDFAE7C}"/>
              </a:ext>
            </a:extLst>
          </p:cNvPr>
          <p:cNvSpPr>
            <a:spLocks noGrp="1"/>
          </p:cNvSpPr>
          <p:nvPr>
            <p:ph idx="10"/>
          </p:nvPr>
        </p:nvSpPr>
        <p:spPr/>
        <p:txBody>
          <a:bodyPr/>
          <a:lstStyle/>
          <a:p>
            <a:r>
              <a:rPr lang="en-AU" dirty="0"/>
              <a:t>Learning intention: </a:t>
            </a:r>
            <a:r>
              <a:rPr lang="en-AU" b="0" dirty="0"/>
              <a:t>To investigate food from the farm to the supermarket.</a:t>
            </a:r>
            <a:endParaRPr lang="en-AU" dirty="0"/>
          </a:p>
        </p:txBody>
      </p:sp>
      <p:sp>
        <p:nvSpPr>
          <p:cNvPr id="4" name="Content Placeholder 3">
            <a:extLst>
              <a:ext uri="{FF2B5EF4-FFF2-40B4-BE49-F238E27FC236}">
                <a16:creationId xmlns:a16="http://schemas.microsoft.com/office/drawing/2014/main" id="{BC040337-7643-45B7-8D98-BAED5FB019E2}"/>
              </a:ext>
            </a:extLst>
          </p:cNvPr>
          <p:cNvSpPr>
            <a:spLocks noGrp="1"/>
          </p:cNvSpPr>
          <p:nvPr>
            <p:ph idx="11"/>
          </p:nvPr>
        </p:nvSpPr>
        <p:spPr>
          <a:xfrm>
            <a:off x="838200" y="3780063"/>
            <a:ext cx="10515600" cy="2892586"/>
          </a:xfrm>
        </p:spPr>
        <p:txBody>
          <a:bodyPr/>
          <a:lstStyle/>
          <a:p>
            <a:r>
              <a:rPr lang="en-AU" dirty="0"/>
              <a:t>identify where food is grown</a:t>
            </a:r>
          </a:p>
          <a:p>
            <a:r>
              <a:rPr lang="en-AU" dirty="0"/>
              <a:t>Identify at least 3 steps for food to be processed</a:t>
            </a:r>
          </a:p>
          <a:p>
            <a:r>
              <a:rPr lang="en-AU" dirty="0"/>
              <a:t>Identify the equipment that is used.</a:t>
            </a:r>
          </a:p>
        </p:txBody>
      </p:sp>
    </p:spTree>
    <p:extLst>
      <p:ext uri="{BB962C8B-B14F-4D97-AF65-F5344CB8AC3E}">
        <p14:creationId xmlns:p14="http://schemas.microsoft.com/office/powerpoint/2010/main" val="2862675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86E896-9644-29A8-4BC3-014FF1F106E3}"/>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8AE863C4-48C0-839D-CC8F-87C487AC6707}"/>
              </a:ext>
            </a:extLst>
          </p:cNvPr>
          <p:cNvSpPr>
            <a:spLocks noGrp="1"/>
          </p:cNvSpPr>
          <p:nvPr>
            <p:ph idx="10"/>
          </p:nvPr>
        </p:nvSpPr>
        <p:spPr/>
        <p:txBody>
          <a:bodyPr>
            <a:normAutofit/>
          </a:bodyPr>
          <a:lstStyle/>
          <a:p>
            <a:r>
              <a:rPr lang="en-AU" dirty="0"/>
              <a:t>Learning intention: </a:t>
            </a:r>
            <a:r>
              <a:rPr lang="en-AU" b="0" dirty="0"/>
              <a:t>To show what you know about where food comes from.</a:t>
            </a:r>
          </a:p>
        </p:txBody>
      </p:sp>
      <p:sp>
        <p:nvSpPr>
          <p:cNvPr id="4" name="Content Placeholder 3">
            <a:extLst>
              <a:ext uri="{FF2B5EF4-FFF2-40B4-BE49-F238E27FC236}">
                <a16:creationId xmlns:a16="http://schemas.microsoft.com/office/drawing/2014/main" id="{724DBD27-2AC7-8B61-CED1-C89AB778F04B}"/>
              </a:ext>
            </a:extLst>
          </p:cNvPr>
          <p:cNvSpPr>
            <a:spLocks noGrp="1"/>
          </p:cNvSpPr>
          <p:nvPr>
            <p:ph idx="11"/>
          </p:nvPr>
        </p:nvSpPr>
        <p:spPr>
          <a:xfrm>
            <a:off x="838200" y="3780063"/>
            <a:ext cx="10515600" cy="2692656"/>
          </a:xfrm>
        </p:spPr>
        <p:txBody>
          <a:bodyPr>
            <a:normAutofit/>
          </a:bodyPr>
          <a:lstStyle/>
          <a:p>
            <a:r>
              <a:rPr lang="en-AU" dirty="0"/>
              <a:t>sources of food</a:t>
            </a:r>
          </a:p>
          <a:p>
            <a:r>
              <a:rPr lang="en-AU" dirty="0"/>
              <a:t>categories of food</a:t>
            </a:r>
          </a:p>
          <a:p>
            <a:r>
              <a:rPr lang="en-AU" dirty="0"/>
              <a:t>how food gets to the supermarket.</a:t>
            </a:r>
          </a:p>
        </p:txBody>
      </p:sp>
    </p:spTree>
    <p:extLst>
      <p:ext uri="{BB962C8B-B14F-4D97-AF65-F5344CB8AC3E}">
        <p14:creationId xmlns:p14="http://schemas.microsoft.com/office/powerpoint/2010/main" val="3200717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B303-CD7E-0AB1-8747-2A788C9AD199}"/>
              </a:ext>
            </a:extLst>
          </p:cNvPr>
          <p:cNvSpPr>
            <a:spLocks noGrp="1"/>
          </p:cNvSpPr>
          <p:nvPr>
            <p:ph type="title"/>
          </p:nvPr>
        </p:nvSpPr>
        <p:spPr/>
        <p:txBody>
          <a:bodyPr/>
          <a:lstStyle/>
          <a:p>
            <a:r>
              <a:rPr lang="en-AU" dirty="0"/>
              <a:t>Food processing</a:t>
            </a:r>
          </a:p>
        </p:txBody>
      </p:sp>
      <p:sp>
        <p:nvSpPr>
          <p:cNvPr id="3" name="Content Placeholder 2">
            <a:extLst>
              <a:ext uri="{FF2B5EF4-FFF2-40B4-BE49-F238E27FC236}">
                <a16:creationId xmlns:a16="http://schemas.microsoft.com/office/drawing/2014/main" id="{AC9D1122-1D32-E705-C302-DAEBAABD1325}"/>
              </a:ext>
            </a:extLst>
          </p:cNvPr>
          <p:cNvSpPr>
            <a:spLocks noGrp="1"/>
          </p:cNvSpPr>
          <p:nvPr>
            <p:ph idx="1"/>
          </p:nvPr>
        </p:nvSpPr>
        <p:spPr/>
        <p:txBody>
          <a:bodyPr/>
          <a:lstStyle/>
          <a:p>
            <a:r>
              <a:rPr lang="en-US" dirty="0"/>
              <a:t>All food that is reared (animals) or grown (like fruits and vegetables), are processed.</a:t>
            </a:r>
          </a:p>
          <a:p>
            <a:r>
              <a:rPr lang="en-US" dirty="0"/>
              <a:t>Some foods are processed more than others.</a:t>
            </a:r>
          </a:p>
          <a:p>
            <a:r>
              <a:rPr lang="en-US" dirty="0"/>
              <a:t>Different equipment is used when processing food.</a:t>
            </a:r>
          </a:p>
        </p:txBody>
      </p:sp>
    </p:spTree>
    <p:extLst>
      <p:ext uri="{BB962C8B-B14F-4D97-AF65-F5344CB8AC3E}">
        <p14:creationId xmlns:p14="http://schemas.microsoft.com/office/powerpoint/2010/main" val="2077798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81526-F0DF-20E0-6FCD-1C981D6E6AC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BE8E99-9A1D-8122-6F54-2679AC0238A0}"/>
              </a:ext>
            </a:extLst>
          </p:cNvPr>
          <p:cNvSpPr>
            <a:spLocks noGrp="1"/>
          </p:cNvSpPr>
          <p:nvPr>
            <p:ph idx="1"/>
          </p:nvPr>
        </p:nvSpPr>
        <p:spPr>
          <a:xfrm>
            <a:off x="838200" y="2138067"/>
            <a:ext cx="10515600" cy="2581866"/>
          </a:xfrm>
        </p:spPr>
        <p:txBody>
          <a:bodyPr>
            <a:normAutofit/>
          </a:bodyPr>
          <a:lstStyle/>
          <a:p>
            <a:pPr marL="0" indent="0" algn="ctr">
              <a:buNone/>
            </a:pPr>
            <a:r>
              <a:rPr lang="en-AU" dirty="0"/>
              <a:t>Let’s look at some examples</a:t>
            </a:r>
          </a:p>
        </p:txBody>
      </p:sp>
    </p:spTree>
    <p:extLst>
      <p:ext uri="{BB962C8B-B14F-4D97-AF65-F5344CB8AC3E}">
        <p14:creationId xmlns:p14="http://schemas.microsoft.com/office/powerpoint/2010/main" val="675012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1631-854F-BC3C-465E-A1C2538CA559}"/>
              </a:ext>
            </a:extLst>
          </p:cNvPr>
          <p:cNvSpPr>
            <a:spLocks noGrp="1"/>
          </p:cNvSpPr>
          <p:nvPr>
            <p:ph type="title"/>
          </p:nvPr>
        </p:nvSpPr>
        <p:spPr/>
        <p:txBody>
          <a:bodyPr/>
          <a:lstStyle/>
          <a:p>
            <a:r>
              <a:rPr lang="en-AU" dirty="0"/>
              <a:t>Grilled lamb</a:t>
            </a:r>
          </a:p>
        </p:txBody>
      </p:sp>
      <p:sp>
        <p:nvSpPr>
          <p:cNvPr id="4" name="Rectangle: Rounded Corners 3">
            <a:extLst>
              <a:ext uri="{FF2B5EF4-FFF2-40B4-BE49-F238E27FC236}">
                <a16:creationId xmlns:a16="http://schemas.microsoft.com/office/drawing/2014/main" id="{329701EC-93EE-2E0F-C95E-D42DEC3D4261}"/>
              </a:ext>
            </a:extLst>
          </p:cNvPr>
          <p:cNvSpPr/>
          <p:nvPr/>
        </p:nvSpPr>
        <p:spPr>
          <a:xfrm>
            <a:off x="294955" y="4868390"/>
            <a:ext cx="3226876" cy="6878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The lamb is reared on a farm</a:t>
            </a:r>
          </a:p>
        </p:txBody>
      </p:sp>
      <p:sp>
        <p:nvSpPr>
          <p:cNvPr id="5" name="Rectangle: Rounded Corners 4">
            <a:extLst>
              <a:ext uri="{FF2B5EF4-FFF2-40B4-BE49-F238E27FC236}">
                <a16:creationId xmlns:a16="http://schemas.microsoft.com/office/drawing/2014/main" id="{EF35290E-7115-F2B8-D563-366ED8B7B2C7}"/>
              </a:ext>
            </a:extLst>
          </p:cNvPr>
          <p:cNvSpPr/>
          <p:nvPr/>
        </p:nvSpPr>
        <p:spPr>
          <a:xfrm>
            <a:off x="4477062" y="4868391"/>
            <a:ext cx="3226876" cy="6878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The lamb is processed to get different cuts of meat</a:t>
            </a:r>
          </a:p>
        </p:txBody>
      </p:sp>
      <p:sp>
        <p:nvSpPr>
          <p:cNvPr id="6" name="Rectangle: Rounded Corners 5">
            <a:extLst>
              <a:ext uri="{FF2B5EF4-FFF2-40B4-BE49-F238E27FC236}">
                <a16:creationId xmlns:a16="http://schemas.microsoft.com/office/drawing/2014/main" id="{7E0DCE3D-329A-247A-C80E-2D119C0A1B4E}"/>
              </a:ext>
            </a:extLst>
          </p:cNvPr>
          <p:cNvSpPr/>
          <p:nvPr/>
        </p:nvSpPr>
        <p:spPr>
          <a:xfrm>
            <a:off x="8318424" y="4896277"/>
            <a:ext cx="3226876" cy="6878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We then cook this to eat as a meal</a:t>
            </a:r>
          </a:p>
        </p:txBody>
      </p:sp>
      <p:sp>
        <p:nvSpPr>
          <p:cNvPr id="7" name="Arrow: Right 6">
            <a:extLst>
              <a:ext uri="{FF2B5EF4-FFF2-40B4-BE49-F238E27FC236}">
                <a16:creationId xmlns:a16="http://schemas.microsoft.com/office/drawing/2014/main" id="{4A75AF08-0A76-86A9-59F0-9D4EB2CCE1E8}"/>
              </a:ext>
            </a:extLst>
          </p:cNvPr>
          <p:cNvSpPr/>
          <p:nvPr/>
        </p:nvSpPr>
        <p:spPr>
          <a:xfrm>
            <a:off x="4062103" y="3371043"/>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Right 7">
            <a:extLst>
              <a:ext uri="{FF2B5EF4-FFF2-40B4-BE49-F238E27FC236}">
                <a16:creationId xmlns:a16="http://schemas.microsoft.com/office/drawing/2014/main" id="{2DF21E1E-B889-EBE0-AEB7-843A3E8086FB}"/>
              </a:ext>
            </a:extLst>
          </p:cNvPr>
          <p:cNvSpPr/>
          <p:nvPr/>
        </p:nvSpPr>
        <p:spPr>
          <a:xfrm>
            <a:off x="7539621" y="3371043"/>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0C891AB7-0900-E216-E249-0D6A6AF6CE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261" y="2289113"/>
            <a:ext cx="2872787" cy="2035752"/>
          </a:xfrm>
          <a:prstGeom prst="rect">
            <a:avLst/>
          </a:prstGeom>
        </p:spPr>
      </p:pic>
      <p:pic>
        <p:nvPicPr>
          <p:cNvPr id="10" name="Picture 9">
            <a:extLst>
              <a:ext uri="{FF2B5EF4-FFF2-40B4-BE49-F238E27FC236}">
                <a16:creationId xmlns:a16="http://schemas.microsoft.com/office/drawing/2014/main" id="{50B93D3C-9E62-5500-443B-5353E9DF92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3289" y="2289113"/>
            <a:ext cx="2534289" cy="1825885"/>
          </a:xfrm>
          <a:prstGeom prst="rect">
            <a:avLst/>
          </a:prstGeom>
        </p:spPr>
      </p:pic>
      <p:pic>
        <p:nvPicPr>
          <p:cNvPr id="12" name="Picture 11">
            <a:extLst>
              <a:ext uri="{FF2B5EF4-FFF2-40B4-BE49-F238E27FC236}">
                <a16:creationId xmlns:a16="http://schemas.microsoft.com/office/drawing/2014/main" id="{2A48E08D-C962-884E-F5AB-4255484CA3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3256" y="2268691"/>
            <a:ext cx="2225488" cy="2086177"/>
          </a:xfrm>
          <a:prstGeom prst="rect">
            <a:avLst/>
          </a:prstGeom>
        </p:spPr>
      </p:pic>
    </p:spTree>
    <p:extLst>
      <p:ext uri="{BB962C8B-B14F-4D97-AF65-F5344CB8AC3E}">
        <p14:creationId xmlns:p14="http://schemas.microsoft.com/office/powerpoint/2010/main" val="244711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4555-6C1A-1346-1613-22F9792873D0}"/>
              </a:ext>
            </a:extLst>
          </p:cNvPr>
          <p:cNvSpPr>
            <a:spLocks noGrp="1"/>
          </p:cNvSpPr>
          <p:nvPr>
            <p:ph type="title"/>
          </p:nvPr>
        </p:nvSpPr>
        <p:spPr/>
        <p:txBody>
          <a:bodyPr/>
          <a:lstStyle/>
          <a:p>
            <a:r>
              <a:rPr lang="en-AU" dirty="0"/>
              <a:t>Milk from the farm to the supermarket</a:t>
            </a:r>
          </a:p>
        </p:txBody>
      </p:sp>
      <p:pic>
        <p:nvPicPr>
          <p:cNvPr id="3" name="Online Media 2" title="How It's Made: Milk">
            <a:hlinkClick r:id="" action="ppaction://media"/>
            <a:extLst>
              <a:ext uri="{FF2B5EF4-FFF2-40B4-BE49-F238E27FC236}">
                <a16:creationId xmlns:a16="http://schemas.microsoft.com/office/drawing/2014/main" id="{A4A499AA-4ECF-B811-95F8-41D57E15FE24}"/>
              </a:ext>
            </a:extLst>
          </p:cNvPr>
          <p:cNvPicPr>
            <a:picLocks noRot="1" noChangeAspect="1"/>
          </p:cNvPicPr>
          <p:nvPr>
            <a:videoFile r:link="rId1"/>
          </p:nvPr>
        </p:nvPicPr>
        <p:blipFill>
          <a:blip r:embed="rId4"/>
          <a:stretch>
            <a:fillRect/>
          </a:stretch>
        </p:blipFill>
        <p:spPr>
          <a:xfrm>
            <a:off x="1445741" y="1295021"/>
            <a:ext cx="8759310" cy="4945141"/>
          </a:xfrm>
          <a:prstGeom prst="rect">
            <a:avLst/>
          </a:prstGeom>
        </p:spPr>
      </p:pic>
    </p:spTree>
    <p:extLst>
      <p:ext uri="{BB962C8B-B14F-4D97-AF65-F5344CB8AC3E}">
        <p14:creationId xmlns:p14="http://schemas.microsoft.com/office/powerpoint/2010/main" val="25662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EDF4F-9283-9DD2-43DF-55E5BAED4E2A}"/>
              </a:ext>
            </a:extLst>
          </p:cNvPr>
          <p:cNvSpPr>
            <a:spLocks noGrp="1"/>
          </p:cNvSpPr>
          <p:nvPr>
            <p:ph type="title"/>
          </p:nvPr>
        </p:nvSpPr>
        <p:spPr>
          <a:xfrm>
            <a:off x="838200" y="49428"/>
            <a:ext cx="10515600" cy="926757"/>
          </a:xfrm>
        </p:spPr>
        <p:txBody>
          <a:bodyPr/>
          <a:lstStyle/>
          <a:p>
            <a:r>
              <a:rPr lang="en-AU" dirty="0"/>
              <a:t>Bottled milk: farm to supermarket</a:t>
            </a:r>
          </a:p>
        </p:txBody>
      </p:sp>
      <p:sp>
        <p:nvSpPr>
          <p:cNvPr id="4" name="Rectangle: Rounded Corners 3">
            <a:extLst>
              <a:ext uri="{FF2B5EF4-FFF2-40B4-BE49-F238E27FC236}">
                <a16:creationId xmlns:a16="http://schemas.microsoft.com/office/drawing/2014/main" id="{AB128A36-C2A0-E5A5-9C31-D6B13F7E1A50}"/>
              </a:ext>
            </a:extLst>
          </p:cNvPr>
          <p:cNvSpPr/>
          <p:nvPr/>
        </p:nvSpPr>
        <p:spPr>
          <a:xfrm>
            <a:off x="93425" y="2287593"/>
            <a:ext cx="2525518" cy="373311"/>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1. The dairy cows are kept on a farm</a:t>
            </a:r>
          </a:p>
        </p:txBody>
      </p:sp>
      <p:sp>
        <p:nvSpPr>
          <p:cNvPr id="5" name="Rectangle: Rounded Corners 4">
            <a:extLst>
              <a:ext uri="{FF2B5EF4-FFF2-40B4-BE49-F238E27FC236}">
                <a16:creationId xmlns:a16="http://schemas.microsoft.com/office/drawing/2014/main" id="{ECF85F3C-4473-4EE0-8625-0C3D2F4E1E89}"/>
              </a:ext>
            </a:extLst>
          </p:cNvPr>
          <p:cNvSpPr/>
          <p:nvPr/>
        </p:nvSpPr>
        <p:spPr>
          <a:xfrm>
            <a:off x="3324046" y="2308006"/>
            <a:ext cx="2761646" cy="39906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2. The cows are milked on the farm</a:t>
            </a:r>
          </a:p>
        </p:txBody>
      </p:sp>
      <p:sp>
        <p:nvSpPr>
          <p:cNvPr id="6" name="Rectangle: Rounded Corners 5">
            <a:extLst>
              <a:ext uri="{FF2B5EF4-FFF2-40B4-BE49-F238E27FC236}">
                <a16:creationId xmlns:a16="http://schemas.microsoft.com/office/drawing/2014/main" id="{FFCF5D88-A19A-8D55-72EF-D2DE6A4EB7B1}"/>
              </a:ext>
            </a:extLst>
          </p:cNvPr>
          <p:cNvSpPr/>
          <p:nvPr/>
        </p:nvSpPr>
        <p:spPr>
          <a:xfrm>
            <a:off x="10032642" y="2707073"/>
            <a:ext cx="1822836" cy="35133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4. The milk is tested</a:t>
            </a:r>
          </a:p>
        </p:txBody>
      </p:sp>
      <p:sp>
        <p:nvSpPr>
          <p:cNvPr id="7" name="Arrow: Right 6">
            <a:extLst>
              <a:ext uri="{FF2B5EF4-FFF2-40B4-BE49-F238E27FC236}">
                <a16:creationId xmlns:a16="http://schemas.microsoft.com/office/drawing/2014/main" id="{E484B97F-AAC4-DDEA-9B18-6C788614CE89}"/>
              </a:ext>
            </a:extLst>
          </p:cNvPr>
          <p:cNvSpPr/>
          <p:nvPr/>
        </p:nvSpPr>
        <p:spPr>
          <a:xfrm>
            <a:off x="2271805" y="1382154"/>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Right 7">
            <a:extLst>
              <a:ext uri="{FF2B5EF4-FFF2-40B4-BE49-F238E27FC236}">
                <a16:creationId xmlns:a16="http://schemas.microsoft.com/office/drawing/2014/main" id="{C0CEB433-3C90-AC69-8E48-493CEAB50C0C}"/>
              </a:ext>
            </a:extLst>
          </p:cNvPr>
          <p:cNvSpPr/>
          <p:nvPr/>
        </p:nvSpPr>
        <p:spPr>
          <a:xfrm>
            <a:off x="6189687" y="1422309"/>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rrow: Right 11">
            <a:extLst>
              <a:ext uri="{FF2B5EF4-FFF2-40B4-BE49-F238E27FC236}">
                <a16:creationId xmlns:a16="http://schemas.microsoft.com/office/drawing/2014/main" id="{AE7D62CE-3D97-EA67-2321-7ED7672E257C}"/>
              </a:ext>
            </a:extLst>
          </p:cNvPr>
          <p:cNvSpPr/>
          <p:nvPr/>
        </p:nvSpPr>
        <p:spPr>
          <a:xfrm rot="5400000">
            <a:off x="10625160" y="3321079"/>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Rounded Corners 12">
            <a:extLst>
              <a:ext uri="{FF2B5EF4-FFF2-40B4-BE49-F238E27FC236}">
                <a16:creationId xmlns:a16="http://schemas.microsoft.com/office/drawing/2014/main" id="{2C027F4C-1A18-2560-A512-67927BFED44F}"/>
              </a:ext>
            </a:extLst>
          </p:cNvPr>
          <p:cNvSpPr/>
          <p:nvPr/>
        </p:nvSpPr>
        <p:spPr>
          <a:xfrm>
            <a:off x="6546427" y="2361662"/>
            <a:ext cx="2443027" cy="457738"/>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3. Tankers transport the milk to processing plant</a:t>
            </a:r>
          </a:p>
        </p:txBody>
      </p:sp>
      <p:sp>
        <p:nvSpPr>
          <p:cNvPr id="15" name="Arrow: Right 14">
            <a:extLst>
              <a:ext uri="{FF2B5EF4-FFF2-40B4-BE49-F238E27FC236}">
                <a16:creationId xmlns:a16="http://schemas.microsoft.com/office/drawing/2014/main" id="{F205BA57-537E-5B6A-7FDD-0D649ED2DC65}"/>
              </a:ext>
            </a:extLst>
          </p:cNvPr>
          <p:cNvSpPr/>
          <p:nvPr/>
        </p:nvSpPr>
        <p:spPr>
          <a:xfrm>
            <a:off x="9174328" y="1467028"/>
            <a:ext cx="53177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Rounded Corners 15">
            <a:extLst>
              <a:ext uri="{FF2B5EF4-FFF2-40B4-BE49-F238E27FC236}">
                <a16:creationId xmlns:a16="http://schemas.microsoft.com/office/drawing/2014/main" id="{2616D7EA-7DC5-EE8F-EB9A-82C2276E52FB}"/>
              </a:ext>
            </a:extLst>
          </p:cNvPr>
          <p:cNvSpPr/>
          <p:nvPr/>
        </p:nvSpPr>
        <p:spPr>
          <a:xfrm>
            <a:off x="9543244" y="5937701"/>
            <a:ext cx="2392729" cy="52749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5. The milk is pasteurised (heat treated)</a:t>
            </a:r>
          </a:p>
        </p:txBody>
      </p:sp>
      <p:sp>
        <p:nvSpPr>
          <p:cNvPr id="18" name="Arrow: Right 17">
            <a:extLst>
              <a:ext uri="{FF2B5EF4-FFF2-40B4-BE49-F238E27FC236}">
                <a16:creationId xmlns:a16="http://schemas.microsoft.com/office/drawing/2014/main" id="{18BF133C-D687-1250-648D-D2507C398749}"/>
              </a:ext>
            </a:extLst>
          </p:cNvPr>
          <p:cNvSpPr/>
          <p:nvPr/>
        </p:nvSpPr>
        <p:spPr>
          <a:xfrm rot="10800000">
            <a:off x="9174328" y="4640410"/>
            <a:ext cx="53177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18">
            <a:extLst>
              <a:ext uri="{FF2B5EF4-FFF2-40B4-BE49-F238E27FC236}">
                <a16:creationId xmlns:a16="http://schemas.microsoft.com/office/drawing/2014/main" id="{A3D9E5F6-A438-1341-4E43-3418226243FA}"/>
              </a:ext>
            </a:extLst>
          </p:cNvPr>
          <p:cNvSpPr/>
          <p:nvPr/>
        </p:nvSpPr>
        <p:spPr>
          <a:xfrm>
            <a:off x="6670736" y="5966534"/>
            <a:ext cx="2392729" cy="52749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6. The milk is homogenised</a:t>
            </a:r>
          </a:p>
        </p:txBody>
      </p:sp>
      <p:sp>
        <p:nvSpPr>
          <p:cNvPr id="20" name="Arrow: Right 19">
            <a:extLst>
              <a:ext uri="{FF2B5EF4-FFF2-40B4-BE49-F238E27FC236}">
                <a16:creationId xmlns:a16="http://schemas.microsoft.com/office/drawing/2014/main" id="{D945CD80-9273-8E5B-C2E0-4D35D938612B}"/>
              </a:ext>
            </a:extLst>
          </p:cNvPr>
          <p:cNvSpPr/>
          <p:nvPr/>
        </p:nvSpPr>
        <p:spPr>
          <a:xfrm rot="9834894">
            <a:off x="5220752" y="5370259"/>
            <a:ext cx="75353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Right 20">
            <a:extLst>
              <a:ext uri="{FF2B5EF4-FFF2-40B4-BE49-F238E27FC236}">
                <a16:creationId xmlns:a16="http://schemas.microsoft.com/office/drawing/2014/main" id="{CC8702E8-F412-A55F-78BC-E6C1ED21D569}"/>
              </a:ext>
            </a:extLst>
          </p:cNvPr>
          <p:cNvSpPr/>
          <p:nvPr/>
        </p:nvSpPr>
        <p:spPr>
          <a:xfrm rot="12033925">
            <a:off x="5294462" y="4519257"/>
            <a:ext cx="75353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Rounded Corners 22">
            <a:extLst>
              <a:ext uri="{FF2B5EF4-FFF2-40B4-BE49-F238E27FC236}">
                <a16:creationId xmlns:a16="http://schemas.microsoft.com/office/drawing/2014/main" id="{B44B43FB-BBD7-8B67-57F0-770BD2ED2532}"/>
              </a:ext>
            </a:extLst>
          </p:cNvPr>
          <p:cNvSpPr/>
          <p:nvPr/>
        </p:nvSpPr>
        <p:spPr>
          <a:xfrm>
            <a:off x="272169" y="3429000"/>
            <a:ext cx="1448747" cy="76809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7. The milk is put in containers and transported</a:t>
            </a:r>
          </a:p>
        </p:txBody>
      </p:sp>
      <p:sp>
        <p:nvSpPr>
          <p:cNvPr id="27" name="Rectangle: Rounded Corners 26">
            <a:extLst>
              <a:ext uri="{FF2B5EF4-FFF2-40B4-BE49-F238E27FC236}">
                <a16:creationId xmlns:a16="http://schemas.microsoft.com/office/drawing/2014/main" id="{ED663C62-4EFF-187C-B0AB-1377F0C69F13}"/>
              </a:ext>
            </a:extLst>
          </p:cNvPr>
          <p:cNvSpPr/>
          <p:nvPr/>
        </p:nvSpPr>
        <p:spPr>
          <a:xfrm>
            <a:off x="131294" y="6318360"/>
            <a:ext cx="5561167" cy="35133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8. Milk can also be used to make cheese, yoghurt and custard</a:t>
            </a:r>
          </a:p>
        </p:txBody>
      </p:sp>
      <p:pic>
        <p:nvPicPr>
          <p:cNvPr id="28" name="Picture 27">
            <a:extLst>
              <a:ext uri="{FF2B5EF4-FFF2-40B4-BE49-F238E27FC236}">
                <a16:creationId xmlns:a16="http://schemas.microsoft.com/office/drawing/2014/main" id="{EC8A278A-4915-3780-E66F-FC1B4BA094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867" y="1099305"/>
            <a:ext cx="1476359" cy="937476"/>
          </a:xfrm>
          <a:prstGeom prst="rect">
            <a:avLst/>
          </a:prstGeom>
        </p:spPr>
      </p:pic>
      <p:pic>
        <p:nvPicPr>
          <p:cNvPr id="30" name="Picture 29">
            <a:extLst>
              <a:ext uri="{FF2B5EF4-FFF2-40B4-BE49-F238E27FC236}">
                <a16:creationId xmlns:a16="http://schemas.microsoft.com/office/drawing/2014/main" id="{82041A4F-F051-DE10-36E9-E378C44FBA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6420" y="997095"/>
            <a:ext cx="1850649" cy="1183836"/>
          </a:xfrm>
          <a:prstGeom prst="rect">
            <a:avLst/>
          </a:prstGeom>
        </p:spPr>
      </p:pic>
      <p:pic>
        <p:nvPicPr>
          <p:cNvPr id="32" name="Picture 31">
            <a:extLst>
              <a:ext uri="{FF2B5EF4-FFF2-40B4-BE49-F238E27FC236}">
                <a16:creationId xmlns:a16="http://schemas.microsoft.com/office/drawing/2014/main" id="{7667213F-5FCD-BE44-0FE8-0E428929E7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32780" y="997095"/>
            <a:ext cx="1702057" cy="1184400"/>
          </a:xfrm>
          <a:prstGeom prst="rect">
            <a:avLst/>
          </a:prstGeom>
        </p:spPr>
      </p:pic>
      <p:pic>
        <p:nvPicPr>
          <p:cNvPr id="33" name="Picture 32">
            <a:extLst>
              <a:ext uri="{FF2B5EF4-FFF2-40B4-BE49-F238E27FC236}">
                <a16:creationId xmlns:a16="http://schemas.microsoft.com/office/drawing/2014/main" id="{64A252AF-68B5-66FD-7418-07DE728B553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027159" y="995593"/>
            <a:ext cx="1833801" cy="1541625"/>
          </a:xfrm>
          <a:prstGeom prst="rect">
            <a:avLst/>
          </a:prstGeom>
        </p:spPr>
      </p:pic>
      <p:pic>
        <p:nvPicPr>
          <p:cNvPr id="34" name="Picture 33">
            <a:extLst>
              <a:ext uri="{FF2B5EF4-FFF2-40B4-BE49-F238E27FC236}">
                <a16:creationId xmlns:a16="http://schemas.microsoft.com/office/drawing/2014/main" id="{E4B5113B-7227-82CC-B425-7F0038C28F3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032642" y="3987401"/>
            <a:ext cx="2039026" cy="1657350"/>
          </a:xfrm>
          <a:prstGeom prst="rect">
            <a:avLst/>
          </a:prstGeom>
        </p:spPr>
      </p:pic>
      <p:pic>
        <p:nvPicPr>
          <p:cNvPr id="35" name="Picture 34">
            <a:extLst>
              <a:ext uri="{FF2B5EF4-FFF2-40B4-BE49-F238E27FC236}">
                <a16:creationId xmlns:a16="http://schemas.microsoft.com/office/drawing/2014/main" id="{56D3F056-52C8-598E-BEC9-78051FB3A87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847588" y="4038601"/>
            <a:ext cx="2039026" cy="1743075"/>
          </a:xfrm>
          <a:prstGeom prst="rect">
            <a:avLst/>
          </a:prstGeom>
        </p:spPr>
      </p:pic>
      <p:pic>
        <p:nvPicPr>
          <p:cNvPr id="37" name="Picture 36">
            <a:extLst>
              <a:ext uri="{FF2B5EF4-FFF2-40B4-BE49-F238E27FC236}">
                <a16:creationId xmlns:a16="http://schemas.microsoft.com/office/drawing/2014/main" id="{5BA6576D-295A-B114-6716-3D86220010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47457" y="2988076"/>
            <a:ext cx="2889266" cy="1794091"/>
          </a:xfrm>
          <a:prstGeom prst="rect">
            <a:avLst/>
          </a:prstGeom>
        </p:spPr>
      </p:pic>
      <p:pic>
        <p:nvPicPr>
          <p:cNvPr id="38" name="Picture 37">
            <a:extLst>
              <a:ext uri="{FF2B5EF4-FFF2-40B4-BE49-F238E27FC236}">
                <a16:creationId xmlns:a16="http://schemas.microsoft.com/office/drawing/2014/main" id="{EE51A58A-2CFE-7BB3-7233-E64CDEC58CC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1975" y="5126435"/>
            <a:ext cx="830392" cy="840519"/>
          </a:xfrm>
          <a:prstGeom prst="rect">
            <a:avLst/>
          </a:prstGeom>
        </p:spPr>
      </p:pic>
      <p:pic>
        <p:nvPicPr>
          <p:cNvPr id="39" name="Picture 38">
            <a:extLst>
              <a:ext uri="{FF2B5EF4-FFF2-40B4-BE49-F238E27FC236}">
                <a16:creationId xmlns:a16="http://schemas.microsoft.com/office/drawing/2014/main" id="{C7C24401-8643-C492-D2C6-49A0126F6B1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37062" y="5131155"/>
            <a:ext cx="663526" cy="842936"/>
          </a:xfrm>
          <a:prstGeom prst="rect">
            <a:avLst/>
          </a:prstGeom>
        </p:spPr>
      </p:pic>
      <p:pic>
        <p:nvPicPr>
          <p:cNvPr id="40" name="Picture 39">
            <a:extLst>
              <a:ext uri="{FF2B5EF4-FFF2-40B4-BE49-F238E27FC236}">
                <a16:creationId xmlns:a16="http://schemas.microsoft.com/office/drawing/2014/main" id="{4ACC4AC0-4D0A-3F89-5862-F947B63BD41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861965" y="5131155"/>
            <a:ext cx="945937" cy="842936"/>
          </a:xfrm>
          <a:prstGeom prst="rect">
            <a:avLst/>
          </a:prstGeom>
        </p:spPr>
      </p:pic>
    </p:spTree>
    <p:extLst>
      <p:ext uri="{BB962C8B-B14F-4D97-AF65-F5344CB8AC3E}">
        <p14:creationId xmlns:p14="http://schemas.microsoft.com/office/powerpoint/2010/main" val="152616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2" grpId="0" animBg="1"/>
      <p:bldP spid="13" grpId="0" animBg="1"/>
      <p:bldP spid="15" grpId="0" animBg="1"/>
      <p:bldP spid="16" grpId="0" animBg="1"/>
      <p:bldP spid="18" grpId="0" animBg="1"/>
      <p:bldP spid="19" grpId="0" animBg="1"/>
      <p:bldP spid="20" grpId="0" animBg="1"/>
      <p:bldP spid="21" grpId="0" animBg="1"/>
      <p:bldP spid="23" grpId="0" animBg="1"/>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BFC44-4DB7-9DFA-5716-50DB539D70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EE1CB-4920-0367-DA34-55F9004649A6}"/>
              </a:ext>
            </a:extLst>
          </p:cNvPr>
          <p:cNvSpPr>
            <a:spLocks noGrp="1"/>
          </p:cNvSpPr>
          <p:nvPr>
            <p:ph type="title"/>
          </p:nvPr>
        </p:nvSpPr>
        <p:spPr>
          <a:xfrm>
            <a:off x="838200" y="49428"/>
            <a:ext cx="10515600" cy="926757"/>
          </a:xfrm>
        </p:spPr>
        <p:txBody>
          <a:bodyPr/>
          <a:lstStyle/>
          <a:p>
            <a:r>
              <a:rPr lang="en-AU" dirty="0"/>
              <a:t>Bread: farm to supermarket</a:t>
            </a:r>
          </a:p>
        </p:txBody>
      </p:sp>
      <p:sp>
        <p:nvSpPr>
          <p:cNvPr id="3" name="Rectangle: Rounded Corners 2">
            <a:extLst>
              <a:ext uri="{FF2B5EF4-FFF2-40B4-BE49-F238E27FC236}">
                <a16:creationId xmlns:a16="http://schemas.microsoft.com/office/drawing/2014/main" id="{1C5FAAA3-E2E5-F500-E7C5-4110F269AF03}"/>
              </a:ext>
            </a:extLst>
          </p:cNvPr>
          <p:cNvSpPr/>
          <p:nvPr/>
        </p:nvSpPr>
        <p:spPr>
          <a:xfrm>
            <a:off x="93425" y="2287593"/>
            <a:ext cx="2178380" cy="373311"/>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1. Wheat grown on a farm</a:t>
            </a:r>
          </a:p>
        </p:txBody>
      </p:sp>
      <p:sp>
        <p:nvSpPr>
          <p:cNvPr id="9" name="Rectangle: Rounded Corners 8">
            <a:extLst>
              <a:ext uri="{FF2B5EF4-FFF2-40B4-BE49-F238E27FC236}">
                <a16:creationId xmlns:a16="http://schemas.microsoft.com/office/drawing/2014/main" id="{FADB8E87-CB81-F4C7-0454-13BABBC8235B}"/>
              </a:ext>
            </a:extLst>
          </p:cNvPr>
          <p:cNvSpPr/>
          <p:nvPr/>
        </p:nvSpPr>
        <p:spPr>
          <a:xfrm>
            <a:off x="3319224" y="2381062"/>
            <a:ext cx="2776776" cy="457738"/>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2. The wheat is harvested with equipment</a:t>
            </a:r>
          </a:p>
        </p:txBody>
      </p:sp>
      <p:sp>
        <p:nvSpPr>
          <p:cNvPr id="10" name="Rectangle: Rounded Corners 9">
            <a:extLst>
              <a:ext uri="{FF2B5EF4-FFF2-40B4-BE49-F238E27FC236}">
                <a16:creationId xmlns:a16="http://schemas.microsoft.com/office/drawing/2014/main" id="{F3FC3257-3128-6A87-FACE-574BF856578A}"/>
              </a:ext>
            </a:extLst>
          </p:cNvPr>
          <p:cNvSpPr/>
          <p:nvPr/>
        </p:nvSpPr>
        <p:spPr>
          <a:xfrm>
            <a:off x="9807796" y="2545167"/>
            <a:ext cx="2039026" cy="457738"/>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4. The wheat is milled into flour</a:t>
            </a:r>
          </a:p>
        </p:txBody>
      </p:sp>
      <p:sp>
        <p:nvSpPr>
          <p:cNvPr id="11" name="Arrow: Right 10">
            <a:extLst>
              <a:ext uri="{FF2B5EF4-FFF2-40B4-BE49-F238E27FC236}">
                <a16:creationId xmlns:a16="http://schemas.microsoft.com/office/drawing/2014/main" id="{F782DAEE-5B67-3C09-637A-B0E7A6744C93}"/>
              </a:ext>
            </a:extLst>
          </p:cNvPr>
          <p:cNvSpPr/>
          <p:nvPr/>
        </p:nvSpPr>
        <p:spPr>
          <a:xfrm>
            <a:off x="2444803" y="1382154"/>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Arrow: Right 13">
            <a:extLst>
              <a:ext uri="{FF2B5EF4-FFF2-40B4-BE49-F238E27FC236}">
                <a16:creationId xmlns:a16="http://schemas.microsoft.com/office/drawing/2014/main" id="{FA5C9BAD-D8D0-5C77-9C52-93D168AAE2E5}"/>
              </a:ext>
            </a:extLst>
          </p:cNvPr>
          <p:cNvSpPr/>
          <p:nvPr/>
        </p:nvSpPr>
        <p:spPr>
          <a:xfrm>
            <a:off x="5917834" y="1422309"/>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Arrow: Right 16">
            <a:extLst>
              <a:ext uri="{FF2B5EF4-FFF2-40B4-BE49-F238E27FC236}">
                <a16:creationId xmlns:a16="http://schemas.microsoft.com/office/drawing/2014/main" id="{1251094D-C029-6EDD-B5C8-3065AA1ADDE9}"/>
              </a:ext>
            </a:extLst>
          </p:cNvPr>
          <p:cNvSpPr/>
          <p:nvPr/>
        </p:nvSpPr>
        <p:spPr>
          <a:xfrm rot="5400000">
            <a:off x="10625160" y="3321079"/>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Rounded Corners 21">
            <a:extLst>
              <a:ext uri="{FF2B5EF4-FFF2-40B4-BE49-F238E27FC236}">
                <a16:creationId xmlns:a16="http://schemas.microsoft.com/office/drawing/2014/main" id="{F4547032-8BFE-DE54-0AB9-D2203161BCF9}"/>
              </a:ext>
            </a:extLst>
          </p:cNvPr>
          <p:cNvSpPr/>
          <p:nvPr/>
        </p:nvSpPr>
        <p:spPr>
          <a:xfrm>
            <a:off x="6546427" y="2361662"/>
            <a:ext cx="2443027" cy="457738"/>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3. The wheat is transported to a flour mill</a:t>
            </a:r>
          </a:p>
        </p:txBody>
      </p:sp>
      <p:sp>
        <p:nvSpPr>
          <p:cNvPr id="24" name="Arrow: Right 23">
            <a:extLst>
              <a:ext uri="{FF2B5EF4-FFF2-40B4-BE49-F238E27FC236}">
                <a16:creationId xmlns:a16="http://schemas.microsoft.com/office/drawing/2014/main" id="{A151121D-C1DF-FF83-0915-390BF7F74A60}"/>
              </a:ext>
            </a:extLst>
          </p:cNvPr>
          <p:cNvSpPr/>
          <p:nvPr/>
        </p:nvSpPr>
        <p:spPr>
          <a:xfrm>
            <a:off x="9136213" y="1467028"/>
            <a:ext cx="53177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Rounded Corners 24">
            <a:extLst>
              <a:ext uri="{FF2B5EF4-FFF2-40B4-BE49-F238E27FC236}">
                <a16:creationId xmlns:a16="http://schemas.microsoft.com/office/drawing/2014/main" id="{AAFF7211-8092-48C2-84A1-FFF5B9A2A053}"/>
              </a:ext>
            </a:extLst>
          </p:cNvPr>
          <p:cNvSpPr/>
          <p:nvPr/>
        </p:nvSpPr>
        <p:spPr>
          <a:xfrm>
            <a:off x="9543244" y="5937701"/>
            <a:ext cx="2392729" cy="52749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5. The flour is transported to a bakery</a:t>
            </a:r>
          </a:p>
        </p:txBody>
      </p:sp>
      <p:sp>
        <p:nvSpPr>
          <p:cNvPr id="26" name="Arrow: Right 25">
            <a:extLst>
              <a:ext uri="{FF2B5EF4-FFF2-40B4-BE49-F238E27FC236}">
                <a16:creationId xmlns:a16="http://schemas.microsoft.com/office/drawing/2014/main" id="{8B257E5B-241A-6CC2-C3BA-4449F1E708C4}"/>
              </a:ext>
            </a:extLst>
          </p:cNvPr>
          <p:cNvSpPr/>
          <p:nvPr/>
        </p:nvSpPr>
        <p:spPr>
          <a:xfrm rot="10800000">
            <a:off x="9022390" y="4640410"/>
            <a:ext cx="53177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Rounded Corners 28">
            <a:extLst>
              <a:ext uri="{FF2B5EF4-FFF2-40B4-BE49-F238E27FC236}">
                <a16:creationId xmlns:a16="http://schemas.microsoft.com/office/drawing/2014/main" id="{A8BE8918-F32B-53FE-5A01-FE5B6E6022A8}"/>
              </a:ext>
            </a:extLst>
          </p:cNvPr>
          <p:cNvSpPr/>
          <p:nvPr/>
        </p:nvSpPr>
        <p:spPr>
          <a:xfrm>
            <a:off x="6344298" y="5937701"/>
            <a:ext cx="2392729" cy="52749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6. The flour is mixed with other ingredients to make bread</a:t>
            </a:r>
          </a:p>
        </p:txBody>
      </p:sp>
      <p:sp>
        <p:nvSpPr>
          <p:cNvPr id="31" name="Rectangle: Rounded Corners 30">
            <a:extLst>
              <a:ext uri="{FF2B5EF4-FFF2-40B4-BE49-F238E27FC236}">
                <a16:creationId xmlns:a16="http://schemas.microsoft.com/office/drawing/2014/main" id="{8B8996D1-02DE-966E-0C88-013F0DBC6DA2}"/>
              </a:ext>
            </a:extLst>
          </p:cNvPr>
          <p:cNvSpPr/>
          <p:nvPr/>
        </p:nvSpPr>
        <p:spPr>
          <a:xfrm>
            <a:off x="241051" y="4382887"/>
            <a:ext cx="1448747" cy="76809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7. The bread is transported</a:t>
            </a:r>
          </a:p>
        </p:txBody>
      </p:sp>
      <p:sp>
        <p:nvSpPr>
          <p:cNvPr id="36" name="Arrow: Right 35">
            <a:extLst>
              <a:ext uri="{FF2B5EF4-FFF2-40B4-BE49-F238E27FC236}">
                <a16:creationId xmlns:a16="http://schemas.microsoft.com/office/drawing/2014/main" id="{E8C44462-F68E-4182-DF1E-5EA9DB806040}"/>
              </a:ext>
            </a:extLst>
          </p:cNvPr>
          <p:cNvSpPr/>
          <p:nvPr/>
        </p:nvSpPr>
        <p:spPr>
          <a:xfrm rot="10800000">
            <a:off x="5331332" y="4640410"/>
            <a:ext cx="53177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1" name="Picture 40">
            <a:extLst>
              <a:ext uri="{FF2B5EF4-FFF2-40B4-BE49-F238E27FC236}">
                <a16:creationId xmlns:a16="http://schemas.microsoft.com/office/drawing/2014/main" id="{A2F24B84-BDDD-2DD2-B63B-56F279CD76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654" y="950324"/>
            <a:ext cx="1864493" cy="1195291"/>
          </a:xfrm>
          <a:prstGeom prst="rect">
            <a:avLst/>
          </a:prstGeom>
        </p:spPr>
      </p:pic>
      <p:pic>
        <p:nvPicPr>
          <p:cNvPr id="45" name="Picture 44">
            <a:extLst>
              <a:ext uri="{FF2B5EF4-FFF2-40B4-BE49-F238E27FC236}">
                <a16:creationId xmlns:a16="http://schemas.microsoft.com/office/drawing/2014/main" id="{13576490-79F2-6E6F-1FBF-66EF1C283B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5874" y="950324"/>
            <a:ext cx="1994094" cy="1237024"/>
          </a:xfrm>
          <a:prstGeom prst="rect">
            <a:avLst/>
          </a:prstGeom>
        </p:spPr>
      </p:pic>
      <p:pic>
        <p:nvPicPr>
          <p:cNvPr id="47" name="Picture 46">
            <a:extLst>
              <a:ext uri="{FF2B5EF4-FFF2-40B4-BE49-F238E27FC236}">
                <a16:creationId xmlns:a16="http://schemas.microsoft.com/office/drawing/2014/main" id="{4D5DB32F-8EAE-24F7-EDE6-6EB996B218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6173" y="963254"/>
            <a:ext cx="2201854" cy="1195292"/>
          </a:xfrm>
          <a:prstGeom prst="rect">
            <a:avLst/>
          </a:prstGeom>
        </p:spPr>
      </p:pic>
      <p:pic>
        <p:nvPicPr>
          <p:cNvPr id="48" name="Picture 47">
            <a:extLst>
              <a:ext uri="{FF2B5EF4-FFF2-40B4-BE49-F238E27FC236}">
                <a16:creationId xmlns:a16="http://schemas.microsoft.com/office/drawing/2014/main" id="{E281C809-D690-F53D-C94C-61903BCF73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774899" y="798922"/>
            <a:ext cx="2048867" cy="1388426"/>
          </a:xfrm>
          <a:prstGeom prst="rect">
            <a:avLst/>
          </a:prstGeom>
        </p:spPr>
      </p:pic>
      <p:pic>
        <p:nvPicPr>
          <p:cNvPr id="49" name="Picture 48">
            <a:extLst>
              <a:ext uri="{FF2B5EF4-FFF2-40B4-BE49-F238E27FC236}">
                <a16:creationId xmlns:a16="http://schemas.microsoft.com/office/drawing/2014/main" id="{B7DD6858-20C2-6B87-64FE-BFB3BFB18A1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716529" y="4038601"/>
            <a:ext cx="2188987" cy="1456671"/>
          </a:xfrm>
          <a:prstGeom prst="rect">
            <a:avLst/>
          </a:prstGeom>
        </p:spPr>
      </p:pic>
      <p:pic>
        <p:nvPicPr>
          <p:cNvPr id="51" name="Picture 50">
            <a:extLst>
              <a:ext uri="{FF2B5EF4-FFF2-40B4-BE49-F238E27FC236}">
                <a16:creationId xmlns:a16="http://schemas.microsoft.com/office/drawing/2014/main" id="{E2C51D77-BDF9-5409-009F-F3C0A8A286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59141" y="4038601"/>
            <a:ext cx="2563045" cy="1458000"/>
          </a:xfrm>
          <a:prstGeom prst="rect">
            <a:avLst/>
          </a:prstGeom>
        </p:spPr>
      </p:pic>
      <p:pic>
        <p:nvPicPr>
          <p:cNvPr id="53" name="Picture 52">
            <a:extLst>
              <a:ext uri="{FF2B5EF4-FFF2-40B4-BE49-F238E27FC236}">
                <a16:creationId xmlns:a16="http://schemas.microsoft.com/office/drawing/2014/main" id="{A03E6F6A-7B60-E645-5CAD-B9ECE6E003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09654" y="4015899"/>
            <a:ext cx="3159688" cy="1913240"/>
          </a:xfrm>
          <a:prstGeom prst="rect">
            <a:avLst/>
          </a:prstGeom>
        </p:spPr>
      </p:pic>
    </p:spTree>
    <p:extLst>
      <p:ext uri="{BB962C8B-B14F-4D97-AF65-F5344CB8AC3E}">
        <p14:creationId xmlns:p14="http://schemas.microsoft.com/office/powerpoint/2010/main" val="42212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4" grpId="0" animBg="1"/>
      <p:bldP spid="17" grpId="0" animBg="1"/>
      <p:bldP spid="22" grpId="0" animBg="1"/>
      <p:bldP spid="24" grpId="0" animBg="1"/>
      <p:bldP spid="25" grpId="0" animBg="1"/>
      <p:bldP spid="26" grpId="0" animBg="1"/>
      <p:bldP spid="29" grpId="0" animBg="1"/>
      <p:bldP spid="31" grpId="0" animBg="1"/>
      <p:bldP spid="3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053F5-36CF-7FC3-0220-5C606FCBB94C}"/>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5CC6DBD3-1C00-863B-4210-6C214EE74B61}"/>
              </a:ext>
            </a:extLst>
          </p:cNvPr>
          <p:cNvSpPr>
            <a:spLocks noGrp="1"/>
          </p:cNvSpPr>
          <p:nvPr>
            <p:ph idx="1"/>
          </p:nvPr>
        </p:nvSpPr>
        <p:spPr>
          <a:xfrm>
            <a:off x="838200" y="1553592"/>
            <a:ext cx="10515600" cy="5205621"/>
          </a:xfrm>
        </p:spPr>
        <p:txBody>
          <a:bodyPr>
            <a:normAutofit/>
          </a:bodyPr>
          <a:lstStyle/>
          <a:p>
            <a:pPr marL="0" indent="0">
              <a:buNone/>
            </a:pPr>
            <a:r>
              <a:rPr lang="en-AU" sz="3200" dirty="0"/>
              <a:t>Draw the steps (at least 3) that a food takes from a farm to the supermarket. Think about:</a:t>
            </a:r>
          </a:p>
          <a:p>
            <a:pPr marL="0" indent="0">
              <a:buNone/>
            </a:pPr>
            <a:endParaRPr lang="en-AU" sz="2000" dirty="0"/>
          </a:p>
          <a:p>
            <a:r>
              <a:rPr lang="en-AU" sz="3200" dirty="0"/>
              <a:t>Where is the food grown or reared?</a:t>
            </a:r>
          </a:p>
          <a:p>
            <a:r>
              <a:rPr lang="en-AU" sz="3200" dirty="0"/>
              <a:t>What happens to it at the farm?</a:t>
            </a:r>
          </a:p>
          <a:p>
            <a:r>
              <a:rPr lang="en-AU" sz="3200" dirty="0"/>
              <a:t>Where does it go after the farm?</a:t>
            </a:r>
          </a:p>
          <a:p>
            <a:r>
              <a:rPr lang="en-AU" sz="3200" dirty="0"/>
              <a:t>What equipment is used?</a:t>
            </a:r>
          </a:p>
          <a:p>
            <a:r>
              <a:rPr lang="en-AU" sz="3200" dirty="0"/>
              <a:t>Are there multiple steps and factories? </a:t>
            </a:r>
            <a:br>
              <a:rPr lang="en-AU" sz="3200" dirty="0"/>
            </a:br>
            <a:r>
              <a:rPr lang="en-AU" sz="3200" dirty="0"/>
              <a:t>e.g. like bread.</a:t>
            </a:r>
          </a:p>
        </p:txBody>
      </p:sp>
    </p:spTree>
    <p:extLst>
      <p:ext uri="{BB962C8B-B14F-4D97-AF65-F5344CB8AC3E}">
        <p14:creationId xmlns:p14="http://schemas.microsoft.com/office/powerpoint/2010/main" val="3519297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CDD5-F537-CDA3-0196-3EB275EF2023}"/>
              </a:ext>
            </a:extLst>
          </p:cNvPr>
          <p:cNvSpPr>
            <a:spLocks noGrp="1"/>
          </p:cNvSpPr>
          <p:nvPr>
            <p:ph type="title"/>
          </p:nvPr>
        </p:nvSpPr>
        <p:spPr/>
        <p:txBody>
          <a:bodyPr/>
          <a:lstStyle/>
          <a:p>
            <a:r>
              <a:rPr lang="en-AU" dirty="0"/>
              <a:t>Lesson 4</a:t>
            </a:r>
          </a:p>
        </p:txBody>
      </p:sp>
    </p:spTree>
    <p:extLst>
      <p:ext uri="{BB962C8B-B14F-4D97-AF65-F5344CB8AC3E}">
        <p14:creationId xmlns:p14="http://schemas.microsoft.com/office/powerpoint/2010/main" val="1772789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AA066-ED3E-F39E-69F1-8B675446970B}"/>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9960903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9AAC17-1652-A7E7-079D-D993D9B004DC}"/>
              </a:ext>
            </a:extLst>
          </p:cNvPr>
          <p:cNvPicPr>
            <a:picLocks noChangeAspect="1"/>
          </p:cNvPicPr>
          <p:nvPr/>
        </p:nvPicPr>
        <p:blipFill>
          <a:blip r:embed="rId3"/>
          <a:stretch>
            <a:fillRect/>
          </a:stretch>
        </p:blipFill>
        <p:spPr>
          <a:xfrm>
            <a:off x="726802" y="1020977"/>
            <a:ext cx="3804193" cy="4883660"/>
          </a:xfrm>
          <a:prstGeom prst="rect">
            <a:avLst/>
          </a:prstGeom>
        </p:spPr>
      </p:pic>
      <p:sp>
        <p:nvSpPr>
          <p:cNvPr id="5" name="Rectangle: Rounded Corners 4">
            <a:extLst>
              <a:ext uri="{FF2B5EF4-FFF2-40B4-BE49-F238E27FC236}">
                <a16:creationId xmlns:a16="http://schemas.microsoft.com/office/drawing/2014/main" id="{1B731D05-A588-7729-395D-4473B0C5FD87}"/>
              </a:ext>
            </a:extLst>
          </p:cNvPr>
          <p:cNvSpPr/>
          <p:nvPr/>
        </p:nvSpPr>
        <p:spPr>
          <a:xfrm>
            <a:off x="4665801" y="1374205"/>
            <a:ext cx="7097486" cy="122530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Do grain foods come from plants or animals?</a:t>
            </a:r>
          </a:p>
        </p:txBody>
      </p:sp>
      <p:sp>
        <p:nvSpPr>
          <p:cNvPr id="6" name="Rectangle: Rounded Corners 5">
            <a:extLst>
              <a:ext uri="{FF2B5EF4-FFF2-40B4-BE49-F238E27FC236}">
                <a16:creationId xmlns:a16="http://schemas.microsoft.com/office/drawing/2014/main" id="{DB8DB1BD-D710-7D6D-5F07-8ACD76BDAC61}"/>
              </a:ext>
            </a:extLst>
          </p:cNvPr>
          <p:cNvSpPr/>
          <p:nvPr/>
        </p:nvSpPr>
        <p:spPr>
          <a:xfrm>
            <a:off x="4665801" y="1374205"/>
            <a:ext cx="7097486"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Grain foods come from plants</a:t>
            </a:r>
          </a:p>
        </p:txBody>
      </p:sp>
    </p:spTree>
    <p:extLst>
      <p:ext uri="{BB962C8B-B14F-4D97-AF65-F5344CB8AC3E}">
        <p14:creationId xmlns:p14="http://schemas.microsoft.com/office/powerpoint/2010/main" val="6542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286EF-BD69-6E7B-7BE0-A358F5AFFD77}"/>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19F9A757-2C6B-BE88-4B50-67D233B5FDD7}"/>
              </a:ext>
            </a:extLst>
          </p:cNvPr>
          <p:cNvSpPr>
            <a:spLocks noGrp="1"/>
          </p:cNvSpPr>
          <p:nvPr>
            <p:ph idx="1"/>
          </p:nvPr>
        </p:nvSpPr>
        <p:spPr>
          <a:xfrm>
            <a:off x="838200" y="1553592"/>
            <a:ext cx="10515600" cy="5205621"/>
          </a:xfrm>
        </p:spPr>
        <p:txBody>
          <a:bodyPr/>
          <a:lstStyle/>
          <a:p>
            <a:r>
              <a:rPr lang="en-AU" dirty="0"/>
              <a:t>W</a:t>
            </a:r>
            <a:r>
              <a:rPr lang="en-AU" kern="100" dirty="0">
                <a:ea typeface="Aptos" panose="020B0004020202020204" pitchFamily="34" charset="0"/>
              </a:rPr>
              <a:t>here does our food come from?</a:t>
            </a:r>
            <a:endParaRPr lang="en-AU" kern="100" dirty="0">
              <a:ea typeface="Aptos" panose="020B0004020202020204" pitchFamily="34" charset="0"/>
              <a:cs typeface="Times New Roman" panose="02020603050405020304" pitchFamily="18" charset="0"/>
            </a:endParaRPr>
          </a:p>
          <a:p>
            <a:r>
              <a:rPr lang="en-AU" kern="100" dirty="0">
                <a:ea typeface="Aptos" panose="020B0004020202020204" pitchFamily="34" charset="0"/>
              </a:rPr>
              <a:t>What categories of food can you think of?</a:t>
            </a:r>
            <a:endParaRPr lang="en-AU" kern="100" dirty="0">
              <a:ea typeface="Aptos" panose="020B0004020202020204" pitchFamily="34" charset="0"/>
              <a:cs typeface="Times New Roman" panose="02020603050405020304" pitchFamily="18" charset="0"/>
            </a:endParaRPr>
          </a:p>
          <a:p>
            <a:r>
              <a:rPr lang="en-AU" kern="100" dirty="0">
                <a:ea typeface="Aptos" panose="020B0004020202020204" pitchFamily="34" charset="0"/>
              </a:rPr>
              <a:t>How does food get to the supermarket? </a:t>
            </a:r>
          </a:p>
          <a:p>
            <a:endParaRPr lang="en-AU" sz="2000" kern="100" dirty="0">
              <a:ea typeface="Aptos" panose="020B0004020202020204" pitchFamily="34" charset="0"/>
              <a:cs typeface="Times New Roman" panose="02020603050405020304" pitchFamily="18" charset="0"/>
            </a:endParaRPr>
          </a:p>
          <a:p>
            <a:pPr lvl="1" indent="540000"/>
            <a:r>
              <a:rPr lang="en-AU" sz="3600" dirty="0"/>
              <a:t>Draw pictures</a:t>
            </a:r>
          </a:p>
          <a:p>
            <a:pPr lvl="1" indent="540000"/>
            <a:r>
              <a:rPr lang="en-AU" sz="3600" dirty="0"/>
              <a:t>Write words</a:t>
            </a:r>
          </a:p>
        </p:txBody>
      </p:sp>
    </p:spTree>
    <p:extLst>
      <p:ext uri="{BB962C8B-B14F-4D97-AF65-F5344CB8AC3E}">
        <p14:creationId xmlns:p14="http://schemas.microsoft.com/office/powerpoint/2010/main" val="134327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EFC95-6DC0-581C-43FB-78860B35E17B}"/>
              </a:ext>
            </a:extLst>
          </p:cNvPr>
          <p:cNvPicPr>
            <a:picLocks noChangeAspect="1"/>
          </p:cNvPicPr>
          <p:nvPr/>
        </p:nvPicPr>
        <p:blipFill>
          <a:blip r:embed="rId3"/>
          <a:stretch>
            <a:fillRect/>
          </a:stretch>
        </p:blipFill>
        <p:spPr>
          <a:xfrm>
            <a:off x="838200" y="709103"/>
            <a:ext cx="4237087" cy="5342083"/>
          </a:xfrm>
          <a:prstGeom prst="rect">
            <a:avLst/>
          </a:prstGeom>
        </p:spPr>
      </p:pic>
      <p:sp>
        <p:nvSpPr>
          <p:cNvPr id="5" name="Rectangle: Rounded Corners 4">
            <a:extLst>
              <a:ext uri="{FF2B5EF4-FFF2-40B4-BE49-F238E27FC236}">
                <a16:creationId xmlns:a16="http://schemas.microsoft.com/office/drawing/2014/main" id="{4983A77B-B8CB-8824-D3BC-90D408A7D303}"/>
              </a:ext>
            </a:extLst>
          </p:cNvPr>
          <p:cNvSpPr/>
          <p:nvPr/>
        </p:nvSpPr>
        <p:spPr>
          <a:xfrm>
            <a:off x="4665801" y="2034666"/>
            <a:ext cx="7097486" cy="127023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Do vegetables come from plants or animals?</a:t>
            </a:r>
          </a:p>
        </p:txBody>
      </p:sp>
      <p:sp>
        <p:nvSpPr>
          <p:cNvPr id="6" name="Rectangle: Rounded Corners 5">
            <a:extLst>
              <a:ext uri="{FF2B5EF4-FFF2-40B4-BE49-F238E27FC236}">
                <a16:creationId xmlns:a16="http://schemas.microsoft.com/office/drawing/2014/main" id="{D64BC1FE-08CD-9044-0023-832779AB84D3}"/>
              </a:ext>
            </a:extLst>
          </p:cNvPr>
          <p:cNvSpPr/>
          <p:nvPr/>
        </p:nvSpPr>
        <p:spPr>
          <a:xfrm>
            <a:off x="4665801" y="2034666"/>
            <a:ext cx="7097486"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Vegetables come from plants</a:t>
            </a:r>
          </a:p>
        </p:txBody>
      </p:sp>
    </p:spTree>
    <p:extLst>
      <p:ext uri="{BB962C8B-B14F-4D97-AF65-F5344CB8AC3E}">
        <p14:creationId xmlns:p14="http://schemas.microsoft.com/office/powerpoint/2010/main" val="367128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F4D369-48B4-045F-034F-DF13ACCF7B97}"/>
              </a:ext>
            </a:extLst>
          </p:cNvPr>
          <p:cNvPicPr>
            <a:picLocks noChangeAspect="1"/>
          </p:cNvPicPr>
          <p:nvPr/>
        </p:nvPicPr>
        <p:blipFill>
          <a:blip r:embed="rId3"/>
          <a:stretch>
            <a:fillRect/>
          </a:stretch>
        </p:blipFill>
        <p:spPr>
          <a:xfrm>
            <a:off x="157493" y="944881"/>
            <a:ext cx="5465383" cy="4746254"/>
          </a:xfrm>
          <a:prstGeom prst="rect">
            <a:avLst/>
          </a:prstGeom>
        </p:spPr>
      </p:pic>
      <p:sp>
        <p:nvSpPr>
          <p:cNvPr id="6" name="Rectangle: Rounded Corners 5">
            <a:extLst>
              <a:ext uri="{FF2B5EF4-FFF2-40B4-BE49-F238E27FC236}">
                <a16:creationId xmlns:a16="http://schemas.microsoft.com/office/drawing/2014/main" id="{8A318A8A-3E9A-2350-E482-F650B22BFE47}"/>
              </a:ext>
            </a:extLst>
          </p:cNvPr>
          <p:cNvSpPr/>
          <p:nvPr/>
        </p:nvSpPr>
        <p:spPr>
          <a:xfrm>
            <a:off x="3546102" y="604179"/>
            <a:ext cx="7097486" cy="119849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Does fruit come from plants or animals?</a:t>
            </a:r>
          </a:p>
        </p:txBody>
      </p:sp>
      <p:sp>
        <p:nvSpPr>
          <p:cNvPr id="7" name="Rectangle: Rounded Corners 6">
            <a:extLst>
              <a:ext uri="{FF2B5EF4-FFF2-40B4-BE49-F238E27FC236}">
                <a16:creationId xmlns:a16="http://schemas.microsoft.com/office/drawing/2014/main" id="{C503FE80-A18D-21B6-C288-F9065BD118BE}"/>
              </a:ext>
            </a:extLst>
          </p:cNvPr>
          <p:cNvSpPr/>
          <p:nvPr/>
        </p:nvSpPr>
        <p:spPr>
          <a:xfrm>
            <a:off x="3546102" y="826250"/>
            <a:ext cx="7097486"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Fruit come from plants</a:t>
            </a:r>
          </a:p>
        </p:txBody>
      </p:sp>
    </p:spTree>
    <p:extLst>
      <p:ext uri="{BB962C8B-B14F-4D97-AF65-F5344CB8AC3E}">
        <p14:creationId xmlns:p14="http://schemas.microsoft.com/office/powerpoint/2010/main" val="91931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80738-7E15-3BFA-54B5-2818B36F4AAF}"/>
              </a:ext>
            </a:extLst>
          </p:cNvPr>
          <p:cNvPicPr>
            <a:picLocks noChangeAspect="1"/>
          </p:cNvPicPr>
          <p:nvPr/>
        </p:nvPicPr>
        <p:blipFill>
          <a:blip r:embed="rId3"/>
          <a:stretch>
            <a:fillRect/>
          </a:stretch>
        </p:blipFill>
        <p:spPr>
          <a:xfrm>
            <a:off x="239216" y="739811"/>
            <a:ext cx="3800521" cy="4813994"/>
          </a:xfrm>
          <a:prstGeom prst="rect">
            <a:avLst/>
          </a:prstGeom>
        </p:spPr>
      </p:pic>
      <p:sp>
        <p:nvSpPr>
          <p:cNvPr id="5" name="Rectangle: Rounded Corners 4">
            <a:extLst>
              <a:ext uri="{FF2B5EF4-FFF2-40B4-BE49-F238E27FC236}">
                <a16:creationId xmlns:a16="http://schemas.microsoft.com/office/drawing/2014/main" id="{F7BBCD39-FD7C-6154-3176-2819806EEB05}"/>
              </a:ext>
            </a:extLst>
          </p:cNvPr>
          <p:cNvSpPr/>
          <p:nvPr/>
        </p:nvSpPr>
        <p:spPr>
          <a:xfrm>
            <a:off x="4143360" y="1037271"/>
            <a:ext cx="7097486" cy="158836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Do dairy and alternative foods come from plants or animals?</a:t>
            </a:r>
          </a:p>
        </p:txBody>
      </p:sp>
      <p:sp>
        <p:nvSpPr>
          <p:cNvPr id="6" name="Rectangle: Rounded Corners 5">
            <a:extLst>
              <a:ext uri="{FF2B5EF4-FFF2-40B4-BE49-F238E27FC236}">
                <a16:creationId xmlns:a16="http://schemas.microsoft.com/office/drawing/2014/main" id="{EC041496-B5B6-6397-ADAE-919EE58AD980}"/>
              </a:ext>
            </a:extLst>
          </p:cNvPr>
          <p:cNvSpPr/>
          <p:nvPr/>
        </p:nvSpPr>
        <p:spPr>
          <a:xfrm>
            <a:off x="4143360" y="1037271"/>
            <a:ext cx="7097486"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Dairy foods come from animals</a:t>
            </a:r>
          </a:p>
        </p:txBody>
      </p:sp>
      <p:sp>
        <p:nvSpPr>
          <p:cNvPr id="7" name="Rectangle: Rounded Corners 6">
            <a:extLst>
              <a:ext uri="{FF2B5EF4-FFF2-40B4-BE49-F238E27FC236}">
                <a16:creationId xmlns:a16="http://schemas.microsoft.com/office/drawing/2014/main" id="{1012E023-9C9F-5D12-9151-457D8347B654}"/>
              </a:ext>
            </a:extLst>
          </p:cNvPr>
          <p:cNvSpPr/>
          <p:nvPr/>
        </p:nvSpPr>
        <p:spPr>
          <a:xfrm>
            <a:off x="4143360" y="2918248"/>
            <a:ext cx="7097486" cy="126991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Dairy alternatives (like soy milk) come from plants</a:t>
            </a:r>
          </a:p>
        </p:txBody>
      </p:sp>
    </p:spTree>
    <p:extLst>
      <p:ext uri="{BB962C8B-B14F-4D97-AF65-F5344CB8AC3E}">
        <p14:creationId xmlns:p14="http://schemas.microsoft.com/office/powerpoint/2010/main" val="56529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89B8A-C6A2-D7B2-DF42-DAD222A6D0AC}"/>
              </a:ext>
            </a:extLst>
          </p:cNvPr>
          <p:cNvPicPr>
            <a:picLocks noChangeAspect="1"/>
          </p:cNvPicPr>
          <p:nvPr/>
        </p:nvPicPr>
        <p:blipFill>
          <a:blip r:embed="rId3"/>
          <a:stretch>
            <a:fillRect/>
          </a:stretch>
        </p:blipFill>
        <p:spPr>
          <a:xfrm>
            <a:off x="0" y="1255485"/>
            <a:ext cx="4790342" cy="4885200"/>
          </a:xfrm>
          <a:prstGeom prst="rect">
            <a:avLst/>
          </a:prstGeom>
        </p:spPr>
      </p:pic>
      <p:sp>
        <p:nvSpPr>
          <p:cNvPr id="5" name="Rectangle: Rounded Corners 4">
            <a:extLst>
              <a:ext uri="{FF2B5EF4-FFF2-40B4-BE49-F238E27FC236}">
                <a16:creationId xmlns:a16="http://schemas.microsoft.com/office/drawing/2014/main" id="{846B03FC-B48F-DEF1-4839-E3FABC069B4C}"/>
              </a:ext>
            </a:extLst>
          </p:cNvPr>
          <p:cNvSpPr/>
          <p:nvPr/>
        </p:nvSpPr>
        <p:spPr>
          <a:xfrm>
            <a:off x="4790342" y="1798707"/>
            <a:ext cx="7097486" cy="128412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Do meat and alternative foods come from plants or animals?</a:t>
            </a:r>
          </a:p>
        </p:txBody>
      </p:sp>
      <p:sp>
        <p:nvSpPr>
          <p:cNvPr id="6" name="Rectangle: Rounded Corners 5">
            <a:extLst>
              <a:ext uri="{FF2B5EF4-FFF2-40B4-BE49-F238E27FC236}">
                <a16:creationId xmlns:a16="http://schemas.microsoft.com/office/drawing/2014/main" id="{F73187B9-D2F8-AF3C-6C98-DF2009F79AC9}"/>
              </a:ext>
            </a:extLst>
          </p:cNvPr>
          <p:cNvSpPr/>
          <p:nvPr/>
        </p:nvSpPr>
        <p:spPr>
          <a:xfrm>
            <a:off x="4790342" y="1798707"/>
            <a:ext cx="7097486"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Meat foods come from animals</a:t>
            </a:r>
          </a:p>
        </p:txBody>
      </p:sp>
      <p:sp>
        <p:nvSpPr>
          <p:cNvPr id="7" name="Rectangle: Rounded Corners 6">
            <a:extLst>
              <a:ext uri="{FF2B5EF4-FFF2-40B4-BE49-F238E27FC236}">
                <a16:creationId xmlns:a16="http://schemas.microsoft.com/office/drawing/2014/main" id="{B39E83D3-CAD8-3628-B675-5542527A3AF2}"/>
              </a:ext>
            </a:extLst>
          </p:cNvPr>
          <p:cNvSpPr/>
          <p:nvPr/>
        </p:nvSpPr>
        <p:spPr>
          <a:xfrm>
            <a:off x="4790342" y="3587679"/>
            <a:ext cx="7097486" cy="12676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Meat alternatives (like tofu) come from plants</a:t>
            </a:r>
          </a:p>
        </p:txBody>
      </p:sp>
    </p:spTree>
    <p:extLst>
      <p:ext uri="{BB962C8B-B14F-4D97-AF65-F5344CB8AC3E}">
        <p14:creationId xmlns:p14="http://schemas.microsoft.com/office/powerpoint/2010/main" val="150549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77BA-1A84-F71D-3BFE-D08F14F92E6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932787-9582-915D-4B89-7D748067C94B}"/>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B18F5ED3-68C8-08DA-4427-01C58C3EC8C1}"/>
              </a:ext>
            </a:extLst>
          </p:cNvPr>
          <p:cNvSpPr>
            <a:spLocks noGrp="1"/>
          </p:cNvSpPr>
          <p:nvPr>
            <p:ph idx="10"/>
          </p:nvPr>
        </p:nvSpPr>
        <p:spPr>
          <a:xfrm>
            <a:off x="861495" y="708822"/>
            <a:ext cx="10515600" cy="2080642"/>
          </a:xfrm>
        </p:spPr>
        <p:txBody>
          <a:bodyPr/>
          <a:lstStyle/>
          <a:p>
            <a:r>
              <a:rPr lang="en-AU" dirty="0"/>
              <a:t>Learning intention: </a:t>
            </a:r>
            <a:r>
              <a:rPr lang="en-AU" b="0" dirty="0"/>
              <a:t>To investigate the tools and equipment needed to prepare food in the home.</a:t>
            </a:r>
            <a:endParaRPr lang="en-AU" dirty="0"/>
          </a:p>
        </p:txBody>
      </p:sp>
      <p:sp>
        <p:nvSpPr>
          <p:cNvPr id="4" name="Content Placeholder 3">
            <a:extLst>
              <a:ext uri="{FF2B5EF4-FFF2-40B4-BE49-F238E27FC236}">
                <a16:creationId xmlns:a16="http://schemas.microsoft.com/office/drawing/2014/main" id="{31473F46-98B2-4F22-811F-C842E01254D4}"/>
              </a:ext>
            </a:extLst>
          </p:cNvPr>
          <p:cNvSpPr>
            <a:spLocks noGrp="1"/>
          </p:cNvSpPr>
          <p:nvPr>
            <p:ph idx="11"/>
          </p:nvPr>
        </p:nvSpPr>
        <p:spPr>
          <a:xfrm>
            <a:off x="838200" y="3780063"/>
            <a:ext cx="10515600" cy="2892586"/>
          </a:xfrm>
        </p:spPr>
        <p:txBody>
          <a:bodyPr/>
          <a:lstStyle/>
          <a:p>
            <a:r>
              <a:rPr lang="en-AU" dirty="0"/>
              <a:t>identify the tools and equipment</a:t>
            </a:r>
          </a:p>
          <a:p>
            <a:r>
              <a:rPr lang="en-AU" dirty="0"/>
              <a:t>identify the food groups</a:t>
            </a:r>
          </a:p>
          <a:p>
            <a:r>
              <a:rPr lang="en-AU" dirty="0"/>
              <a:t>identify plant and animal ingredients.</a:t>
            </a:r>
          </a:p>
        </p:txBody>
      </p:sp>
    </p:spTree>
    <p:extLst>
      <p:ext uri="{BB962C8B-B14F-4D97-AF65-F5344CB8AC3E}">
        <p14:creationId xmlns:p14="http://schemas.microsoft.com/office/powerpoint/2010/main" val="8663737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2B6B-CDC2-5959-ADD8-78F345AE148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90B9F7-6AB2-8B5C-2005-E898F2A1CFBE}"/>
              </a:ext>
            </a:extLst>
          </p:cNvPr>
          <p:cNvSpPr>
            <a:spLocks noGrp="1"/>
          </p:cNvSpPr>
          <p:nvPr>
            <p:ph idx="1"/>
          </p:nvPr>
        </p:nvSpPr>
        <p:spPr>
          <a:xfrm>
            <a:off x="838200" y="2138067"/>
            <a:ext cx="10515600" cy="1618387"/>
          </a:xfrm>
        </p:spPr>
        <p:txBody>
          <a:bodyPr>
            <a:normAutofit/>
          </a:bodyPr>
          <a:lstStyle/>
          <a:p>
            <a:pPr marL="0" indent="0" algn="ctr">
              <a:buNone/>
            </a:pPr>
            <a:r>
              <a:rPr lang="en-AU" dirty="0"/>
              <a:t>We use different tools and equipment when preparing food to eat in the home.</a:t>
            </a:r>
          </a:p>
        </p:txBody>
      </p:sp>
      <p:pic>
        <p:nvPicPr>
          <p:cNvPr id="2" name="Picture 1">
            <a:extLst>
              <a:ext uri="{FF2B5EF4-FFF2-40B4-BE49-F238E27FC236}">
                <a16:creationId xmlns:a16="http://schemas.microsoft.com/office/drawing/2014/main" id="{B04A9687-D751-C882-FCD5-ACDD19C0E6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660" y="257525"/>
            <a:ext cx="2211386" cy="1428595"/>
          </a:xfrm>
          <a:prstGeom prst="rect">
            <a:avLst/>
          </a:prstGeom>
        </p:spPr>
      </p:pic>
      <p:pic>
        <p:nvPicPr>
          <p:cNvPr id="5" name="Picture 4">
            <a:extLst>
              <a:ext uri="{FF2B5EF4-FFF2-40B4-BE49-F238E27FC236}">
                <a16:creationId xmlns:a16="http://schemas.microsoft.com/office/drawing/2014/main" id="{804D1AD9-7BEA-1FE5-713B-D0E21E8F35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3633" y="257525"/>
            <a:ext cx="1433384" cy="1802955"/>
          </a:xfrm>
          <a:prstGeom prst="rect">
            <a:avLst/>
          </a:prstGeom>
        </p:spPr>
      </p:pic>
      <p:pic>
        <p:nvPicPr>
          <p:cNvPr id="6" name="Picture 5" descr="A group of measuring cups&#10;&#10;AI-generated content may be incorrect.">
            <a:extLst>
              <a:ext uri="{FF2B5EF4-FFF2-40B4-BE49-F238E27FC236}">
                <a16:creationId xmlns:a16="http://schemas.microsoft.com/office/drawing/2014/main" id="{ED98B631-369C-308D-9C55-16474A82FC6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75637" y="251374"/>
            <a:ext cx="1739778" cy="1739778"/>
          </a:xfrm>
          <a:prstGeom prst="rect">
            <a:avLst/>
          </a:prstGeom>
        </p:spPr>
      </p:pic>
      <p:pic>
        <p:nvPicPr>
          <p:cNvPr id="8" name="Picture 7">
            <a:extLst>
              <a:ext uri="{FF2B5EF4-FFF2-40B4-BE49-F238E27FC236}">
                <a16:creationId xmlns:a16="http://schemas.microsoft.com/office/drawing/2014/main" id="{0BAD055E-19CB-BEBC-4AA2-2B088560B838}"/>
              </a:ext>
            </a:extLst>
          </p:cNvPr>
          <p:cNvPicPr>
            <a:picLocks noChangeAspect="1"/>
          </p:cNvPicPr>
          <p:nvPr/>
        </p:nvPicPr>
        <p:blipFill>
          <a:blip r:embed="rId6"/>
          <a:stretch>
            <a:fillRect/>
          </a:stretch>
        </p:blipFill>
        <p:spPr>
          <a:xfrm>
            <a:off x="9114036" y="311352"/>
            <a:ext cx="2587813" cy="1461705"/>
          </a:xfrm>
          <a:prstGeom prst="rect">
            <a:avLst/>
          </a:prstGeom>
        </p:spPr>
      </p:pic>
      <p:pic>
        <p:nvPicPr>
          <p:cNvPr id="10" name="Picture 9">
            <a:extLst>
              <a:ext uri="{FF2B5EF4-FFF2-40B4-BE49-F238E27FC236}">
                <a16:creationId xmlns:a16="http://schemas.microsoft.com/office/drawing/2014/main" id="{1DD94E94-AC4E-4C0B-A9F6-808C7E3E9A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49730" y="3756454"/>
            <a:ext cx="1426277" cy="2949487"/>
          </a:xfrm>
          <a:prstGeom prst="rect">
            <a:avLst/>
          </a:prstGeom>
        </p:spPr>
      </p:pic>
      <p:pic>
        <p:nvPicPr>
          <p:cNvPr id="11" name="Picture 10" descr="A white wooden spoon with a long straw&#10;&#10;AI-generated content may be incorrect.">
            <a:extLst>
              <a:ext uri="{FF2B5EF4-FFF2-40B4-BE49-F238E27FC236}">
                <a16:creationId xmlns:a16="http://schemas.microsoft.com/office/drawing/2014/main" id="{410C6AFD-E6BC-4F83-C2AC-0BBFBD67212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10377" y="4419924"/>
            <a:ext cx="1622547" cy="1622547"/>
          </a:xfrm>
          <a:prstGeom prst="rect">
            <a:avLst/>
          </a:prstGeom>
        </p:spPr>
      </p:pic>
      <p:pic>
        <p:nvPicPr>
          <p:cNvPr id="13" name="Picture 12">
            <a:extLst>
              <a:ext uri="{FF2B5EF4-FFF2-40B4-BE49-F238E27FC236}">
                <a16:creationId xmlns:a16="http://schemas.microsoft.com/office/drawing/2014/main" id="{33778AF7-FC4C-CF72-7C10-1637F2CAB5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46193" y="3429000"/>
            <a:ext cx="3264184" cy="1875327"/>
          </a:xfrm>
          <a:prstGeom prst="rect">
            <a:avLst/>
          </a:prstGeom>
        </p:spPr>
      </p:pic>
      <p:pic>
        <p:nvPicPr>
          <p:cNvPr id="15" name="Picture 14">
            <a:extLst>
              <a:ext uri="{FF2B5EF4-FFF2-40B4-BE49-F238E27FC236}">
                <a16:creationId xmlns:a16="http://schemas.microsoft.com/office/drawing/2014/main" id="{A0DEBE4E-E0C5-B554-144D-731768834C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9725" y="4773258"/>
            <a:ext cx="2586395" cy="1589997"/>
          </a:xfrm>
          <a:prstGeom prst="rect">
            <a:avLst/>
          </a:prstGeom>
        </p:spPr>
      </p:pic>
    </p:spTree>
    <p:extLst>
      <p:ext uri="{BB962C8B-B14F-4D97-AF65-F5344CB8AC3E}">
        <p14:creationId xmlns:p14="http://schemas.microsoft.com/office/powerpoint/2010/main" val="241535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07CFA-552F-A251-DFE9-A0E5C5372BA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1F885-52E3-9167-C942-211B29299004}"/>
              </a:ext>
            </a:extLst>
          </p:cNvPr>
          <p:cNvSpPr>
            <a:spLocks noGrp="1"/>
          </p:cNvSpPr>
          <p:nvPr>
            <p:ph idx="1"/>
          </p:nvPr>
        </p:nvSpPr>
        <p:spPr>
          <a:xfrm>
            <a:off x="838200" y="2138067"/>
            <a:ext cx="10515600" cy="2581866"/>
          </a:xfrm>
        </p:spPr>
        <p:txBody>
          <a:bodyPr>
            <a:normAutofit/>
          </a:bodyPr>
          <a:lstStyle/>
          <a:p>
            <a:pPr marL="0" indent="0" algn="ctr">
              <a:buNone/>
            </a:pPr>
            <a:r>
              <a:rPr lang="en-AU" dirty="0"/>
              <a:t>Let’s look at some recipes and the tools and equipment needed</a:t>
            </a:r>
          </a:p>
        </p:txBody>
      </p:sp>
    </p:spTree>
    <p:extLst>
      <p:ext uri="{BB962C8B-B14F-4D97-AF65-F5344CB8AC3E}">
        <p14:creationId xmlns:p14="http://schemas.microsoft.com/office/powerpoint/2010/main" val="3662570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091B1-8299-C315-7E42-1C1A2B4D4EB3}"/>
              </a:ext>
            </a:extLst>
          </p:cNvPr>
          <p:cNvSpPr>
            <a:spLocks noGrp="1"/>
          </p:cNvSpPr>
          <p:nvPr>
            <p:ph type="title"/>
          </p:nvPr>
        </p:nvSpPr>
        <p:spPr/>
        <p:txBody>
          <a:bodyPr/>
          <a:lstStyle/>
          <a:p>
            <a:r>
              <a:rPr lang="en-AU" dirty="0"/>
              <a:t>Fruit salad</a:t>
            </a:r>
          </a:p>
        </p:txBody>
      </p:sp>
      <p:pic>
        <p:nvPicPr>
          <p:cNvPr id="4" name="Picture 3">
            <a:extLst>
              <a:ext uri="{FF2B5EF4-FFF2-40B4-BE49-F238E27FC236}">
                <a16:creationId xmlns:a16="http://schemas.microsoft.com/office/drawing/2014/main" id="{424D2083-3919-6527-BB22-2F859807CB3D}"/>
              </a:ext>
            </a:extLst>
          </p:cNvPr>
          <p:cNvPicPr>
            <a:picLocks noChangeAspect="1"/>
          </p:cNvPicPr>
          <p:nvPr/>
        </p:nvPicPr>
        <p:blipFill>
          <a:blip r:embed="rId3"/>
          <a:stretch>
            <a:fillRect/>
          </a:stretch>
        </p:blipFill>
        <p:spPr>
          <a:xfrm>
            <a:off x="3634167" y="1461792"/>
            <a:ext cx="6424217" cy="4442845"/>
          </a:xfrm>
          <a:prstGeom prst="rect">
            <a:avLst/>
          </a:prstGeom>
        </p:spPr>
      </p:pic>
      <p:sp>
        <p:nvSpPr>
          <p:cNvPr id="5" name="TextBox 4">
            <a:extLst>
              <a:ext uri="{FF2B5EF4-FFF2-40B4-BE49-F238E27FC236}">
                <a16:creationId xmlns:a16="http://schemas.microsoft.com/office/drawing/2014/main" id="{6C91B254-337B-696C-BB2D-DD1E9DC3895C}"/>
              </a:ext>
            </a:extLst>
          </p:cNvPr>
          <p:cNvSpPr txBox="1"/>
          <p:nvPr/>
        </p:nvSpPr>
        <p:spPr>
          <a:xfrm>
            <a:off x="820615" y="1828800"/>
            <a:ext cx="2590800" cy="1754326"/>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The recipe states that the fruit needs to be ‘quartered’, ‘sliced’ and ‘chopped’. This requires a </a:t>
            </a:r>
            <a:r>
              <a:rPr lang="en-AU" dirty="0">
                <a:solidFill>
                  <a:srgbClr val="FF0000"/>
                </a:solidFill>
                <a:latin typeface="Arial" panose="020B0604020202020204" pitchFamily="34" charset="0"/>
                <a:cs typeface="Arial" panose="020B0604020202020204" pitchFamily="34" charset="0"/>
              </a:rPr>
              <a:t>knife</a:t>
            </a:r>
            <a:r>
              <a:rPr lang="en-AU" dirty="0">
                <a:latin typeface="Arial" panose="020B0604020202020204" pitchFamily="34" charset="0"/>
                <a:cs typeface="Arial" panose="020B0604020202020204" pitchFamily="34" charset="0"/>
              </a:rPr>
              <a:t> and </a:t>
            </a:r>
            <a:r>
              <a:rPr lang="en-AU" dirty="0">
                <a:solidFill>
                  <a:srgbClr val="FF0000"/>
                </a:solidFill>
                <a:latin typeface="Arial" panose="020B0604020202020204" pitchFamily="34" charset="0"/>
                <a:cs typeface="Arial" panose="020B0604020202020204" pitchFamily="34" charset="0"/>
              </a:rPr>
              <a:t>chopping board</a:t>
            </a:r>
            <a:r>
              <a:rPr lang="en-AU" dirty="0">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01340FB5-0BDE-FE06-68DC-49A7519A42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435" y="3583126"/>
            <a:ext cx="1695571" cy="1221740"/>
          </a:xfrm>
          <a:prstGeom prst="rect">
            <a:avLst/>
          </a:prstGeom>
        </p:spPr>
      </p:pic>
      <p:cxnSp>
        <p:nvCxnSpPr>
          <p:cNvPr id="7" name="Straight Arrow Connector 6">
            <a:extLst>
              <a:ext uri="{FF2B5EF4-FFF2-40B4-BE49-F238E27FC236}">
                <a16:creationId xmlns:a16="http://schemas.microsoft.com/office/drawing/2014/main" id="{7D90C91D-C7EA-AF3C-B248-5DF3DD0338B4}"/>
              </a:ext>
            </a:extLst>
          </p:cNvPr>
          <p:cNvCxnSpPr/>
          <p:nvPr/>
        </p:nvCxnSpPr>
        <p:spPr>
          <a:xfrm>
            <a:off x="3235569" y="2356338"/>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4CAFDD3-8CD4-E230-A0B6-D107FA34967A}"/>
              </a:ext>
            </a:extLst>
          </p:cNvPr>
          <p:cNvCxnSpPr>
            <a:cxnSpLocks/>
          </p:cNvCxnSpPr>
          <p:nvPr/>
        </p:nvCxnSpPr>
        <p:spPr>
          <a:xfrm>
            <a:off x="3387969" y="2508738"/>
            <a:ext cx="1184031" cy="3751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1A37814-F1A8-454D-CADC-DCF21ACC1DAA}"/>
              </a:ext>
            </a:extLst>
          </p:cNvPr>
          <p:cNvCxnSpPr>
            <a:cxnSpLocks/>
          </p:cNvCxnSpPr>
          <p:nvPr/>
        </p:nvCxnSpPr>
        <p:spPr>
          <a:xfrm>
            <a:off x="3297049" y="2705963"/>
            <a:ext cx="2189351" cy="544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490E941-097F-39D7-BCD8-34E5E6BE33B3}"/>
              </a:ext>
            </a:extLst>
          </p:cNvPr>
          <p:cNvSpPr txBox="1"/>
          <p:nvPr/>
        </p:nvSpPr>
        <p:spPr>
          <a:xfrm>
            <a:off x="9448495" y="1294301"/>
            <a:ext cx="2590800" cy="646331"/>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The ingredients need to be combined in a </a:t>
            </a:r>
            <a:r>
              <a:rPr lang="en-AU" dirty="0">
                <a:solidFill>
                  <a:srgbClr val="FF0000"/>
                </a:solidFill>
                <a:latin typeface="Arial" panose="020B0604020202020204" pitchFamily="34" charset="0"/>
                <a:cs typeface="Arial" panose="020B0604020202020204" pitchFamily="34" charset="0"/>
              </a:rPr>
              <a:t>bowl</a:t>
            </a:r>
            <a:r>
              <a:rPr lang="en-AU" dirty="0">
                <a:latin typeface="Arial" panose="020B0604020202020204" pitchFamily="34" charset="0"/>
                <a:cs typeface="Arial" panose="020B0604020202020204" pitchFamily="34" charset="0"/>
              </a:rPr>
              <a:t>.</a:t>
            </a:r>
          </a:p>
        </p:txBody>
      </p:sp>
      <p:cxnSp>
        <p:nvCxnSpPr>
          <p:cNvPr id="11" name="Straight Arrow Connector 10">
            <a:extLst>
              <a:ext uri="{FF2B5EF4-FFF2-40B4-BE49-F238E27FC236}">
                <a16:creationId xmlns:a16="http://schemas.microsoft.com/office/drawing/2014/main" id="{1198F4CF-64FE-C681-B064-52A68C3D2C9F}"/>
              </a:ext>
            </a:extLst>
          </p:cNvPr>
          <p:cNvCxnSpPr>
            <a:cxnSpLocks/>
          </p:cNvCxnSpPr>
          <p:nvPr/>
        </p:nvCxnSpPr>
        <p:spPr>
          <a:xfrm flipH="1">
            <a:off x="7596554" y="1940632"/>
            <a:ext cx="3052276" cy="943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B211003-A301-BC11-A707-6D4E2150BD01}"/>
              </a:ext>
            </a:extLst>
          </p:cNvPr>
          <p:cNvCxnSpPr>
            <a:cxnSpLocks/>
          </p:cNvCxnSpPr>
          <p:nvPr/>
        </p:nvCxnSpPr>
        <p:spPr>
          <a:xfrm flipH="1">
            <a:off x="7010400" y="1972209"/>
            <a:ext cx="4387461" cy="22217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C90D2E6-5BF0-3CF4-07E5-946578AE3D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3203" y="302055"/>
            <a:ext cx="2010964" cy="1374346"/>
          </a:xfrm>
          <a:prstGeom prst="rect">
            <a:avLst/>
          </a:prstGeom>
        </p:spPr>
      </p:pic>
      <p:sp>
        <p:nvSpPr>
          <p:cNvPr id="14" name="TextBox 13">
            <a:extLst>
              <a:ext uri="{FF2B5EF4-FFF2-40B4-BE49-F238E27FC236}">
                <a16:creationId xmlns:a16="http://schemas.microsoft.com/office/drawing/2014/main" id="{02EDA71E-5036-A591-FD87-BD86D702E5BE}"/>
              </a:ext>
            </a:extLst>
          </p:cNvPr>
          <p:cNvSpPr txBox="1"/>
          <p:nvPr/>
        </p:nvSpPr>
        <p:spPr>
          <a:xfrm>
            <a:off x="7476308" y="6318120"/>
            <a:ext cx="1627369" cy="276999"/>
          </a:xfrm>
          <a:prstGeom prst="rect">
            <a:avLst/>
          </a:prstGeom>
          <a:noFill/>
        </p:spPr>
        <p:txBody>
          <a:bodyPr wrap="none" rtlCol="0">
            <a:spAutoFit/>
          </a:bodyPr>
          <a:lstStyle/>
          <a:p>
            <a:r>
              <a:rPr lang="en-AU" sz="1200" dirty="0">
                <a:latin typeface="Arial" panose="020B0604020202020204" pitchFamily="34" charset="0"/>
                <a:cs typeface="Arial" panose="020B0604020202020204" pitchFamily="34" charset="0"/>
              </a:rPr>
              <a:t>Recipe: taste.com.au</a:t>
            </a:r>
          </a:p>
        </p:txBody>
      </p:sp>
      <p:pic>
        <p:nvPicPr>
          <p:cNvPr id="15" name="Picture 14">
            <a:extLst>
              <a:ext uri="{FF2B5EF4-FFF2-40B4-BE49-F238E27FC236}">
                <a16:creationId xmlns:a16="http://schemas.microsoft.com/office/drawing/2014/main" id="{9D78035D-7A3A-7B53-9D6A-E44587107E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72517" y="3020548"/>
            <a:ext cx="1604872" cy="1036776"/>
          </a:xfrm>
          <a:prstGeom prst="rect">
            <a:avLst/>
          </a:prstGeom>
        </p:spPr>
      </p:pic>
      <p:sp>
        <p:nvSpPr>
          <p:cNvPr id="16" name="TextBox 15">
            <a:extLst>
              <a:ext uri="{FF2B5EF4-FFF2-40B4-BE49-F238E27FC236}">
                <a16:creationId xmlns:a16="http://schemas.microsoft.com/office/drawing/2014/main" id="{017329F4-A479-BBE0-9B6A-B080E45302D9}"/>
              </a:ext>
            </a:extLst>
          </p:cNvPr>
          <p:cNvSpPr txBox="1"/>
          <p:nvPr/>
        </p:nvSpPr>
        <p:spPr>
          <a:xfrm>
            <a:off x="500201" y="5609660"/>
            <a:ext cx="3768980" cy="1200329"/>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Food groups: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Fruit</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Dairy (yoghurt)</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Meat and alternatives (almonds)</a:t>
            </a:r>
          </a:p>
        </p:txBody>
      </p:sp>
    </p:spTree>
    <p:extLst>
      <p:ext uri="{BB962C8B-B14F-4D97-AF65-F5344CB8AC3E}">
        <p14:creationId xmlns:p14="http://schemas.microsoft.com/office/powerpoint/2010/main" val="39656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981E9-F629-3C4D-6219-39B2AE4CC41C}"/>
              </a:ext>
            </a:extLst>
          </p:cNvPr>
          <p:cNvSpPr>
            <a:spLocks noGrp="1"/>
          </p:cNvSpPr>
          <p:nvPr>
            <p:ph type="title"/>
          </p:nvPr>
        </p:nvSpPr>
        <p:spPr/>
        <p:txBody>
          <a:bodyPr/>
          <a:lstStyle/>
          <a:p>
            <a:r>
              <a:rPr lang="en-AU" dirty="0"/>
              <a:t>Almond and date bliss balls</a:t>
            </a:r>
          </a:p>
        </p:txBody>
      </p:sp>
      <p:pic>
        <p:nvPicPr>
          <p:cNvPr id="4" name="Picture 3">
            <a:extLst>
              <a:ext uri="{FF2B5EF4-FFF2-40B4-BE49-F238E27FC236}">
                <a16:creationId xmlns:a16="http://schemas.microsoft.com/office/drawing/2014/main" id="{DFD70322-DF1D-3720-5399-324C0C0A82B5}"/>
              </a:ext>
            </a:extLst>
          </p:cNvPr>
          <p:cNvPicPr>
            <a:picLocks noChangeAspect="1"/>
          </p:cNvPicPr>
          <p:nvPr/>
        </p:nvPicPr>
        <p:blipFill>
          <a:blip r:embed="rId3"/>
          <a:stretch>
            <a:fillRect/>
          </a:stretch>
        </p:blipFill>
        <p:spPr>
          <a:xfrm>
            <a:off x="3144320" y="1709930"/>
            <a:ext cx="2339543" cy="4000847"/>
          </a:xfrm>
          <a:prstGeom prst="rect">
            <a:avLst/>
          </a:prstGeom>
        </p:spPr>
      </p:pic>
      <p:pic>
        <p:nvPicPr>
          <p:cNvPr id="5" name="Picture 4">
            <a:extLst>
              <a:ext uri="{FF2B5EF4-FFF2-40B4-BE49-F238E27FC236}">
                <a16:creationId xmlns:a16="http://schemas.microsoft.com/office/drawing/2014/main" id="{417999A6-DAB9-F8E9-5615-E73C968D4037}"/>
              </a:ext>
            </a:extLst>
          </p:cNvPr>
          <p:cNvPicPr>
            <a:picLocks noChangeAspect="1"/>
          </p:cNvPicPr>
          <p:nvPr/>
        </p:nvPicPr>
        <p:blipFill>
          <a:blip r:embed="rId4"/>
          <a:stretch>
            <a:fillRect/>
          </a:stretch>
        </p:blipFill>
        <p:spPr>
          <a:xfrm>
            <a:off x="5483863" y="1709930"/>
            <a:ext cx="3619814" cy="2004234"/>
          </a:xfrm>
          <a:prstGeom prst="rect">
            <a:avLst/>
          </a:prstGeom>
        </p:spPr>
      </p:pic>
      <p:pic>
        <p:nvPicPr>
          <p:cNvPr id="6" name="Picture 5">
            <a:extLst>
              <a:ext uri="{FF2B5EF4-FFF2-40B4-BE49-F238E27FC236}">
                <a16:creationId xmlns:a16="http://schemas.microsoft.com/office/drawing/2014/main" id="{399B11EE-0CF9-15B2-E27C-880DA9C032F3}"/>
              </a:ext>
            </a:extLst>
          </p:cNvPr>
          <p:cNvPicPr>
            <a:picLocks noChangeAspect="1"/>
          </p:cNvPicPr>
          <p:nvPr/>
        </p:nvPicPr>
        <p:blipFill>
          <a:blip r:embed="rId5"/>
          <a:stretch>
            <a:fillRect/>
          </a:stretch>
        </p:blipFill>
        <p:spPr>
          <a:xfrm>
            <a:off x="5628656" y="3900403"/>
            <a:ext cx="3475021" cy="2004234"/>
          </a:xfrm>
          <a:prstGeom prst="rect">
            <a:avLst/>
          </a:prstGeom>
        </p:spPr>
      </p:pic>
      <p:sp>
        <p:nvSpPr>
          <p:cNvPr id="7" name="TextBox 6">
            <a:extLst>
              <a:ext uri="{FF2B5EF4-FFF2-40B4-BE49-F238E27FC236}">
                <a16:creationId xmlns:a16="http://schemas.microsoft.com/office/drawing/2014/main" id="{ACE7747A-52C6-FB71-8C25-99254372340D}"/>
              </a:ext>
            </a:extLst>
          </p:cNvPr>
          <p:cNvSpPr txBox="1"/>
          <p:nvPr/>
        </p:nvSpPr>
        <p:spPr>
          <a:xfrm>
            <a:off x="304799" y="1582615"/>
            <a:ext cx="2590800" cy="1754326"/>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Some of the ingredients need to be put in a </a:t>
            </a:r>
            <a:r>
              <a:rPr lang="en-AU" dirty="0">
                <a:solidFill>
                  <a:srgbClr val="FF0000"/>
                </a:solidFill>
                <a:latin typeface="Arial" panose="020B0604020202020204" pitchFamily="34" charset="0"/>
                <a:cs typeface="Arial" panose="020B0604020202020204" pitchFamily="34" charset="0"/>
              </a:rPr>
              <a:t>food processor </a:t>
            </a:r>
            <a:r>
              <a:rPr lang="en-AU" dirty="0">
                <a:latin typeface="Arial" panose="020B0604020202020204" pitchFamily="34" charset="0"/>
                <a:cs typeface="Arial" panose="020B0604020202020204" pitchFamily="34" charset="0"/>
              </a:rPr>
              <a:t>(so it can be cut up really finely, like a paste).</a:t>
            </a:r>
          </a:p>
        </p:txBody>
      </p:sp>
      <p:cxnSp>
        <p:nvCxnSpPr>
          <p:cNvPr id="8" name="Straight Arrow Connector 7">
            <a:extLst>
              <a:ext uri="{FF2B5EF4-FFF2-40B4-BE49-F238E27FC236}">
                <a16:creationId xmlns:a16="http://schemas.microsoft.com/office/drawing/2014/main" id="{10A78108-80D9-B663-0DC5-F5B517DB53B2}"/>
              </a:ext>
            </a:extLst>
          </p:cNvPr>
          <p:cNvCxnSpPr>
            <a:cxnSpLocks/>
          </p:cNvCxnSpPr>
          <p:nvPr/>
        </p:nvCxnSpPr>
        <p:spPr>
          <a:xfrm>
            <a:off x="2538045" y="2524477"/>
            <a:ext cx="3417278" cy="687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F73FF4F-0BD5-63CF-EA94-8411007895D0}"/>
              </a:ext>
            </a:extLst>
          </p:cNvPr>
          <p:cNvSpPr txBox="1"/>
          <p:nvPr/>
        </p:nvSpPr>
        <p:spPr>
          <a:xfrm>
            <a:off x="9103677" y="1494383"/>
            <a:ext cx="2590800" cy="2031325"/>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In this recipe, equipment includes a </a:t>
            </a:r>
            <a:r>
              <a:rPr lang="en-AU" dirty="0">
                <a:solidFill>
                  <a:srgbClr val="FF0000"/>
                </a:solidFill>
                <a:latin typeface="Arial" panose="020B0604020202020204" pitchFamily="34" charset="0"/>
                <a:cs typeface="Arial" panose="020B0604020202020204" pitchFamily="34" charset="0"/>
              </a:rPr>
              <a:t>plate, </a:t>
            </a:r>
            <a:r>
              <a:rPr lang="en-AU" dirty="0">
                <a:latin typeface="Arial" panose="020B0604020202020204" pitchFamily="34" charset="0"/>
                <a:cs typeface="Arial" panose="020B0604020202020204" pitchFamily="34" charset="0"/>
              </a:rPr>
              <a:t>an </a:t>
            </a:r>
            <a:r>
              <a:rPr lang="en-AU" dirty="0">
                <a:solidFill>
                  <a:srgbClr val="FF0000"/>
                </a:solidFill>
                <a:latin typeface="Arial" panose="020B0604020202020204" pitchFamily="34" charset="0"/>
                <a:cs typeface="Arial" panose="020B0604020202020204" pitchFamily="34" charset="0"/>
              </a:rPr>
              <a:t>airtight container</a:t>
            </a:r>
            <a:r>
              <a:rPr lang="en-AU" dirty="0">
                <a:latin typeface="Arial" panose="020B0604020202020204" pitchFamily="34" charset="0"/>
                <a:cs typeface="Arial" panose="020B0604020202020204" pitchFamily="34" charset="0"/>
              </a:rPr>
              <a:t> and </a:t>
            </a:r>
            <a:r>
              <a:rPr lang="en-AU" dirty="0">
                <a:solidFill>
                  <a:srgbClr val="FF0000"/>
                </a:solidFill>
                <a:latin typeface="Arial" panose="020B0604020202020204" pitchFamily="34" charset="0"/>
                <a:cs typeface="Arial" panose="020B0604020202020204" pitchFamily="34" charset="0"/>
              </a:rPr>
              <a:t>baking paper</a:t>
            </a:r>
            <a:r>
              <a:rPr lang="en-AU" dirty="0">
                <a:latin typeface="Arial" panose="020B0604020202020204" pitchFamily="34" charset="0"/>
                <a:cs typeface="Arial" panose="020B0604020202020204" pitchFamily="34" charset="0"/>
              </a:rPr>
              <a:t> as they are needed to prepare the dish. </a:t>
            </a:r>
          </a:p>
        </p:txBody>
      </p:sp>
      <p:cxnSp>
        <p:nvCxnSpPr>
          <p:cNvPr id="10" name="Straight Arrow Connector 9">
            <a:extLst>
              <a:ext uri="{FF2B5EF4-FFF2-40B4-BE49-F238E27FC236}">
                <a16:creationId xmlns:a16="http://schemas.microsoft.com/office/drawing/2014/main" id="{E6EDF618-9026-16E5-7201-C335BAF5AA03}"/>
              </a:ext>
            </a:extLst>
          </p:cNvPr>
          <p:cNvCxnSpPr>
            <a:cxnSpLocks/>
          </p:cNvCxnSpPr>
          <p:nvPr/>
        </p:nvCxnSpPr>
        <p:spPr>
          <a:xfrm flipH="1">
            <a:off x="8188569" y="3281520"/>
            <a:ext cx="2010508" cy="973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A29384C-A378-6E48-ECE4-C58049CB4DE9}"/>
              </a:ext>
            </a:extLst>
          </p:cNvPr>
          <p:cNvCxnSpPr>
            <a:cxnSpLocks/>
          </p:cNvCxnSpPr>
          <p:nvPr/>
        </p:nvCxnSpPr>
        <p:spPr>
          <a:xfrm flipH="1">
            <a:off x="7366166" y="3231341"/>
            <a:ext cx="2652619" cy="1270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FC844D4-730E-9807-A1E4-9C34C9DA7B1F}"/>
              </a:ext>
            </a:extLst>
          </p:cNvPr>
          <p:cNvCxnSpPr>
            <a:cxnSpLocks/>
          </p:cNvCxnSpPr>
          <p:nvPr/>
        </p:nvCxnSpPr>
        <p:spPr>
          <a:xfrm flipH="1">
            <a:off x="8608377" y="3317888"/>
            <a:ext cx="1787125" cy="1277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A food processor with chickpeas in it&#10;&#10;AI-generated content may be incorrect.">
            <a:extLst>
              <a:ext uri="{FF2B5EF4-FFF2-40B4-BE49-F238E27FC236}">
                <a16:creationId xmlns:a16="http://schemas.microsoft.com/office/drawing/2014/main" id="{133969BB-2E57-A419-E37F-821C50AA4B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4138" y="3527977"/>
            <a:ext cx="1941427" cy="1947370"/>
          </a:xfrm>
          <a:prstGeom prst="rect">
            <a:avLst/>
          </a:prstGeom>
        </p:spPr>
      </p:pic>
      <p:pic>
        <p:nvPicPr>
          <p:cNvPr id="14" name="Picture 13" descr="A white plate with a white border&#10;&#10;AI-generated content may be incorrect.">
            <a:extLst>
              <a:ext uri="{FF2B5EF4-FFF2-40B4-BE49-F238E27FC236}">
                <a16:creationId xmlns:a16="http://schemas.microsoft.com/office/drawing/2014/main" id="{3C886E90-6B37-8994-6882-DB1DFA6DEA3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007567" y="4343350"/>
            <a:ext cx="1295775" cy="613533"/>
          </a:xfrm>
          <a:prstGeom prst="rect">
            <a:avLst/>
          </a:prstGeom>
        </p:spPr>
      </p:pic>
      <p:pic>
        <p:nvPicPr>
          <p:cNvPr id="15" name="Picture 14" descr="A clear plastic container with a blue lid&#10;&#10;AI-generated content may be incorrect.">
            <a:extLst>
              <a:ext uri="{FF2B5EF4-FFF2-40B4-BE49-F238E27FC236}">
                <a16:creationId xmlns:a16="http://schemas.microsoft.com/office/drawing/2014/main" id="{703B4908-D800-BF56-CD5F-2076CD03594C}"/>
              </a:ext>
            </a:extLst>
          </p:cNvPr>
          <p:cNvPicPr>
            <a:picLocks noChangeAspect="1"/>
          </p:cNvPicPr>
          <p:nvPr/>
        </p:nvPicPr>
        <p:blipFill>
          <a:blip r:embed="rId8" cstate="screen">
            <a:extLst>
              <a:ext uri="{28A0092B-C50C-407E-A947-70E740481C1C}">
                <a14:useLocalDpi xmlns:a14="http://schemas.microsoft.com/office/drawing/2010/main"/>
              </a:ext>
            </a:extLst>
          </a:blip>
          <a:srcRect t="19678" b="17387"/>
          <a:stretch/>
        </p:blipFill>
        <p:spPr>
          <a:xfrm>
            <a:off x="10611802" y="3515991"/>
            <a:ext cx="1004765" cy="625209"/>
          </a:xfrm>
          <a:prstGeom prst="rect">
            <a:avLst/>
          </a:prstGeom>
        </p:spPr>
      </p:pic>
      <p:pic>
        <p:nvPicPr>
          <p:cNvPr id="16" name="Picture 15" descr="A rectangular box of food&#10;&#10;AI-generated content may be incorrect.">
            <a:extLst>
              <a:ext uri="{FF2B5EF4-FFF2-40B4-BE49-F238E27FC236}">
                <a16:creationId xmlns:a16="http://schemas.microsoft.com/office/drawing/2014/main" id="{BC537A4C-CFCF-7C65-F953-9FA4D5FDD55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413466" y="4367651"/>
            <a:ext cx="1487622" cy="454969"/>
          </a:xfrm>
          <a:prstGeom prst="rect">
            <a:avLst/>
          </a:prstGeom>
        </p:spPr>
      </p:pic>
      <p:sp>
        <p:nvSpPr>
          <p:cNvPr id="17" name="TextBox 16">
            <a:extLst>
              <a:ext uri="{FF2B5EF4-FFF2-40B4-BE49-F238E27FC236}">
                <a16:creationId xmlns:a16="http://schemas.microsoft.com/office/drawing/2014/main" id="{0931A7FB-7F90-0FC3-A556-60A96431F253}"/>
              </a:ext>
            </a:extLst>
          </p:cNvPr>
          <p:cNvSpPr txBox="1"/>
          <p:nvPr/>
        </p:nvSpPr>
        <p:spPr>
          <a:xfrm>
            <a:off x="500201" y="5609660"/>
            <a:ext cx="4217821" cy="923330"/>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Food groups: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Fruit</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Meat and alternatives (almond meal)</a:t>
            </a:r>
          </a:p>
        </p:txBody>
      </p:sp>
      <p:pic>
        <p:nvPicPr>
          <p:cNvPr id="18" name="Picture 17">
            <a:extLst>
              <a:ext uri="{FF2B5EF4-FFF2-40B4-BE49-F238E27FC236}">
                <a16:creationId xmlns:a16="http://schemas.microsoft.com/office/drawing/2014/main" id="{5FBA8F27-A8C8-BB58-805C-329098BB82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8002" y="157301"/>
            <a:ext cx="1858115" cy="1225352"/>
          </a:xfrm>
          <a:prstGeom prst="rect">
            <a:avLst/>
          </a:prstGeom>
        </p:spPr>
      </p:pic>
      <p:sp>
        <p:nvSpPr>
          <p:cNvPr id="19" name="TextBox 18">
            <a:extLst>
              <a:ext uri="{FF2B5EF4-FFF2-40B4-BE49-F238E27FC236}">
                <a16:creationId xmlns:a16="http://schemas.microsoft.com/office/drawing/2014/main" id="{680DDA6D-C4A3-B058-7A58-DF338B0CB32F}"/>
              </a:ext>
            </a:extLst>
          </p:cNvPr>
          <p:cNvSpPr txBox="1"/>
          <p:nvPr/>
        </p:nvSpPr>
        <p:spPr>
          <a:xfrm>
            <a:off x="7476308" y="6318120"/>
            <a:ext cx="1627369" cy="276999"/>
          </a:xfrm>
          <a:prstGeom prst="rect">
            <a:avLst/>
          </a:prstGeom>
          <a:noFill/>
        </p:spPr>
        <p:txBody>
          <a:bodyPr wrap="none" rtlCol="0">
            <a:spAutoFit/>
          </a:bodyPr>
          <a:lstStyle/>
          <a:p>
            <a:r>
              <a:rPr lang="en-AU" sz="1200" dirty="0">
                <a:latin typeface="Arial" panose="020B0604020202020204" pitchFamily="34" charset="0"/>
                <a:cs typeface="Arial" panose="020B0604020202020204" pitchFamily="34" charset="0"/>
              </a:rPr>
              <a:t>Recipe: taste.com.au</a:t>
            </a:r>
          </a:p>
        </p:txBody>
      </p:sp>
    </p:spTree>
    <p:extLst>
      <p:ext uri="{BB962C8B-B14F-4D97-AF65-F5344CB8AC3E}">
        <p14:creationId xmlns:p14="http://schemas.microsoft.com/office/powerpoint/2010/main" val="4110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55885-04B1-D742-98DC-6AD0C220350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1371AE-CCCA-BB16-0B09-7F71AE4DD766}"/>
              </a:ext>
            </a:extLst>
          </p:cNvPr>
          <p:cNvSpPr>
            <a:spLocks noGrp="1"/>
          </p:cNvSpPr>
          <p:nvPr>
            <p:ph idx="1"/>
          </p:nvPr>
        </p:nvSpPr>
        <p:spPr>
          <a:xfrm>
            <a:off x="838200" y="2138067"/>
            <a:ext cx="10515600" cy="2581866"/>
          </a:xfrm>
        </p:spPr>
        <p:txBody>
          <a:bodyPr>
            <a:normAutofit/>
          </a:bodyPr>
          <a:lstStyle/>
          <a:p>
            <a:pPr marL="0" indent="0" algn="ctr">
              <a:buNone/>
            </a:pPr>
            <a:r>
              <a:rPr lang="en-AU" dirty="0"/>
              <a:t>Let’s do some together</a:t>
            </a:r>
          </a:p>
        </p:txBody>
      </p:sp>
    </p:spTree>
    <p:extLst>
      <p:ext uri="{BB962C8B-B14F-4D97-AF65-F5344CB8AC3E}">
        <p14:creationId xmlns:p14="http://schemas.microsoft.com/office/powerpoint/2010/main" val="3387842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D9B0-911B-767E-0FE1-50F4D1B3665F}"/>
              </a:ext>
            </a:extLst>
          </p:cNvPr>
          <p:cNvSpPr>
            <a:spLocks noGrp="1"/>
          </p:cNvSpPr>
          <p:nvPr>
            <p:ph type="title"/>
          </p:nvPr>
        </p:nvSpPr>
        <p:spPr/>
        <p:txBody>
          <a:bodyPr/>
          <a:lstStyle/>
          <a:p>
            <a:pPr algn="ctr"/>
            <a:r>
              <a:rPr lang="en-AU" dirty="0"/>
              <a:t>The Australian Guide to Healthy Eating</a:t>
            </a:r>
          </a:p>
        </p:txBody>
      </p:sp>
      <p:pic>
        <p:nvPicPr>
          <p:cNvPr id="4" name="Picture 3">
            <a:extLst>
              <a:ext uri="{FF2B5EF4-FFF2-40B4-BE49-F238E27FC236}">
                <a16:creationId xmlns:a16="http://schemas.microsoft.com/office/drawing/2014/main" id="{9FE47F82-0307-AB31-A3CB-415FD4FE9010}"/>
              </a:ext>
            </a:extLst>
          </p:cNvPr>
          <p:cNvPicPr>
            <a:picLocks noChangeAspect="1"/>
          </p:cNvPicPr>
          <p:nvPr/>
        </p:nvPicPr>
        <p:blipFill>
          <a:blip r:embed="rId3"/>
          <a:stretch>
            <a:fillRect/>
          </a:stretch>
        </p:blipFill>
        <p:spPr>
          <a:xfrm>
            <a:off x="3960185" y="1183422"/>
            <a:ext cx="4271629" cy="5500635"/>
          </a:xfrm>
          <a:prstGeom prst="rect">
            <a:avLst/>
          </a:prstGeom>
        </p:spPr>
      </p:pic>
    </p:spTree>
    <p:extLst>
      <p:ext uri="{BB962C8B-B14F-4D97-AF65-F5344CB8AC3E}">
        <p14:creationId xmlns:p14="http://schemas.microsoft.com/office/powerpoint/2010/main" val="30196741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5D0F0-5100-2D87-C442-875FFA683C30}"/>
              </a:ext>
            </a:extLst>
          </p:cNvPr>
          <p:cNvSpPr>
            <a:spLocks noGrp="1"/>
          </p:cNvSpPr>
          <p:nvPr>
            <p:ph type="title"/>
          </p:nvPr>
        </p:nvSpPr>
        <p:spPr/>
        <p:txBody>
          <a:bodyPr/>
          <a:lstStyle/>
          <a:p>
            <a:r>
              <a:rPr lang="en-AU" dirty="0"/>
              <a:t>Chicken sandwich</a:t>
            </a:r>
          </a:p>
        </p:txBody>
      </p:sp>
      <p:sp>
        <p:nvSpPr>
          <p:cNvPr id="4" name="TextBox 3">
            <a:extLst>
              <a:ext uri="{FF2B5EF4-FFF2-40B4-BE49-F238E27FC236}">
                <a16:creationId xmlns:a16="http://schemas.microsoft.com/office/drawing/2014/main" id="{35D50D95-60E8-6A84-0D31-500D5F103FEC}"/>
              </a:ext>
            </a:extLst>
          </p:cNvPr>
          <p:cNvSpPr txBox="1"/>
          <p:nvPr/>
        </p:nvSpPr>
        <p:spPr>
          <a:xfrm>
            <a:off x="7476308" y="6318120"/>
            <a:ext cx="1627369" cy="276999"/>
          </a:xfrm>
          <a:prstGeom prst="rect">
            <a:avLst/>
          </a:prstGeom>
          <a:noFill/>
        </p:spPr>
        <p:txBody>
          <a:bodyPr wrap="none" rtlCol="0">
            <a:spAutoFit/>
          </a:bodyPr>
          <a:lstStyle/>
          <a:p>
            <a:r>
              <a:rPr lang="en-AU" sz="1200" dirty="0">
                <a:latin typeface="Arial" panose="020B0604020202020204" pitchFamily="34" charset="0"/>
                <a:cs typeface="Arial" panose="020B0604020202020204" pitchFamily="34" charset="0"/>
              </a:rPr>
              <a:t>Recipe: taste.com.au</a:t>
            </a:r>
          </a:p>
        </p:txBody>
      </p:sp>
      <p:pic>
        <p:nvPicPr>
          <p:cNvPr id="5" name="Picture 4">
            <a:extLst>
              <a:ext uri="{FF2B5EF4-FFF2-40B4-BE49-F238E27FC236}">
                <a16:creationId xmlns:a16="http://schemas.microsoft.com/office/drawing/2014/main" id="{A9771E99-A4BC-3DF4-EFB1-8012821E9046}"/>
              </a:ext>
            </a:extLst>
          </p:cNvPr>
          <p:cNvPicPr>
            <a:picLocks noChangeAspect="1"/>
          </p:cNvPicPr>
          <p:nvPr/>
        </p:nvPicPr>
        <p:blipFill>
          <a:blip r:embed="rId3"/>
          <a:stretch>
            <a:fillRect/>
          </a:stretch>
        </p:blipFill>
        <p:spPr>
          <a:xfrm>
            <a:off x="3427149" y="1630524"/>
            <a:ext cx="2149026" cy="3596952"/>
          </a:xfrm>
          <a:prstGeom prst="rect">
            <a:avLst/>
          </a:prstGeom>
        </p:spPr>
      </p:pic>
      <p:pic>
        <p:nvPicPr>
          <p:cNvPr id="6" name="Picture 5">
            <a:extLst>
              <a:ext uri="{FF2B5EF4-FFF2-40B4-BE49-F238E27FC236}">
                <a16:creationId xmlns:a16="http://schemas.microsoft.com/office/drawing/2014/main" id="{5EAFB9FA-09BF-873F-6B8E-F76BE762DB62}"/>
              </a:ext>
            </a:extLst>
          </p:cNvPr>
          <p:cNvPicPr>
            <a:picLocks noChangeAspect="1"/>
          </p:cNvPicPr>
          <p:nvPr/>
        </p:nvPicPr>
        <p:blipFill>
          <a:blip r:embed="rId4"/>
          <a:stretch>
            <a:fillRect/>
          </a:stretch>
        </p:blipFill>
        <p:spPr>
          <a:xfrm>
            <a:off x="6337924" y="1630524"/>
            <a:ext cx="3642676" cy="3551228"/>
          </a:xfrm>
          <a:prstGeom prst="rect">
            <a:avLst/>
          </a:prstGeom>
        </p:spPr>
      </p:pic>
    </p:spTree>
    <p:extLst>
      <p:ext uri="{BB962C8B-B14F-4D97-AF65-F5344CB8AC3E}">
        <p14:creationId xmlns:p14="http://schemas.microsoft.com/office/powerpoint/2010/main" val="25774948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02F1-5CAB-EECF-18CC-A4CDDAAD6F5F}"/>
              </a:ext>
            </a:extLst>
          </p:cNvPr>
          <p:cNvSpPr>
            <a:spLocks noGrp="1"/>
          </p:cNvSpPr>
          <p:nvPr>
            <p:ph type="title"/>
          </p:nvPr>
        </p:nvSpPr>
        <p:spPr/>
        <p:txBody>
          <a:bodyPr/>
          <a:lstStyle/>
          <a:p>
            <a:r>
              <a:rPr lang="en-AU" dirty="0"/>
              <a:t>Vegetable muffins</a:t>
            </a:r>
          </a:p>
        </p:txBody>
      </p:sp>
      <p:sp>
        <p:nvSpPr>
          <p:cNvPr id="4" name="TextBox 3">
            <a:extLst>
              <a:ext uri="{FF2B5EF4-FFF2-40B4-BE49-F238E27FC236}">
                <a16:creationId xmlns:a16="http://schemas.microsoft.com/office/drawing/2014/main" id="{D8B09584-3755-7E58-598D-26AC555D6377}"/>
              </a:ext>
            </a:extLst>
          </p:cNvPr>
          <p:cNvSpPr txBox="1"/>
          <p:nvPr/>
        </p:nvSpPr>
        <p:spPr>
          <a:xfrm>
            <a:off x="7476308" y="6318120"/>
            <a:ext cx="1627369" cy="276999"/>
          </a:xfrm>
          <a:prstGeom prst="rect">
            <a:avLst/>
          </a:prstGeom>
          <a:noFill/>
        </p:spPr>
        <p:txBody>
          <a:bodyPr wrap="none" rtlCol="0">
            <a:spAutoFit/>
          </a:bodyPr>
          <a:lstStyle/>
          <a:p>
            <a:r>
              <a:rPr lang="en-AU" sz="1200" dirty="0">
                <a:latin typeface="Arial" panose="020B0604020202020204" pitchFamily="34" charset="0"/>
                <a:cs typeface="Arial" panose="020B0604020202020204" pitchFamily="34" charset="0"/>
              </a:rPr>
              <a:t>Recipe: taste.com.au</a:t>
            </a:r>
          </a:p>
        </p:txBody>
      </p:sp>
      <p:pic>
        <p:nvPicPr>
          <p:cNvPr id="5" name="Picture 4">
            <a:extLst>
              <a:ext uri="{FF2B5EF4-FFF2-40B4-BE49-F238E27FC236}">
                <a16:creationId xmlns:a16="http://schemas.microsoft.com/office/drawing/2014/main" id="{178940F6-6635-7A53-C597-64B93FDD5B2F}"/>
              </a:ext>
            </a:extLst>
          </p:cNvPr>
          <p:cNvPicPr>
            <a:picLocks noChangeAspect="1"/>
          </p:cNvPicPr>
          <p:nvPr/>
        </p:nvPicPr>
        <p:blipFill>
          <a:blip r:embed="rId3"/>
          <a:stretch>
            <a:fillRect/>
          </a:stretch>
        </p:blipFill>
        <p:spPr>
          <a:xfrm>
            <a:off x="2054227" y="1325138"/>
            <a:ext cx="1767993" cy="4930567"/>
          </a:xfrm>
          <a:prstGeom prst="rect">
            <a:avLst/>
          </a:prstGeom>
        </p:spPr>
      </p:pic>
      <p:pic>
        <p:nvPicPr>
          <p:cNvPr id="6" name="Picture 5">
            <a:extLst>
              <a:ext uri="{FF2B5EF4-FFF2-40B4-BE49-F238E27FC236}">
                <a16:creationId xmlns:a16="http://schemas.microsoft.com/office/drawing/2014/main" id="{1BDF7E1F-EC4C-7834-B681-66EADA73FCA9}"/>
              </a:ext>
            </a:extLst>
          </p:cNvPr>
          <p:cNvPicPr>
            <a:picLocks noChangeAspect="1"/>
          </p:cNvPicPr>
          <p:nvPr/>
        </p:nvPicPr>
        <p:blipFill>
          <a:blip r:embed="rId4"/>
          <a:stretch>
            <a:fillRect/>
          </a:stretch>
        </p:blipFill>
        <p:spPr>
          <a:xfrm>
            <a:off x="4580457" y="1366169"/>
            <a:ext cx="2895851" cy="3261643"/>
          </a:xfrm>
          <a:prstGeom prst="rect">
            <a:avLst/>
          </a:prstGeom>
        </p:spPr>
      </p:pic>
      <p:pic>
        <p:nvPicPr>
          <p:cNvPr id="7" name="Picture 6">
            <a:extLst>
              <a:ext uri="{FF2B5EF4-FFF2-40B4-BE49-F238E27FC236}">
                <a16:creationId xmlns:a16="http://schemas.microsoft.com/office/drawing/2014/main" id="{B6161DCB-6876-731F-1416-B64212B12905}"/>
              </a:ext>
            </a:extLst>
          </p:cNvPr>
          <p:cNvPicPr>
            <a:picLocks noChangeAspect="1"/>
          </p:cNvPicPr>
          <p:nvPr/>
        </p:nvPicPr>
        <p:blipFill>
          <a:blip r:embed="rId5"/>
          <a:stretch>
            <a:fillRect/>
          </a:stretch>
        </p:blipFill>
        <p:spPr>
          <a:xfrm>
            <a:off x="8234545" y="1325138"/>
            <a:ext cx="2834886" cy="4427604"/>
          </a:xfrm>
          <a:prstGeom prst="rect">
            <a:avLst/>
          </a:prstGeom>
        </p:spPr>
      </p:pic>
    </p:spTree>
    <p:extLst>
      <p:ext uri="{BB962C8B-B14F-4D97-AF65-F5344CB8AC3E}">
        <p14:creationId xmlns:p14="http://schemas.microsoft.com/office/powerpoint/2010/main" val="32772147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E6BB-5358-BF93-575C-10B4131BA8E4}"/>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E0109644-5B7D-E4C5-9774-A9D1338C650F}"/>
              </a:ext>
            </a:extLst>
          </p:cNvPr>
          <p:cNvSpPr>
            <a:spLocks noGrp="1"/>
          </p:cNvSpPr>
          <p:nvPr>
            <p:ph idx="1"/>
          </p:nvPr>
        </p:nvSpPr>
        <p:spPr/>
        <p:txBody>
          <a:bodyPr>
            <a:normAutofit lnSpcReduction="10000"/>
          </a:bodyPr>
          <a:lstStyle/>
          <a:p>
            <a:pPr marL="0" indent="0">
              <a:buNone/>
            </a:pPr>
            <a:r>
              <a:rPr lang="en-AU" dirty="0"/>
              <a:t>For each of the recipes in the booklet, identify:</a:t>
            </a:r>
          </a:p>
          <a:p>
            <a:pPr lvl="0"/>
            <a:r>
              <a:rPr lang="en-AU" dirty="0"/>
              <a:t>the </a:t>
            </a:r>
            <a:r>
              <a:rPr lang="en-AU" b="1" dirty="0"/>
              <a:t>tools</a:t>
            </a:r>
            <a:r>
              <a:rPr lang="en-AU" dirty="0"/>
              <a:t> and </a:t>
            </a:r>
            <a:r>
              <a:rPr lang="en-AU" b="1" dirty="0"/>
              <a:t>equipment</a:t>
            </a:r>
            <a:r>
              <a:rPr lang="en-AU" dirty="0"/>
              <a:t> needed to prepare the food</a:t>
            </a:r>
          </a:p>
          <a:p>
            <a:pPr lvl="0"/>
            <a:r>
              <a:rPr lang="en-AU" dirty="0"/>
              <a:t>the </a:t>
            </a:r>
            <a:r>
              <a:rPr lang="en-AU" b="1" dirty="0"/>
              <a:t>food groups</a:t>
            </a:r>
            <a:r>
              <a:rPr lang="en-AU" dirty="0"/>
              <a:t> in the recipe</a:t>
            </a:r>
          </a:p>
          <a:p>
            <a:pPr lvl="0"/>
            <a:r>
              <a:rPr lang="en-AU" dirty="0"/>
              <a:t>whether the ingredients are from </a:t>
            </a:r>
            <a:r>
              <a:rPr lang="en-AU" b="1" dirty="0"/>
              <a:t>plants</a:t>
            </a:r>
            <a:r>
              <a:rPr lang="en-AU" dirty="0"/>
              <a:t> or </a:t>
            </a:r>
            <a:r>
              <a:rPr lang="en-AU" b="1" dirty="0"/>
              <a:t>animals.</a:t>
            </a:r>
            <a:endParaRPr lang="en-AU" dirty="0"/>
          </a:p>
          <a:p>
            <a:endParaRPr lang="en-AU" dirty="0"/>
          </a:p>
        </p:txBody>
      </p:sp>
    </p:spTree>
    <p:extLst>
      <p:ext uri="{BB962C8B-B14F-4D97-AF65-F5344CB8AC3E}">
        <p14:creationId xmlns:p14="http://schemas.microsoft.com/office/powerpoint/2010/main" val="24403012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486F5-53CF-0FE1-6264-50A097333047}"/>
              </a:ext>
            </a:extLst>
          </p:cNvPr>
          <p:cNvSpPr>
            <a:spLocks noGrp="1"/>
          </p:cNvSpPr>
          <p:nvPr>
            <p:ph type="title"/>
          </p:nvPr>
        </p:nvSpPr>
        <p:spPr/>
        <p:txBody>
          <a:bodyPr/>
          <a:lstStyle/>
          <a:p>
            <a:r>
              <a:rPr lang="en-AU" dirty="0"/>
              <a:t>Lesson 5</a:t>
            </a:r>
          </a:p>
        </p:txBody>
      </p:sp>
    </p:spTree>
    <p:extLst>
      <p:ext uri="{BB962C8B-B14F-4D97-AF65-F5344CB8AC3E}">
        <p14:creationId xmlns:p14="http://schemas.microsoft.com/office/powerpoint/2010/main" val="32586586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7848A-020E-2309-9B4B-5D5BF7987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AA8C58-28E1-643A-CD51-50B7A75731AA}"/>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1643141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11EA2A-7112-30D5-13B0-C4CD615E5E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660" y="257525"/>
            <a:ext cx="2211386" cy="1428595"/>
          </a:xfrm>
          <a:prstGeom prst="rect">
            <a:avLst/>
          </a:prstGeom>
        </p:spPr>
      </p:pic>
      <p:pic>
        <p:nvPicPr>
          <p:cNvPr id="10" name="Picture 9" descr="A white wooden spoon with a long straw&#10;&#10;AI-generated content may be incorrect.">
            <a:extLst>
              <a:ext uri="{FF2B5EF4-FFF2-40B4-BE49-F238E27FC236}">
                <a16:creationId xmlns:a16="http://schemas.microsoft.com/office/drawing/2014/main" id="{B49678C0-9159-ACB5-8A12-27ABFD77A92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35247" y="4848840"/>
            <a:ext cx="1195672" cy="1622547"/>
          </a:xfrm>
          <a:prstGeom prst="rect">
            <a:avLst/>
          </a:prstGeom>
        </p:spPr>
      </p:pic>
      <p:pic>
        <p:nvPicPr>
          <p:cNvPr id="11" name="Picture 10" descr="A group of measuring cups&#10;&#10;AI-generated content may be incorrect.">
            <a:extLst>
              <a:ext uri="{FF2B5EF4-FFF2-40B4-BE49-F238E27FC236}">
                <a16:creationId xmlns:a16="http://schemas.microsoft.com/office/drawing/2014/main" id="{95872AB7-AC1B-8001-ADBB-1EC4D449AF6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83265" y="386613"/>
            <a:ext cx="1739778" cy="1296123"/>
          </a:xfrm>
          <a:prstGeom prst="rect">
            <a:avLst/>
          </a:prstGeom>
        </p:spPr>
      </p:pic>
      <p:sp>
        <p:nvSpPr>
          <p:cNvPr id="12" name="Rectangle: Rounded Corners 11">
            <a:extLst>
              <a:ext uri="{FF2B5EF4-FFF2-40B4-BE49-F238E27FC236}">
                <a16:creationId xmlns:a16="http://schemas.microsoft.com/office/drawing/2014/main" id="{631B2A13-3A50-1009-84E0-E82A22F02F46}"/>
              </a:ext>
            </a:extLst>
          </p:cNvPr>
          <p:cNvSpPr/>
          <p:nvPr/>
        </p:nvSpPr>
        <p:spPr>
          <a:xfrm>
            <a:off x="2188268" y="2082608"/>
            <a:ext cx="7903656" cy="2054836"/>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What are some of the tools and equipment we need to prepare foods at home?</a:t>
            </a:r>
          </a:p>
        </p:txBody>
      </p:sp>
      <p:pic>
        <p:nvPicPr>
          <p:cNvPr id="13" name="Picture 12" descr="A silver knife with a design on it&#10;&#10;AI-generated content may be incorrect.">
            <a:extLst>
              <a:ext uri="{FF2B5EF4-FFF2-40B4-BE49-F238E27FC236}">
                <a16:creationId xmlns:a16="http://schemas.microsoft.com/office/drawing/2014/main" id="{37B55C56-57F1-F351-DC61-421B884602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41204" y="2082608"/>
            <a:ext cx="1186267" cy="1116487"/>
          </a:xfrm>
          <a:prstGeom prst="rect">
            <a:avLst/>
          </a:prstGeom>
        </p:spPr>
      </p:pic>
      <p:pic>
        <p:nvPicPr>
          <p:cNvPr id="14" name="Picture 13" descr="A white toaster with black buttons&#10;&#10;AI-generated content may be incorrect.">
            <a:extLst>
              <a:ext uri="{FF2B5EF4-FFF2-40B4-BE49-F238E27FC236}">
                <a16:creationId xmlns:a16="http://schemas.microsoft.com/office/drawing/2014/main" id="{AE600095-B006-D6C3-9110-638F3AE47AF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6954" y="1902598"/>
            <a:ext cx="1503679" cy="1476505"/>
          </a:xfrm>
          <a:prstGeom prst="rect">
            <a:avLst/>
          </a:prstGeom>
        </p:spPr>
      </p:pic>
      <p:pic>
        <p:nvPicPr>
          <p:cNvPr id="15" name="Picture 14" descr="A white plate on a white background&#10;&#10;AI-generated content may be incorrect.">
            <a:extLst>
              <a:ext uri="{FF2B5EF4-FFF2-40B4-BE49-F238E27FC236}">
                <a16:creationId xmlns:a16="http://schemas.microsoft.com/office/drawing/2014/main" id="{9B5155FE-D45F-6C91-C56F-96E927696F5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348422" y="3639006"/>
            <a:ext cx="1772602" cy="914914"/>
          </a:xfrm>
          <a:prstGeom prst="rect">
            <a:avLst/>
          </a:prstGeom>
        </p:spPr>
      </p:pic>
      <p:pic>
        <p:nvPicPr>
          <p:cNvPr id="16" name="Picture 15" descr="A clear plastic food container with a blue lid&#10;&#10;AI-generated content may be incorrect.">
            <a:extLst>
              <a:ext uri="{FF2B5EF4-FFF2-40B4-BE49-F238E27FC236}">
                <a16:creationId xmlns:a16="http://schemas.microsoft.com/office/drawing/2014/main" id="{A13FF814-973E-3BD2-8481-5A85393DE3A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296964" y="4587581"/>
            <a:ext cx="1772602" cy="1104253"/>
          </a:xfrm>
          <a:prstGeom prst="rect">
            <a:avLst/>
          </a:prstGeom>
        </p:spPr>
      </p:pic>
      <p:pic>
        <p:nvPicPr>
          <p:cNvPr id="17" name="Picture 16">
            <a:extLst>
              <a:ext uri="{FF2B5EF4-FFF2-40B4-BE49-F238E27FC236}">
                <a16:creationId xmlns:a16="http://schemas.microsoft.com/office/drawing/2014/main" id="{0F5EDC36-2AD7-2E6C-2293-C19D394262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85376" y="61493"/>
            <a:ext cx="1433384" cy="1802955"/>
          </a:xfrm>
          <a:prstGeom prst="rect">
            <a:avLst/>
          </a:prstGeom>
        </p:spPr>
      </p:pic>
      <p:pic>
        <p:nvPicPr>
          <p:cNvPr id="18" name="Picture 17">
            <a:extLst>
              <a:ext uri="{FF2B5EF4-FFF2-40B4-BE49-F238E27FC236}">
                <a16:creationId xmlns:a16="http://schemas.microsoft.com/office/drawing/2014/main" id="{BCDB051E-3AB7-2272-D812-C6249C24090E}"/>
              </a:ext>
            </a:extLst>
          </p:cNvPr>
          <p:cNvPicPr>
            <a:picLocks noChangeAspect="1"/>
          </p:cNvPicPr>
          <p:nvPr/>
        </p:nvPicPr>
        <p:blipFill>
          <a:blip r:embed="rId11"/>
          <a:stretch>
            <a:fillRect/>
          </a:stretch>
        </p:blipFill>
        <p:spPr>
          <a:xfrm>
            <a:off x="8887548" y="257525"/>
            <a:ext cx="2587813" cy="1461705"/>
          </a:xfrm>
          <a:prstGeom prst="rect">
            <a:avLst/>
          </a:prstGeom>
        </p:spPr>
      </p:pic>
      <p:pic>
        <p:nvPicPr>
          <p:cNvPr id="19" name="Picture 18">
            <a:extLst>
              <a:ext uri="{FF2B5EF4-FFF2-40B4-BE49-F238E27FC236}">
                <a16:creationId xmlns:a16="http://schemas.microsoft.com/office/drawing/2014/main" id="{2A96B697-43E1-3FDA-A3F8-6CC33C28729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32488" y="4547983"/>
            <a:ext cx="1043519" cy="2157958"/>
          </a:xfrm>
          <a:prstGeom prst="rect">
            <a:avLst/>
          </a:prstGeom>
        </p:spPr>
      </p:pic>
      <p:pic>
        <p:nvPicPr>
          <p:cNvPr id="20" name="Picture 19">
            <a:extLst>
              <a:ext uri="{FF2B5EF4-FFF2-40B4-BE49-F238E27FC236}">
                <a16:creationId xmlns:a16="http://schemas.microsoft.com/office/drawing/2014/main" id="{829BB72A-98A3-722D-AB14-FF6E7A9E123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06422" y="5041025"/>
            <a:ext cx="2039757" cy="1171874"/>
          </a:xfrm>
          <a:prstGeom prst="rect">
            <a:avLst/>
          </a:prstGeom>
        </p:spPr>
      </p:pic>
      <p:pic>
        <p:nvPicPr>
          <p:cNvPr id="21" name="Picture 20">
            <a:extLst>
              <a:ext uri="{FF2B5EF4-FFF2-40B4-BE49-F238E27FC236}">
                <a16:creationId xmlns:a16="http://schemas.microsoft.com/office/drawing/2014/main" id="{7AF79927-2925-CF15-D93A-CB223224814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44607" y="4709582"/>
            <a:ext cx="1943661" cy="1194874"/>
          </a:xfrm>
          <a:prstGeom prst="rect">
            <a:avLst/>
          </a:prstGeom>
        </p:spPr>
      </p:pic>
    </p:spTree>
    <p:extLst>
      <p:ext uri="{BB962C8B-B14F-4D97-AF65-F5344CB8AC3E}">
        <p14:creationId xmlns:p14="http://schemas.microsoft.com/office/powerpoint/2010/main" val="39844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B7609-2C29-86C5-6057-F132AE02A03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867E7D-6EB2-26F0-3653-C29BFADA7143}"/>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88957B01-F7A8-93AC-45A6-A1789082900A}"/>
              </a:ext>
            </a:extLst>
          </p:cNvPr>
          <p:cNvSpPr>
            <a:spLocks noGrp="1"/>
          </p:cNvSpPr>
          <p:nvPr>
            <p:ph idx="10"/>
          </p:nvPr>
        </p:nvSpPr>
        <p:spPr>
          <a:xfrm>
            <a:off x="861495" y="708822"/>
            <a:ext cx="10515600" cy="1688690"/>
          </a:xfrm>
        </p:spPr>
        <p:txBody>
          <a:bodyPr/>
          <a:lstStyle/>
          <a:p>
            <a:r>
              <a:rPr lang="en-AU" dirty="0"/>
              <a:t>Learning intention: </a:t>
            </a:r>
            <a:r>
              <a:rPr lang="en-AU" b="0" dirty="0"/>
              <a:t>To draw and label a food image.</a:t>
            </a:r>
            <a:endParaRPr lang="en-AU" dirty="0"/>
          </a:p>
        </p:txBody>
      </p:sp>
      <p:sp>
        <p:nvSpPr>
          <p:cNvPr id="4" name="Content Placeholder 3">
            <a:extLst>
              <a:ext uri="{FF2B5EF4-FFF2-40B4-BE49-F238E27FC236}">
                <a16:creationId xmlns:a16="http://schemas.microsoft.com/office/drawing/2014/main" id="{45CA46FE-AB8B-5035-B600-31E8C753B9B9}"/>
              </a:ext>
            </a:extLst>
          </p:cNvPr>
          <p:cNvSpPr>
            <a:spLocks noGrp="1"/>
          </p:cNvSpPr>
          <p:nvPr>
            <p:ph idx="11"/>
          </p:nvPr>
        </p:nvSpPr>
        <p:spPr>
          <a:xfrm>
            <a:off x="838200" y="3780063"/>
            <a:ext cx="10515600" cy="2892586"/>
          </a:xfrm>
        </p:spPr>
        <p:txBody>
          <a:bodyPr/>
          <a:lstStyle/>
          <a:p>
            <a:r>
              <a:rPr lang="en-AU" dirty="0"/>
              <a:t>title</a:t>
            </a:r>
          </a:p>
          <a:p>
            <a:r>
              <a:rPr lang="en-AU" dirty="0"/>
              <a:t>draw image</a:t>
            </a:r>
          </a:p>
          <a:p>
            <a:r>
              <a:rPr lang="en-AU" dirty="0"/>
              <a:t>label each part of the image.</a:t>
            </a:r>
          </a:p>
        </p:txBody>
      </p:sp>
    </p:spTree>
    <p:extLst>
      <p:ext uri="{BB962C8B-B14F-4D97-AF65-F5344CB8AC3E}">
        <p14:creationId xmlns:p14="http://schemas.microsoft.com/office/powerpoint/2010/main" val="40986766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182B6-20D2-2699-90AA-58BB4D14A42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BE456D-19CF-7E27-5588-FA6D8EC797DF}"/>
              </a:ext>
            </a:extLst>
          </p:cNvPr>
          <p:cNvSpPr>
            <a:spLocks noGrp="1"/>
          </p:cNvSpPr>
          <p:nvPr>
            <p:ph idx="1"/>
          </p:nvPr>
        </p:nvSpPr>
        <p:spPr>
          <a:xfrm>
            <a:off x="838200" y="2138067"/>
            <a:ext cx="10515600" cy="2581866"/>
          </a:xfrm>
        </p:spPr>
        <p:txBody>
          <a:bodyPr>
            <a:normAutofit/>
          </a:bodyPr>
          <a:lstStyle/>
          <a:p>
            <a:pPr marL="0" indent="0" algn="ctr">
              <a:lnSpc>
                <a:spcPct val="107000"/>
              </a:lnSpc>
              <a:spcBef>
                <a:spcPts val="50"/>
              </a:spcBef>
              <a:spcAft>
                <a:spcPts val="50"/>
              </a:spcAft>
              <a:buNone/>
            </a:pPr>
            <a:r>
              <a:rPr lang="en-AU" kern="100" dirty="0">
                <a:ea typeface="Aptos" panose="020B0004020202020204" pitchFamily="34" charset="0"/>
                <a:cs typeface="Times New Roman" panose="02020603050405020304" pitchFamily="18" charset="0"/>
              </a:rPr>
              <a:t>We can create images of foods and label them with key information</a:t>
            </a:r>
          </a:p>
        </p:txBody>
      </p:sp>
    </p:spTree>
    <p:extLst>
      <p:ext uri="{BB962C8B-B14F-4D97-AF65-F5344CB8AC3E}">
        <p14:creationId xmlns:p14="http://schemas.microsoft.com/office/powerpoint/2010/main" val="30474945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a:extLst>
              <a:ext uri="{FF2B5EF4-FFF2-40B4-BE49-F238E27FC236}">
                <a16:creationId xmlns:a16="http://schemas.microsoft.com/office/drawing/2014/main" id="{60118E7A-A151-B039-46A8-84E7EBC314B0}"/>
              </a:ext>
            </a:extLst>
          </p:cNvPr>
          <p:cNvPicPr>
            <a:picLocks noGrp="1" noChangeAspect="1"/>
          </p:cNvPicPr>
          <p:nvPr>
            <p:ph idx="1"/>
          </p:nvPr>
        </p:nvPicPr>
        <p:blipFill>
          <a:blip r:embed="rId3"/>
          <a:stretch>
            <a:fillRect/>
          </a:stretch>
        </p:blipFill>
        <p:spPr>
          <a:xfrm>
            <a:off x="3378841" y="585313"/>
            <a:ext cx="5863272" cy="5687374"/>
          </a:xfrm>
        </p:spPr>
      </p:pic>
    </p:spTree>
    <p:extLst>
      <p:ext uri="{BB962C8B-B14F-4D97-AF65-F5344CB8AC3E}">
        <p14:creationId xmlns:p14="http://schemas.microsoft.com/office/powerpoint/2010/main" val="6750061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3CD0-8B89-CAA4-66D2-A58CBB8BD8C5}"/>
              </a:ext>
            </a:extLst>
          </p:cNvPr>
          <p:cNvSpPr>
            <a:spLocks noGrp="1"/>
          </p:cNvSpPr>
          <p:nvPr>
            <p:ph type="title"/>
          </p:nvPr>
        </p:nvSpPr>
        <p:spPr/>
        <p:txBody>
          <a:bodyPr/>
          <a:lstStyle/>
          <a:p>
            <a:r>
              <a:rPr lang="en-AU" dirty="0"/>
              <a:t>Apple</a:t>
            </a:r>
          </a:p>
        </p:txBody>
      </p:sp>
      <p:pic>
        <p:nvPicPr>
          <p:cNvPr id="4" name="Content Placeholder 4">
            <a:extLst>
              <a:ext uri="{FF2B5EF4-FFF2-40B4-BE49-F238E27FC236}">
                <a16:creationId xmlns:a16="http://schemas.microsoft.com/office/drawing/2014/main" id="{F1315B8C-B368-1CF6-F2AD-6A9E3A5D8EB4}"/>
              </a:ext>
            </a:extLst>
          </p:cNvPr>
          <p:cNvPicPr>
            <a:picLocks noGrp="1" noChangeAspect="1"/>
          </p:cNvPicPr>
          <p:nvPr>
            <p:ph idx="1"/>
          </p:nvPr>
        </p:nvPicPr>
        <p:blipFill>
          <a:blip r:embed="rId3"/>
          <a:stretch>
            <a:fillRect/>
          </a:stretch>
        </p:blipFill>
        <p:spPr>
          <a:xfrm>
            <a:off x="2743677" y="1506830"/>
            <a:ext cx="6704645" cy="3245474"/>
          </a:xfrm>
        </p:spPr>
      </p:pic>
    </p:spTree>
    <p:extLst>
      <p:ext uri="{BB962C8B-B14F-4D97-AF65-F5344CB8AC3E}">
        <p14:creationId xmlns:p14="http://schemas.microsoft.com/office/powerpoint/2010/main" val="559210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C389C-68FA-87A2-BA74-DFD68ACDB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C6F3F-D032-8B5A-9987-65959F3D73AF}"/>
              </a:ext>
            </a:extLst>
          </p:cNvPr>
          <p:cNvSpPr>
            <a:spLocks noGrp="1"/>
          </p:cNvSpPr>
          <p:nvPr>
            <p:ph type="title"/>
          </p:nvPr>
        </p:nvSpPr>
        <p:spPr/>
        <p:txBody>
          <a:bodyPr/>
          <a:lstStyle/>
          <a:p>
            <a:pPr algn="ctr"/>
            <a:r>
              <a:rPr lang="en-AU" dirty="0"/>
              <a:t>Grain foods</a:t>
            </a:r>
          </a:p>
        </p:txBody>
      </p:sp>
      <p:sp>
        <p:nvSpPr>
          <p:cNvPr id="65" name="Rectangle: Rounded Corners 64">
            <a:extLst>
              <a:ext uri="{FF2B5EF4-FFF2-40B4-BE49-F238E27FC236}">
                <a16:creationId xmlns:a16="http://schemas.microsoft.com/office/drawing/2014/main" id="{498BBCDA-4029-FA37-BA4D-808990E2B271}"/>
              </a:ext>
            </a:extLst>
          </p:cNvPr>
          <p:cNvSpPr/>
          <p:nvPr/>
        </p:nvSpPr>
        <p:spPr>
          <a:xfrm>
            <a:off x="2893325" y="1542195"/>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Breads</a:t>
            </a:r>
          </a:p>
        </p:txBody>
      </p:sp>
      <p:sp>
        <p:nvSpPr>
          <p:cNvPr id="66" name="Rectangle: Rounded Corners 65">
            <a:extLst>
              <a:ext uri="{FF2B5EF4-FFF2-40B4-BE49-F238E27FC236}">
                <a16:creationId xmlns:a16="http://schemas.microsoft.com/office/drawing/2014/main" id="{E1433EDA-0F0B-C8C9-3DD3-7E208BA606E5}"/>
              </a:ext>
            </a:extLst>
          </p:cNvPr>
          <p:cNvSpPr/>
          <p:nvPr/>
        </p:nvSpPr>
        <p:spPr>
          <a:xfrm>
            <a:off x="2893324" y="2367332"/>
            <a:ext cx="2988861"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Breakfast cereal</a:t>
            </a:r>
          </a:p>
        </p:txBody>
      </p:sp>
      <p:sp>
        <p:nvSpPr>
          <p:cNvPr id="67" name="Rectangle: Rounded Corners 66">
            <a:extLst>
              <a:ext uri="{FF2B5EF4-FFF2-40B4-BE49-F238E27FC236}">
                <a16:creationId xmlns:a16="http://schemas.microsoft.com/office/drawing/2014/main" id="{7DA9C524-2995-ACA9-D6AD-ED6C68908E5E}"/>
              </a:ext>
            </a:extLst>
          </p:cNvPr>
          <p:cNvSpPr/>
          <p:nvPr/>
        </p:nvSpPr>
        <p:spPr>
          <a:xfrm>
            <a:off x="2893324" y="3193975"/>
            <a:ext cx="2988860"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Grains</a:t>
            </a:r>
          </a:p>
        </p:txBody>
      </p:sp>
      <p:sp>
        <p:nvSpPr>
          <p:cNvPr id="69" name="Rectangle: Rounded Corners 68">
            <a:extLst>
              <a:ext uri="{FF2B5EF4-FFF2-40B4-BE49-F238E27FC236}">
                <a16:creationId xmlns:a16="http://schemas.microsoft.com/office/drawing/2014/main" id="{D41F2B85-416A-CD3B-29FD-B60C676F3C49}"/>
              </a:ext>
            </a:extLst>
          </p:cNvPr>
          <p:cNvSpPr/>
          <p:nvPr/>
        </p:nvSpPr>
        <p:spPr>
          <a:xfrm>
            <a:off x="2893323" y="4020618"/>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Pasta</a:t>
            </a:r>
          </a:p>
        </p:txBody>
      </p:sp>
      <p:pic>
        <p:nvPicPr>
          <p:cNvPr id="75" name="Picture 74">
            <a:extLst>
              <a:ext uri="{FF2B5EF4-FFF2-40B4-BE49-F238E27FC236}">
                <a16:creationId xmlns:a16="http://schemas.microsoft.com/office/drawing/2014/main" id="{B3015150-14A0-A806-0CB8-E115D678D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805" y="1837993"/>
            <a:ext cx="1400761" cy="1805104"/>
          </a:xfrm>
          <a:prstGeom prst="rect">
            <a:avLst/>
          </a:prstGeom>
        </p:spPr>
      </p:pic>
      <p:pic>
        <p:nvPicPr>
          <p:cNvPr id="77" name="Picture 76">
            <a:extLst>
              <a:ext uri="{FF2B5EF4-FFF2-40B4-BE49-F238E27FC236}">
                <a16:creationId xmlns:a16="http://schemas.microsoft.com/office/drawing/2014/main" id="{85C3D7FC-9043-1135-86C1-3132F32644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3492" y="2838844"/>
            <a:ext cx="1772661" cy="1181774"/>
          </a:xfrm>
          <a:prstGeom prst="rect">
            <a:avLst/>
          </a:prstGeom>
        </p:spPr>
      </p:pic>
      <p:sp>
        <p:nvSpPr>
          <p:cNvPr id="81" name="Rectangle: Rounded Corners 80">
            <a:extLst>
              <a:ext uri="{FF2B5EF4-FFF2-40B4-BE49-F238E27FC236}">
                <a16:creationId xmlns:a16="http://schemas.microsoft.com/office/drawing/2014/main" id="{F4F2F746-A5DE-3251-0D5C-A62E491FEB7E}"/>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Mostly wholegrain and/or high cereal fibre varieties</a:t>
            </a:r>
            <a:endParaRPr lang="en-AU" sz="2800" dirty="0">
              <a:solidFill>
                <a:schemeClr val="bg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AFEACD2-039D-64AE-4F39-78ACC56EB05F}"/>
              </a:ext>
            </a:extLst>
          </p:cNvPr>
          <p:cNvSpPr/>
          <p:nvPr/>
        </p:nvSpPr>
        <p:spPr>
          <a:xfrm>
            <a:off x="2893321" y="4845755"/>
            <a:ext cx="2988861" cy="719383"/>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 products</a:t>
            </a:r>
          </a:p>
        </p:txBody>
      </p:sp>
      <p:pic>
        <p:nvPicPr>
          <p:cNvPr id="4" name="Picture 3">
            <a:extLst>
              <a:ext uri="{FF2B5EF4-FFF2-40B4-BE49-F238E27FC236}">
                <a16:creationId xmlns:a16="http://schemas.microsoft.com/office/drawing/2014/main" id="{092262BF-A820-D627-9BA1-CBE1C27189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311" y="107927"/>
            <a:ext cx="2454898" cy="3151494"/>
          </a:xfrm>
          <a:prstGeom prst="rect">
            <a:avLst/>
          </a:prstGeom>
        </p:spPr>
      </p:pic>
      <p:pic>
        <p:nvPicPr>
          <p:cNvPr id="6" name="Picture 5">
            <a:extLst>
              <a:ext uri="{FF2B5EF4-FFF2-40B4-BE49-F238E27FC236}">
                <a16:creationId xmlns:a16="http://schemas.microsoft.com/office/drawing/2014/main" id="{4582533E-D095-F945-D134-66D00A16DD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3492" y="4327932"/>
            <a:ext cx="1773621" cy="1182414"/>
          </a:xfrm>
          <a:prstGeom prst="rect">
            <a:avLst/>
          </a:prstGeom>
        </p:spPr>
      </p:pic>
      <p:pic>
        <p:nvPicPr>
          <p:cNvPr id="7" name="Picture 6">
            <a:extLst>
              <a:ext uri="{FF2B5EF4-FFF2-40B4-BE49-F238E27FC236}">
                <a16:creationId xmlns:a16="http://schemas.microsoft.com/office/drawing/2014/main" id="{04678109-1F20-9BFB-92EE-918D91A6AF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3492" y="1201107"/>
            <a:ext cx="1546994" cy="1432684"/>
          </a:xfrm>
          <a:prstGeom prst="rect">
            <a:avLst/>
          </a:prstGeom>
        </p:spPr>
      </p:pic>
      <p:pic>
        <p:nvPicPr>
          <p:cNvPr id="9" name="Picture 8">
            <a:extLst>
              <a:ext uri="{FF2B5EF4-FFF2-40B4-BE49-F238E27FC236}">
                <a16:creationId xmlns:a16="http://schemas.microsoft.com/office/drawing/2014/main" id="{6F0B9D98-4388-799F-D7E6-A2079D1B5B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2805" y="4201357"/>
            <a:ext cx="1841547" cy="1160393"/>
          </a:xfrm>
          <a:prstGeom prst="rect">
            <a:avLst/>
          </a:prstGeom>
        </p:spPr>
      </p:pic>
    </p:spTree>
    <p:extLst>
      <p:ext uri="{BB962C8B-B14F-4D97-AF65-F5344CB8AC3E}">
        <p14:creationId xmlns:p14="http://schemas.microsoft.com/office/powerpoint/2010/main" val="29932942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362A-B842-EFC1-DF5B-2496515AC3A2}"/>
              </a:ext>
            </a:extLst>
          </p:cNvPr>
          <p:cNvSpPr>
            <a:spLocks noGrp="1"/>
          </p:cNvSpPr>
          <p:nvPr>
            <p:ph type="title"/>
          </p:nvPr>
        </p:nvSpPr>
        <p:spPr/>
        <p:txBody>
          <a:bodyPr/>
          <a:lstStyle/>
          <a:p>
            <a:r>
              <a:rPr lang="en-AU" dirty="0"/>
              <a:t>Bread slice</a:t>
            </a:r>
          </a:p>
        </p:txBody>
      </p:sp>
      <p:pic>
        <p:nvPicPr>
          <p:cNvPr id="4" name="Picture 3">
            <a:extLst>
              <a:ext uri="{FF2B5EF4-FFF2-40B4-BE49-F238E27FC236}">
                <a16:creationId xmlns:a16="http://schemas.microsoft.com/office/drawing/2014/main" id="{442BA881-DB85-FF4B-1AF7-9ED05A3A43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90962" y="1671638"/>
            <a:ext cx="4146550" cy="2913380"/>
          </a:xfrm>
          <a:prstGeom prst="rect">
            <a:avLst/>
          </a:prstGeom>
        </p:spPr>
      </p:pic>
      <p:sp>
        <p:nvSpPr>
          <p:cNvPr id="5" name="Text Box 2">
            <a:extLst>
              <a:ext uri="{FF2B5EF4-FFF2-40B4-BE49-F238E27FC236}">
                <a16:creationId xmlns:a16="http://schemas.microsoft.com/office/drawing/2014/main" id="{9D4284B0-D1D7-BE7D-B706-2BFEDF1D2D38}"/>
              </a:ext>
            </a:extLst>
          </p:cNvPr>
          <p:cNvSpPr txBox="1"/>
          <p:nvPr/>
        </p:nvSpPr>
        <p:spPr>
          <a:xfrm>
            <a:off x="7415212" y="4110038"/>
            <a:ext cx="914400" cy="31432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buNone/>
            </a:pPr>
            <a:r>
              <a:rPr lang="en-AU" sz="1600" kern="100">
                <a:effectLst/>
                <a:latin typeface="Arial" panose="020B0604020202020204" pitchFamily="34" charset="0"/>
                <a:ea typeface="Aptos" panose="020B0004020202020204" pitchFamily="34" charset="0"/>
                <a:cs typeface="Times New Roman" panose="02020603050405020304" pitchFamily="18" charset="0"/>
              </a:rPr>
              <a:t>Crust</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69E40274-11D6-5CD0-3B81-218D85170D81}"/>
              </a:ext>
            </a:extLst>
          </p:cNvPr>
          <p:cNvCxnSpPr/>
          <p:nvPr/>
        </p:nvCxnSpPr>
        <p:spPr>
          <a:xfrm flipH="1" flipV="1">
            <a:off x="6958012" y="3843338"/>
            <a:ext cx="819150" cy="3143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 Box 2">
            <a:extLst>
              <a:ext uri="{FF2B5EF4-FFF2-40B4-BE49-F238E27FC236}">
                <a16:creationId xmlns:a16="http://schemas.microsoft.com/office/drawing/2014/main" id="{47B0D456-D901-78A4-0D36-0ACD846809A1}"/>
              </a:ext>
            </a:extLst>
          </p:cNvPr>
          <p:cNvSpPr txBox="1"/>
          <p:nvPr/>
        </p:nvSpPr>
        <p:spPr>
          <a:xfrm>
            <a:off x="8329612" y="2947988"/>
            <a:ext cx="1238250" cy="31432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buNone/>
            </a:pPr>
            <a:r>
              <a:rPr lang="en-AU" sz="1600" kern="100">
                <a:effectLst/>
                <a:latin typeface="Arial" panose="020B0604020202020204" pitchFamily="34" charset="0"/>
                <a:ea typeface="Aptos" panose="020B0004020202020204" pitchFamily="34" charset="0"/>
                <a:cs typeface="Times New Roman" panose="02020603050405020304" pitchFamily="18" charset="0"/>
              </a:rPr>
              <a:t>Soft centre</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7C42C2DF-7912-3A2A-9765-9AB4B5E9DCC1}"/>
              </a:ext>
            </a:extLst>
          </p:cNvPr>
          <p:cNvCxnSpPr/>
          <p:nvPr/>
        </p:nvCxnSpPr>
        <p:spPr>
          <a:xfrm flipH="1">
            <a:off x="6529387" y="3109913"/>
            <a:ext cx="1847850" cy="476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 Box 2">
            <a:extLst>
              <a:ext uri="{FF2B5EF4-FFF2-40B4-BE49-F238E27FC236}">
                <a16:creationId xmlns:a16="http://schemas.microsoft.com/office/drawing/2014/main" id="{99DA4127-F688-B08D-97CF-E5171071082A}"/>
              </a:ext>
            </a:extLst>
          </p:cNvPr>
          <p:cNvSpPr txBox="1"/>
          <p:nvPr/>
        </p:nvSpPr>
        <p:spPr>
          <a:xfrm>
            <a:off x="2624137" y="2328863"/>
            <a:ext cx="1724025" cy="31432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buNone/>
            </a:pPr>
            <a:r>
              <a:rPr lang="en-AU" sz="1600" kern="100">
                <a:effectLst/>
                <a:latin typeface="Arial" panose="020B0604020202020204" pitchFamily="34" charset="0"/>
                <a:ea typeface="Aptos" panose="020B0004020202020204" pitchFamily="34" charset="0"/>
                <a:cs typeface="Times New Roman" panose="02020603050405020304" pitchFamily="18" charset="0"/>
              </a:rPr>
              <a:t>Wholemeal flour</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1FC70FF8-3237-728B-FEAF-989D5086C1DF}"/>
              </a:ext>
            </a:extLst>
          </p:cNvPr>
          <p:cNvCxnSpPr/>
          <p:nvPr/>
        </p:nvCxnSpPr>
        <p:spPr>
          <a:xfrm>
            <a:off x="4090987" y="2643188"/>
            <a:ext cx="1019175" cy="304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 Box 2">
            <a:extLst>
              <a:ext uri="{FF2B5EF4-FFF2-40B4-BE49-F238E27FC236}">
                <a16:creationId xmlns:a16="http://schemas.microsoft.com/office/drawing/2014/main" id="{4AD04295-4734-F843-93F2-AEA21D23CBE2}"/>
              </a:ext>
            </a:extLst>
          </p:cNvPr>
          <p:cNvSpPr txBox="1"/>
          <p:nvPr/>
        </p:nvSpPr>
        <p:spPr>
          <a:xfrm>
            <a:off x="4167187" y="1376363"/>
            <a:ext cx="3069954" cy="31432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buNone/>
            </a:pPr>
            <a:r>
              <a:rPr lang="en-AU" sz="1600" kern="100" dirty="0">
                <a:effectLst/>
                <a:latin typeface="Arial" panose="020B0604020202020204" pitchFamily="34" charset="0"/>
                <a:ea typeface="Aptos" panose="020B0004020202020204" pitchFamily="34" charset="0"/>
                <a:cs typeface="Times New Roman" panose="02020603050405020304" pitchFamily="18" charset="0"/>
              </a:rPr>
              <a:t>1 slice = 1 serve of grain foods</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C8093E16-D8EA-4CED-677B-4F6F73F6F447}"/>
              </a:ext>
            </a:extLst>
          </p:cNvPr>
          <p:cNvCxnSpPr/>
          <p:nvPr/>
        </p:nvCxnSpPr>
        <p:spPr>
          <a:xfrm>
            <a:off x="4945062" y="1738313"/>
            <a:ext cx="50165" cy="5048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 Box 2">
            <a:extLst>
              <a:ext uri="{FF2B5EF4-FFF2-40B4-BE49-F238E27FC236}">
                <a16:creationId xmlns:a16="http://schemas.microsoft.com/office/drawing/2014/main" id="{0FAE6059-FB8F-3373-FD01-E87C22109978}"/>
              </a:ext>
            </a:extLst>
          </p:cNvPr>
          <p:cNvSpPr txBox="1"/>
          <p:nvPr/>
        </p:nvSpPr>
        <p:spPr>
          <a:xfrm>
            <a:off x="4900612" y="5110163"/>
            <a:ext cx="2876550" cy="3714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buNone/>
            </a:pPr>
            <a:r>
              <a:rPr lang="en-AU" sz="1600" kern="100">
                <a:effectLst/>
                <a:latin typeface="Arial" panose="020B0604020202020204" pitchFamily="34" charset="0"/>
                <a:ea typeface="Aptos" panose="020B0004020202020204" pitchFamily="34" charset="0"/>
                <a:cs typeface="Times New Roman" panose="02020603050405020304" pitchFamily="18" charset="0"/>
              </a:rPr>
              <a:t>From the grain food group</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4377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E8EC-9545-138B-7FD9-4CC8F0C6CED2}"/>
              </a:ext>
            </a:extLst>
          </p:cNvPr>
          <p:cNvSpPr>
            <a:spLocks noGrp="1"/>
          </p:cNvSpPr>
          <p:nvPr>
            <p:ph type="title"/>
          </p:nvPr>
        </p:nvSpPr>
        <p:spPr/>
        <p:txBody>
          <a:bodyPr/>
          <a:lstStyle/>
          <a:p>
            <a:r>
              <a:rPr lang="en-AU" dirty="0"/>
              <a:t>Baked beans on toast</a:t>
            </a:r>
          </a:p>
        </p:txBody>
      </p:sp>
      <p:pic>
        <p:nvPicPr>
          <p:cNvPr id="4" name="Picture 3" descr="A plate of beans and cheese&#10;&#10;AI-generated content may be incorrect.">
            <a:extLst>
              <a:ext uri="{FF2B5EF4-FFF2-40B4-BE49-F238E27FC236}">
                <a16:creationId xmlns:a16="http://schemas.microsoft.com/office/drawing/2014/main" id="{06918C64-8743-03D5-DF97-A863B8E775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4808" y="1889953"/>
            <a:ext cx="6156186" cy="3078093"/>
          </a:xfrm>
          <a:prstGeom prst="rect">
            <a:avLst/>
          </a:prstGeom>
        </p:spPr>
      </p:pic>
      <p:sp>
        <p:nvSpPr>
          <p:cNvPr id="5" name="TextBox 4">
            <a:extLst>
              <a:ext uri="{FF2B5EF4-FFF2-40B4-BE49-F238E27FC236}">
                <a16:creationId xmlns:a16="http://schemas.microsoft.com/office/drawing/2014/main" id="{AD3FC6DD-DB2A-5672-AF44-07B40F6B179C}"/>
              </a:ext>
            </a:extLst>
          </p:cNvPr>
          <p:cNvSpPr txBox="1"/>
          <p:nvPr/>
        </p:nvSpPr>
        <p:spPr>
          <a:xfrm>
            <a:off x="386862" y="2004646"/>
            <a:ext cx="2488695" cy="2031325"/>
          </a:xfrm>
          <a:prstGeom prst="rect">
            <a:avLst/>
          </a:prstGeom>
          <a:noFill/>
        </p:spPr>
        <p:txBody>
          <a:bodyPr wrap="none" rtlCol="0">
            <a:spAutoFit/>
          </a:bodyPr>
          <a:lstStyle/>
          <a:p>
            <a:r>
              <a:rPr lang="en-AU" b="1" dirty="0">
                <a:latin typeface="Arial" panose="020B0604020202020204" pitchFamily="34" charset="0"/>
                <a:cs typeface="Arial" panose="020B0604020202020204" pitchFamily="34" charset="0"/>
              </a:rPr>
              <a:t>Tools and equipment</a:t>
            </a:r>
          </a:p>
          <a:p>
            <a:r>
              <a:rPr lang="en-AU" dirty="0">
                <a:latin typeface="Arial" panose="020B0604020202020204" pitchFamily="34" charset="0"/>
                <a:cs typeface="Arial" panose="020B0604020202020204" pitchFamily="34" charset="0"/>
              </a:rPr>
              <a:t>Microwave</a:t>
            </a:r>
          </a:p>
          <a:p>
            <a:r>
              <a:rPr lang="en-AU" dirty="0">
                <a:latin typeface="Arial" panose="020B0604020202020204" pitchFamily="34" charset="0"/>
                <a:cs typeface="Arial" panose="020B0604020202020204" pitchFamily="34" charset="0"/>
              </a:rPr>
              <a:t>Spoon</a:t>
            </a:r>
          </a:p>
          <a:p>
            <a:r>
              <a:rPr lang="en-AU" dirty="0">
                <a:latin typeface="Arial" panose="020B0604020202020204" pitchFamily="34" charset="0"/>
                <a:cs typeface="Arial" panose="020B0604020202020204" pitchFamily="34" charset="0"/>
              </a:rPr>
              <a:t>Toaster</a:t>
            </a:r>
          </a:p>
          <a:p>
            <a:r>
              <a:rPr lang="en-AU" dirty="0">
                <a:latin typeface="Arial" panose="020B0604020202020204" pitchFamily="34" charset="0"/>
                <a:cs typeface="Arial" panose="020B0604020202020204" pitchFamily="34" charset="0"/>
              </a:rPr>
              <a:t>Knife</a:t>
            </a:r>
          </a:p>
          <a:p>
            <a:r>
              <a:rPr lang="en-AU" dirty="0">
                <a:latin typeface="Arial" panose="020B0604020202020204" pitchFamily="34" charset="0"/>
                <a:cs typeface="Arial" panose="020B0604020202020204" pitchFamily="34" charset="0"/>
              </a:rPr>
              <a:t>Plate</a:t>
            </a:r>
          </a:p>
          <a:p>
            <a:r>
              <a:rPr lang="en-AU" dirty="0">
                <a:latin typeface="Arial" panose="020B0604020202020204" pitchFamily="34" charset="0"/>
                <a:cs typeface="Arial" panose="020B0604020202020204" pitchFamily="34" charset="0"/>
              </a:rPr>
              <a:t>Grater</a:t>
            </a:r>
          </a:p>
        </p:txBody>
      </p:sp>
      <p:sp>
        <p:nvSpPr>
          <p:cNvPr id="6" name="TextBox 5">
            <a:extLst>
              <a:ext uri="{FF2B5EF4-FFF2-40B4-BE49-F238E27FC236}">
                <a16:creationId xmlns:a16="http://schemas.microsoft.com/office/drawing/2014/main" id="{9693899A-EE66-47BF-AAE5-827C4E257408}"/>
              </a:ext>
            </a:extLst>
          </p:cNvPr>
          <p:cNvSpPr txBox="1"/>
          <p:nvPr/>
        </p:nvSpPr>
        <p:spPr>
          <a:xfrm>
            <a:off x="10070123" y="1889953"/>
            <a:ext cx="1899139" cy="923330"/>
          </a:xfrm>
          <a:prstGeom prst="rect">
            <a:avLst/>
          </a:prstGeom>
          <a:noFill/>
        </p:spPr>
        <p:txBody>
          <a:bodyPr wrap="square" rtlCol="0">
            <a:spAutoFit/>
          </a:bodyPr>
          <a:lstStyle/>
          <a:p>
            <a:r>
              <a:rPr lang="en-AU" b="1" dirty="0">
                <a:latin typeface="Arial" panose="020B0604020202020204" pitchFamily="34" charset="0"/>
                <a:cs typeface="Arial" panose="020B0604020202020204" pitchFamily="34" charset="0"/>
              </a:rPr>
              <a:t>Cheese</a:t>
            </a:r>
          </a:p>
          <a:p>
            <a:r>
              <a:rPr lang="en-AU" dirty="0">
                <a:latin typeface="Arial" panose="020B0604020202020204" pitchFamily="34" charset="0"/>
                <a:cs typeface="Arial" panose="020B0604020202020204" pitchFamily="34" charset="0"/>
              </a:rPr>
              <a:t>Dairy food</a:t>
            </a:r>
          </a:p>
          <a:p>
            <a:r>
              <a:rPr lang="en-AU" dirty="0">
                <a:latin typeface="Arial" panose="020B0604020202020204" pitchFamily="34" charset="0"/>
                <a:cs typeface="Arial" panose="020B0604020202020204" pitchFamily="34" charset="0"/>
              </a:rPr>
              <a:t>From animals</a:t>
            </a:r>
          </a:p>
        </p:txBody>
      </p:sp>
      <p:cxnSp>
        <p:nvCxnSpPr>
          <p:cNvPr id="7" name="Straight Arrow Connector 6">
            <a:extLst>
              <a:ext uri="{FF2B5EF4-FFF2-40B4-BE49-F238E27FC236}">
                <a16:creationId xmlns:a16="http://schemas.microsoft.com/office/drawing/2014/main" id="{377E7BB9-5656-EBEB-1D11-58840577CB05}"/>
              </a:ext>
            </a:extLst>
          </p:cNvPr>
          <p:cNvCxnSpPr>
            <a:cxnSpLocks/>
          </p:cNvCxnSpPr>
          <p:nvPr/>
        </p:nvCxnSpPr>
        <p:spPr>
          <a:xfrm flipH="1">
            <a:off x="7502769" y="2148116"/>
            <a:ext cx="2567354" cy="9233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81349B5-54E1-F507-C49E-0962AD696D57}"/>
              </a:ext>
            </a:extLst>
          </p:cNvPr>
          <p:cNvSpPr txBox="1"/>
          <p:nvPr/>
        </p:nvSpPr>
        <p:spPr>
          <a:xfrm>
            <a:off x="4067907" y="5195861"/>
            <a:ext cx="3270739" cy="923330"/>
          </a:xfrm>
          <a:prstGeom prst="rect">
            <a:avLst/>
          </a:prstGeom>
          <a:noFill/>
        </p:spPr>
        <p:txBody>
          <a:bodyPr wrap="square" rtlCol="0">
            <a:spAutoFit/>
          </a:bodyPr>
          <a:lstStyle/>
          <a:p>
            <a:r>
              <a:rPr lang="en-AU" b="1" dirty="0">
                <a:latin typeface="Arial" panose="020B0604020202020204" pitchFamily="34" charset="0"/>
                <a:cs typeface="Arial" panose="020B0604020202020204" pitchFamily="34" charset="0"/>
              </a:rPr>
              <a:t>Beans</a:t>
            </a:r>
          </a:p>
          <a:p>
            <a:r>
              <a:rPr lang="en-AU" dirty="0">
                <a:latin typeface="Arial" panose="020B0604020202020204" pitchFamily="34" charset="0"/>
                <a:cs typeface="Arial" panose="020B0604020202020204" pitchFamily="34" charset="0"/>
              </a:rPr>
              <a:t>Meat and alternatives food</a:t>
            </a:r>
          </a:p>
          <a:p>
            <a:r>
              <a:rPr lang="en-AU" dirty="0">
                <a:latin typeface="Arial" panose="020B0604020202020204" pitchFamily="34" charset="0"/>
                <a:cs typeface="Arial" panose="020B0604020202020204" pitchFamily="34" charset="0"/>
              </a:rPr>
              <a:t>From plants</a:t>
            </a:r>
          </a:p>
        </p:txBody>
      </p:sp>
      <p:cxnSp>
        <p:nvCxnSpPr>
          <p:cNvPr id="9" name="Straight Arrow Connector 8">
            <a:extLst>
              <a:ext uri="{FF2B5EF4-FFF2-40B4-BE49-F238E27FC236}">
                <a16:creationId xmlns:a16="http://schemas.microsoft.com/office/drawing/2014/main" id="{65022FB2-C75D-E03B-CC3C-2457787D187A}"/>
              </a:ext>
            </a:extLst>
          </p:cNvPr>
          <p:cNvCxnSpPr>
            <a:cxnSpLocks/>
          </p:cNvCxnSpPr>
          <p:nvPr/>
        </p:nvCxnSpPr>
        <p:spPr>
          <a:xfrm flipV="1">
            <a:off x="5872162" y="3950677"/>
            <a:ext cx="1349253" cy="1472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5E2057C-5442-45BE-0D1D-8120F77852BE}"/>
              </a:ext>
            </a:extLst>
          </p:cNvPr>
          <p:cNvSpPr txBox="1"/>
          <p:nvPr/>
        </p:nvSpPr>
        <p:spPr>
          <a:xfrm>
            <a:off x="7504809" y="5195861"/>
            <a:ext cx="1980965" cy="923330"/>
          </a:xfrm>
          <a:prstGeom prst="rect">
            <a:avLst/>
          </a:prstGeom>
          <a:noFill/>
        </p:spPr>
        <p:txBody>
          <a:bodyPr wrap="square" rtlCol="0">
            <a:spAutoFit/>
          </a:bodyPr>
          <a:lstStyle/>
          <a:p>
            <a:r>
              <a:rPr lang="en-AU" b="1" dirty="0">
                <a:latin typeface="Arial" panose="020B0604020202020204" pitchFamily="34" charset="0"/>
                <a:cs typeface="Arial" panose="020B0604020202020204" pitchFamily="34" charset="0"/>
              </a:rPr>
              <a:t>Bread</a:t>
            </a:r>
          </a:p>
          <a:p>
            <a:r>
              <a:rPr lang="en-AU" dirty="0">
                <a:latin typeface="Arial" panose="020B0604020202020204" pitchFamily="34" charset="0"/>
                <a:cs typeface="Arial" panose="020B0604020202020204" pitchFamily="34" charset="0"/>
              </a:rPr>
              <a:t>Grain food</a:t>
            </a:r>
          </a:p>
          <a:p>
            <a:r>
              <a:rPr lang="en-AU" dirty="0">
                <a:latin typeface="Arial" panose="020B0604020202020204" pitchFamily="34" charset="0"/>
                <a:cs typeface="Arial" panose="020B0604020202020204" pitchFamily="34" charset="0"/>
              </a:rPr>
              <a:t>From plants</a:t>
            </a:r>
          </a:p>
        </p:txBody>
      </p:sp>
      <p:cxnSp>
        <p:nvCxnSpPr>
          <p:cNvPr id="11" name="Straight Arrow Connector 10">
            <a:extLst>
              <a:ext uri="{FF2B5EF4-FFF2-40B4-BE49-F238E27FC236}">
                <a16:creationId xmlns:a16="http://schemas.microsoft.com/office/drawing/2014/main" id="{2D1B2902-4624-D80F-408C-52EA70DAD3D0}"/>
              </a:ext>
            </a:extLst>
          </p:cNvPr>
          <p:cNvCxnSpPr>
            <a:cxnSpLocks/>
          </p:cNvCxnSpPr>
          <p:nvPr/>
        </p:nvCxnSpPr>
        <p:spPr>
          <a:xfrm flipH="1" flipV="1">
            <a:off x="7767897" y="4345454"/>
            <a:ext cx="52767" cy="8547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35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D2227-D4CA-AF9F-7F71-C65A208E20A3}"/>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EED3DB7A-4C92-6F0F-27C6-2112C2D8869C}"/>
              </a:ext>
            </a:extLst>
          </p:cNvPr>
          <p:cNvSpPr>
            <a:spLocks noGrp="1"/>
          </p:cNvSpPr>
          <p:nvPr>
            <p:ph idx="1"/>
          </p:nvPr>
        </p:nvSpPr>
        <p:spPr>
          <a:xfrm>
            <a:off x="838200" y="1553592"/>
            <a:ext cx="10515600" cy="5205621"/>
          </a:xfrm>
        </p:spPr>
        <p:txBody>
          <a:bodyPr>
            <a:normAutofit/>
          </a:bodyPr>
          <a:lstStyle/>
          <a:p>
            <a:pPr marL="0" indent="0">
              <a:buNone/>
            </a:pPr>
            <a:r>
              <a:rPr lang="en-US" sz="3200" dirty="0"/>
              <a:t>Draw a prepared food item that aligns with Australian Guide to Healthy Eating.</a:t>
            </a:r>
          </a:p>
          <a:p>
            <a:pPr marL="0" indent="0">
              <a:buNone/>
            </a:pPr>
            <a:r>
              <a:rPr lang="en-US" sz="3200" dirty="0"/>
              <a:t>Include:</a:t>
            </a:r>
          </a:p>
          <a:p>
            <a:r>
              <a:rPr lang="en-US" sz="3200" dirty="0"/>
              <a:t>Title</a:t>
            </a:r>
          </a:p>
          <a:p>
            <a:r>
              <a:rPr lang="en-US" sz="3200" dirty="0"/>
              <a:t>Label the image with:</a:t>
            </a:r>
          </a:p>
          <a:p>
            <a:pPr marL="981075" lvl="1" indent="-446088"/>
            <a:r>
              <a:rPr lang="en-US" sz="3200" dirty="0"/>
              <a:t>the tools and equipment needed to prepare the food</a:t>
            </a:r>
          </a:p>
          <a:p>
            <a:pPr marL="981075" lvl="1" indent="-446088"/>
            <a:r>
              <a:rPr lang="en-US" sz="3200" dirty="0"/>
              <a:t>the food groups in the recipe</a:t>
            </a:r>
          </a:p>
          <a:p>
            <a:pPr marL="981075" lvl="1" indent="-446088"/>
            <a:r>
              <a:rPr lang="en-US" sz="3200" dirty="0"/>
              <a:t>whether the ingredients are from plants or </a:t>
            </a:r>
            <a:br>
              <a:rPr lang="en-US" sz="3200" dirty="0"/>
            </a:br>
            <a:r>
              <a:rPr lang="en-US" sz="3200" dirty="0"/>
              <a:t>animals.</a:t>
            </a:r>
          </a:p>
          <a:p>
            <a:endParaRPr lang="en-AU" sz="3200" dirty="0"/>
          </a:p>
        </p:txBody>
      </p:sp>
      <p:pic>
        <p:nvPicPr>
          <p:cNvPr id="5" name="Picture 4">
            <a:extLst>
              <a:ext uri="{FF2B5EF4-FFF2-40B4-BE49-F238E27FC236}">
                <a16:creationId xmlns:a16="http://schemas.microsoft.com/office/drawing/2014/main" id="{C2F36380-CAC4-C4B9-6BC8-3346F5698D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4780" y="2195217"/>
            <a:ext cx="1613882" cy="1839951"/>
          </a:xfrm>
          <a:prstGeom prst="rect">
            <a:avLst/>
          </a:prstGeom>
        </p:spPr>
      </p:pic>
      <p:pic>
        <p:nvPicPr>
          <p:cNvPr id="7" name="Picture 6">
            <a:extLst>
              <a:ext uri="{FF2B5EF4-FFF2-40B4-BE49-F238E27FC236}">
                <a16:creationId xmlns:a16="http://schemas.microsoft.com/office/drawing/2014/main" id="{8B4CF417-FC5D-5B68-D976-047D53F639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175" y="95612"/>
            <a:ext cx="1613883" cy="1483468"/>
          </a:xfrm>
          <a:prstGeom prst="rect">
            <a:avLst/>
          </a:prstGeom>
        </p:spPr>
      </p:pic>
      <p:pic>
        <p:nvPicPr>
          <p:cNvPr id="9" name="Picture 8">
            <a:extLst>
              <a:ext uri="{FF2B5EF4-FFF2-40B4-BE49-F238E27FC236}">
                <a16:creationId xmlns:a16="http://schemas.microsoft.com/office/drawing/2014/main" id="{E0841DAB-99FA-47E7-0202-1325EC1B8A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87569" y="41194"/>
            <a:ext cx="2981093" cy="1302419"/>
          </a:xfrm>
          <a:prstGeom prst="rect">
            <a:avLst/>
          </a:prstGeom>
        </p:spPr>
      </p:pic>
    </p:spTree>
    <p:extLst>
      <p:ext uri="{BB962C8B-B14F-4D97-AF65-F5344CB8AC3E}">
        <p14:creationId xmlns:p14="http://schemas.microsoft.com/office/powerpoint/2010/main" val="8215113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B4245-7E53-84FD-4AD2-6435EC0B9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C4C65E-DA61-D9A1-A9C3-195539ECC9CA}"/>
              </a:ext>
            </a:extLst>
          </p:cNvPr>
          <p:cNvSpPr>
            <a:spLocks noGrp="1"/>
          </p:cNvSpPr>
          <p:nvPr>
            <p:ph type="title"/>
          </p:nvPr>
        </p:nvSpPr>
        <p:spPr/>
        <p:txBody>
          <a:bodyPr/>
          <a:lstStyle/>
          <a:p>
            <a:r>
              <a:rPr lang="en-AU" dirty="0"/>
              <a:t>Lesson 6</a:t>
            </a:r>
          </a:p>
        </p:txBody>
      </p:sp>
    </p:spTree>
    <p:extLst>
      <p:ext uri="{BB962C8B-B14F-4D97-AF65-F5344CB8AC3E}">
        <p14:creationId xmlns:p14="http://schemas.microsoft.com/office/powerpoint/2010/main" val="34445373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4DD50-CCA2-C07A-4307-97F6BD35F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844770-4038-88A4-55FD-01FB6308A16B}"/>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7930270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15CB-5BA2-B9B6-14EA-206D31C386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C79FB-2541-566E-0544-FB792C0911C3}"/>
              </a:ext>
            </a:extLst>
          </p:cNvPr>
          <p:cNvSpPr>
            <a:spLocks noGrp="1"/>
          </p:cNvSpPr>
          <p:nvPr>
            <p:ph idx="1"/>
          </p:nvPr>
        </p:nvSpPr>
        <p:spPr>
          <a:xfrm>
            <a:off x="838200" y="2138067"/>
            <a:ext cx="10515600" cy="2581866"/>
          </a:xfrm>
        </p:spPr>
        <p:txBody>
          <a:bodyPr>
            <a:normAutofit/>
          </a:bodyPr>
          <a:lstStyle/>
          <a:p>
            <a:pPr marL="0" indent="0" algn="ctr">
              <a:buNone/>
            </a:pPr>
            <a:r>
              <a:rPr lang="en-AU" dirty="0"/>
              <a:t>What are examples of dairy and alternative foods?</a:t>
            </a:r>
          </a:p>
        </p:txBody>
      </p:sp>
    </p:spTree>
    <p:extLst>
      <p:ext uri="{BB962C8B-B14F-4D97-AF65-F5344CB8AC3E}">
        <p14:creationId xmlns:p14="http://schemas.microsoft.com/office/powerpoint/2010/main" val="32902889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5AB98-0D3C-BC81-8CC5-AE83205DAA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882039-B631-6D93-29D7-55CADF18BE79}"/>
              </a:ext>
            </a:extLst>
          </p:cNvPr>
          <p:cNvSpPr>
            <a:spLocks noGrp="1"/>
          </p:cNvSpPr>
          <p:nvPr>
            <p:ph idx="1"/>
          </p:nvPr>
        </p:nvSpPr>
        <p:spPr>
          <a:xfrm>
            <a:off x="838200" y="605481"/>
            <a:ext cx="10515600" cy="1468018"/>
          </a:xfrm>
        </p:spPr>
        <p:txBody>
          <a:bodyPr>
            <a:normAutofit/>
          </a:bodyPr>
          <a:lstStyle/>
          <a:p>
            <a:pPr marL="0" indent="0" algn="ctr">
              <a:buNone/>
            </a:pPr>
            <a:r>
              <a:rPr lang="en-AU" dirty="0"/>
              <a:t>Answer: What are examples of dairy and alternative foods?</a:t>
            </a:r>
          </a:p>
        </p:txBody>
      </p:sp>
      <p:pic>
        <p:nvPicPr>
          <p:cNvPr id="5" name="Picture 4">
            <a:extLst>
              <a:ext uri="{FF2B5EF4-FFF2-40B4-BE49-F238E27FC236}">
                <a16:creationId xmlns:a16="http://schemas.microsoft.com/office/drawing/2014/main" id="{FD338DEA-582F-A08C-2B84-3E2AE6954A13}"/>
              </a:ext>
            </a:extLst>
          </p:cNvPr>
          <p:cNvPicPr>
            <a:picLocks noChangeAspect="1"/>
          </p:cNvPicPr>
          <p:nvPr/>
        </p:nvPicPr>
        <p:blipFill>
          <a:blip r:embed="rId3"/>
          <a:stretch>
            <a:fillRect/>
          </a:stretch>
        </p:blipFill>
        <p:spPr>
          <a:xfrm>
            <a:off x="2235959" y="1926406"/>
            <a:ext cx="7720081" cy="4326113"/>
          </a:xfrm>
          <a:prstGeom prst="rect">
            <a:avLst/>
          </a:prstGeom>
        </p:spPr>
      </p:pic>
    </p:spTree>
    <p:extLst>
      <p:ext uri="{BB962C8B-B14F-4D97-AF65-F5344CB8AC3E}">
        <p14:creationId xmlns:p14="http://schemas.microsoft.com/office/powerpoint/2010/main" val="24919338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8A4C8-C1AB-FF22-B788-41ED0820CA4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F6112-6053-E3DE-39D2-0B417E73AD5A}"/>
              </a:ext>
            </a:extLst>
          </p:cNvPr>
          <p:cNvSpPr>
            <a:spLocks noGrp="1"/>
          </p:cNvSpPr>
          <p:nvPr>
            <p:ph idx="1"/>
          </p:nvPr>
        </p:nvSpPr>
        <p:spPr>
          <a:xfrm>
            <a:off x="838200" y="2138067"/>
            <a:ext cx="10515600" cy="2581866"/>
          </a:xfrm>
        </p:spPr>
        <p:txBody>
          <a:bodyPr>
            <a:normAutofit/>
          </a:bodyPr>
          <a:lstStyle/>
          <a:p>
            <a:pPr marL="0" indent="0" algn="ctr">
              <a:buNone/>
            </a:pPr>
            <a:r>
              <a:rPr lang="en-AU" dirty="0"/>
              <a:t>What are examples of grain foods?</a:t>
            </a:r>
          </a:p>
        </p:txBody>
      </p:sp>
    </p:spTree>
    <p:extLst>
      <p:ext uri="{BB962C8B-B14F-4D97-AF65-F5344CB8AC3E}">
        <p14:creationId xmlns:p14="http://schemas.microsoft.com/office/powerpoint/2010/main" val="22210973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194EC-E9A6-3BCE-C1C2-D2A010F15E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87136B-0605-6AEB-49F8-AFEEA9404FCE}"/>
              </a:ext>
            </a:extLst>
          </p:cNvPr>
          <p:cNvSpPr>
            <a:spLocks noGrp="1"/>
          </p:cNvSpPr>
          <p:nvPr>
            <p:ph idx="1"/>
          </p:nvPr>
        </p:nvSpPr>
        <p:spPr>
          <a:xfrm>
            <a:off x="838200" y="605481"/>
            <a:ext cx="10515600" cy="1468018"/>
          </a:xfrm>
        </p:spPr>
        <p:txBody>
          <a:bodyPr>
            <a:normAutofit/>
          </a:bodyPr>
          <a:lstStyle/>
          <a:p>
            <a:pPr marL="0" indent="0" algn="ctr">
              <a:buNone/>
            </a:pPr>
            <a:r>
              <a:rPr lang="en-AU" dirty="0"/>
              <a:t>Answer: What are examples of grain foods?</a:t>
            </a:r>
          </a:p>
        </p:txBody>
      </p:sp>
      <p:pic>
        <p:nvPicPr>
          <p:cNvPr id="5" name="Picture 4">
            <a:extLst>
              <a:ext uri="{FF2B5EF4-FFF2-40B4-BE49-F238E27FC236}">
                <a16:creationId xmlns:a16="http://schemas.microsoft.com/office/drawing/2014/main" id="{813C83DB-5696-6ADE-44FD-403CF8C362EE}"/>
              </a:ext>
            </a:extLst>
          </p:cNvPr>
          <p:cNvPicPr>
            <a:picLocks noChangeAspect="1"/>
          </p:cNvPicPr>
          <p:nvPr/>
        </p:nvPicPr>
        <p:blipFill>
          <a:blip r:embed="rId3"/>
          <a:stretch>
            <a:fillRect/>
          </a:stretch>
        </p:blipFill>
        <p:spPr>
          <a:xfrm>
            <a:off x="3962400" y="1339490"/>
            <a:ext cx="4873766" cy="5294956"/>
          </a:xfrm>
          <a:prstGeom prst="rect">
            <a:avLst/>
          </a:prstGeom>
        </p:spPr>
      </p:pic>
    </p:spTree>
    <p:extLst>
      <p:ext uri="{BB962C8B-B14F-4D97-AF65-F5344CB8AC3E}">
        <p14:creationId xmlns:p14="http://schemas.microsoft.com/office/powerpoint/2010/main" val="20350516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696E7-22C8-C549-48A2-D8126F70F7D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7015EC-8A2F-6664-B34A-E83E008361FF}"/>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A69155DD-8906-EBC7-0875-7A1675EC64E6}"/>
              </a:ext>
            </a:extLst>
          </p:cNvPr>
          <p:cNvSpPr>
            <a:spLocks noGrp="1"/>
          </p:cNvSpPr>
          <p:nvPr>
            <p:ph idx="10"/>
          </p:nvPr>
        </p:nvSpPr>
        <p:spPr>
          <a:xfrm>
            <a:off x="861495" y="708822"/>
            <a:ext cx="10515600" cy="1688690"/>
          </a:xfrm>
        </p:spPr>
        <p:txBody>
          <a:bodyPr/>
          <a:lstStyle/>
          <a:p>
            <a:r>
              <a:rPr lang="en-AU" dirty="0"/>
              <a:t>Learning intention: </a:t>
            </a:r>
            <a:r>
              <a:rPr lang="en-AU" b="0" dirty="0"/>
              <a:t>To investigate healthy snacks.</a:t>
            </a:r>
            <a:endParaRPr lang="en-AU" dirty="0"/>
          </a:p>
        </p:txBody>
      </p:sp>
      <p:sp>
        <p:nvSpPr>
          <p:cNvPr id="4" name="Content Placeholder 3">
            <a:extLst>
              <a:ext uri="{FF2B5EF4-FFF2-40B4-BE49-F238E27FC236}">
                <a16:creationId xmlns:a16="http://schemas.microsoft.com/office/drawing/2014/main" id="{DAFF7FA5-9687-D28F-7CE4-4704C3E1FF62}"/>
              </a:ext>
            </a:extLst>
          </p:cNvPr>
          <p:cNvSpPr>
            <a:spLocks noGrp="1"/>
          </p:cNvSpPr>
          <p:nvPr>
            <p:ph idx="11"/>
          </p:nvPr>
        </p:nvSpPr>
        <p:spPr>
          <a:xfrm>
            <a:off x="838200" y="3780063"/>
            <a:ext cx="10515600" cy="1594825"/>
          </a:xfrm>
        </p:spPr>
        <p:txBody>
          <a:bodyPr/>
          <a:lstStyle/>
          <a:p>
            <a:r>
              <a:rPr lang="en-AU" dirty="0"/>
              <a:t>identify a healthy snack option</a:t>
            </a:r>
          </a:p>
          <a:p>
            <a:r>
              <a:rPr lang="en-AU" dirty="0"/>
              <a:t>label the snack with the ingredients.</a:t>
            </a:r>
          </a:p>
        </p:txBody>
      </p:sp>
    </p:spTree>
    <p:extLst>
      <p:ext uri="{BB962C8B-B14F-4D97-AF65-F5344CB8AC3E}">
        <p14:creationId xmlns:p14="http://schemas.microsoft.com/office/powerpoint/2010/main" val="1545305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3F1E-9822-2F96-0A0D-6BCB7D6E8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EDF3A-7C36-F81A-E249-3A6208A5D386}"/>
              </a:ext>
            </a:extLst>
          </p:cNvPr>
          <p:cNvSpPr>
            <a:spLocks noGrp="1"/>
          </p:cNvSpPr>
          <p:nvPr>
            <p:ph type="title"/>
          </p:nvPr>
        </p:nvSpPr>
        <p:spPr/>
        <p:txBody>
          <a:bodyPr/>
          <a:lstStyle/>
          <a:p>
            <a:pPr algn="ctr"/>
            <a:r>
              <a:rPr lang="en-AU" dirty="0"/>
              <a:t>Vegetables</a:t>
            </a:r>
          </a:p>
        </p:txBody>
      </p:sp>
      <p:sp>
        <p:nvSpPr>
          <p:cNvPr id="65" name="Rectangle: Rounded Corners 64">
            <a:extLst>
              <a:ext uri="{FF2B5EF4-FFF2-40B4-BE49-F238E27FC236}">
                <a16:creationId xmlns:a16="http://schemas.microsoft.com/office/drawing/2014/main" id="{192EAF51-3055-DAEF-D903-62762B947444}"/>
              </a:ext>
            </a:extLst>
          </p:cNvPr>
          <p:cNvSpPr/>
          <p:nvPr/>
        </p:nvSpPr>
        <p:spPr>
          <a:xfrm>
            <a:off x="2893324" y="1542195"/>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Dark green and cruciferous</a:t>
            </a:r>
          </a:p>
        </p:txBody>
      </p:sp>
      <p:sp>
        <p:nvSpPr>
          <p:cNvPr id="66" name="Rectangle: Rounded Corners 65">
            <a:extLst>
              <a:ext uri="{FF2B5EF4-FFF2-40B4-BE49-F238E27FC236}">
                <a16:creationId xmlns:a16="http://schemas.microsoft.com/office/drawing/2014/main" id="{FD1FE260-1600-408B-F7EC-F4BA2ABD7C93}"/>
              </a:ext>
            </a:extLst>
          </p:cNvPr>
          <p:cNvSpPr/>
          <p:nvPr/>
        </p:nvSpPr>
        <p:spPr>
          <a:xfrm>
            <a:off x="2893323" y="2588059"/>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Root/ tubular/ bulb</a:t>
            </a:r>
          </a:p>
        </p:txBody>
      </p:sp>
      <p:sp>
        <p:nvSpPr>
          <p:cNvPr id="67" name="Rectangle: Rounded Corners 66">
            <a:extLst>
              <a:ext uri="{FF2B5EF4-FFF2-40B4-BE49-F238E27FC236}">
                <a16:creationId xmlns:a16="http://schemas.microsoft.com/office/drawing/2014/main" id="{034AF730-F3EB-B027-004A-976A763B435E}"/>
              </a:ext>
            </a:extLst>
          </p:cNvPr>
          <p:cNvSpPr/>
          <p:nvPr/>
        </p:nvSpPr>
        <p:spPr>
          <a:xfrm>
            <a:off x="2893323" y="3633923"/>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sp>
        <p:nvSpPr>
          <p:cNvPr id="69" name="Rectangle: Rounded Corners 68">
            <a:extLst>
              <a:ext uri="{FF2B5EF4-FFF2-40B4-BE49-F238E27FC236}">
                <a16:creationId xmlns:a16="http://schemas.microsoft.com/office/drawing/2014/main" id="{8D94373B-6FBB-D983-3578-178B3215686F}"/>
              </a:ext>
            </a:extLst>
          </p:cNvPr>
          <p:cNvSpPr/>
          <p:nvPr/>
        </p:nvSpPr>
        <p:spPr>
          <a:xfrm>
            <a:off x="2893323" y="4679787"/>
            <a:ext cx="2988861"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a:t>
            </a:r>
          </a:p>
        </p:txBody>
      </p:sp>
      <p:sp>
        <p:nvSpPr>
          <p:cNvPr id="81" name="Rectangle: Rounded Corners 80">
            <a:extLst>
              <a:ext uri="{FF2B5EF4-FFF2-40B4-BE49-F238E27FC236}">
                <a16:creationId xmlns:a16="http://schemas.microsoft.com/office/drawing/2014/main" id="{6E0E3471-72BF-20BB-3C61-455476F78BF2}"/>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a variety, including different colours, each day</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B0147AE1-65D2-09E9-5EB8-58D8CB20E8E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1A56DDB1-1988-22F1-D5C9-877ADF253E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720" y="55245"/>
            <a:ext cx="2059757" cy="2596925"/>
          </a:xfrm>
          <a:prstGeom prst="rect">
            <a:avLst/>
          </a:prstGeom>
        </p:spPr>
      </p:pic>
      <p:pic>
        <p:nvPicPr>
          <p:cNvPr id="5" name="Picture 4">
            <a:extLst>
              <a:ext uri="{FF2B5EF4-FFF2-40B4-BE49-F238E27FC236}">
                <a16:creationId xmlns:a16="http://schemas.microsoft.com/office/drawing/2014/main" id="{95337F81-31D3-46D1-6DD0-B58A6C1FB9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0823" y="1467892"/>
            <a:ext cx="1077890" cy="860935"/>
          </a:xfrm>
          <a:prstGeom prst="rect">
            <a:avLst/>
          </a:prstGeom>
        </p:spPr>
      </p:pic>
      <p:pic>
        <p:nvPicPr>
          <p:cNvPr id="7" name="Picture 6">
            <a:extLst>
              <a:ext uri="{FF2B5EF4-FFF2-40B4-BE49-F238E27FC236}">
                <a16:creationId xmlns:a16="http://schemas.microsoft.com/office/drawing/2014/main" id="{1E72772D-2B76-085D-8A7B-D7D25F9C87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0667" y="1477159"/>
            <a:ext cx="834457" cy="831995"/>
          </a:xfrm>
          <a:prstGeom prst="rect">
            <a:avLst/>
          </a:prstGeom>
        </p:spPr>
      </p:pic>
      <p:pic>
        <p:nvPicPr>
          <p:cNvPr id="10" name="Picture 9">
            <a:extLst>
              <a:ext uri="{FF2B5EF4-FFF2-40B4-BE49-F238E27FC236}">
                <a16:creationId xmlns:a16="http://schemas.microsoft.com/office/drawing/2014/main" id="{1C57DEFA-AAC8-9F1E-DA13-796FA96493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65989" y="1463937"/>
            <a:ext cx="912497" cy="860400"/>
          </a:xfrm>
          <a:prstGeom prst="rect">
            <a:avLst/>
          </a:prstGeom>
        </p:spPr>
      </p:pic>
      <p:pic>
        <p:nvPicPr>
          <p:cNvPr id="12" name="Picture 11">
            <a:extLst>
              <a:ext uri="{FF2B5EF4-FFF2-40B4-BE49-F238E27FC236}">
                <a16:creationId xmlns:a16="http://schemas.microsoft.com/office/drawing/2014/main" id="{A98229C4-AEA1-ADE0-835F-3C728FB215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8637" y="2577597"/>
            <a:ext cx="1044154" cy="676458"/>
          </a:xfrm>
          <a:prstGeom prst="rect">
            <a:avLst/>
          </a:prstGeom>
        </p:spPr>
      </p:pic>
      <p:pic>
        <p:nvPicPr>
          <p:cNvPr id="15" name="Picture 14">
            <a:extLst>
              <a:ext uri="{FF2B5EF4-FFF2-40B4-BE49-F238E27FC236}">
                <a16:creationId xmlns:a16="http://schemas.microsoft.com/office/drawing/2014/main" id="{2CE14B9D-DE13-EA15-91C7-F0E18E8B47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09656" y="2483964"/>
            <a:ext cx="1068696" cy="832701"/>
          </a:xfrm>
          <a:prstGeom prst="rect">
            <a:avLst/>
          </a:prstGeom>
        </p:spPr>
      </p:pic>
      <p:pic>
        <p:nvPicPr>
          <p:cNvPr id="20" name="Picture 19">
            <a:extLst>
              <a:ext uri="{FF2B5EF4-FFF2-40B4-BE49-F238E27FC236}">
                <a16:creationId xmlns:a16="http://schemas.microsoft.com/office/drawing/2014/main" id="{60E2CDC5-DF36-53D2-1FCD-0BCAFC11F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3481" y="2334846"/>
            <a:ext cx="497511" cy="942754"/>
          </a:xfrm>
          <a:prstGeom prst="rect">
            <a:avLst/>
          </a:prstGeom>
        </p:spPr>
      </p:pic>
      <p:pic>
        <p:nvPicPr>
          <p:cNvPr id="26" name="Picture 25">
            <a:extLst>
              <a:ext uri="{FF2B5EF4-FFF2-40B4-BE49-F238E27FC236}">
                <a16:creationId xmlns:a16="http://schemas.microsoft.com/office/drawing/2014/main" id="{220CB808-8018-A76C-0E2E-A665624C81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3244" y="3412757"/>
            <a:ext cx="761794" cy="1109886"/>
          </a:xfrm>
          <a:prstGeom prst="rect">
            <a:avLst/>
          </a:prstGeom>
        </p:spPr>
      </p:pic>
      <p:pic>
        <p:nvPicPr>
          <p:cNvPr id="32" name="Picture 31">
            <a:extLst>
              <a:ext uri="{FF2B5EF4-FFF2-40B4-BE49-F238E27FC236}">
                <a16:creationId xmlns:a16="http://schemas.microsoft.com/office/drawing/2014/main" id="{8C985578-FE3D-AB15-D62A-55615732C1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01072" y="3627219"/>
            <a:ext cx="1628104" cy="749060"/>
          </a:xfrm>
          <a:prstGeom prst="rect">
            <a:avLst/>
          </a:prstGeom>
        </p:spPr>
      </p:pic>
      <p:pic>
        <p:nvPicPr>
          <p:cNvPr id="35" name="Picture 34">
            <a:extLst>
              <a:ext uri="{FF2B5EF4-FFF2-40B4-BE49-F238E27FC236}">
                <a16:creationId xmlns:a16="http://schemas.microsoft.com/office/drawing/2014/main" id="{8FFE0857-03FF-AE33-133C-D3969ABDA56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95738" y="4586719"/>
            <a:ext cx="1151472" cy="942113"/>
          </a:xfrm>
          <a:prstGeom prst="rect">
            <a:avLst/>
          </a:prstGeom>
        </p:spPr>
      </p:pic>
      <p:pic>
        <p:nvPicPr>
          <p:cNvPr id="38" name="Picture 37">
            <a:extLst>
              <a:ext uri="{FF2B5EF4-FFF2-40B4-BE49-F238E27FC236}">
                <a16:creationId xmlns:a16="http://schemas.microsoft.com/office/drawing/2014/main" id="{2B84DE8C-B579-5D9C-807C-129099204CC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86679" y="4667395"/>
            <a:ext cx="1228069" cy="838047"/>
          </a:xfrm>
          <a:prstGeom prst="rect">
            <a:avLst/>
          </a:prstGeom>
        </p:spPr>
      </p:pic>
      <p:pic>
        <p:nvPicPr>
          <p:cNvPr id="40" name="Picture 39">
            <a:extLst>
              <a:ext uri="{FF2B5EF4-FFF2-40B4-BE49-F238E27FC236}">
                <a16:creationId xmlns:a16="http://schemas.microsoft.com/office/drawing/2014/main" id="{B42DDB78-BD64-EE47-B3C1-8A62ABBD5CA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20706" y="4640592"/>
            <a:ext cx="1151472" cy="867639"/>
          </a:xfrm>
          <a:prstGeom prst="rect">
            <a:avLst/>
          </a:prstGeom>
        </p:spPr>
      </p:pic>
    </p:spTree>
    <p:extLst>
      <p:ext uri="{BB962C8B-B14F-4D97-AF65-F5344CB8AC3E}">
        <p14:creationId xmlns:p14="http://schemas.microsoft.com/office/powerpoint/2010/main" val="14660904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7C468-47A6-58BA-E824-48DFC10EAACA}"/>
              </a:ext>
            </a:extLst>
          </p:cNvPr>
          <p:cNvSpPr>
            <a:spLocks noGrp="1"/>
          </p:cNvSpPr>
          <p:nvPr>
            <p:ph type="title"/>
          </p:nvPr>
        </p:nvSpPr>
        <p:spPr/>
        <p:txBody>
          <a:bodyPr/>
          <a:lstStyle/>
          <a:p>
            <a:r>
              <a:rPr lang="en-AU" dirty="0"/>
              <a:t>Snacks</a:t>
            </a:r>
          </a:p>
        </p:txBody>
      </p:sp>
      <p:sp>
        <p:nvSpPr>
          <p:cNvPr id="3" name="Content Placeholder 2">
            <a:extLst>
              <a:ext uri="{FF2B5EF4-FFF2-40B4-BE49-F238E27FC236}">
                <a16:creationId xmlns:a16="http://schemas.microsoft.com/office/drawing/2014/main" id="{6788AB57-596D-F028-990E-955D60342B3E}"/>
              </a:ext>
            </a:extLst>
          </p:cNvPr>
          <p:cNvSpPr>
            <a:spLocks noGrp="1"/>
          </p:cNvSpPr>
          <p:nvPr>
            <p:ph idx="1"/>
          </p:nvPr>
        </p:nvSpPr>
        <p:spPr>
          <a:xfrm>
            <a:off x="838200" y="1553592"/>
            <a:ext cx="10515600" cy="1033491"/>
          </a:xfrm>
        </p:spPr>
        <p:txBody>
          <a:bodyPr/>
          <a:lstStyle/>
          <a:p>
            <a:r>
              <a:rPr lang="en-AU" dirty="0"/>
              <a:t>Why do we need snacks?</a:t>
            </a:r>
          </a:p>
        </p:txBody>
      </p:sp>
      <p:sp>
        <p:nvSpPr>
          <p:cNvPr id="4" name="Content Placeholder 2">
            <a:extLst>
              <a:ext uri="{FF2B5EF4-FFF2-40B4-BE49-F238E27FC236}">
                <a16:creationId xmlns:a16="http://schemas.microsoft.com/office/drawing/2014/main" id="{06BBFB35-BD53-38CD-7C8F-F89F46344970}"/>
              </a:ext>
            </a:extLst>
          </p:cNvPr>
          <p:cNvSpPr txBox="1">
            <a:spLocks/>
          </p:cNvSpPr>
          <p:nvPr/>
        </p:nvSpPr>
        <p:spPr>
          <a:xfrm>
            <a:off x="838200" y="2912254"/>
            <a:ext cx="10515600" cy="1033491"/>
          </a:xfrm>
          <a:prstGeom prst="rect">
            <a:avLst/>
          </a:prstGeom>
        </p:spPr>
        <p:txBody>
          <a:bodyPr vert="horz" lIns="91440" tIns="45720" rIns="91440" bIns="45720" rtlCol="0">
            <a:normAutofit/>
          </a:bodyPr>
          <a:lstStyle>
            <a:lvl1pPr marL="540000" indent="-540000" algn="l" defTabSz="914400"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When are you likely to have snacks?</a:t>
            </a:r>
          </a:p>
        </p:txBody>
      </p:sp>
      <p:sp>
        <p:nvSpPr>
          <p:cNvPr id="5" name="Content Placeholder 2">
            <a:extLst>
              <a:ext uri="{FF2B5EF4-FFF2-40B4-BE49-F238E27FC236}">
                <a16:creationId xmlns:a16="http://schemas.microsoft.com/office/drawing/2014/main" id="{240E12CF-AEC5-751C-ABFA-2F5410660263}"/>
              </a:ext>
            </a:extLst>
          </p:cNvPr>
          <p:cNvSpPr txBox="1">
            <a:spLocks/>
          </p:cNvSpPr>
          <p:nvPr/>
        </p:nvSpPr>
        <p:spPr>
          <a:xfrm>
            <a:off x="838200" y="4270916"/>
            <a:ext cx="10515600" cy="1033491"/>
          </a:xfrm>
          <a:prstGeom prst="rect">
            <a:avLst/>
          </a:prstGeom>
        </p:spPr>
        <p:txBody>
          <a:bodyPr vert="horz" lIns="91440" tIns="45720" rIns="91440" bIns="45720" rtlCol="0">
            <a:normAutofit/>
          </a:bodyPr>
          <a:lstStyle>
            <a:lvl1pPr marL="540000" indent="-540000" algn="l" defTabSz="914400"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What are some of the snacks you eat?</a:t>
            </a:r>
          </a:p>
        </p:txBody>
      </p:sp>
    </p:spTree>
    <p:extLst>
      <p:ext uri="{BB962C8B-B14F-4D97-AF65-F5344CB8AC3E}">
        <p14:creationId xmlns:p14="http://schemas.microsoft.com/office/powerpoint/2010/main" val="80934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0D8FC-6AE2-A888-9CED-3E15542E3F0B}"/>
              </a:ext>
            </a:extLst>
          </p:cNvPr>
          <p:cNvSpPr>
            <a:spLocks noGrp="1"/>
          </p:cNvSpPr>
          <p:nvPr>
            <p:ph type="title"/>
          </p:nvPr>
        </p:nvSpPr>
        <p:spPr/>
        <p:txBody>
          <a:bodyPr/>
          <a:lstStyle/>
          <a:p>
            <a:r>
              <a:rPr lang="en-AU" dirty="0"/>
              <a:t>Snacks</a:t>
            </a:r>
          </a:p>
        </p:txBody>
      </p:sp>
      <p:sp>
        <p:nvSpPr>
          <p:cNvPr id="3" name="Content Placeholder 2">
            <a:extLst>
              <a:ext uri="{FF2B5EF4-FFF2-40B4-BE49-F238E27FC236}">
                <a16:creationId xmlns:a16="http://schemas.microsoft.com/office/drawing/2014/main" id="{912EA88B-E6AE-9D58-969A-4CF81108C555}"/>
              </a:ext>
            </a:extLst>
          </p:cNvPr>
          <p:cNvSpPr>
            <a:spLocks noGrp="1"/>
          </p:cNvSpPr>
          <p:nvPr>
            <p:ph idx="1"/>
          </p:nvPr>
        </p:nvSpPr>
        <p:spPr>
          <a:xfrm>
            <a:off x="838200" y="2111152"/>
            <a:ext cx="10515600" cy="1325564"/>
          </a:xfrm>
        </p:spPr>
        <p:txBody>
          <a:bodyPr/>
          <a:lstStyle/>
          <a:p>
            <a:pPr marL="0" indent="0" algn="ctr">
              <a:buNone/>
            </a:pPr>
            <a:r>
              <a:rPr lang="en-AU" dirty="0"/>
              <a:t>What should we look for when choosing snacks?</a:t>
            </a:r>
          </a:p>
        </p:txBody>
      </p:sp>
    </p:spTree>
    <p:extLst>
      <p:ext uri="{BB962C8B-B14F-4D97-AF65-F5344CB8AC3E}">
        <p14:creationId xmlns:p14="http://schemas.microsoft.com/office/powerpoint/2010/main" val="38093234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FA53-9D30-FD68-6D6E-35F19666FFBB}"/>
              </a:ext>
            </a:extLst>
          </p:cNvPr>
          <p:cNvSpPr>
            <a:spLocks noGrp="1"/>
          </p:cNvSpPr>
          <p:nvPr>
            <p:ph type="title"/>
          </p:nvPr>
        </p:nvSpPr>
        <p:spPr/>
        <p:txBody>
          <a:bodyPr/>
          <a:lstStyle/>
          <a:p>
            <a:r>
              <a:rPr lang="en-AU" dirty="0"/>
              <a:t>Snacks</a:t>
            </a:r>
          </a:p>
        </p:txBody>
      </p:sp>
      <p:sp>
        <p:nvSpPr>
          <p:cNvPr id="3" name="Content Placeholder 2">
            <a:extLst>
              <a:ext uri="{FF2B5EF4-FFF2-40B4-BE49-F238E27FC236}">
                <a16:creationId xmlns:a16="http://schemas.microsoft.com/office/drawing/2014/main" id="{8FF7E83C-87C6-8240-02B3-A10D84E79C08}"/>
              </a:ext>
            </a:extLst>
          </p:cNvPr>
          <p:cNvSpPr>
            <a:spLocks noGrp="1"/>
          </p:cNvSpPr>
          <p:nvPr>
            <p:ph idx="1"/>
          </p:nvPr>
        </p:nvSpPr>
        <p:spPr>
          <a:xfrm>
            <a:off x="838200" y="1553593"/>
            <a:ext cx="10515600" cy="676652"/>
          </a:xfrm>
        </p:spPr>
        <p:txBody>
          <a:bodyPr>
            <a:normAutofit lnSpcReduction="10000"/>
          </a:bodyPr>
          <a:lstStyle/>
          <a:p>
            <a:pPr marL="0" indent="0" algn="ctr">
              <a:buNone/>
            </a:pPr>
            <a:r>
              <a:rPr lang="en-AU" dirty="0"/>
              <a:t>Aim for foods from the five food groups</a:t>
            </a:r>
          </a:p>
        </p:txBody>
      </p:sp>
      <p:graphicFrame>
        <p:nvGraphicFramePr>
          <p:cNvPr id="4" name="Table 3">
            <a:extLst>
              <a:ext uri="{FF2B5EF4-FFF2-40B4-BE49-F238E27FC236}">
                <a16:creationId xmlns:a16="http://schemas.microsoft.com/office/drawing/2014/main" id="{527FD518-E478-6090-C9DE-3EB160992EE9}"/>
              </a:ext>
            </a:extLst>
          </p:cNvPr>
          <p:cNvGraphicFramePr>
            <a:graphicFrameLocks noGrp="1"/>
          </p:cNvGraphicFramePr>
          <p:nvPr>
            <p:extLst>
              <p:ext uri="{D42A27DB-BD31-4B8C-83A1-F6EECF244321}">
                <p14:modId xmlns:p14="http://schemas.microsoft.com/office/powerpoint/2010/main" val="2557867543"/>
              </p:ext>
            </p:extLst>
          </p:nvPr>
        </p:nvGraphicFramePr>
        <p:xfrm>
          <a:off x="1698580" y="2502187"/>
          <a:ext cx="8794839" cy="3535572"/>
        </p:xfrm>
        <a:graphic>
          <a:graphicData uri="http://schemas.openxmlformats.org/drawingml/2006/table">
            <a:tbl>
              <a:tblPr firstRow="1" bandRow="1">
                <a:tableStyleId>{5C22544A-7EE6-4342-B048-85BDC9FD1C3A}</a:tableStyleId>
              </a:tblPr>
              <a:tblGrid>
                <a:gridCol w="2931613">
                  <a:extLst>
                    <a:ext uri="{9D8B030D-6E8A-4147-A177-3AD203B41FA5}">
                      <a16:colId xmlns:a16="http://schemas.microsoft.com/office/drawing/2014/main" val="3633060549"/>
                    </a:ext>
                  </a:extLst>
                </a:gridCol>
                <a:gridCol w="2931613">
                  <a:extLst>
                    <a:ext uri="{9D8B030D-6E8A-4147-A177-3AD203B41FA5}">
                      <a16:colId xmlns:a16="http://schemas.microsoft.com/office/drawing/2014/main" val="2023715432"/>
                    </a:ext>
                  </a:extLst>
                </a:gridCol>
                <a:gridCol w="2931613">
                  <a:extLst>
                    <a:ext uri="{9D8B030D-6E8A-4147-A177-3AD203B41FA5}">
                      <a16:colId xmlns:a16="http://schemas.microsoft.com/office/drawing/2014/main" val="1892505740"/>
                    </a:ext>
                  </a:extLst>
                </a:gridCol>
              </a:tblGrid>
              <a:tr h="447004">
                <a:tc>
                  <a:txBody>
                    <a:bodyPr/>
                    <a:lstStyle/>
                    <a:p>
                      <a:r>
                        <a:rPr lang="en-AU" b="0" dirty="0">
                          <a:solidFill>
                            <a:sysClr val="windowText" lastClr="000000"/>
                          </a:solidFill>
                          <a:latin typeface="Arial" panose="020B0604020202020204" pitchFamily="34" charset="0"/>
                          <a:cs typeface="Arial" panose="020B0604020202020204" pitchFamily="34" charset="0"/>
                        </a:rPr>
                        <a:t>Vegetable pieces and dip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b="0" dirty="0">
                          <a:solidFill>
                            <a:sysClr val="windowText" lastClr="000000"/>
                          </a:solidFill>
                          <a:latin typeface="Arial" panose="020B0604020202020204" pitchFamily="34" charset="0"/>
                          <a:cs typeface="Arial" panose="020B0604020202020204" pitchFamily="34" charset="0"/>
                        </a:rPr>
                        <a:t>Plain or flavoured milk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b="0" dirty="0">
                          <a:solidFill>
                            <a:sysClr val="windowText" lastClr="000000"/>
                          </a:solidFill>
                          <a:latin typeface="Arial" panose="020B0604020202020204" pitchFamily="34" charset="0"/>
                          <a:cs typeface="Arial" panose="020B0604020202020204" pitchFamily="34" charset="0"/>
                        </a:rPr>
                        <a:t>Home made fruit muffins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8159180"/>
                  </a:ext>
                </a:extLst>
              </a:tr>
              <a:tr h="447004">
                <a:tc>
                  <a:txBody>
                    <a:bodyPr/>
                    <a:lstStyle/>
                    <a:p>
                      <a:r>
                        <a:rPr lang="en-AU" dirty="0">
                          <a:solidFill>
                            <a:sysClr val="windowText" lastClr="000000"/>
                          </a:solidFill>
                          <a:latin typeface="Arial" panose="020B0604020202020204" pitchFamily="34" charset="0"/>
                          <a:cs typeface="Arial" panose="020B0604020202020204" pitchFamily="34" charset="0"/>
                        </a:rPr>
                        <a:t>Nuts and seeds (not at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Can of tuna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Home made protein balls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1234121"/>
                  </a:ext>
                </a:extLst>
              </a:tr>
              <a:tr h="447004">
                <a:tc>
                  <a:txBody>
                    <a:bodyPr/>
                    <a:lstStyle/>
                    <a:p>
                      <a:r>
                        <a:rPr lang="en-AU" dirty="0">
                          <a:solidFill>
                            <a:sysClr val="windowText" lastClr="000000"/>
                          </a:solidFill>
                          <a:latin typeface="Arial" panose="020B0604020202020204" pitchFamily="34" charset="0"/>
                          <a:cs typeface="Arial" panose="020B0604020202020204" pitchFamily="34" charset="0"/>
                        </a:rPr>
                        <a:t>Fruit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Hard boiled egg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ysClr val="windowText" lastClr="000000"/>
                          </a:solidFill>
                          <a:latin typeface="Arial" panose="020B0604020202020204" pitchFamily="34" charset="0"/>
                          <a:cs typeface="Arial" panose="020B0604020202020204" pitchFamily="34" charset="0"/>
                        </a:rPr>
                        <a:t>Baked beans</a:t>
                      </a:r>
                    </a:p>
                    <a:p>
                      <a:endParaRPr lang="en-AU"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5967460"/>
                  </a:ext>
                </a:extLst>
              </a:tr>
              <a:tr h="4470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ysClr val="windowText" lastClr="000000"/>
                          </a:solidFill>
                          <a:latin typeface="Arial" panose="020B0604020202020204" pitchFamily="34" charset="0"/>
                          <a:cs typeface="Arial" panose="020B0604020202020204" pitchFamily="34" charset="0"/>
                        </a:rPr>
                        <a:t>Flatbread wraps/ sandwich with spread (avocado, cheese)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Wholegrain crackers and spread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ysClr val="windowText" lastClr="000000"/>
                          </a:solidFill>
                          <a:latin typeface="Arial" panose="020B0604020202020204" pitchFamily="34" charset="0"/>
                          <a:cs typeface="Arial" panose="020B0604020202020204" pitchFamily="34" charset="0"/>
                        </a:rPr>
                        <a:t>Cheese and wholegrain crackers</a:t>
                      </a:r>
                    </a:p>
                    <a:p>
                      <a:endParaRPr lang="en-AU"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0727873"/>
                  </a:ext>
                </a:extLst>
              </a:tr>
              <a:tr h="447004">
                <a:tc>
                  <a:txBody>
                    <a:bodyPr/>
                    <a:lstStyle/>
                    <a:p>
                      <a:r>
                        <a:rPr lang="en-AU" dirty="0">
                          <a:solidFill>
                            <a:sysClr val="windowText" lastClr="000000"/>
                          </a:solidFill>
                          <a:latin typeface="Arial" panose="020B0604020202020204" pitchFamily="34" charset="0"/>
                          <a:cs typeface="Arial" panose="020B0604020202020204" pitchFamily="34" charset="0"/>
                        </a:rPr>
                        <a:t>Yoghurt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Fruit bread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Fruit with yoghurt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376561"/>
                  </a:ext>
                </a:extLst>
              </a:tr>
              <a:tr h="447004">
                <a:tc gridSpan="3">
                  <a:txBody>
                    <a:bodyPr/>
                    <a:lstStyle/>
                    <a:p>
                      <a:r>
                        <a:rPr lang="en-AU" dirty="0">
                          <a:solidFill>
                            <a:sysClr val="windowText" lastClr="000000"/>
                          </a:solidFill>
                          <a:latin typeface="Arial" panose="020B0604020202020204" pitchFamily="34" charset="0"/>
                          <a:cs typeface="Arial" panose="020B0604020202020204" pitchFamily="34" charset="0"/>
                        </a:rPr>
                        <a:t>Rice cakes with toppings e.g. cheese (tasty, ricotta, cottage), avocado, vegemite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AU"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AU"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046713"/>
                  </a:ext>
                </a:extLst>
              </a:tr>
            </a:tbl>
          </a:graphicData>
        </a:graphic>
      </p:graphicFrame>
      <p:sp>
        <p:nvSpPr>
          <p:cNvPr id="5" name="TextBox 4">
            <a:extLst>
              <a:ext uri="{FF2B5EF4-FFF2-40B4-BE49-F238E27FC236}">
                <a16:creationId xmlns:a16="http://schemas.microsoft.com/office/drawing/2014/main" id="{C01389C6-59FB-A528-511A-6DAB659D28EE}"/>
              </a:ext>
            </a:extLst>
          </p:cNvPr>
          <p:cNvSpPr txBox="1"/>
          <p:nvPr/>
        </p:nvSpPr>
        <p:spPr>
          <a:xfrm>
            <a:off x="3455160" y="6090268"/>
            <a:ext cx="4701928" cy="523220"/>
          </a:xfrm>
          <a:prstGeom prst="rect">
            <a:avLst/>
          </a:prstGeom>
          <a:noFill/>
        </p:spPr>
        <p:txBody>
          <a:bodyPr wrap="none" rtlCol="0">
            <a:spAutoFit/>
          </a:bodyPr>
          <a:lstStyle/>
          <a:p>
            <a:r>
              <a:rPr lang="en-AU" sz="2800" dirty="0">
                <a:latin typeface="Arial" panose="020B0604020202020204" pitchFamily="34" charset="0"/>
                <a:cs typeface="Arial" panose="020B0604020202020204" pitchFamily="34" charset="0"/>
              </a:rPr>
              <a:t>What else can you suggest?</a:t>
            </a:r>
          </a:p>
        </p:txBody>
      </p:sp>
    </p:spTree>
    <p:extLst>
      <p:ext uri="{BB962C8B-B14F-4D97-AF65-F5344CB8AC3E}">
        <p14:creationId xmlns:p14="http://schemas.microsoft.com/office/powerpoint/2010/main" val="216810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457C-ADE5-BA70-DFA5-BF31948DCD91}"/>
              </a:ext>
            </a:extLst>
          </p:cNvPr>
          <p:cNvSpPr>
            <a:spLocks noGrp="1"/>
          </p:cNvSpPr>
          <p:nvPr>
            <p:ph type="title"/>
          </p:nvPr>
        </p:nvSpPr>
        <p:spPr/>
        <p:txBody>
          <a:bodyPr/>
          <a:lstStyle/>
          <a:p>
            <a:r>
              <a:rPr lang="en-AU" dirty="0"/>
              <a:t>Snacks</a:t>
            </a:r>
          </a:p>
        </p:txBody>
      </p:sp>
      <p:sp>
        <p:nvSpPr>
          <p:cNvPr id="3" name="Content Placeholder 2">
            <a:extLst>
              <a:ext uri="{FF2B5EF4-FFF2-40B4-BE49-F238E27FC236}">
                <a16:creationId xmlns:a16="http://schemas.microsoft.com/office/drawing/2014/main" id="{1DB52DCC-A6BD-8C66-4182-69BF85721B2B}"/>
              </a:ext>
            </a:extLst>
          </p:cNvPr>
          <p:cNvSpPr>
            <a:spLocks noGrp="1"/>
          </p:cNvSpPr>
          <p:nvPr>
            <p:ph idx="1"/>
          </p:nvPr>
        </p:nvSpPr>
        <p:spPr>
          <a:xfrm>
            <a:off x="838200" y="1553592"/>
            <a:ext cx="10515600" cy="4934890"/>
          </a:xfrm>
        </p:spPr>
        <p:txBody>
          <a:bodyPr>
            <a:normAutofit/>
          </a:bodyPr>
          <a:lstStyle/>
          <a:p>
            <a:pPr marL="0" indent="0">
              <a:buNone/>
            </a:pPr>
            <a:r>
              <a:rPr lang="en-AU" dirty="0"/>
              <a:t>For packaged food, you can also use the Health Star Rating as a guide.</a:t>
            </a:r>
          </a:p>
          <a:p>
            <a:pPr marL="0" indent="0">
              <a:buNone/>
            </a:pPr>
            <a:endParaRPr lang="en-AU" sz="1200" dirty="0"/>
          </a:p>
          <a:p>
            <a:pPr marL="0" indent="0">
              <a:buNone/>
            </a:pPr>
            <a:r>
              <a:rPr lang="en-AU" b="1" dirty="0"/>
              <a:t>Step 1: </a:t>
            </a:r>
            <a:r>
              <a:rPr lang="en-AU" dirty="0"/>
              <a:t>Identify whether food is a core food in the AGHE.</a:t>
            </a:r>
          </a:p>
          <a:p>
            <a:pPr marL="0" indent="0">
              <a:buNone/>
            </a:pPr>
            <a:endParaRPr lang="en-AU" sz="1200" dirty="0"/>
          </a:p>
          <a:p>
            <a:pPr marL="0" indent="0">
              <a:buNone/>
            </a:pPr>
            <a:r>
              <a:rPr lang="en-AU" b="1" dirty="0"/>
              <a:t>Step 2: </a:t>
            </a:r>
            <a:r>
              <a:rPr lang="en-AU" dirty="0"/>
              <a:t>Select a packaged food with the highest rating in that category.</a:t>
            </a:r>
          </a:p>
        </p:txBody>
      </p:sp>
      <p:pic>
        <p:nvPicPr>
          <p:cNvPr id="4" name="Picture 3" descr="A green circle with white text and stars&#10;&#10;AI-generated content may be incorrect.">
            <a:extLst>
              <a:ext uri="{FF2B5EF4-FFF2-40B4-BE49-F238E27FC236}">
                <a16:creationId xmlns:a16="http://schemas.microsoft.com/office/drawing/2014/main" id="{DB574CDA-7566-50A7-B5B5-B3154ABF19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44379" y="0"/>
            <a:ext cx="1716370" cy="1673931"/>
          </a:xfrm>
          <a:prstGeom prst="rect">
            <a:avLst/>
          </a:prstGeom>
        </p:spPr>
      </p:pic>
    </p:spTree>
    <p:extLst>
      <p:ext uri="{BB962C8B-B14F-4D97-AF65-F5344CB8AC3E}">
        <p14:creationId xmlns:p14="http://schemas.microsoft.com/office/powerpoint/2010/main" val="6954758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37B0-E753-6D9F-A476-FC39F96E0D72}"/>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12F5878A-13F0-3E22-16F2-B68D8A51323D}"/>
              </a:ext>
            </a:extLst>
          </p:cNvPr>
          <p:cNvSpPr>
            <a:spLocks noGrp="1"/>
          </p:cNvSpPr>
          <p:nvPr>
            <p:ph idx="1"/>
          </p:nvPr>
        </p:nvSpPr>
        <p:spPr>
          <a:xfrm>
            <a:off x="715537" y="1672683"/>
            <a:ext cx="8395009" cy="4527186"/>
          </a:xfrm>
        </p:spPr>
        <p:txBody>
          <a:bodyPr/>
          <a:lstStyle/>
          <a:p>
            <a:pPr lvl="0"/>
            <a:r>
              <a:rPr lang="en-AU" dirty="0"/>
              <a:t>Draw a healthy snack based on the Australian Guide to Healthy Eating.</a:t>
            </a:r>
          </a:p>
          <a:p>
            <a:pPr marL="0" lvl="0" indent="0">
              <a:buNone/>
            </a:pPr>
            <a:endParaRPr lang="en-AU" dirty="0"/>
          </a:p>
          <a:p>
            <a:pPr lvl="0"/>
            <a:r>
              <a:rPr lang="en-AU" dirty="0"/>
              <a:t>Label your snack with the ingredients.</a:t>
            </a:r>
          </a:p>
          <a:p>
            <a:pPr marL="0" indent="0">
              <a:buNone/>
            </a:pPr>
            <a:endParaRPr lang="en-AU" dirty="0"/>
          </a:p>
        </p:txBody>
      </p:sp>
      <p:pic>
        <p:nvPicPr>
          <p:cNvPr id="4" name="Picture 3">
            <a:extLst>
              <a:ext uri="{FF2B5EF4-FFF2-40B4-BE49-F238E27FC236}">
                <a16:creationId xmlns:a16="http://schemas.microsoft.com/office/drawing/2014/main" id="{5585C509-3C3D-B713-F397-3ABE63F44B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2285" y="324024"/>
            <a:ext cx="2411231" cy="3104976"/>
          </a:xfrm>
          <a:prstGeom prst="rect">
            <a:avLst/>
          </a:prstGeom>
        </p:spPr>
      </p:pic>
    </p:spTree>
    <p:extLst>
      <p:ext uri="{BB962C8B-B14F-4D97-AF65-F5344CB8AC3E}">
        <p14:creationId xmlns:p14="http://schemas.microsoft.com/office/powerpoint/2010/main" val="24101129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8AC3B-1982-08AA-46B1-1214111DF3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4566C9-F32A-0F94-4CA9-16013D3DEAA3}"/>
              </a:ext>
            </a:extLst>
          </p:cNvPr>
          <p:cNvSpPr>
            <a:spLocks noGrp="1"/>
          </p:cNvSpPr>
          <p:nvPr>
            <p:ph type="title"/>
          </p:nvPr>
        </p:nvSpPr>
        <p:spPr/>
        <p:txBody>
          <a:bodyPr/>
          <a:lstStyle/>
          <a:p>
            <a:r>
              <a:rPr lang="en-AU" dirty="0"/>
              <a:t>Lesson 7</a:t>
            </a:r>
          </a:p>
        </p:txBody>
      </p:sp>
    </p:spTree>
    <p:extLst>
      <p:ext uri="{BB962C8B-B14F-4D97-AF65-F5344CB8AC3E}">
        <p14:creationId xmlns:p14="http://schemas.microsoft.com/office/powerpoint/2010/main" val="13812819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3945B-57E5-71BE-B834-88D83BF9D9A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BE8EC-9684-031C-7DD1-D6D6E6853E7C}"/>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31D13830-D99C-B652-2DDB-011CE5195308}"/>
              </a:ext>
            </a:extLst>
          </p:cNvPr>
          <p:cNvSpPr>
            <a:spLocks noGrp="1"/>
          </p:cNvSpPr>
          <p:nvPr>
            <p:ph idx="10"/>
          </p:nvPr>
        </p:nvSpPr>
        <p:spPr>
          <a:xfrm>
            <a:off x="861495" y="708822"/>
            <a:ext cx="10515600" cy="1688690"/>
          </a:xfrm>
        </p:spPr>
        <p:txBody>
          <a:bodyPr/>
          <a:lstStyle/>
          <a:p>
            <a:r>
              <a:rPr lang="en-AU" dirty="0"/>
              <a:t>Learning intention: </a:t>
            </a:r>
            <a:r>
              <a:rPr lang="en-AU" b="0" dirty="0"/>
              <a:t>To review different apples based on their sensory properties.</a:t>
            </a:r>
            <a:endParaRPr lang="en-AU" dirty="0"/>
          </a:p>
        </p:txBody>
      </p:sp>
      <p:sp>
        <p:nvSpPr>
          <p:cNvPr id="4" name="Content Placeholder 3">
            <a:extLst>
              <a:ext uri="{FF2B5EF4-FFF2-40B4-BE49-F238E27FC236}">
                <a16:creationId xmlns:a16="http://schemas.microsoft.com/office/drawing/2014/main" id="{76D506DC-12A4-CCA1-4CEF-8013810BCBCF}"/>
              </a:ext>
            </a:extLst>
          </p:cNvPr>
          <p:cNvSpPr>
            <a:spLocks noGrp="1"/>
          </p:cNvSpPr>
          <p:nvPr>
            <p:ph idx="11"/>
          </p:nvPr>
        </p:nvSpPr>
        <p:spPr>
          <a:xfrm>
            <a:off x="838200" y="3780062"/>
            <a:ext cx="10515600" cy="2854913"/>
          </a:xfrm>
        </p:spPr>
        <p:txBody>
          <a:bodyPr>
            <a:normAutofit lnSpcReduction="10000"/>
          </a:bodyPr>
          <a:lstStyle/>
          <a:p>
            <a:r>
              <a:rPr lang="en-AU" dirty="0"/>
              <a:t>colour</a:t>
            </a:r>
          </a:p>
          <a:p>
            <a:r>
              <a:rPr lang="en-AU" dirty="0"/>
              <a:t>texture</a:t>
            </a:r>
          </a:p>
          <a:p>
            <a:r>
              <a:rPr lang="en-AU" dirty="0"/>
              <a:t>smell</a:t>
            </a:r>
          </a:p>
          <a:p>
            <a:r>
              <a:rPr lang="en-AU" dirty="0"/>
              <a:t>taste</a:t>
            </a:r>
          </a:p>
          <a:p>
            <a:endParaRPr lang="en-AU" dirty="0"/>
          </a:p>
          <a:p>
            <a:endParaRPr lang="en-AU" dirty="0"/>
          </a:p>
        </p:txBody>
      </p:sp>
    </p:spTree>
    <p:extLst>
      <p:ext uri="{BB962C8B-B14F-4D97-AF65-F5344CB8AC3E}">
        <p14:creationId xmlns:p14="http://schemas.microsoft.com/office/powerpoint/2010/main" val="33380564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C2239-BEBD-A654-93B7-A95D16B1E4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734AE2-2102-10B6-4A2E-2E0D29AC63B0}"/>
              </a:ext>
            </a:extLst>
          </p:cNvPr>
          <p:cNvSpPr>
            <a:spLocks noGrp="1"/>
          </p:cNvSpPr>
          <p:nvPr>
            <p:ph idx="1"/>
          </p:nvPr>
        </p:nvSpPr>
        <p:spPr>
          <a:xfrm>
            <a:off x="838200" y="2138067"/>
            <a:ext cx="10515600" cy="2581866"/>
          </a:xfrm>
        </p:spPr>
        <p:txBody>
          <a:bodyPr>
            <a:normAutofit/>
          </a:bodyPr>
          <a:lstStyle/>
          <a:p>
            <a:pPr marL="0" indent="0" algn="ctr">
              <a:lnSpc>
                <a:spcPct val="107000"/>
              </a:lnSpc>
              <a:spcBef>
                <a:spcPts val="50"/>
              </a:spcBef>
              <a:spcAft>
                <a:spcPts val="50"/>
              </a:spcAft>
              <a:buNone/>
            </a:pPr>
            <a:r>
              <a:rPr lang="en-AU" dirty="0"/>
              <a:t>We can evaluate a food based on its sensory properties (e.g. smell, taste, texture).</a:t>
            </a:r>
            <a:endParaRPr lang="en-AU"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785347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03FEE-596C-A196-E87D-02608127737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283BA-4B48-5D0C-39DB-1E7DB70EDEA7}"/>
              </a:ext>
            </a:extLst>
          </p:cNvPr>
          <p:cNvSpPr>
            <a:spLocks noGrp="1"/>
          </p:cNvSpPr>
          <p:nvPr>
            <p:ph idx="1"/>
          </p:nvPr>
        </p:nvSpPr>
        <p:spPr>
          <a:xfrm>
            <a:off x="838200" y="2138067"/>
            <a:ext cx="10515600" cy="2581866"/>
          </a:xfrm>
        </p:spPr>
        <p:txBody>
          <a:bodyPr>
            <a:normAutofit/>
          </a:bodyPr>
          <a:lstStyle/>
          <a:p>
            <a:pPr marL="0" indent="0" algn="ctr">
              <a:lnSpc>
                <a:spcPct val="107000"/>
              </a:lnSpc>
              <a:spcBef>
                <a:spcPts val="50"/>
              </a:spcBef>
              <a:spcAft>
                <a:spcPts val="50"/>
              </a:spcAft>
              <a:buNone/>
            </a:pPr>
            <a:r>
              <a:rPr lang="en-AU" dirty="0"/>
              <a:t>We can evaluate a food based on its sensory properties (e.g. smell, taste, texture).</a:t>
            </a:r>
            <a:endParaRPr lang="en-AU"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99086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B5C02-CE4A-2554-09E8-51AA32FBA0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CBB97A-7BF8-5399-FFEC-E2EB639249E9}"/>
              </a:ext>
            </a:extLst>
          </p:cNvPr>
          <p:cNvSpPr>
            <a:spLocks noGrp="1"/>
          </p:cNvSpPr>
          <p:nvPr>
            <p:ph idx="1"/>
          </p:nvPr>
        </p:nvSpPr>
        <p:spPr>
          <a:xfrm>
            <a:off x="838200" y="2138067"/>
            <a:ext cx="10515600" cy="2581866"/>
          </a:xfrm>
        </p:spPr>
        <p:txBody>
          <a:bodyPr>
            <a:normAutofit/>
          </a:bodyPr>
          <a:lstStyle/>
          <a:p>
            <a:pPr marL="0" indent="0" algn="ctr">
              <a:lnSpc>
                <a:spcPct val="107000"/>
              </a:lnSpc>
              <a:spcBef>
                <a:spcPts val="50"/>
              </a:spcBef>
              <a:spcAft>
                <a:spcPts val="50"/>
              </a:spcAft>
              <a:buNone/>
            </a:pPr>
            <a:r>
              <a:rPr lang="en-US" dirty="0"/>
              <a:t>These different properties affect whether you enjoy the food and how we use it. </a:t>
            </a:r>
            <a:endParaRPr lang="en-AU"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4776120"/>
      </p:ext>
    </p:extLst>
  </p:cSld>
  <p:clrMapOvr>
    <a:masterClrMapping/>
  </p:clrMapOvr>
</p:sld>
</file>

<file path=ppt/theme/theme1.xml><?xml version="1.0" encoding="utf-8"?>
<a:theme xmlns:a="http://schemas.openxmlformats.org/drawingml/2006/main" name="FN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554</TotalTime>
  <Words>6269</Words>
  <Application>Microsoft Office PowerPoint</Application>
  <PresentationFormat>Widescreen</PresentationFormat>
  <Paragraphs>788</Paragraphs>
  <Slides>105</Slides>
  <Notes>93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105</vt:i4>
      </vt:variant>
    </vt:vector>
  </HeadingPairs>
  <TitlesOfParts>
    <vt:vector size="110" baseType="lpstr">
      <vt:lpstr>Aptos</vt:lpstr>
      <vt:lpstr>Aptos Display</vt:lpstr>
      <vt:lpstr>Arial</vt:lpstr>
      <vt:lpstr>Symbol</vt:lpstr>
      <vt:lpstr>FNRP</vt:lpstr>
      <vt:lpstr>Foods from plants and animals</vt:lpstr>
      <vt:lpstr>Contents</vt:lpstr>
      <vt:lpstr>Lesson 1</vt:lpstr>
      <vt:lpstr>PowerPoint Presentation</vt:lpstr>
      <vt:lpstr>PowerPoint Presentation</vt:lpstr>
      <vt:lpstr>Activity 1: Booklet task</vt:lpstr>
      <vt:lpstr>The Australian Guide to Healthy Eating</vt:lpstr>
      <vt:lpstr>Grain foods</vt:lpstr>
      <vt:lpstr>Vegetables</vt:lpstr>
      <vt:lpstr>Fruit</vt:lpstr>
      <vt:lpstr>Why grain foods, vegetables and fruit are important</vt:lpstr>
      <vt:lpstr>Dairy and alternatives</vt:lpstr>
      <vt:lpstr>Why dairy and alternative foods are important</vt:lpstr>
      <vt:lpstr>Meat and alternatives</vt:lpstr>
      <vt:lpstr>Why meat and alternative foods are important</vt:lpstr>
      <vt:lpstr>‘Sometimes' foods</vt:lpstr>
      <vt:lpstr>Lesson 2</vt:lpstr>
      <vt:lpstr>Review</vt:lpstr>
      <vt:lpstr>The Australian Guide to Healthy Eating</vt:lpstr>
      <vt:lpstr>PowerPoint Presentation</vt:lpstr>
      <vt:lpstr>‘Sometimes’ foods</vt:lpstr>
      <vt:lpstr>PowerPoint Presentation</vt:lpstr>
      <vt:lpstr>Answer: Why are grain foods, vegetables and fruit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Australian Guide to Healthy Eating</vt:lpstr>
      <vt:lpstr>PowerPoint Presentation</vt:lpstr>
      <vt:lpstr>Grain foods</vt:lpstr>
      <vt:lpstr>PowerPoint Presentation</vt:lpstr>
      <vt:lpstr>Vegetables</vt:lpstr>
      <vt:lpstr>PowerPoint Presentation</vt:lpstr>
      <vt:lpstr>Fruit</vt:lpstr>
      <vt:lpstr>PowerPoint Presentation</vt:lpstr>
      <vt:lpstr>Dairy and alternative foods</vt:lpstr>
      <vt:lpstr>PowerPoint Presentation</vt:lpstr>
      <vt:lpstr>Meat and alternative foods</vt:lpstr>
      <vt:lpstr>Activity 1: Booklet task</vt:lpstr>
      <vt:lpstr>Lesson 3</vt:lpstr>
      <vt:lpstr>Review</vt:lpstr>
      <vt:lpstr>PowerPoint Presentation</vt:lpstr>
      <vt:lpstr>Answer: Why are dairy and alternative foods important?</vt:lpstr>
      <vt:lpstr>PowerPoint Presentation</vt:lpstr>
      <vt:lpstr>Answer: Why are meat and alternative foods important?</vt:lpstr>
      <vt:lpstr>PowerPoint Presentation</vt:lpstr>
      <vt:lpstr>Food processing</vt:lpstr>
      <vt:lpstr>PowerPoint Presentation</vt:lpstr>
      <vt:lpstr>Grilled lamb</vt:lpstr>
      <vt:lpstr>Milk from the farm to the supermarket</vt:lpstr>
      <vt:lpstr>Bottled milk: farm to supermarket</vt:lpstr>
      <vt:lpstr>Bread: farm to supermarket</vt:lpstr>
      <vt:lpstr>Activity 1: Booklet task</vt:lpstr>
      <vt:lpstr>Lesson 4</vt:lpstr>
      <vt:lpstr>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Fruit salad</vt:lpstr>
      <vt:lpstr>Almond and date bliss balls</vt:lpstr>
      <vt:lpstr>PowerPoint Presentation</vt:lpstr>
      <vt:lpstr>Chicken sandwich</vt:lpstr>
      <vt:lpstr>Vegetable muffins</vt:lpstr>
      <vt:lpstr>Activity 1: Booklet task</vt:lpstr>
      <vt:lpstr>Lesson 5</vt:lpstr>
      <vt:lpstr>Review</vt:lpstr>
      <vt:lpstr>PowerPoint Presentation</vt:lpstr>
      <vt:lpstr>PowerPoint Presentation</vt:lpstr>
      <vt:lpstr>PowerPoint Presentation</vt:lpstr>
      <vt:lpstr>PowerPoint Presentation</vt:lpstr>
      <vt:lpstr>Apple</vt:lpstr>
      <vt:lpstr>Bread slice</vt:lpstr>
      <vt:lpstr>Baked beans on toast</vt:lpstr>
      <vt:lpstr>Activity 1: Booklet task</vt:lpstr>
      <vt:lpstr>Lesson 6</vt:lpstr>
      <vt:lpstr>Review</vt:lpstr>
      <vt:lpstr>PowerPoint Presentation</vt:lpstr>
      <vt:lpstr>PowerPoint Presentation</vt:lpstr>
      <vt:lpstr>PowerPoint Presentation</vt:lpstr>
      <vt:lpstr>PowerPoint Presentation</vt:lpstr>
      <vt:lpstr>PowerPoint Presentation</vt:lpstr>
      <vt:lpstr>Snacks</vt:lpstr>
      <vt:lpstr>Snacks</vt:lpstr>
      <vt:lpstr>Snacks</vt:lpstr>
      <vt:lpstr>Snacks</vt:lpstr>
      <vt:lpstr>Activity 1: Booklet task</vt:lpstr>
      <vt:lpstr>Lesson 7</vt:lpstr>
      <vt:lpstr>PowerPoint Presentation</vt:lpstr>
      <vt:lpstr>PowerPoint Presentation</vt:lpstr>
      <vt:lpstr>PowerPoint Presentation</vt:lpstr>
      <vt:lpstr>PowerPoint Presentation</vt:lpstr>
      <vt:lpstr>Activity 1: Sensory evaluation </vt:lpstr>
      <vt:lpstr>Lesson 8</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Editor</dc:creator>
  <cp:lastModifiedBy>Editor</cp:lastModifiedBy>
  <cp:revision>1</cp:revision>
  <dcterms:created xsi:type="dcterms:W3CDTF">2025-08-22T04:51:00Z</dcterms:created>
  <dcterms:modified xsi:type="dcterms:W3CDTF">2025-11-11T00:35:42Z</dcterms:modified>
</cp:coreProperties>
</file>