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8"/>
  </p:notesMasterIdLst>
  <p:sldIdLst>
    <p:sldId id="257" r:id="rId2"/>
    <p:sldId id="258" r:id="rId3"/>
    <p:sldId id="259" r:id="rId4"/>
    <p:sldId id="262" r:id="rId5"/>
    <p:sldId id="442" r:id="rId6"/>
    <p:sldId id="264" r:id="rId7"/>
    <p:sldId id="439" r:id="rId8"/>
    <p:sldId id="437" r:id="rId9"/>
    <p:sldId id="438" r:id="rId10"/>
    <p:sldId id="266" r:id="rId11"/>
    <p:sldId id="267" r:id="rId12"/>
    <p:sldId id="268" r:id="rId13"/>
    <p:sldId id="269" r:id="rId14"/>
    <p:sldId id="270" r:id="rId15"/>
    <p:sldId id="271" r:id="rId16"/>
    <p:sldId id="287" r:id="rId17"/>
    <p:sldId id="443" r:id="rId18"/>
    <p:sldId id="444" r:id="rId19"/>
    <p:sldId id="474" r:id="rId20"/>
    <p:sldId id="475" r:id="rId21"/>
    <p:sldId id="471" r:id="rId22"/>
    <p:sldId id="476" r:id="rId23"/>
    <p:sldId id="489" r:id="rId24"/>
    <p:sldId id="490" r:id="rId25"/>
    <p:sldId id="491" r:id="rId26"/>
    <p:sldId id="492" r:id="rId27"/>
    <p:sldId id="493" r:id="rId28"/>
    <p:sldId id="494" r:id="rId29"/>
    <p:sldId id="515" r:id="rId30"/>
    <p:sldId id="516" r:id="rId31"/>
    <p:sldId id="517" r:id="rId32"/>
    <p:sldId id="518" r:id="rId33"/>
    <p:sldId id="519" r:id="rId34"/>
    <p:sldId id="520" r:id="rId35"/>
    <p:sldId id="521" r:id="rId36"/>
    <p:sldId id="522" r:id="rId37"/>
    <p:sldId id="523" r:id="rId38"/>
    <p:sldId id="524" r:id="rId39"/>
    <p:sldId id="525" r:id="rId40"/>
    <p:sldId id="526" r:id="rId41"/>
    <p:sldId id="527" r:id="rId42"/>
    <p:sldId id="528" r:id="rId43"/>
    <p:sldId id="529" r:id="rId44"/>
    <p:sldId id="530" r:id="rId45"/>
    <p:sldId id="531" r:id="rId46"/>
    <p:sldId id="532" r:id="rId47"/>
    <p:sldId id="533" r:id="rId48"/>
    <p:sldId id="534" r:id="rId49"/>
    <p:sldId id="535" r:id="rId50"/>
    <p:sldId id="536" r:id="rId51"/>
    <p:sldId id="537" r:id="rId52"/>
    <p:sldId id="538" r:id="rId53"/>
    <p:sldId id="539" r:id="rId54"/>
    <p:sldId id="540" r:id="rId55"/>
    <p:sldId id="541" r:id="rId56"/>
    <p:sldId id="542" r:id="rId57"/>
    <p:sldId id="543" r:id="rId58"/>
    <p:sldId id="544" r:id="rId59"/>
    <p:sldId id="545" r:id="rId60"/>
    <p:sldId id="546" r:id="rId61"/>
    <p:sldId id="547" r:id="rId62"/>
    <p:sldId id="548" r:id="rId63"/>
    <p:sldId id="549" r:id="rId64"/>
    <p:sldId id="550" r:id="rId65"/>
    <p:sldId id="551" r:id="rId66"/>
    <p:sldId id="552" r:id="rId67"/>
    <p:sldId id="553" r:id="rId68"/>
    <p:sldId id="554" r:id="rId69"/>
    <p:sldId id="555" r:id="rId70"/>
    <p:sldId id="556" r:id="rId71"/>
    <p:sldId id="557" r:id="rId72"/>
    <p:sldId id="495" r:id="rId73"/>
    <p:sldId id="496" r:id="rId74"/>
    <p:sldId id="497" r:id="rId75"/>
    <p:sldId id="498" r:id="rId76"/>
    <p:sldId id="558" r:id="rId77"/>
    <p:sldId id="559" r:id="rId78"/>
    <p:sldId id="560" r:id="rId79"/>
    <p:sldId id="561" r:id="rId80"/>
    <p:sldId id="562" r:id="rId81"/>
    <p:sldId id="563" r:id="rId82"/>
    <p:sldId id="564" r:id="rId83"/>
    <p:sldId id="565" r:id="rId84"/>
    <p:sldId id="566" r:id="rId85"/>
    <p:sldId id="567" r:id="rId86"/>
    <p:sldId id="568" r:id="rId87"/>
    <p:sldId id="569" r:id="rId88"/>
    <p:sldId id="570" r:id="rId89"/>
    <p:sldId id="571" r:id="rId90"/>
    <p:sldId id="572" r:id="rId91"/>
    <p:sldId id="573" r:id="rId92"/>
    <p:sldId id="574" r:id="rId93"/>
    <p:sldId id="575" r:id="rId94"/>
    <p:sldId id="576" r:id="rId95"/>
    <p:sldId id="577" r:id="rId96"/>
    <p:sldId id="578"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31DA6F-221C-471B-805B-953BD1FE055A}" v="2" dt="2025-11-11T00:12:43.432"/>
    <p1510:client id="{97EC1761-A27A-4027-A2F5-BFA966260D1E}" v="7" dt="2025-11-10T23:35:23.9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863" autoAdjust="0"/>
  </p:normalViewPr>
  <p:slideViewPr>
    <p:cSldViewPr snapToGrid="0">
      <p:cViewPr varScale="1">
        <p:scale>
          <a:sx n="73" d="100"/>
          <a:sy n="73" d="100"/>
        </p:scale>
        <p:origin x="1950"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a Craig" userId="b403983d7592b689" providerId="LiveId" clId="{B3B75DA0-8123-49D9-A973-119B14C712D1}"/>
    <pc:docChg chg="undo custSel addSld delSld modSld">
      <pc:chgData name="Peta Craig" userId="b403983d7592b689" providerId="LiveId" clId="{B3B75DA0-8123-49D9-A973-119B14C712D1}" dt="2025-11-10T23:35:34.520" v="2141" actId="20577"/>
      <pc:docMkLst>
        <pc:docMk/>
      </pc:docMkLst>
      <pc:sldChg chg="modNotesTx">
        <pc:chgData name="Peta Craig" userId="b403983d7592b689" providerId="LiveId" clId="{B3B75DA0-8123-49D9-A973-119B14C712D1}" dt="2025-11-10T23:35:09.255" v="2133" actId="5793"/>
        <pc:sldMkLst>
          <pc:docMk/>
          <pc:sldMk cId="1819295951" sldId="270"/>
        </pc:sldMkLst>
      </pc:sldChg>
      <pc:sldChg chg="add modNotesTx">
        <pc:chgData name="Peta Craig" userId="b403983d7592b689" providerId="LiveId" clId="{B3B75DA0-8123-49D9-A973-119B14C712D1}" dt="2025-11-10T23:34:37.977" v="2132" actId="20577"/>
        <pc:sldMkLst>
          <pc:docMk/>
          <pc:sldMk cId="2993294294" sldId="437"/>
        </pc:sldMkLst>
      </pc:sldChg>
      <pc:sldChg chg="modNotesTx">
        <pc:chgData name="Peta Craig" userId="b403983d7592b689" providerId="LiveId" clId="{B3B75DA0-8123-49D9-A973-119B14C712D1}" dt="2025-11-10T23:35:34.520" v="2141" actId="20577"/>
        <pc:sldMkLst>
          <pc:docMk/>
          <pc:sldMk cId="3917711792" sldId="471"/>
        </pc:sldMkLst>
      </pc:sldChg>
      <pc:sldChg chg="addSp delSp modSp new mod modNotesTx">
        <pc:chgData name="Peta Craig" userId="b403983d7592b689" providerId="LiveId" clId="{B3B75DA0-8123-49D9-A973-119B14C712D1}" dt="2025-10-14T03:59:45.362" v="2125" actId="20577"/>
        <pc:sldMkLst>
          <pc:docMk/>
          <pc:sldMk cId="4286375723" sldId="476"/>
        </pc:sldMkLst>
      </pc:sldChg>
      <pc:sldChg chg="addSp delSp modSp add mod">
        <pc:chgData name="Peta Craig" userId="b403983d7592b689" providerId="LiveId" clId="{B3B75DA0-8123-49D9-A973-119B14C712D1}" dt="2025-10-14T04:11:51.226" v="2127" actId="14100"/>
        <pc:sldMkLst>
          <pc:docMk/>
          <pc:sldMk cId="3593950714" sldId="577"/>
        </pc:sldMkLst>
        <pc:picChg chg="add mod">
          <ac:chgData name="Peta Craig" userId="b403983d7592b689" providerId="LiveId" clId="{B3B75DA0-8123-49D9-A973-119B14C712D1}" dt="2025-10-14T04:11:51.226" v="2127" actId="14100"/>
          <ac:picMkLst>
            <pc:docMk/>
            <pc:sldMk cId="3593950714" sldId="577"/>
            <ac:picMk id="3" creationId="{4920932F-B2D9-2B0D-01FE-418170CF6A3D}"/>
          </ac:picMkLst>
        </pc:picChg>
      </pc:sldChg>
      <pc:sldChg chg="addSp delSp modSp add mod">
        <pc:chgData name="Peta Craig" userId="b403983d7592b689" providerId="LiveId" clId="{B3B75DA0-8123-49D9-A973-119B14C712D1}" dt="2025-10-14T04:13:20.171" v="2131" actId="14100"/>
        <pc:sldMkLst>
          <pc:docMk/>
          <pc:sldMk cId="2781876283" sldId="578"/>
        </pc:sldMkLst>
        <pc:picChg chg="add mod">
          <ac:chgData name="Peta Craig" userId="b403983d7592b689" providerId="LiveId" clId="{B3B75DA0-8123-49D9-A973-119B14C712D1}" dt="2025-10-14T04:13:20.171" v="2131" actId="14100"/>
          <ac:picMkLst>
            <pc:docMk/>
            <pc:sldMk cId="2781876283" sldId="578"/>
            <ac:picMk id="4" creationId="{9EF3C0D6-B29B-09A9-47FA-69CA4CAB0CD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8A1694-8D14-40DA-A1E1-36137B5F4553}" type="datetimeFigureOut">
              <a:rPr lang="en-AU" smtClean="0"/>
              <a:t>11/11/2025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EB904D-23EB-4DE5-A806-9A4CE3FA9ECE}" type="slidenum">
              <a:rPr lang="en-AU" smtClean="0"/>
              <a:t>‹#›</a:t>
            </a:fld>
            <a:endParaRPr lang="en-AU"/>
          </a:p>
        </p:txBody>
      </p:sp>
    </p:spTree>
    <p:extLst>
      <p:ext uri="{BB962C8B-B14F-4D97-AF65-F5344CB8AC3E}">
        <p14:creationId xmlns:p14="http://schemas.microsoft.com/office/powerpoint/2010/main" val="261477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eatforhealth.gov.au/food-essentials/how-much-do-we-need-each-day/recommended-number-serves-adult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AU" dirty="0">
                <a:latin typeface="Arial" panose="020B0604020202020204" pitchFamily="34" charset="0"/>
                <a:cs typeface="Arial" panose="020B0604020202020204" pitchFamily="34" charset="0"/>
              </a:rPr>
              <a:t>Images: Designed by </a:t>
            </a:r>
            <a:r>
              <a:rPr lang="en-AU" dirty="0" err="1">
                <a:latin typeface="Arial" panose="020B0604020202020204" pitchFamily="34" charset="0"/>
                <a:cs typeface="Arial" panose="020B0604020202020204" pitchFamily="34" charset="0"/>
              </a:rPr>
              <a:t>Pexels</a:t>
            </a:r>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EB77E40-D0E8-4874-BAFC-253CC826BD69}" type="slidenum">
              <a:rPr lang="en-AU" smtClean="0"/>
              <a:t>1</a:t>
            </a:fld>
            <a:endParaRPr lang="en-AU"/>
          </a:p>
        </p:txBody>
      </p:sp>
    </p:spTree>
    <p:extLst>
      <p:ext uri="{BB962C8B-B14F-4D97-AF65-F5344CB8AC3E}">
        <p14:creationId xmlns:p14="http://schemas.microsoft.com/office/powerpoint/2010/main" val="1517981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57836-0DA4-CF98-775A-7BD2F21089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76159C-DA1A-5A1F-252D-D6FD14B3B3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CBA8C2-1B04-6C25-5783-8D52EA4739B0}"/>
              </a:ext>
            </a:extLst>
          </p:cNvPr>
          <p:cNvSpPr>
            <a:spLocks noGrp="1"/>
          </p:cNvSpPr>
          <p:nvPr>
            <p:ph type="body" idx="1"/>
          </p:nvPr>
        </p:nvSpPr>
        <p:spPr/>
        <p:txBody>
          <a:bodyPr/>
          <a:lstStyle/>
          <a:p>
            <a:pPr marL="181154"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The complex carbohydrates in these foods are slowly digested, which provides energy over time and helps prevent overeating.</a:t>
            </a:r>
          </a:p>
          <a:p>
            <a:pPr marL="181154"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Carbohydrate provides the best source of energy for the brain. </a:t>
            </a:r>
          </a:p>
          <a:p>
            <a:pPr marL="181154"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Fibre helps us stay fuller for longer, which can help with concentration.</a:t>
            </a:r>
          </a:p>
          <a:p>
            <a:pPr marL="181154"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Fibre is especially useful in keeping the digestive track (including the intestines) healthy and can assist with constipation.</a:t>
            </a:r>
          </a:p>
          <a:p>
            <a:pPr marL="181154"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The vast range of vitamins and minerals are important for growth and repair, healthy ageing, and preventing chronic conditions. </a:t>
            </a:r>
          </a:p>
          <a:p>
            <a:pPr marL="181154" indent="-181154">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defTabSz="966155">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Pexels</a:t>
            </a:r>
            <a:r>
              <a:rPr lang="en-AU" sz="1100" dirty="0">
                <a:latin typeface="Arial" panose="020B0604020202020204" pitchFamily="34" charset="0"/>
                <a:cs typeface="Arial" panose="020B0604020202020204" pitchFamily="34" charset="0"/>
              </a:rPr>
              <a:t> and </a:t>
            </a:r>
            <a:r>
              <a:rPr lang="en-AU" sz="1100" dirty="0" err="1">
                <a:latin typeface="Arial" panose="020B0604020202020204" pitchFamily="34" charset="0"/>
                <a:cs typeface="Arial" panose="020B0604020202020204" pitchFamily="34" charset="0"/>
              </a:rPr>
              <a:t>Freepik</a:t>
            </a:r>
            <a:endParaRPr lang="en-AU"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D9163C1-1200-C9C6-5061-ED4715631C83}"/>
              </a:ext>
            </a:extLst>
          </p:cNvPr>
          <p:cNvSpPr>
            <a:spLocks noGrp="1"/>
          </p:cNvSpPr>
          <p:nvPr>
            <p:ph type="sldNum" sz="quarter" idx="5"/>
          </p:nvPr>
        </p:nvSpPr>
        <p:spPr/>
        <p:txBody>
          <a:bodyPr/>
          <a:lstStyle/>
          <a:p>
            <a:fld id="{E6D7DA54-C4FE-4877-8DF5-AF24F4B46978}" type="slidenum">
              <a:rPr lang="en-AU" smtClean="0"/>
              <a:t>11</a:t>
            </a:fld>
            <a:endParaRPr lang="en-AU"/>
          </a:p>
        </p:txBody>
      </p:sp>
    </p:spTree>
    <p:extLst>
      <p:ext uri="{BB962C8B-B14F-4D97-AF65-F5344CB8AC3E}">
        <p14:creationId xmlns:p14="http://schemas.microsoft.com/office/powerpoint/2010/main" val="3024839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D7798-161C-7BE7-7D1A-52F7AFAE6C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1F3B9-60B8-2336-04A6-82AA313C26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2CFC42-0697-0C8D-8919-E784282FF72B}"/>
              </a:ext>
            </a:extLst>
          </p:cNvPr>
          <p:cNvSpPr>
            <a:spLocks noGrp="1"/>
          </p:cNvSpPr>
          <p:nvPr>
            <p:ph type="body" idx="1"/>
          </p:nvPr>
        </p:nvSpPr>
        <p:spPr/>
        <p:txBody>
          <a:bodyPr/>
          <a:lstStyle/>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Types of foods:</a:t>
            </a:r>
          </a:p>
          <a:p>
            <a:endParaRPr lang="en-AU" sz="1100" b="1" dirty="0">
              <a:latin typeface="Arial" panose="020B0604020202020204" pitchFamily="34" charset="0"/>
              <a:cs typeface="Arial" panose="020B0604020202020204" pitchFamily="34" charset="0"/>
            </a:endParaRPr>
          </a:p>
          <a:p>
            <a:r>
              <a:rPr lang="en-AU" sz="1100" b="1" dirty="0">
                <a:latin typeface="Arial" panose="020B0604020202020204" pitchFamily="34" charset="0"/>
                <a:cs typeface="Arial" panose="020B0604020202020204" pitchFamily="34" charset="0"/>
              </a:rPr>
              <a:t>Milks:</a:t>
            </a:r>
            <a:r>
              <a:rPr lang="en-AU" sz="1100" dirty="0">
                <a:latin typeface="Arial" panose="020B0604020202020204" pitchFamily="34" charset="0"/>
                <a:cs typeface="Arial" panose="020B0604020202020204" pitchFamily="34" charset="0"/>
              </a:rPr>
              <a:t> All reduced fat or full cream milks, plain and flavoured, long life milks, powdered milk, evaporated milk, soy beverages (</a:t>
            </a:r>
            <a:r>
              <a:rPr lang="en-AU" sz="1100" b="1" dirty="0">
                <a:latin typeface="Arial" panose="020B0604020202020204" pitchFamily="34" charset="0"/>
                <a:cs typeface="Arial" panose="020B0604020202020204" pitchFamily="34" charset="0"/>
              </a:rPr>
              <a:t>fortified with at least 100mg calcium/100mL</a:t>
            </a:r>
            <a:r>
              <a:rPr lang="en-AU" sz="1100" dirty="0">
                <a:latin typeface="Arial" panose="020B0604020202020204" pitchFamily="34" charset="0"/>
                <a:cs typeface="Arial" panose="020B0604020202020204" pitchFamily="34" charset="0"/>
              </a:rPr>
              <a:t>).</a:t>
            </a:r>
          </a:p>
          <a:p>
            <a:r>
              <a:rPr lang="en-AU" sz="1100" b="1" dirty="0">
                <a:latin typeface="Arial" panose="020B0604020202020204" pitchFamily="34" charset="0"/>
                <a:cs typeface="Arial" panose="020B0604020202020204" pitchFamily="34" charset="0"/>
              </a:rPr>
              <a:t>Yoghurt:</a:t>
            </a:r>
            <a:r>
              <a:rPr lang="en-AU" sz="1100" dirty="0">
                <a:latin typeface="Arial" panose="020B0604020202020204" pitchFamily="34" charset="0"/>
                <a:cs typeface="Arial" panose="020B0604020202020204" pitchFamily="34" charset="0"/>
              </a:rPr>
              <a:t> All yoghurts including reduced fat or full cream, plain and flavoured, soy yoghurt (</a:t>
            </a:r>
            <a:r>
              <a:rPr lang="en-AU" sz="1100" b="1" dirty="0">
                <a:latin typeface="Arial" panose="020B0604020202020204" pitchFamily="34" charset="0"/>
                <a:cs typeface="Arial" panose="020B0604020202020204" pitchFamily="34" charset="0"/>
              </a:rPr>
              <a:t>calcium fortified</a:t>
            </a:r>
            <a:r>
              <a:rPr lang="en-AU" sz="1100" dirty="0">
                <a:latin typeface="Arial" panose="020B0604020202020204" pitchFamily="34" charset="0"/>
                <a:cs typeface="Arial" panose="020B0604020202020204" pitchFamily="34" charset="0"/>
              </a:rPr>
              <a:t>).</a:t>
            </a:r>
          </a:p>
          <a:p>
            <a:r>
              <a:rPr lang="en-AU" sz="1100" b="1" dirty="0">
                <a:latin typeface="Arial" panose="020B0604020202020204" pitchFamily="34" charset="0"/>
                <a:cs typeface="Arial" panose="020B0604020202020204" pitchFamily="34" charset="0"/>
              </a:rPr>
              <a:t>Cheese:</a:t>
            </a:r>
            <a:r>
              <a:rPr lang="en-AU" sz="1100" dirty="0">
                <a:latin typeface="Arial" panose="020B0604020202020204" pitchFamily="34" charset="0"/>
                <a:cs typeface="Arial" panose="020B0604020202020204" pitchFamily="34" charset="0"/>
              </a:rPr>
              <a:t> All hard cheeses, reduced or full fat, for example cheddar, red Leicester, Gloucester, Edam, Gouda Soy cheeses (</a:t>
            </a:r>
            <a:r>
              <a:rPr lang="en-AU" sz="1100" b="1" dirty="0">
                <a:latin typeface="Arial" panose="020B0604020202020204" pitchFamily="34" charset="0"/>
                <a:cs typeface="Arial" panose="020B0604020202020204" pitchFamily="34" charset="0"/>
              </a:rPr>
              <a:t>calcium fortified</a:t>
            </a:r>
            <a:r>
              <a:rPr lang="en-AU" sz="1100" dirty="0">
                <a:latin typeface="Arial" panose="020B0604020202020204" pitchFamily="34" charset="0"/>
                <a:cs typeface="Arial" panose="020B0604020202020204" pitchFamily="34" charset="0"/>
              </a:rPr>
              <a:t>).</a:t>
            </a:r>
          </a:p>
          <a:p>
            <a:endParaRPr lang="en-AU" sz="1100" dirty="0">
              <a:latin typeface="Arial" panose="020B0604020202020204" pitchFamily="34" charset="0"/>
              <a:cs typeface="Arial" panose="020B0604020202020204" pitchFamily="34" charset="0"/>
            </a:endParaRPr>
          </a:p>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Dairy = products made from milk.</a:t>
            </a:r>
          </a:p>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Dairy alternatives:</a:t>
            </a:r>
          </a:p>
          <a:p>
            <a:pPr marL="664232" lvl="1"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Calcium</a:t>
            </a:r>
            <a:r>
              <a:rPr lang="en-US" sz="1100" dirty="0">
                <a:solidFill>
                  <a:srgbClr val="000000"/>
                </a:solidFill>
                <a:latin typeface="Arial" panose="020B0604020202020204" pitchFamily="34" charset="0"/>
                <a:cs typeface="Arial" panose="020B0604020202020204" pitchFamily="34" charset="0"/>
              </a:rPr>
              <a:t>-fortified dairy alternatives include soy, rice, almond or oat milk and soy or lactose free yoghurts and cheeses. </a:t>
            </a:r>
          </a:p>
          <a:p>
            <a:pPr marL="664232" lvl="1" indent="-181154">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Non-dairy alternatives do not naturally contain calcium. It is important to select products labelled as calcium-fortified. </a:t>
            </a:r>
          </a:p>
          <a:p>
            <a:pPr marL="664232" lvl="1" indent="-181154">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Many of the alternative milks, with the exception of soy milk products, may not be a good source of protein and other key nutrients found in milk and products made from milk. </a:t>
            </a:r>
            <a:endParaRPr lang="en-AU" sz="1100" dirty="0">
              <a:latin typeface="Arial" panose="020B0604020202020204" pitchFamily="34" charset="0"/>
              <a:cs typeface="Arial" panose="020B0604020202020204" pitchFamily="34" charset="0"/>
            </a:endParaRPr>
          </a:p>
          <a:p>
            <a:pPr marL="181154" indent="-181154" defTabSz="966155">
              <a:buFont typeface="Arial" panose="020B0604020202020204" pitchFamily="34" charset="0"/>
              <a:buChar char="•"/>
              <a:defRPr/>
            </a:pPr>
            <a:r>
              <a:rPr lang="en-US" sz="1100" dirty="0">
                <a:solidFill>
                  <a:srgbClr val="000000"/>
                </a:solidFill>
                <a:latin typeface="Arial" panose="020B0604020202020204" pitchFamily="34" charset="0"/>
                <a:cs typeface="Arial" panose="020B0604020202020204" pitchFamily="34" charset="0"/>
              </a:rPr>
              <a:t>For </a:t>
            </a:r>
            <a:r>
              <a:rPr lang="en-US" sz="1100" b="1" dirty="0">
                <a:solidFill>
                  <a:srgbClr val="000000"/>
                </a:solidFill>
                <a:latin typeface="Arial" panose="020B0604020202020204" pitchFamily="34" charset="0"/>
                <a:cs typeface="Arial" panose="020B0604020202020204" pitchFamily="34" charset="0"/>
              </a:rPr>
              <a:t>vegetarians and vegans</a:t>
            </a:r>
            <a:r>
              <a:rPr lang="en-US" sz="1100" dirty="0">
                <a:solidFill>
                  <a:srgbClr val="000000"/>
                </a:solidFill>
                <a:latin typeface="Arial" panose="020B0604020202020204" pitchFamily="34" charset="0"/>
                <a:cs typeface="Arial" panose="020B0604020202020204" pitchFamily="34" charset="0"/>
              </a:rPr>
              <a:t>, dairy alternative products such as soy milk and cheese are a key source of nutrients, particularly protein and calcium (if calcium is added by the manufacturer), and need to be included regularly to ensure their diet is nutritionally balanced. </a:t>
            </a:r>
          </a:p>
          <a:p>
            <a:pPr marL="181154" indent="-181154" defTabSz="966155">
              <a:buFont typeface="Arial" panose="020B0604020202020204" pitchFamily="34" charset="0"/>
              <a:buChar char="•"/>
              <a:defRPr/>
            </a:pPr>
            <a:endParaRPr lang="en-US" sz="1100" dirty="0">
              <a:solidFill>
                <a:srgbClr val="000000"/>
              </a:solidFill>
              <a:latin typeface="Arial" panose="020B0604020202020204" pitchFamily="34" charset="0"/>
              <a:cs typeface="Arial" panose="020B0604020202020204" pitchFamily="34" charset="0"/>
            </a:endParaRPr>
          </a:p>
          <a:p>
            <a:pPr defTabSz="966155">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Freepik</a:t>
            </a:r>
            <a:endParaRPr lang="en-AU" sz="1100" dirty="0">
              <a:latin typeface="Arial" panose="020B0604020202020204" pitchFamily="34" charset="0"/>
              <a:cs typeface="Arial" panose="020B0604020202020204" pitchFamily="34" charset="0"/>
            </a:endParaRPr>
          </a:p>
          <a:p>
            <a:pPr marL="0" marR="0" lvl="0" indent="0" algn="l" defTabSz="966155"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pPr defTabSz="966155">
              <a:defRPr/>
            </a:pPr>
            <a:endParaRPr lang="en-US" sz="1100" dirty="0">
              <a:solidFill>
                <a:srgbClr val="00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D051A27-1302-CA28-C739-8974F2E11427}"/>
              </a:ext>
            </a:extLst>
          </p:cNvPr>
          <p:cNvSpPr>
            <a:spLocks noGrp="1"/>
          </p:cNvSpPr>
          <p:nvPr>
            <p:ph type="sldNum" sz="quarter" idx="5"/>
          </p:nvPr>
        </p:nvSpPr>
        <p:spPr/>
        <p:txBody>
          <a:bodyPr/>
          <a:lstStyle/>
          <a:p>
            <a:fld id="{E6D7DA54-C4FE-4877-8DF5-AF24F4B46978}" type="slidenum">
              <a:rPr lang="en-AU" smtClean="0"/>
              <a:t>12</a:t>
            </a:fld>
            <a:endParaRPr lang="en-AU"/>
          </a:p>
        </p:txBody>
      </p:sp>
    </p:spTree>
    <p:extLst>
      <p:ext uri="{BB962C8B-B14F-4D97-AF65-F5344CB8AC3E}">
        <p14:creationId xmlns:p14="http://schemas.microsoft.com/office/powerpoint/2010/main" val="3578862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80C90-1FB4-8F3A-6DE8-6E3BD34630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B7DA5E-EE56-DCFF-7F91-CE97F82B09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A08A32-8727-A701-7548-67B5E1826DAE}"/>
              </a:ext>
            </a:extLst>
          </p:cNvPr>
          <p:cNvSpPr>
            <a:spLocks noGrp="1"/>
          </p:cNvSpPr>
          <p:nvPr>
            <p:ph type="body" idx="1"/>
          </p:nvPr>
        </p:nvSpPr>
        <p:spPr/>
        <p:txBody>
          <a:bodyPr/>
          <a:lstStyle/>
          <a:p>
            <a:pPr marL="181154" indent="-181154" defTabSz="966155">
              <a:buFont typeface="Arial" panose="020B0604020202020204" pitchFamily="34" charset="0"/>
              <a:buChar char="•"/>
              <a:defRPr/>
            </a:pPr>
            <a:r>
              <a:rPr lang="en-US" sz="1100" dirty="0">
                <a:latin typeface="Arial" panose="020B0604020202020204" pitchFamily="34" charset="0"/>
                <a:cs typeface="Arial" panose="020B0604020202020204" pitchFamily="34" charset="0"/>
              </a:rPr>
              <a:t>Calcium helps ensure strong bones and teeth.</a:t>
            </a:r>
          </a:p>
          <a:p>
            <a:pPr marL="181154" indent="-181154" defTabSz="966155">
              <a:buFont typeface="Arial" panose="020B0604020202020204" pitchFamily="34" charset="0"/>
              <a:buChar char="•"/>
              <a:defRPr/>
            </a:pPr>
            <a:r>
              <a:rPr lang="en-US" sz="1100" dirty="0">
                <a:latin typeface="Arial" panose="020B0604020202020204" pitchFamily="34" charset="0"/>
                <a:cs typeface="Arial" panose="020B0604020202020204" pitchFamily="34" charset="0"/>
              </a:rPr>
              <a:t>Proteins are made up of chemical 'building blocks' called amino acids. Your body uses amino acids to build and repair muscles and bones.</a:t>
            </a:r>
          </a:p>
          <a:p>
            <a:pPr marL="181154" indent="-181154" defTabSz="966155">
              <a:buFont typeface="Arial" panose="020B0604020202020204" pitchFamily="34" charset="0"/>
              <a:buChar char="•"/>
              <a:defRPr/>
            </a:pPr>
            <a:r>
              <a:rPr lang="en-US" sz="1100" dirty="0">
                <a:latin typeface="Arial" panose="020B0604020202020204" pitchFamily="34" charset="0"/>
                <a:cs typeface="Arial" panose="020B0604020202020204" pitchFamily="34" charset="0"/>
              </a:rPr>
              <a:t>Iodine is needed to make essential thyroid hormones. These are used by the body for growth and energy use, as well as brain and bone development in the early years.</a:t>
            </a:r>
          </a:p>
          <a:p>
            <a:pPr marL="181154" indent="-181154" defTabSz="966155">
              <a:buFont typeface="Arial" panose="020B0604020202020204" pitchFamily="34" charset="0"/>
              <a:buChar char="•"/>
              <a:defRPr/>
            </a:pPr>
            <a:r>
              <a:rPr lang="en-US" sz="1100" dirty="0">
                <a:latin typeface="Arial" panose="020B0604020202020204" pitchFamily="34" charset="0"/>
                <a:cs typeface="Arial" panose="020B0604020202020204" pitchFamily="34" charset="0"/>
              </a:rPr>
              <a:t>Vitamin B12 is essential for the production of red blood cells, which are needed to carry oxygen from the lungs to the body’s tissues and organs.</a:t>
            </a:r>
          </a:p>
          <a:p>
            <a:pPr marL="181154" indent="-181154" defTabSz="966155">
              <a:buFont typeface="Arial" panose="020B0604020202020204" pitchFamily="34" charset="0"/>
              <a:buChar char="•"/>
              <a:defRPr/>
            </a:pPr>
            <a:endParaRPr lang="en-US" sz="1100" dirty="0">
              <a:latin typeface="Arial" panose="020B0604020202020204" pitchFamily="34" charset="0"/>
              <a:cs typeface="Arial" panose="020B0604020202020204" pitchFamily="34" charset="0"/>
            </a:endParaRPr>
          </a:p>
          <a:p>
            <a:pPr defTabSz="966155">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Pexels</a:t>
            </a:r>
            <a:r>
              <a:rPr lang="en-AU" sz="1100" dirty="0">
                <a:latin typeface="Arial" panose="020B0604020202020204" pitchFamily="34" charset="0"/>
                <a:cs typeface="Arial" panose="020B0604020202020204" pitchFamily="34" charset="0"/>
              </a:rPr>
              <a:t> and </a:t>
            </a:r>
            <a:r>
              <a:rPr lang="en-AU" sz="1100" dirty="0" err="1">
                <a:latin typeface="Arial" panose="020B0604020202020204" pitchFamily="34" charset="0"/>
                <a:cs typeface="Arial" panose="020B0604020202020204" pitchFamily="34" charset="0"/>
              </a:rPr>
              <a:t>Freepik</a:t>
            </a:r>
            <a:endParaRPr lang="en-AU" sz="1100" dirty="0">
              <a:latin typeface="Arial" panose="020B0604020202020204" pitchFamily="34" charset="0"/>
              <a:cs typeface="Arial" panose="020B0604020202020204" pitchFamily="34" charset="0"/>
            </a:endParaRPr>
          </a:p>
          <a:p>
            <a:pPr defTabSz="966155">
              <a:defRPr/>
            </a:pPr>
            <a:endParaRPr lang="en-US"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E93120E-0DEE-247F-FD82-37B4BB60A644}"/>
              </a:ext>
            </a:extLst>
          </p:cNvPr>
          <p:cNvSpPr>
            <a:spLocks noGrp="1"/>
          </p:cNvSpPr>
          <p:nvPr>
            <p:ph type="sldNum" sz="quarter" idx="5"/>
          </p:nvPr>
        </p:nvSpPr>
        <p:spPr/>
        <p:txBody>
          <a:bodyPr/>
          <a:lstStyle/>
          <a:p>
            <a:fld id="{E6D7DA54-C4FE-4877-8DF5-AF24F4B46978}" type="slidenum">
              <a:rPr lang="en-AU" smtClean="0"/>
              <a:t>13</a:t>
            </a:fld>
            <a:endParaRPr lang="en-AU"/>
          </a:p>
        </p:txBody>
      </p:sp>
    </p:spTree>
    <p:extLst>
      <p:ext uri="{BB962C8B-B14F-4D97-AF65-F5344CB8AC3E}">
        <p14:creationId xmlns:p14="http://schemas.microsoft.com/office/powerpoint/2010/main" val="1130040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69C65-6537-0004-E2A8-2386CDEAD8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FE5E1C-6033-66F9-BA63-6AFB23CB79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D32787-DCFF-2BD2-CDC5-2BA1B4D9A913}"/>
              </a:ext>
            </a:extLst>
          </p:cNvPr>
          <p:cNvSpPr>
            <a:spLocks noGrp="1"/>
          </p:cNvSpPr>
          <p:nvPr>
            <p:ph type="body" idx="1"/>
          </p:nvPr>
        </p:nvSpPr>
        <p:spPr/>
        <p:txBody>
          <a:bodyPr/>
          <a:lstStyle/>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Types of foods:</a:t>
            </a:r>
          </a:p>
          <a:p>
            <a:endParaRPr lang="en-AU" sz="1100" b="1" dirty="0">
              <a:latin typeface="Arial" panose="020B0604020202020204" pitchFamily="34" charset="0"/>
              <a:cs typeface="Arial" panose="020B0604020202020204" pitchFamily="34" charset="0"/>
            </a:endParaRPr>
          </a:p>
          <a:p>
            <a:r>
              <a:rPr lang="en-AU" sz="1100" b="1" dirty="0">
                <a:latin typeface="Arial" panose="020B0604020202020204" pitchFamily="34" charset="0"/>
                <a:cs typeface="Arial" panose="020B0604020202020204" pitchFamily="34" charset="0"/>
              </a:rPr>
              <a:t>Lean meats: </a:t>
            </a:r>
            <a:r>
              <a:rPr lang="en-AU" sz="1100" dirty="0">
                <a:latin typeface="Arial" panose="020B0604020202020204" pitchFamily="34" charset="0"/>
                <a:cs typeface="Arial" panose="020B0604020202020204" pitchFamily="34" charset="0"/>
              </a:rPr>
              <a:t>beef, lamb, pork, kangaroo, lean and low salt sausages.</a:t>
            </a:r>
          </a:p>
          <a:p>
            <a:r>
              <a:rPr lang="en-AU" sz="1100" b="1" dirty="0">
                <a:latin typeface="Arial" panose="020B0604020202020204" pitchFamily="34" charset="0"/>
                <a:cs typeface="Arial" panose="020B0604020202020204" pitchFamily="34" charset="0"/>
              </a:rPr>
              <a:t>Poultry:</a:t>
            </a:r>
            <a:r>
              <a:rPr lang="en-AU" sz="1100" dirty="0">
                <a:latin typeface="Arial" panose="020B0604020202020204" pitchFamily="34" charset="0"/>
                <a:cs typeface="Arial" panose="020B0604020202020204" pitchFamily="34" charset="0"/>
              </a:rPr>
              <a:t> chicken, turkey, duck, emu, goose.</a:t>
            </a:r>
          </a:p>
          <a:p>
            <a:r>
              <a:rPr lang="en-AU" sz="1100" b="1" dirty="0">
                <a:latin typeface="Arial" panose="020B0604020202020204" pitchFamily="34" charset="0"/>
                <a:cs typeface="Arial" panose="020B0604020202020204" pitchFamily="34" charset="0"/>
              </a:rPr>
              <a:t>Fish and seafood:</a:t>
            </a:r>
            <a:r>
              <a:rPr lang="en-AU" sz="1100" dirty="0">
                <a:latin typeface="Arial" panose="020B0604020202020204" pitchFamily="34" charset="0"/>
                <a:cs typeface="Arial" panose="020B0604020202020204" pitchFamily="34" charset="0"/>
              </a:rPr>
              <a:t> fish, prawns, crab, lobster, mussels, oysters, scallops, clams.</a:t>
            </a:r>
          </a:p>
          <a:p>
            <a:r>
              <a:rPr lang="en-AU" sz="1100" b="1" dirty="0">
                <a:latin typeface="Arial" panose="020B0604020202020204" pitchFamily="34" charset="0"/>
                <a:cs typeface="Arial" panose="020B0604020202020204" pitchFamily="34" charset="0"/>
              </a:rPr>
              <a:t>Eggs:</a:t>
            </a:r>
            <a:r>
              <a:rPr lang="en-AU" sz="1100" dirty="0">
                <a:latin typeface="Arial" panose="020B0604020202020204" pitchFamily="34" charset="0"/>
                <a:cs typeface="Arial" panose="020B0604020202020204" pitchFamily="34" charset="0"/>
              </a:rPr>
              <a:t> chicken eggs, duck eggs.</a:t>
            </a:r>
          </a:p>
          <a:p>
            <a:r>
              <a:rPr lang="en-AU" sz="1100" b="1" dirty="0">
                <a:latin typeface="Arial" panose="020B0604020202020204" pitchFamily="34" charset="0"/>
                <a:cs typeface="Arial" panose="020B0604020202020204" pitchFamily="34" charset="0"/>
              </a:rPr>
              <a:t>Nuts and seeds:</a:t>
            </a:r>
            <a:r>
              <a:rPr lang="en-AU" sz="1100" dirty="0">
                <a:latin typeface="Arial" panose="020B0604020202020204" pitchFamily="34" charset="0"/>
                <a:cs typeface="Arial" panose="020B0604020202020204" pitchFamily="34" charset="0"/>
              </a:rPr>
              <a:t> almonds, pine nuts, walnut, macadamia, hazelnut, cashew, peanut, nut spreads, </a:t>
            </a:r>
            <a:r>
              <a:rPr lang="en-AU" sz="1100" dirty="0" err="1">
                <a:latin typeface="Arial" panose="020B0604020202020204" pitchFamily="34" charset="0"/>
                <a:cs typeface="Arial" panose="020B0604020202020204" pitchFamily="34" charset="0"/>
              </a:rPr>
              <a:t>brazil</a:t>
            </a:r>
            <a:r>
              <a:rPr lang="en-AU" sz="1100" dirty="0">
                <a:latin typeface="Arial" panose="020B0604020202020204" pitchFamily="34" charset="0"/>
                <a:cs typeface="Arial" panose="020B0604020202020204" pitchFamily="34" charset="0"/>
              </a:rPr>
              <a:t> nuts, seeds.</a:t>
            </a:r>
          </a:p>
          <a:p>
            <a:r>
              <a:rPr lang="en-AU" sz="1100" b="1" dirty="0">
                <a:latin typeface="Arial" panose="020B0604020202020204" pitchFamily="34" charset="0"/>
                <a:cs typeface="Arial" panose="020B0604020202020204" pitchFamily="34" charset="0"/>
              </a:rPr>
              <a:t>Legumes/beans:</a:t>
            </a:r>
            <a:r>
              <a:rPr lang="en-AU" sz="1100" dirty="0">
                <a:latin typeface="Arial" panose="020B0604020202020204" pitchFamily="34" charset="0"/>
                <a:cs typeface="Arial" panose="020B0604020202020204" pitchFamily="34" charset="0"/>
              </a:rPr>
              <a:t> all beans, lentils, chickpeas, split peas, tofu.</a:t>
            </a:r>
          </a:p>
          <a:p>
            <a:endParaRPr lang="en-AU" sz="1100" dirty="0">
              <a:latin typeface="Arial" panose="020B0604020202020204" pitchFamily="34" charset="0"/>
              <a:cs typeface="Arial" panose="020B0604020202020204" pitchFamily="34" charset="0"/>
            </a:endParaRPr>
          </a:p>
          <a:p>
            <a:pPr marL="181154"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To ensure adequate iron and zinc, about half the serves from this food group should be lean meats. For those who do not eat animal foods, nuts, seeds, legumes (including tofu) can provide some iron and zinc, plus a good mix of plant-based protein. </a:t>
            </a:r>
          </a:p>
          <a:p>
            <a:pPr marL="181154" indent="-181154" defTabSz="966155">
              <a:buFont typeface="Arial" panose="020B0604020202020204" pitchFamily="34" charset="0"/>
              <a:buChar char="•"/>
              <a:defRPr/>
            </a:pPr>
            <a:r>
              <a:rPr lang="en-US" sz="1100" dirty="0">
                <a:solidFill>
                  <a:srgbClr val="000000"/>
                </a:solidFill>
                <a:latin typeface="Arial" panose="020B0604020202020204" pitchFamily="34" charset="0"/>
                <a:cs typeface="Arial" panose="020B0604020202020204" pitchFamily="34" charset="0"/>
              </a:rPr>
              <a:t>Choose lean meat options and/or remove the visible fat from the meat prior to cooking to reduce the total amount of saturated fat consumed. </a:t>
            </a:r>
          </a:p>
          <a:p>
            <a:pPr marL="181154" indent="-181154" defTabSz="966155">
              <a:buFont typeface="Arial" panose="020B0604020202020204" pitchFamily="34" charset="0"/>
              <a:buChar char="•"/>
              <a:defRPr/>
            </a:pPr>
            <a:r>
              <a:rPr lang="en-US" sz="1100" dirty="0">
                <a:solidFill>
                  <a:srgbClr val="000000"/>
                </a:solidFill>
                <a:latin typeface="Arial" panose="020B0604020202020204" pitchFamily="34" charset="0"/>
                <a:cs typeface="Arial" panose="020B0604020202020204" pitchFamily="34" charset="0"/>
              </a:rPr>
              <a:t>Fresh, frozen and canned varieties of meat, poultry or fish are included in this group. It is important that canned varieties are low in fat and low in salt (no added salt) and canned in water rather than in oil or brine. </a:t>
            </a:r>
          </a:p>
          <a:p>
            <a:pPr marL="181154" indent="-181154" defTabSz="966155">
              <a:buFont typeface="Arial" panose="020B0604020202020204" pitchFamily="34" charset="0"/>
              <a:buChar char="•"/>
              <a:defRPr/>
            </a:pPr>
            <a:r>
              <a:rPr lang="en-US" sz="1100" b="1" dirty="0">
                <a:solidFill>
                  <a:srgbClr val="000000"/>
                </a:solidFill>
                <a:latin typeface="Arial" panose="020B0604020202020204" pitchFamily="34" charset="0"/>
                <a:cs typeface="Arial" panose="020B0604020202020204" pitchFamily="34" charset="0"/>
              </a:rPr>
              <a:t>Sausages, commercial burgers and meat pastries </a:t>
            </a:r>
            <a:r>
              <a:rPr lang="en-US" sz="1100" dirty="0">
                <a:solidFill>
                  <a:srgbClr val="000000"/>
                </a:solidFill>
                <a:latin typeface="Arial" panose="020B0604020202020204" pitchFamily="34" charset="0"/>
                <a:cs typeface="Arial" panose="020B0604020202020204" pitchFamily="34" charset="0"/>
              </a:rPr>
              <a:t>can be high in saturated fat and are classified as a ‘sometimes’ food. It is recommended the consumption of these foods be limited. If purchasing sausages, it is best to select lean or reduced fat versions and boil or fry in a non-stick pan or BBQ. </a:t>
            </a:r>
          </a:p>
          <a:p>
            <a:pPr marL="181154" indent="-181154" defTabSz="966155">
              <a:buFont typeface="Arial" panose="020B0604020202020204" pitchFamily="34" charset="0"/>
              <a:buChar char="•"/>
              <a:defRPr/>
            </a:pPr>
            <a:r>
              <a:rPr lang="en-US" sz="1100" b="1" dirty="0">
                <a:solidFill>
                  <a:srgbClr val="000000"/>
                </a:solidFill>
                <a:latin typeface="Arial" panose="020B0604020202020204" pitchFamily="34" charset="0"/>
                <a:cs typeface="Arial" panose="020B0604020202020204" pitchFamily="34" charset="0"/>
              </a:rPr>
              <a:t>Processed meats</a:t>
            </a:r>
            <a:r>
              <a:rPr lang="en-US" sz="1100" dirty="0">
                <a:solidFill>
                  <a:srgbClr val="000000"/>
                </a:solidFill>
                <a:latin typeface="Arial" panose="020B0604020202020204" pitchFamily="34" charset="0"/>
                <a:cs typeface="Arial" panose="020B0604020202020204" pitchFamily="34" charset="0"/>
              </a:rPr>
              <a:t>, such as salami and bacon are high in salt and saturated fats are classified as a ‘sometimes’ food. Consumption should be limited. </a:t>
            </a:r>
          </a:p>
          <a:p>
            <a:pPr marL="181154" indent="-181154" defTabSz="966155">
              <a:buFont typeface="Arial" panose="020B0604020202020204" pitchFamily="34" charset="0"/>
              <a:buChar char="•"/>
              <a:defRPr/>
            </a:pPr>
            <a:r>
              <a:rPr lang="en-AU" sz="1100" b="1" dirty="0">
                <a:latin typeface="Arial" panose="020B0604020202020204" pitchFamily="34" charset="0"/>
                <a:cs typeface="Arial" panose="020B0604020202020204" pitchFamily="34" charset="0"/>
              </a:rPr>
              <a:t>Meat alternatives (plant foods)</a:t>
            </a:r>
            <a:r>
              <a:rPr lang="en-AU" sz="1100" dirty="0">
                <a:latin typeface="Arial" panose="020B0604020202020204" pitchFamily="34" charset="0"/>
                <a:cs typeface="Arial" panose="020B0604020202020204" pitchFamily="34" charset="0"/>
              </a:rPr>
              <a:t>:</a:t>
            </a:r>
          </a:p>
          <a:p>
            <a:pPr marL="664232" lvl="1" indent="-181154" defTabSz="966155">
              <a:buFont typeface="Arial" panose="020B0604020202020204" pitchFamily="34" charset="0"/>
              <a:buChar char="•"/>
              <a:defRPr/>
            </a:pPr>
            <a:r>
              <a:rPr lang="en-US" sz="1100" dirty="0">
                <a:solidFill>
                  <a:srgbClr val="000000"/>
                </a:solidFill>
                <a:latin typeface="Arial" panose="020B0604020202020204" pitchFamily="34" charset="0"/>
                <a:cs typeface="Arial" panose="020B0604020202020204" pitchFamily="34" charset="0"/>
              </a:rPr>
              <a:t>Nuts and seeds.</a:t>
            </a:r>
          </a:p>
          <a:p>
            <a:pPr marL="664232" lvl="1" indent="-181154" defTabSz="966155">
              <a:buFont typeface="Arial" panose="020B0604020202020204" pitchFamily="34" charset="0"/>
              <a:buChar char="•"/>
              <a:defRPr/>
            </a:pPr>
            <a:r>
              <a:rPr lang="en-US" sz="1100" dirty="0">
                <a:solidFill>
                  <a:srgbClr val="000000"/>
                </a:solidFill>
                <a:latin typeface="Arial" panose="020B0604020202020204" pitchFamily="34" charset="0"/>
                <a:cs typeface="Arial" panose="020B0604020202020204" pitchFamily="34" charset="0"/>
              </a:rPr>
              <a:t>Legumes/beans appear in this group as well as the vegetable group. </a:t>
            </a:r>
          </a:p>
          <a:p>
            <a:pPr marL="664232" lvl="1" indent="-181154" defTabSz="966155">
              <a:buFont typeface="Arial" panose="020B0604020202020204" pitchFamily="34" charset="0"/>
              <a:buChar char="•"/>
              <a:defRPr/>
            </a:pPr>
            <a:r>
              <a:rPr lang="en-US" sz="1100" dirty="0">
                <a:solidFill>
                  <a:srgbClr val="000000"/>
                </a:solidFill>
                <a:latin typeface="Arial" panose="020B0604020202020204" pitchFamily="34" charset="0"/>
                <a:cs typeface="Arial" panose="020B0604020202020204" pitchFamily="34" charset="0"/>
              </a:rPr>
              <a:t>For </a:t>
            </a:r>
            <a:r>
              <a:rPr lang="en-US" sz="1100" b="1" dirty="0">
                <a:solidFill>
                  <a:srgbClr val="000000"/>
                </a:solidFill>
                <a:latin typeface="Arial" panose="020B0604020202020204" pitchFamily="34" charset="0"/>
                <a:cs typeface="Arial" panose="020B0604020202020204" pitchFamily="34" charset="0"/>
              </a:rPr>
              <a:t>vegetarians and vegans</a:t>
            </a:r>
            <a:r>
              <a:rPr lang="en-US" sz="1100" dirty="0">
                <a:solidFill>
                  <a:srgbClr val="000000"/>
                </a:solidFill>
                <a:latin typeface="Arial" panose="020B0604020202020204" pitchFamily="34" charset="0"/>
                <a:cs typeface="Arial" panose="020B0604020202020204" pitchFamily="34" charset="0"/>
              </a:rPr>
              <a:t>, these foods are a key source of nutrients, particularly protein and iron, and need to be included regularly to ensure their diet is nutritionally balanced.</a:t>
            </a:r>
            <a:endParaRPr lang="en-AU" sz="1100" dirty="0">
              <a:latin typeface="Arial" panose="020B0604020202020204" pitchFamily="34" charset="0"/>
              <a:cs typeface="Arial" panose="020B0604020202020204" pitchFamily="34" charset="0"/>
            </a:endParaRPr>
          </a:p>
          <a:p>
            <a:pPr marL="181154" indent="-181154" defTabSz="966155">
              <a:buFont typeface="Arial" panose="020B0604020202020204" pitchFamily="34" charset="0"/>
              <a:buChar char="•"/>
              <a:defRPr/>
            </a:pPr>
            <a:endParaRPr lang="en-AU" sz="1100" dirty="0">
              <a:latin typeface="Arial" panose="020B0604020202020204" pitchFamily="34" charset="0"/>
              <a:cs typeface="Arial" panose="020B0604020202020204" pitchFamily="34" charset="0"/>
            </a:endParaRPr>
          </a:p>
          <a:p>
            <a:pPr defTabSz="966155">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Freepik</a:t>
            </a:r>
            <a:r>
              <a:rPr lang="en-AU" sz="1100" dirty="0">
                <a:latin typeface="Arial" panose="020B0604020202020204" pitchFamily="34" charset="0"/>
                <a:cs typeface="Arial" panose="020B0604020202020204" pitchFamily="34" charset="0"/>
              </a:rPr>
              <a:t> and ChatGPT</a:t>
            </a:r>
          </a:p>
          <a:p>
            <a:pPr marL="0" marR="0" lvl="0" indent="0" algn="l" defTabSz="966155"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pPr marL="0" indent="0" defTabSz="966155">
              <a:buFont typeface="Arial" panose="020B0604020202020204" pitchFamily="34" charset="0"/>
              <a:buNone/>
              <a:defRPr/>
            </a:pPr>
            <a:endParaRPr lang="en-AU"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3C58BA0-B09E-1090-4CBA-0D719AD7CD20}"/>
              </a:ext>
            </a:extLst>
          </p:cNvPr>
          <p:cNvSpPr>
            <a:spLocks noGrp="1"/>
          </p:cNvSpPr>
          <p:nvPr>
            <p:ph type="sldNum" sz="quarter" idx="5"/>
          </p:nvPr>
        </p:nvSpPr>
        <p:spPr/>
        <p:txBody>
          <a:bodyPr/>
          <a:lstStyle/>
          <a:p>
            <a:fld id="{E6D7DA54-C4FE-4877-8DF5-AF24F4B46978}" type="slidenum">
              <a:rPr lang="en-AU" smtClean="0"/>
              <a:t>14</a:t>
            </a:fld>
            <a:endParaRPr lang="en-AU"/>
          </a:p>
        </p:txBody>
      </p:sp>
    </p:spTree>
    <p:extLst>
      <p:ext uri="{BB962C8B-B14F-4D97-AF65-F5344CB8AC3E}">
        <p14:creationId xmlns:p14="http://schemas.microsoft.com/office/powerpoint/2010/main" val="3974619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defTabSz="966155">
              <a:buFont typeface="Arial" panose="020B0604020202020204" pitchFamily="34" charset="0"/>
              <a:buChar char="•"/>
              <a:defRPr/>
            </a:pPr>
            <a:r>
              <a:rPr lang="en-US" sz="1100" dirty="0">
                <a:latin typeface="Arial" panose="020B0604020202020204" pitchFamily="34" charset="0"/>
                <a:cs typeface="Arial" panose="020B0604020202020204" pitchFamily="34" charset="0"/>
              </a:rPr>
              <a:t>Proteins are made up of chemical 'building blocks' called amino acids. Your body uses amino acids to build and repair muscles and bones.</a:t>
            </a:r>
          </a:p>
          <a:p>
            <a:pPr marL="181154" indent="-181154" defTabSz="966155">
              <a:buFont typeface="Arial" panose="020B0604020202020204" pitchFamily="34" charset="0"/>
              <a:buChar char="•"/>
              <a:defRPr/>
            </a:pPr>
            <a:r>
              <a:rPr lang="en-US" sz="1100" dirty="0">
                <a:latin typeface="Arial" panose="020B0604020202020204" pitchFamily="34" charset="0"/>
                <a:cs typeface="Arial" panose="020B0604020202020204" pitchFamily="34" charset="0"/>
              </a:rPr>
              <a:t>Iron is particularly important for transporting oxygen in the blood. This is essential for providing energy for daily life. Iron also helps our immune system fight infection. </a:t>
            </a:r>
          </a:p>
          <a:p>
            <a:pPr marL="181154" indent="-181154" defTabSz="966155">
              <a:buFont typeface="Arial" panose="020B0604020202020204" pitchFamily="34" charset="0"/>
              <a:buChar char="•"/>
              <a:defRPr/>
            </a:pPr>
            <a:r>
              <a:rPr lang="en-US" sz="1100" dirty="0">
                <a:latin typeface="Arial" panose="020B0604020202020204" pitchFamily="34" charset="0"/>
                <a:cs typeface="Arial" panose="020B0604020202020204" pitchFamily="34" charset="0"/>
              </a:rPr>
              <a:t>Zinc is important for growth and for the immune system to fight infection. </a:t>
            </a:r>
          </a:p>
          <a:p>
            <a:pPr marL="181154" indent="-181154" defTabSz="966155">
              <a:buFont typeface="Arial" panose="020B0604020202020204" pitchFamily="34" charset="0"/>
              <a:buChar char="•"/>
              <a:defRPr/>
            </a:pPr>
            <a:endParaRPr lang="en-US" sz="1100" dirty="0">
              <a:latin typeface="Arial" panose="020B0604020202020204" pitchFamily="34" charset="0"/>
              <a:cs typeface="Arial" panose="020B0604020202020204" pitchFamily="34" charset="0"/>
            </a:endParaRPr>
          </a:p>
          <a:p>
            <a:pPr defTabSz="966155">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Freepik</a:t>
            </a: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D7DA54-C4FE-4877-8DF5-AF24F4B46978}" type="slidenum">
              <a:rPr lang="en-AU" smtClean="0"/>
              <a:t>15</a:t>
            </a:fld>
            <a:endParaRPr lang="en-AU"/>
          </a:p>
        </p:txBody>
      </p:sp>
    </p:spTree>
    <p:extLst>
      <p:ext uri="{BB962C8B-B14F-4D97-AF65-F5344CB8AC3E}">
        <p14:creationId xmlns:p14="http://schemas.microsoft.com/office/powerpoint/2010/main" val="895336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64361-A9A4-F612-125D-BAE8B09ED4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E17EE8-7261-5A65-5BC5-9221A6137A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F84B3D-3D8B-F825-AD7C-D94F70A2F7D9}"/>
              </a:ext>
            </a:extLst>
          </p:cNvPr>
          <p:cNvSpPr>
            <a:spLocks noGrp="1"/>
          </p:cNvSpPr>
          <p:nvPr>
            <p:ph type="body" idx="1"/>
          </p:nvPr>
        </p:nvSpPr>
        <p:spPr/>
        <p:txBody>
          <a:bodyPr/>
          <a:lstStyle/>
          <a:p>
            <a:pPr marL="181154"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Some foods and drinks do not fit into the five food groups. These foods are high in saturated fat and/or added sugars, added salt or alcohol and low in fibre. These foods and drinks can also be high in kilojoules (energy).</a:t>
            </a:r>
            <a:endParaRPr lang="en-AU" sz="1100" dirty="0">
              <a:latin typeface="Arial" panose="020B0604020202020204" pitchFamily="34" charset="0"/>
              <a:cs typeface="Arial" panose="020B0604020202020204" pitchFamily="34" charset="0"/>
            </a:endParaRPr>
          </a:p>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Types of foods:</a:t>
            </a:r>
          </a:p>
          <a:p>
            <a:pPr marL="181154" indent="-181154">
              <a:buFont typeface="Arial" panose="020B0604020202020204" pitchFamily="34" charset="0"/>
              <a:buChar char="•"/>
            </a:pPr>
            <a:endParaRPr lang="en-AU" sz="1100" dirty="0">
              <a:latin typeface="Arial" panose="020B0604020202020204" pitchFamily="34" charset="0"/>
              <a:cs typeface="Arial" panose="020B0604020202020204" pitchFamily="34" charset="0"/>
            </a:endParaRPr>
          </a:p>
          <a:p>
            <a:r>
              <a:rPr lang="en-AU" sz="1100" b="1" dirty="0">
                <a:latin typeface="Arial" panose="020B0604020202020204" pitchFamily="34" charset="0"/>
                <a:cs typeface="Arial" panose="020B0604020202020204" pitchFamily="34" charset="0"/>
              </a:rPr>
              <a:t>Higher added sugars: </a:t>
            </a:r>
            <a:r>
              <a:rPr lang="en-AU" sz="1100" dirty="0">
                <a:latin typeface="Arial" panose="020B0604020202020204" pitchFamily="34" charset="0"/>
                <a:cs typeface="Arial" panose="020B0604020202020204" pitchFamily="34" charset="0"/>
              </a:rPr>
              <a:t>Soft drinks, energy drinks, sugar confectionary, jams, some sauces.</a:t>
            </a:r>
          </a:p>
          <a:p>
            <a:r>
              <a:rPr lang="en-AU" sz="1100" b="1" dirty="0">
                <a:latin typeface="Arial" panose="020B0604020202020204" pitchFamily="34" charset="0"/>
                <a:cs typeface="Arial" panose="020B0604020202020204" pitchFamily="34" charset="0"/>
              </a:rPr>
              <a:t>Higher fat: </a:t>
            </a:r>
            <a:r>
              <a:rPr lang="en-AU" sz="1100" dirty="0">
                <a:latin typeface="Arial" panose="020B0604020202020204" pitchFamily="34" charset="0"/>
                <a:cs typeface="Arial" panose="020B0604020202020204" pitchFamily="34" charset="0"/>
              </a:rPr>
              <a:t>Most processed meats (bacon, ham, sausages, </a:t>
            </a:r>
            <a:r>
              <a:rPr lang="en-AU" sz="1100" dirty="0" err="1">
                <a:latin typeface="Arial" panose="020B0604020202020204" pitchFamily="34" charset="0"/>
                <a:cs typeface="Arial" panose="020B0604020202020204" pitchFamily="34" charset="0"/>
              </a:rPr>
              <a:t>frankfurts</a:t>
            </a:r>
            <a:r>
              <a:rPr lang="en-AU" sz="1100" dirty="0">
                <a:latin typeface="Arial" panose="020B0604020202020204" pitchFamily="34" charset="0"/>
                <a:cs typeface="Arial" panose="020B0604020202020204" pitchFamily="34" charset="0"/>
              </a:rPr>
              <a:t>), crisps, butter, cream, pastry products, meat pies, sausage rolls, potato chips, commercial pizza.</a:t>
            </a:r>
          </a:p>
          <a:p>
            <a:r>
              <a:rPr lang="en-AU" sz="1100" b="1" dirty="0">
                <a:latin typeface="Arial" panose="020B0604020202020204" pitchFamily="34" charset="0"/>
                <a:cs typeface="Arial" panose="020B0604020202020204" pitchFamily="34" charset="0"/>
              </a:rPr>
              <a:t>Higher added sugars AND higher fat: </a:t>
            </a:r>
            <a:r>
              <a:rPr lang="en-AU" sz="1100" dirty="0">
                <a:latin typeface="Arial" panose="020B0604020202020204" pitchFamily="34" charset="0"/>
                <a:cs typeface="Arial" panose="020B0604020202020204" pitchFamily="34" charset="0"/>
              </a:rPr>
              <a:t>Biscuits, cakes, chocolate, doughnuts, ice cream, iced buns, some muesli bars, muffins, sweet pastries.</a:t>
            </a:r>
          </a:p>
          <a:p>
            <a:r>
              <a:rPr lang="en-AU" sz="1100" b="1" dirty="0">
                <a:latin typeface="Arial" panose="020B0604020202020204" pitchFamily="34" charset="0"/>
                <a:cs typeface="Arial" panose="020B0604020202020204" pitchFamily="34" charset="0"/>
              </a:rPr>
              <a:t>Alcoholic drinks.</a:t>
            </a:r>
          </a:p>
          <a:p>
            <a:endParaRPr lang="en-AU" sz="1100" b="1" dirty="0">
              <a:latin typeface="Arial" panose="020B0604020202020204" pitchFamily="34" charset="0"/>
              <a:cs typeface="Arial" panose="020B0604020202020204" pitchFamily="34" charset="0"/>
            </a:endParaRPr>
          </a:p>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‘Sometimes’ foods in a healthy diet:</a:t>
            </a:r>
          </a:p>
          <a:p>
            <a:pPr marL="664232" lvl="1"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Some people require extra serves of food, for example, those who are taller and more active. These can sometimes include extra serves of </a:t>
            </a:r>
            <a:r>
              <a:rPr lang="en-US" sz="1100" dirty="0">
                <a:latin typeface="Arial" panose="020B0604020202020204" pitchFamily="34" charset="0"/>
                <a:cs typeface="Arial" panose="020B0604020202020204" pitchFamily="34" charset="0"/>
                <a:hlinkClick r:id="rId3"/>
              </a:rPr>
              <a:t>‘</a:t>
            </a:r>
            <a:r>
              <a:rPr lang="en-US" sz="1100" dirty="0">
                <a:latin typeface="Arial" panose="020B0604020202020204" pitchFamily="34" charset="0"/>
                <a:cs typeface="Arial" panose="020B0604020202020204" pitchFamily="34" charset="0"/>
              </a:rPr>
              <a:t>sometimes’ foods. It is best if these extra serves come from the five food groups, particularly wholegrain cereals, vegetables including legumes/beans and fruit. However, they can also sometimes include serves of ‘sometimes’ foods (discretionary foods).</a:t>
            </a:r>
          </a:p>
          <a:p>
            <a:pPr marL="664232" lvl="1"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These foods can, however, contribute to a feeling of enjoyment. They should be consumed sometimes, and in small amounts, </a:t>
            </a:r>
            <a:r>
              <a:rPr lang="en-US" sz="1100" b="1" dirty="0">
                <a:latin typeface="Arial" panose="020B0604020202020204" pitchFamily="34" charset="0"/>
                <a:cs typeface="Arial" panose="020B0604020202020204" pitchFamily="34" charset="0"/>
              </a:rPr>
              <a:t>such as once a week</a:t>
            </a:r>
            <a:r>
              <a:rPr lang="en-US" sz="1100" dirty="0">
                <a:latin typeface="Arial" panose="020B0604020202020204" pitchFamily="34" charset="0"/>
                <a:cs typeface="Arial" panose="020B0604020202020204" pitchFamily="34" charset="0"/>
              </a:rPr>
              <a:t>.</a:t>
            </a:r>
          </a:p>
          <a:p>
            <a:endParaRPr lang="en-AU" sz="1100" b="1" dirty="0">
              <a:latin typeface="Arial" panose="020B0604020202020204" pitchFamily="34" charset="0"/>
              <a:cs typeface="Arial" panose="020B0604020202020204" pitchFamily="34" charset="0"/>
            </a:endParaRPr>
          </a:p>
          <a:p>
            <a:pPr defTabSz="966155">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Freepik</a:t>
            </a:r>
            <a:endParaRPr lang="en-AU"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endParaRPr lang="en-AU" sz="11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64B601B-764D-DFA7-7550-5BD8D984EC50}"/>
              </a:ext>
            </a:extLst>
          </p:cNvPr>
          <p:cNvSpPr>
            <a:spLocks noGrp="1"/>
          </p:cNvSpPr>
          <p:nvPr>
            <p:ph type="sldNum" sz="quarter" idx="5"/>
          </p:nvPr>
        </p:nvSpPr>
        <p:spPr/>
        <p:txBody>
          <a:bodyPr/>
          <a:lstStyle/>
          <a:p>
            <a:fld id="{E6D7DA54-C4FE-4877-8DF5-AF24F4B46978}" type="slidenum">
              <a:rPr lang="en-AU" smtClean="0"/>
              <a:t>16</a:t>
            </a:fld>
            <a:endParaRPr lang="en-AU"/>
          </a:p>
        </p:txBody>
      </p:sp>
    </p:spTree>
    <p:extLst>
      <p:ext uri="{BB962C8B-B14F-4D97-AF65-F5344CB8AC3E}">
        <p14:creationId xmlns:p14="http://schemas.microsoft.com/office/powerpoint/2010/main" val="1332396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Arial" panose="020B0604020202020204" pitchFamily="34" charset="0"/>
                <a:cs typeface="Arial" panose="020B0604020202020204" pitchFamily="34" charset="0"/>
              </a:rPr>
              <a:t>The descriptors are presented in the notes to the slides above, but are also provided on the AGHE information sheet.</a:t>
            </a:r>
          </a:p>
          <a:p>
            <a:endParaRPr lang="en-AU" sz="1100" dirty="0">
              <a:latin typeface="Arial" panose="020B0604020202020204" pitchFamily="34" charset="0"/>
              <a:cs typeface="Arial" panose="020B0604020202020204" pitchFamily="34" charset="0"/>
            </a:endParaRPr>
          </a:p>
          <a:p>
            <a:r>
              <a:rPr lang="en-AU" sz="1100" dirty="0">
                <a:latin typeface="Arial" panose="020B0604020202020204" pitchFamily="34" charset="0"/>
                <a:cs typeface="Arial" panose="020B0604020202020204" pitchFamily="34" charset="0"/>
              </a:rPr>
              <a:t>See: https://www.foodstandards.gov.au/consumer/labelling</a:t>
            </a:r>
          </a:p>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17</a:t>
            </a:fld>
            <a:endParaRPr lang="en-AU"/>
          </a:p>
        </p:txBody>
      </p:sp>
    </p:spTree>
    <p:extLst>
      <p:ext uri="{BB962C8B-B14F-4D97-AF65-F5344CB8AC3E}">
        <p14:creationId xmlns:p14="http://schemas.microsoft.com/office/powerpoint/2010/main" val="1929585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See: https://www.foodstandards.gov.au/consumer/labelling</a:t>
            </a:r>
          </a:p>
          <a:p>
            <a:endParaRPr lang="en-AU" dirty="0"/>
          </a:p>
        </p:txBody>
      </p:sp>
      <p:sp>
        <p:nvSpPr>
          <p:cNvPr id="4" name="Slide Number Placeholder 3"/>
          <p:cNvSpPr>
            <a:spLocks noGrp="1"/>
          </p:cNvSpPr>
          <p:nvPr>
            <p:ph type="sldNum" sz="quarter" idx="5"/>
          </p:nvPr>
        </p:nvSpPr>
        <p:spPr/>
        <p:txBody>
          <a:bodyPr/>
          <a:lstStyle/>
          <a:p>
            <a:fld id="{92372F65-1D99-42B4-866A-C3A0AD157AF6}" type="slidenum">
              <a:rPr lang="en-AU" smtClean="0"/>
              <a:t>19</a:t>
            </a:fld>
            <a:endParaRPr lang="en-AU"/>
          </a:p>
        </p:txBody>
      </p:sp>
    </p:spTree>
    <p:extLst>
      <p:ext uri="{BB962C8B-B14F-4D97-AF65-F5344CB8AC3E}">
        <p14:creationId xmlns:p14="http://schemas.microsoft.com/office/powerpoint/2010/main" val="4139696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3EC6E-00A0-750C-CEE9-E92336AEEC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428FE4-C5EE-9C40-EF60-0EFE905EA4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31FEAC-4165-07CE-7D04-30BAC2E68F42}"/>
              </a:ext>
            </a:extLst>
          </p:cNvPr>
          <p:cNvSpPr>
            <a:spLocks noGrp="1"/>
          </p:cNvSpPr>
          <p:nvPr>
            <p:ph type="body" idx="1"/>
          </p:nvPr>
        </p:nvSpPr>
        <p:spPr/>
        <p:txBody>
          <a:bodyPr/>
          <a:lstStyle/>
          <a:p>
            <a:pPr marL="171450"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Not all packaged foods fit within the AGHE. </a:t>
            </a:r>
          </a:p>
          <a:p>
            <a:pPr marL="171450"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For some foods it is immediately evident that they do not, that is, through the descriptors provided for ‘sometimes’ foods. Even though these foods can have a HSR, it is not necessary for decision-making. </a:t>
            </a:r>
          </a:p>
          <a:p>
            <a:endParaRPr lang="en-AU" dirty="0"/>
          </a:p>
        </p:txBody>
      </p:sp>
      <p:sp>
        <p:nvSpPr>
          <p:cNvPr id="4" name="Slide Number Placeholder 3">
            <a:extLst>
              <a:ext uri="{FF2B5EF4-FFF2-40B4-BE49-F238E27FC236}">
                <a16:creationId xmlns:a16="http://schemas.microsoft.com/office/drawing/2014/main" id="{581300E7-01F7-4B55-E1AA-32B70D3F8971}"/>
              </a:ext>
            </a:extLst>
          </p:cNvPr>
          <p:cNvSpPr>
            <a:spLocks noGrp="1"/>
          </p:cNvSpPr>
          <p:nvPr>
            <p:ph type="sldNum" sz="quarter" idx="5"/>
          </p:nvPr>
        </p:nvSpPr>
        <p:spPr/>
        <p:txBody>
          <a:bodyPr/>
          <a:lstStyle/>
          <a:p>
            <a:fld id="{92372F65-1D99-42B4-866A-C3A0AD157AF6}" type="slidenum">
              <a:rPr lang="en-AU" smtClean="0"/>
              <a:t>20</a:t>
            </a:fld>
            <a:endParaRPr lang="en-AU"/>
          </a:p>
        </p:txBody>
      </p:sp>
    </p:spTree>
    <p:extLst>
      <p:ext uri="{BB962C8B-B14F-4D97-AF65-F5344CB8AC3E}">
        <p14:creationId xmlns:p14="http://schemas.microsoft.com/office/powerpoint/2010/main" val="3451885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Bef>
                <a:spcPts val="50"/>
              </a:spcBef>
              <a:spcAft>
                <a:spcPts val="50"/>
              </a:spcAft>
              <a:buFont typeface="Symbol" panose="05050102010706020507" pitchFamily="18" charset="2"/>
              <a:buNone/>
            </a:pPr>
            <a:r>
              <a:rPr lang="en-AU" sz="1100" dirty="0">
                <a:latin typeface="Arial" panose="020B0604020202020204" pitchFamily="34" charset="0"/>
                <a:cs typeface="Arial" panose="020B0604020202020204" pitchFamily="34" charset="0"/>
              </a:rPr>
              <a:t>This infographic provides further details on the NIP. It provides information on what to look for in terms of making healthier food choices. </a:t>
            </a:r>
          </a:p>
          <a:p>
            <a:pPr marL="0" lvl="0" indent="0">
              <a:lnSpc>
                <a:spcPct val="107000"/>
              </a:lnSpc>
              <a:spcBef>
                <a:spcPts val="50"/>
              </a:spcBef>
              <a:spcAft>
                <a:spcPts val="50"/>
              </a:spcAft>
              <a:buFont typeface="Symbol" panose="05050102010706020507" pitchFamily="18" charset="2"/>
              <a:buNone/>
            </a:pPr>
            <a:endParaRPr lang="en-AU" sz="1100" dirty="0">
              <a:latin typeface="Arial" panose="020B0604020202020204" pitchFamily="34" charset="0"/>
              <a:cs typeface="Arial" panose="020B0604020202020204" pitchFamily="34" charset="0"/>
            </a:endParaRPr>
          </a:p>
          <a:p>
            <a:pPr marL="0" marR="0" lvl="0" indent="0" algn="l" defTabSz="966155" rtl="0" eaLnBrk="1" fontAlgn="auto" latinLnBrk="0" hangingPunct="1">
              <a:lnSpc>
                <a:spcPct val="100000"/>
              </a:lnSpc>
              <a:spcBef>
                <a:spcPts val="0"/>
              </a:spcBef>
              <a:spcAft>
                <a:spcPts val="0"/>
              </a:spcAft>
              <a:buClrTx/>
              <a:buSzTx/>
              <a:buFontTx/>
              <a:buNone/>
              <a:tabLst/>
              <a:defRPr/>
            </a:pPr>
            <a:r>
              <a:rPr lang="en-GB" sz="1100" i="0" kern="1200">
                <a:solidFill>
                  <a:schemeClr val="tx1"/>
                </a:solidFill>
                <a:effectLst/>
                <a:latin typeface="Arial" panose="020B0604020202020204" pitchFamily="34" charset="0"/>
                <a:ea typeface="+mn-ea"/>
                <a:cs typeface="Arial" panose="020B0604020202020204" pitchFamily="34" charset="0"/>
              </a:rPr>
              <a:t>Based </a:t>
            </a:r>
            <a:r>
              <a:rPr lang="en-GB" sz="1100" i="0" kern="1200" dirty="0">
                <a:solidFill>
                  <a:schemeClr val="tx1"/>
                </a:solidFill>
                <a:effectLst/>
                <a:latin typeface="Arial" panose="020B0604020202020204" pitchFamily="34" charset="0"/>
                <a:ea typeface="+mn-ea"/>
                <a:cs typeface="Arial" panose="020B0604020202020204" pitchFamily="34" charset="0"/>
              </a:rPr>
              <a:t>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92372F65-1D99-42B4-866A-C3A0AD157AF6}" type="slidenum">
              <a:rPr lang="en-AU" smtClean="0"/>
              <a:t>21</a:t>
            </a:fld>
            <a:endParaRPr lang="en-AU"/>
          </a:p>
        </p:txBody>
      </p:sp>
    </p:spTree>
    <p:extLst>
      <p:ext uri="{BB962C8B-B14F-4D97-AF65-F5344CB8AC3E}">
        <p14:creationId xmlns:p14="http://schemas.microsoft.com/office/powerpoint/2010/main" val="422134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2545549-36F0-40C5-A2B5-E93466E7B68A}" type="slidenum">
              <a:rPr lang="en-AU" smtClean="0"/>
              <a:t>2</a:t>
            </a:fld>
            <a:endParaRPr lang="en-AU"/>
          </a:p>
        </p:txBody>
      </p:sp>
    </p:spTree>
    <p:extLst>
      <p:ext uri="{BB962C8B-B14F-4D97-AF65-F5344CB8AC3E}">
        <p14:creationId xmlns:p14="http://schemas.microsoft.com/office/powerpoint/2010/main" val="1580963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Students to identify at least 3 packaged foods that would fit within each of the food groups. </a:t>
            </a:r>
          </a:p>
          <a:p>
            <a:pPr marL="171450"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Students should have access to the internet to access supermarket and food company websites. </a:t>
            </a:r>
          </a:p>
          <a:p>
            <a:pPr marL="171450"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Remember, use the AGHE as the guide to foods in each category. </a:t>
            </a:r>
          </a:p>
          <a:p>
            <a:endParaRPr lang="en-AU" sz="1100" dirty="0">
              <a:latin typeface="Arial" panose="020B0604020202020204" pitchFamily="34" charset="0"/>
              <a:cs typeface="Arial" panose="020B0604020202020204" pitchFamily="34" charset="0"/>
            </a:endParaRPr>
          </a:p>
          <a:p>
            <a:r>
              <a:rPr lang="en-AU" sz="1100" dirty="0">
                <a:latin typeface="Arial" panose="020B0604020202020204" pitchFamily="34" charset="0"/>
                <a:cs typeface="Arial" panose="020B0604020202020204" pitchFamily="34" charset="0"/>
              </a:rPr>
              <a:t>Possible responses:</a:t>
            </a:r>
          </a:p>
          <a:p>
            <a:r>
              <a:rPr lang="en-AU" sz="1100" dirty="0">
                <a:latin typeface="Arial" panose="020B0604020202020204" pitchFamily="34" charset="0"/>
                <a:cs typeface="Arial" panose="020B0604020202020204" pitchFamily="34" charset="0"/>
              </a:rPr>
              <a:t>Grain foods: English muffins, Muesli, Flat/pita bread, pasta, bread, grain biscuits and crackers, wheat/bran cereal (wholemeal and wholegrain varieties are the best choices).</a:t>
            </a:r>
          </a:p>
          <a:p>
            <a:r>
              <a:rPr lang="en-AU" sz="1100" dirty="0">
                <a:latin typeface="Arial" panose="020B0604020202020204" pitchFamily="34" charset="0"/>
                <a:cs typeface="Arial" panose="020B0604020202020204" pitchFamily="34" charset="0"/>
              </a:rPr>
              <a:t>Fruit: Diced fruit in juice, frozen fruit</a:t>
            </a:r>
          </a:p>
          <a:p>
            <a:r>
              <a:rPr lang="en-AU" sz="1100" dirty="0">
                <a:latin typeface="Arial" panose="020B0604020202020204" pitchFamily="34" charset="0"/>
                <a:cs typeface="Arial" panose="020B0604020202020204" pitchFamily="34" charset="0"/>
              </a:rPr>
              <a:t>Vegetables: Frozen vegetables, baked beans, canned beans and peas</a:t>
            </a:r>
          </a:p>
          <a:p>
            <a:r>
              <a:rPr lang="en-AU" sz="1100" dirty="0">
                <a:latin typeface="Arial" panose="020B0604020202020204" pitchFamily="34" charset="0"/>
                <a:cs typeface="Arial" panose="020B0604020202020204" pitchFamily="34" charset="0"/>
              </a:rPr>
              <a:t>Meat and alternatives: Baked beans, tofu, canned tuna and salmon</a:t>
            </a:r>
          </a:p>
          <a:p>
            <a:r>
              <a:rPr lang="en-AU" sz="1100" dirty="0">
                <a:latin typeface="Arial" panose="020B0604020202020204" pitchFamily="34" charset="0"/>
                <a:cs typeface="Arial" panose="020B0604020202020204" pitchFamily="34" charset="0"/>
              </a:rPr>
              <a:t>Dairy and alternatives: Some flavoured milks (make sure it is low sugar), non-dairy milks (make sure it is fortified with calcium), cheese (reduced fat is the best choice), plain natural yoghurt (reduced fat is the best choice)</a:t>
            </a:r>
          </a:p>
        </p:txBody>
      </p:sp>
      <p:sp>
        <p:nvSpPr>
          <p:cNvPr id="4" name="Slide Number Placeholder 3"/>
          <p:cNvSpPr>
            <a:spLocks noGrp="1"/>
          </p:cNvSpPr>
          <p:nvPr>
            <p:ph type="sldNum" sz="quarter" idx="5"/>
          </p:nvPr>
        </p:nvSpPr>
        <p:spPr/>
        <p:txBody>
          <a:bodyPr/>
          <a:lstStyle/>
          <a:p>
            <a:fld id="{63EB904D-23EB-4DE5-A806-9A4CE3FA9ECE}" type="slidenum">
              <a:rPr lang="en-AU" smtClean="0"/>
              <a:t>22</a:t>
            </a:fld>
            <a:endParaRPr lang="en-AU"/>
          </a:p>
        </p:txBody>
      </p:sp>
    </p:spTree>
    <p:extLst>
      <p:ext uri="{BB962C8B-B14F-4D97-AF65-F5344CB8AC3E}">
        <p14:creationId xmlns:p14="http://schemas.microsoft.com/office/powerpoint/2010/main" val="2321853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22650-E5BB-7476-2661-25C41FDD07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35F49C-53CD-9CCD-49B2-A85CCEEC45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AD8CAA-CED7-2D14-258D-DCBA9637B71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E2549F4-B06B-8E33-6231-96E9BE45BEE4}"/>
              </a:ext>
            </a:extLst>
          </p:cNvPr>
          <p:cNvSpPr>
            <a:spLocks noGrp="1"/>
          </p:cNvSpPr>
          <p:nvPr>
            <p:ph type="sldNum" sz="quarter" idx="5"/>
          </p:nvPr>
        </p:nvSpPr>
        <p:spPr/>
        <p:txBody>
          <a:bodyPr/>
          <a:lstStyle/>
          <a:p>
            <a:fld id="{2EB77E40-D0E8-4874-BAFC-253CC826BD69}" type="slidenum">
              <a:rPr lang="en-AU" smtClean="0"/>
              <a:t>23</a:t>
            </a:fld>
            <a:endParaRPr lang="en-AU"/>
          </a:p>
        </p:txBody>
      </p:sp>
    </p:spTree>
    <p:extLst>
      <p:ext uri="{BB962C8B-B14F-4D97-AF65-F5344CB8AC3E}">
        <p14:creationId xmlns:p14="http://schemas.microsoft.com/office/powerpoint/2010/main" val="1830182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DC077-C223-4B7F-A129-21F7B774EA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180243-C8FC-D60B-78BF-97316FAD45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D03FD3-3BC6-EC77-D742-6A15309E65AD}"/>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7990A2FF-C5C7-95E0-060F-EB66156FF7FD}"/>
              </a:ext>
            </a:extLst>
          </p:cNvPr>
          <p:cNvSpPr>
            <a:spLocks noGrp="1"/>
          </p:cNvSpPr>
          <p:nvPr>
            <p:ph type="sldNum" sz="quarter" idx="5"/>
          </p:nvPr>
        </p:nvSpPr>
        <p:spPr/>
        <p:txBody>
          <a:bodyPr/>
          <a:lstStyle/>
          <a:p>
            <a:fld id="{2EB77E40-D0E8-4874-BAFC-253CC826BD69}" type="slidenum">
              <a:rPr lang="en-AU" smtClean="0"/>
              <a:t>24</a:t>
            </a:fld>
            <a:endParaRPr lang="en-AU"/>
          </a:p>
        </p:txBody>
      </p:sp>
    </p:spTree>
    <p:extLst>
      <p:ext uri="{BB962C8B-B14F-4D97-AF65-F5344CB8AC3E}">
        <p14:creationId xmlns:p14="http://schemas.microsoft.com/office/powerpoint/2010/main" val="1394799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Elicit responses in each of the food groups.</a:t>
            </a:r>
          </a:p>
          <a:p>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3EB904D-23EB-4DE5-A806-9A4CE3FA9ECE}" type="slidenum">
              <a:rPr lang="en-AU" smtClean="0"/>
              <a:t>25</a:t>
            </a:fld>
            <a:endParaRPr lang="en-AU"/>
          </a:p>
        </p:txBody>
      </p:sp>
    </p:spTree>
    <p:extLst>
      <p:ext uri="{BB962C8B-B14F-4D97-AF65-F5344CB8AC3E}">
        <p14:creationId xmlns:p14="http://schemas.microsoft.com/office/powerpoint/2010/main" val="4273698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A283C-C1C0-3A08-70D4-5420C462BF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5351FD-20F0-A57C-673D-6FB23665D9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071620-13DE-7594-B73D-24F4A846E28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D994E08-1482-E476-4740-BC34F0C576C9}"/>
              </a:ext>
            </a:extLst>
          </p:cNvPr>
          <p:cNvSpPr>
            <a:spLocks noGrp="1"/>
          </p:cNvSpPr>
          <p:nvPr>
            <p:ph type="sldNum" sz="quarter" idx="5"/>
          </p:nvPr>
        </p:nvSpPr>
        <p:spPr/>
        <p:txBody>
          <a:bodyPr/>
          <a:lstStyle/>
          <a:p>
            <a:fld id="{0363BB70-5BCC-4C8B-B08C-EF437997776C}" type="slidenum">
              <a:rPr lang="en-AU" smtClean="0"/>
              <a:t>26</a:t>
            </a:fld>
            <a:endParaRPr lang="en-AU"/>
          </a:p>
        </p:txBody>
      </p:sp>
    </p:spTree>
    <p:extLst>
      <p:ext uri="{BB962C8B-B14F-4D97-AF65-F5344CB8AC3E}">
        <p14:creationId xmlns:p14="http://schemas.microsoft.com/office/powerpoint/2010/main" val="2368291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Source: Nutrition, the inside story (2020)</a:t>
            </a:r>
          </a:p>
          <a:p>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3EB904D-23EB-4DE5-A806-9A4CE3FA9ECE}" type="slidenum">
              <a:rPr lang="en-AU" smtClean="0"/>
              <a:t>27</a:t>
            </a:fld>
            <a:endParaRPr lang="en-AU"/>
          </a:p>
        </p:txBody>
      </p:sp>
    </p:spTree>
    <p:extLst>
      <p:ext uri="{BB962C8B-B14F-4D97-AF65-F5344CB8AC3E}">
        <p14:creationId xmlns:p14="http://schemas.microsoft.com/office/powerpoint/2010/main" val="32881113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Source: Australia’s food and nutrition (2012); Nutrition, the inside story (2020)</a:t>
            </a:r>
          </a:p>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28</a:t>
            </a:fld>
            <a:endParaRPr lang="en-AU"/>
          </a:p>
        </p:txBody>
      </p:sp>
    </p:spTree>
    <p:extLst>
      <p:ext uri="{BB962C8B-B14F-4D97-AF65-F5344CB8AC3E}">
        <p14:creationId xmlns:p14="http://schemas.microsoft.com/office/powerpoint/2010/main" val="3653423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Almost all foods undergo some form of processing before they are ready to eat.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Source: Nutrition, the inside story (2020)</a:t>
            </a:r>
          </a:p>
          <a:p>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44C62DB-7696-492E-9B19-598201EAC406}" type="slidenum">
              <a:rPr lang="en-AU" smtClean="0"/>
              <a:t>29</a:t>
            </a:fld>
            <a:endParaRPr lang="en-AU"/>
          </a:p>
        </p:txBody>
      </p:sp>
    </p:spTree>
    <p:extLst>
      <p:ext uri="{BB962C8B-B14F-4D97-AF65-F5344CB8AC3E}">
        <p14:creationId xmlns:p14="http://schemas.microsoft.com/office/powerpoint/2010/main" val="31426835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Source: Nutrition, the inside story (2020)</a:t>
            </a:r>
          </a:p>
          <a:p>
            <a:endParaRPr lang="en-AU" dirty="0"/>
          </a:p>
        </p:txBody>
      </p:sp>
      <p:sp>
        <p:nvSpPr>
          <p:cNvPr id="4" name="Slide Number Placeholder 3"/>
          <p:cNvSpPr>
            <a:spLocks noGrp="1"/>
          </p:cNvSpPr>
          <p:nvPr>
            <p:ph type="sldNum" sz="quarter" idx="5"/>
          </p:nvPr>
        </p:nvSpPr>
        <p:spPr/>
        <p:txBody>
          <a:bodyPr/>
          <a:lstStyle/>
          <a:p>
            <a:fld id="{F44C62DB-7696-492E-9B19-598201EAC406}" type="slidenum">
              <a:rPr lang="en-AU" smtClean="0"/>
              <a:t>30</a:t>
            </a:fld>
            <a:endParaRPr lang="en-AU"/>
          </a:p>
        </p:txBody>
      </p:sp>
    </p:spTree>
    <p:extLst>
      <p:ext uri="{BB962C8B-B14F-4D97-AF65-F5344CB8AC3E}">
        <p14:creationId xmlns:p14="http://schemas.microsoft.com/office/powerpoint/2010/main" val="11254096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Elicit student responses. </a:t>
            </a:r>
          </a:p>
          <a:p>
            <a:pPr marL="171450"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Reasons are provided on the subsequent slides.</a:t>
            </a:r>
          </a:p>
        </p:txBody>
      </p:sp>
      <p:sp>
        <p:nvSpPr>
          <p:cNvPr id="4" name="Slide Number Placeholder 3"/>
          <p:cNvSpPr>
            <a:spLocks noGrp="1"/>
          </p:cNvSpPr>
          <p:nvPr>
            <p:ph type="sldNum" sz="quarter" idx="5"/>
          </p:nvPr>
        </p:nvSpPr>
        <p:spPr/>
        <p:txBody>
          <a:bodyPr/>
          <a:lstStyle/>
          <a:p>
            <a:fld id="{F44C62DB-7696-492E-9B19-598201EAC406}" type="slidenum">
              <a:rPr lang="en-AU" smtClean="0"/>
              <a:t>31</a:t>
            </a:fld>
            <a:endParaRPr lang="en-AU"/>
          </a:p>
        </p:txBody>
      </p:sp>
    </p:spTree>
    <p:extLst>
      <p:ext uri="{BB962C8B-B14F-4D97-AF65-F5344CB8AC3E}">
        <p14:creationId xmlns:p14="http://schemas.microsoft.com/office/powerpoint/2010/main" val="3163984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EB77E40-D0E8-4874-BAFC-253CC826BD69}" type="slidenum">
              <a:rPr lang="en-AU" smtClean="0"/>
              <a:t>4</a:t>
            </a:fld>
            <a:endParaRPr lang="en-AU"/>
          </a:p>
        </p:txBody>
      </p:sp>
    </p:spTree>
    <p:extLst>
      <p:ext uri="{BB962C8B-B14F-4D97-AF65-F5344CB8AC3E}">
        <p14:creationId xmlns:p14="http://schemas.microsoft.com/office/powerpoint/2010/main" val="973258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Source: Nutrition, the inside story (2020)</a:t>
            </a:r>
          </a:p>
          <a:p>
            <a:endParaRPr lang="en-AU" dirty="0"/>
          </a:p>
        </p:txBody>
      </p:sp>
      <p:sp>
        <p:nvSpPr>
          <p:cNvPr id="4" name="Slide Number Placeholder 3"/>
          <p:cNvSpPr>
            <a:spLocks noGrp="1"/>
          </p:cNvSpPr>
          <p:nvPr>
            <p:ph type="sldNum" sz="quarter" idx="5"/>
          </p:nvPr>
        </p:nvSpPr>
        <p:spPr/>
        <p:txBody>
          <a:bodyPr/>
          <a:lstStyle/>
          <a:p>
            <a:fld id="{F44C62DB-7696-492E-9B19-598201EAC406}" type="slidenum">
              <a:rPr lang="en-AU" smtClean="0"/>
              <a:t>32</a:t>
            </a:fld>
            <a:endParaRPr lang="en-AU"/>
          </a:p>
        </p:txBody>
      </p:sp>
    </p:spTree>
    <p:extLst>
      <p:ext uri="{BB962C8B-B14F-4D97-AF65-F5344CB8AC3E}">
        <p14:creationId xmlns:p14="http://schemas.microsoft.com/office/powerpoint/2010/main" val="30484940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Source: Nutrition, the inside story (2020)</a:t>
            </a:r>
          </a:p>
          <a:p>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44C62DB-7696-492E-9B19-598201EAC406}" type="slidenum">
              <a:rPr lang="en-AU" smtClean="0"/>
              <a:t>33</a:t>
            </a:fld>
            <a:endParaRPr lang="en-AU"/>
          </a:p>
        </p:txBody>
      </p:sp>
    </p:spTree>
    <p:extLst>
      <p:ext uri="{BB962C8B-B14F-4D97-AF65-F5344CB8AC3E}">
        <p14:creationId xmlns:p14="http://schemas.microsoft.com/office/powerpoint/2010/main" val="6865140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Source: Nutrition, the inside story (2020)</a:t>
            </a:r>
          </a:p>
          <a:p>
            <a:endParaRPr lang="en-AU" dirty="0"/>
          </a:p>
        </p:txBody>
      </p:sp>
      <p:sp>
        <p:nvSpPr>
          <p:cNvPr id="4" name="Slide Number Placeholder 3"/>
          <p:cNvSpPr>
            <a:spLocks noGrp="1"/>
          </p:cNvSpPr>
          <p:nvPr>
            <p:ph type="sldNum" sz="quarter" idx="5"/>
          </p:nvPr>
        </p:nvSpPr>
        <p:spPr/>
        <p:txBody>
          <a:bodyPr/>
          <a:lstStyle/>
          <a:p>
            <a:fld id="{F44C62DB-7696-492E-9B19-598201EAC406}" type="slidenum">
              <a:rPr lang="en-AU" smtClean="0"/>
              <a:t>34</a:t>
            </a:fld>
            <a:endParaRPr lang="en-AU"/>
          </a:p>
        </p:txBody>
      </p:sp>
    </p:spTree>
    <p:extLst>
      <p:ext uri="{BB962C8B-B14F-4D97-AF65-F5344CB8AC3E}">
        <p14:creationId xmlns:p14="http://schemas.microsoft.com/office/powerpoint/2010/main" val="13637224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Source: Nutrition, the inside story (2020)</a:t>
            </a:r>
          </a:p>
          <a:p>
            <a:endParaRPr lang="en-AU" dirty="0"/>
          </a:p>
        </p:txBody>
      </p:sp>
      <p:sp>
        <p:nvSpPr>
          <p:cNvPr id="4" name="Slide Number Placeholder 3"/>
          <p:cNvSpPr>
            <a:spLocks noGrp="1"/>
          </p:cNvSpPr>
          <p:nvPr>
            <p:ph type="sldNum" sz="quarter" idx="5"/>
          </p:nvPr>
        </p:nvSpPr>
        <p:spPr/>
        <p:txBody>
          <a:bodyPr/>
          <a:lstStyle/>
          <a:p>
            <a:fld id="{F44C62DB-7696-492E-9B19-598201EAC406}" type="slidenum">
              <a:rPr lang="en-AU" smtClean="0"/>
              <a:t>35</a:t>
            </a:fld>
            <a:endParaRPr lang="en-AU"/>
          </a:p>
        </p:txBody>
      </p:sp>
    </p:spTree>
    <p:extLst>
      <p:ext uri="{BB962C8B-B14F-4D97-AF65-F5344CB8AC3E}">
        <p14:creationId xmlns:p14="http://schemas.microsoft.com/office/powerpoint/2010/main" val="24584485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Source: Nutrition, the inside story (2020)</a:t>
            </a:r>
          </a:p>
          <a:p>
            <a:endParaRPr lang="en-AU" dirty="0"/>
          </a:p>
        </p:txBody>
      </p:sp>
      <p:sp>
        <p:nvSpPr>
          <p:cNvPr id="4" name="Slide Number Placeholder 3"/>
          <p:cNvSpPr>
            <a:spLocks noGrp="1"/>
          </p:cNvSpPr>
          <p:nvPr>
            <p:ph type="sldNum" sz="quarter" idx="5"/>
          </p:nvPr>
        </p:nvSpPr>
        <p:spPr/>
        <p:txBody>
          <a:bodyPr/>
          <a:lstStyle/>
          <a:p>
            <a:fld id="{F44C62DB-7696-492E-9B19-598201EAC406}" type="slidenum">
              <a:rPr lang="en-AU" smtClean="0"/>
              <a:t>36</a:t>
            </a:fld>
            <a:endParaRPr lang="en-AU"/>
          </a:p>
        </p:txBody>
      </p:sp>
    </p:spTree>
    <p:extLst>
      <p:ext uri="{BB962C8B-B14F-4D97-AF65-F5344CB8AC3E}">
        <p14:creationId xmlns:p14="http://schemas.microsoft.com/office/powerpoint/2010/main" val="22966142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Arial" panose="020B0604020202020204" pitchFamily="34" charset="0"/>
                <a:cs typeface="Arial" panose="020B0604020202020204" pitchFamily="34" charset="0"/>
              </a:rPr>
              <a:t>Source: Nutrition, the inside story (2020)</a:t>
            </a:r>
          </a:p>
          <a:p>
            <a:endParaRPr lang="en-AU" dirty="0"/>
          </a:p>
        </p:txBody>
      </p:sp>
      <p:sp>
        <p:nvSpPr>
          <p:cNvPr id="4" name="Slide Number Placeholder 3"/>
          <p:cNvSpPr>
            <a:spLocks noGrp="1"/>
          </p:cNvSpPr>
          <p:nvPr>
            <p:ph type="sldNum" sz="quarter" idx="5"/>
          </p:nvPr>
        </p:nvSpPr>
        <p:spPr/>
        <p:txBody>
          <a:bodyPr/>
          <a:lstStyle/>
          <a:p>
            <a:fld id="{F44C62DB-7696-492E-9B19-598201EAC406}" type="slidenum">
              <a:rPr lang="en-AU" smtClean="0"/>
              <a:t>37</a:t>
            </a:fld>
            <a:endParaRPr lang="en-AU"/>
          </a:p>
        </p:txBody>
      </p:sp>
    </p:spTree>
    <p:extLst>
      <p:ext uri="{BB962C8B-B14F-4D97-AF65-F5344CB8AC3E}">
        <p14:creationId xmlns:p14="http://schemas.microsoft.com/office/powerpoint/2010/main" val="27190853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Keeping our mind on the AGHE and reading food labels is important to help us make decisions on foods to include in our diet (link to label reading guide).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Source: Nutrition, the inside story (2020)</a:t>
            </a:r>
          </a:p>
          <a:p>
            <a:endParaRPr lang="en-AU" dirty="0"/>
          </a:p>
        </p:txBody>
      </p:sp>
      <p:sp>
        <p:nvSpPr>
          <p:cNvPr id="4" name="Slide Number Placeholder 3"/>
          <p:cNvSpPr>
            <a:spLocks noGrp="1"/>
          </p:cNvSpPr>
          <p:nvPr>
            <p:ph type="sldNum" sz="quarter" idx="5"/>
          </p:nvPr>
        </p:nvSpPr>
        <p:spPr/>
        <p:txBody>
          <a:bodyPr/>
          <a:lstStyle/>
          <a:p>
            <a:fld id="{F44C62DB-7696-492E-9B19-598201EAC406}" type="slidenum">
              <a:rPr lang="en-AU" smtClean="0"/>
              <a:t>38</a:t>
            </a:fld>
            <a:endParaRPr lang="en-AU"/>
          </a:p>
        </p:txBody>
      </p:sp>
    </p:spTree>
    <p:extLst>
      <p:ext uri="{BB962C8B-B14F-4D97-AF65-F5344CB8AC3E}">
        <p14:creationId xmlns:p14="http://schemas.microsoft.com/office/powerpoint/2010/main" val="1703620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0" dirty="0">
                <a:effectLst/>
                <a:latin typeface="Arial" panose="020B0604020202020204" pitchFamily="34" charset="0"/>
                <a:ea typeface="Calibri" panose="020F0502020204030204" pitchFamily="34" charset="0"/>
              </a:rPr>
              <a:t>Resource: AGHE information, Eat for Health label reading guide.</a:t>
            </a:r>
          </a:p>
          <a:p>
            <a:endParaRPr lang="en-AU" sz="1100" dirty="0"/>
          </a:p>
        </p:txBody>
      </p:sp>
      <p:sp>
        <p:nvSpPr>
          <p:cNvPr id="4" name="Slide Number Placeholder 3"/>
          <p:cNvSpPr>
            <a:spLocks noGrp="1"/>
          </p:cNvSpPr>
          <p:nvPr>
            <p:ph type="sldNum" sz="quarter" idx="5"/>
          </p:nvPr>
        </p:nvSpPr>
        <p:spPr/>
        <p:txBody>
          <a:bodyPr/>
          <a:lstStyle/>
          <a:p>
            <a:fld id="{F44C62DB-7696-492E-9B19-598201EAC406}" type="slidenum">
              <a:rPr lang="en-AU" smtClean="0"/>
              <a:t>39</a:t>
            </a:fld>
            <a:endParaRPr lang="en-AU"/>
          </a:p>
        </p:txBody>
      </p:sp>
    </p:spTree>
    <p:extLst>
      <p:ext uri="{BB962C8B-B14F-4D97-AF65-F5344CB8AC3E}">
        <p14:creationId xmlns:p14="http://schemas.microsoft.com/office/powerpoint/2010/main" val="996986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FF6C0-6637-ABFD-9B40-58E1AB38E9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EFF40B-4E61-05BA-B75E-98EA80CF86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E77031-F33F-3856-EB61-2852B75747D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726691D-7744-4BCF-BE0E-8C4485B39822}"/>
              </a:ext>
            </a:extLst>
          </p:cNvPr>
          <p:cNvSpPr>
            <a:spLocks noGrp="1"/>
          </p:cNvSpPr>
          <p:nvPr>
            <p:ph type="sldNum" sz="quarter" idx="5"/>
          </p:nvPr>
        </p:nvSpPr>
        <p:spPr/>
        <p:txBody>
          <a:bodyPr/>
          <a:lstStyle/>
          <a:p>
            <a:fld id="{2EB77E40-D0E8-4874-BAFC-253CC826BD69}" type="slidenum">
              <a:rPr lang="en-AU" smtClean="0"/>
              <a:t>40</a:t>
            </a:fld>
            <a:endParaRPr lang="en-AU"/>
          </a:p>
        </p:txBody>
      </p:sp>
    </p:spTree>
    <p:extLst>
      <p:ext uri="{BB962C8B-B14F-4D97-AF65-F5344CB8AC3E}">
        <p14:creationId xmlns:p14="http://schemas.microsoft.com/office/powerpoint/2010/main" val="31392828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D5B68-7179-A443-145C-C2FFE14D62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6CC2CF-181D-9A75-C04F-D12D91442E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2914DB-FE1B-BE4C-658F-AD619673199D}"/>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E404B65A-20C5-46E5-8F6F-A8772AAB828E}"/>
              </a:ext>
            </a:extLst>
          </p:cNvPr>
          <p:cNvSpPr>
            <a:spLocks noGrp="1"/>
          </p:cNvSpPr>
          <p:nvPr>
            <p:ph type="sldNum" sz="quarter" idx="5"/>
          </p:nvPr>
        </p:nvSpPr>
        <p:spPr/>
        <p:txBody>
          <a:bodyPr/>
          <a:lstStyle/>
          <a:p>
            <a:fld id="{2EB77E40-D0E8-4874-BAFC-253CC826BD69}" type="slidenum">
              <a:rPr lang="en-AU" smtClean="0"/>
              <a:t>41</a:t>
            </a:fld>
            <a:endParaRPr lang="en-AU"/>
          </a:p>
        </p:txBody>
      </p:sp>
    </p:spTree>
    <p:extLst>
      <p:ext uri="{BB962C8B-B14F-4D97-AF65-F5344CB8AC3E}">
        <p14:creationId xmlns:p14="http://schemas.microsoft.com/office/powerpoint/2010/main" val="20886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363BB70-5BCC-4C8B-B08C-EF437997776C}" type="slidenum">
              <a:rPr lang="en-AU" smtClean="0"/>
              <a:t>5</a:t>
            </a:fld>
            <a:endParaRPr lang="en-AU"/>
          </a:p>
        </p:txBody>
      </p:sp>
    </p:spTree>
    <p:extLst>
      <p:ext uri="{BB962C8B-B14F-4D97-AF65-F5344CB8AC3E}">
        <p14:creationId xmlns:p14="http://schemas.microsoft.com/office/powerpoint/2010/main" val="21818282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Suggested responses are provided</a:t>
            </a:r>
          </a:p>
          <a:p>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3EB904D-23EB-4DE5-A806-9A4CE3FA9ECE}" type="slidenum">
              <a:rPr lang="en-AU" smtClean="0"/>
              <a:t>42</a:t>
            </a:fld>
            <a:endParaRPr lang="en-AU"/>
          </a:p>
        </p:txBody>
      </p:sp>
    </p:spTree>
    <p:extLst>
      <p:ext uri="{BB962C8B-B14F-4D97-AF65-F5344CB8AC3E}">
        <p14:creationId xmlns:p14="http://schemas.microsoft.com/office/powerpoint/2010/main" val="2169691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C7024-1BBE-7CFB-A81F-BDEEEED66C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24E693-45EA-8EF7-7A51-16D45FABE5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C476EF-A836-3820-EEF7-C0A6980CFC8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0C2DF066-DB25-9D9C-C01C-39BC2E676753}"/>
              </a:ext>
            </a:extLst>
          </p:cNvPr>
          <p:cNvSpPr>
            <a:spLocks noGrp="1"/>
          </p:cNvSpPr>
          <p:nvPr>
            <p:ph type="sldNum" sz="quarter" idx="5"/>
          </p:nvPr>
        </p:nvSpPr>
        <p:spPr/>
        <p:txBody>
          <a:bodyPr/>
          <a:lstStyle/>
          <a:p>
            <a:fld id="{0363BB70-5BCC-4C8B-B08C-EF437997776C}" type="slidenum">
              <a:rPr lang="en-AU" smtClean="0"/>
              <a:t>43</a:t>
            </a:fld>
            <a:endParaRPr lang="en-AU"/>
          </a:p>
        </p:txBody>
      </p:sp>
    </p:spTree>
    <p:extLst>
      <p:ext uri="{BB962C8B-B14F-4D97-AF65-F5344CB8AC3E}">
        <p14:creationId xmlns:p14="http://schemas.microsoft.com/office/powerpoint/2010/main" val="28336953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Arial" panose="020B0604020202020204" pitchFamily="34" charset="0"/>
                <a:cs typeface="Arial" panose="020B0604020202020204" pitchFamily="34" charset="0"/>
              </a:rPr>
              <a:t>[2.47]</a:t>
            </a:r>
          </a:p>
          <a:p>
            <a:endParaRPr lang="en-AU" sz="1100" dirty="0">
              <a:latin typeface="Arial" panose="020B0604020202020204" pitchFamily="34" charset="0"/>
              <a:cs typeface="Arial" panose="020B0604020202020204" pitchFamily="34" charset="0"/>
            </a:endParaRPr>
          </a:p>
          <a:p>
            <a:r>
              <a:rPr lang="en-AU" sz="1100" dirty="0">
                <a:latin typeface="Arial" panose="020B0604020202020204" pitchFamily="34" charset="0"/>
                <a:cs typeface="Arial" panose="020B0604020202020204" pitchFamily="34" charset="0"/>
              </a:rPr>
              <a:t>View this video with the students.</a:t>
            </a:r>
          </a:p>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44</a:t>
            </a:fld>
            <a:endParaRPr lang="en-AU"/>
          </a:p>
        </p:txBody>
      </p:sp>
    </p:spTree>
    <p:extLst>
      <p:ext uri="{BB962C8B-B14F-4D97-AF65-F5344CB8AC3E}">
        <p14:creationId xmlns:p14="http://schemas.microsoft.com/office/powerpoint/2010/main" val="1829002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46</a:t>
            </a:fld>
            <a:endParaRPr lang="en-AU"/>
          </a:p>
        </p:txBody>
      </p:sp>
    </p:spTree>
    <p:extLst>
      <p:ext uri="{BB962C8B-B14F-4D97-AF65-F5344CB8AC3E}">
        <p14:creationId xmlns:p14="http://schemas.microsoft.com/office/powerpoint/2010/main" val="5466460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47</a:t>
            </a:fld>
            <a:endParaRPr lang="en-AU"/>
          </a:p>
        </p:txBody>
      </p:sp>
    </p:spTree>
    <p:extLst>
      <p:ext uri="{BB962C8B-B14F-4D97-AF65-F5344CB8AC3E}">
        <p14:creationId xmlns:p14="http://schemas.microsoft.com/office/powerpoint/2010/main" val="16693556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0" dirty="0">
                <a:effectLst/>
                <a:latin typeface="Arial" panose="020B0604020202020204" pitchFamily="34" charset="0"/>
                <a:ea typeface="Calibri" panose="020F0502020204030204" pitchFamily="34" charset="0"/>
              </a:rPr>
              <a:t>Students can discuss as a class and/or use a device to research products.</a:t>
            </a:r>
          </a:p>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48</a:t>
            </a:fld>
            <a:endParaRPr lang="en-AU"/>
          </a:p>
        </p:txBody>
      </p:sp>
    </p:spTree>
    <p:extLst>
      <p:ext uri="{BB962C8B-B14F-4D97-AF65-F5344CB8AC3E}">
        <p14:creationId xmlns:p14="http://schemas.microsoft.com/office/powerpoint/2010/main" val="21408967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81C67-2062-12DF-3ACC-84427259A0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3DD14F-2645-944B-836F-67CC5360FC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CF98E8-DA3C-5D41-4573-A999A32329F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07844090-657C-9416-F9A5-593F5D66B2AE}"/>
              </a:ext>
            </a:extLst>
          </p:cNvPr>
          <p:cNvSpPr>
            <a:spLocks noGrp="1"/>
          </p:cNvSpPr>
          <p:nvPr>
            <p:ph type="sldNum" sz="quarter" idx="5"/>
          </p:nvPr>
        </p:nvSpPr>
        <p:spPr/>
        <p:txBody>
          <a:bodyPr/>
          <a:lstStyle/>
          <a:p>
            <a:fld id="{2EB77E40-D0E8-4874-BAFC-253CC826BD69}" type="slidenum">
              <a:rPr lang="en-AU" smtClean="0"/>
              <a:t>49</a:t>
            </a:fld>
            <a:endParaRPr lang="en-AU"/>
          </a:p>
        </p:txBody>
      </p:sp>
    </p:spTree>
    <p:extLst>
      <p:ext uri="{BB962C8B-B14F-4D97-AF65-F5344CB8AC3E}">
        <p14:creationId xmlns:p14="http://schemas.microsoft.com/office/powerpoint/2010/main" val="41674123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9D68E-4659-0BD5-D9D5-C6C10DE2FB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042516-149A-20E3-86DB-6DD19D0C56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1CB8A0-A697-442A-F271-836617FEB43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6915C78-1E94-6A40-B495-B1BA2EEB4A3A}"/>
              </a:ext>
            </a:extLst>
          </p:cNvPr>
          <p:cNvSpPr>
            <a:spLocks noGrp="1"/>
          </p:cNvSpPr>
          <p:nvPr>
            <p:ph type="sldNum" sz="quarter" idx="5"/>
          </p:nvPr>
        </p:nvSpPr>
        <p:spPr/>
        <p:txBody>
          <a:bodyPr/>
          <a:lstStyle/>
          <a:p>
            <a:fld id="{2EB77E40-D0E8-4874-BAFC-253CC826BD69}" type="slidenum">
              <a:rPr lang="en-AU" smtClean="0"/>
              <a:t>50</a:t>
            </a:fld>
            <a:endParaRPr lang="en-AU"/>
          </a:p>
        </p:txBody>
      </p:sp>
    </p:spTree>
    <p:extLst>
      <p:ext uri="{BB962C8B-B14F-4D97-AF65-F5344CB8AC3E}">
        <p14:creationId xmlns:p14="http://schemas.microsoft.com/office/powerpoint/2010/main" val="40428909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Students identify responses from the previous lesson. </a:t>
            </a:r>
          </a:p>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51</a:t>
            </a:fld>
            <a:endParaRPr lang="en-AU"/>
          </a:p>
        </p:txBody>
      </p:sp>
    </p:spTree>
    <p:extLst>
      <p:ext uri="{BB962C8B-B14F-4D97-AF65-F5344CB8AC3E}">
        <p14:creationId xmlns:p14="http://schemas.microsoft.com/office/powerpoint/2010/main" val="10700058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Students identify responses from the previous lesson. </a:t>
            </a:r>
          </a:p>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52</a:t>
            </a:fld>
            <a:endParaRPr lang="en-AU"/>
          </a:p>
        </p:txBody>
      </p:sp>
    </p:spTree>
    <p:extLst>
      <p:ext uri="{BB962C8B-B14F-4D97-AF65-F5344CB8AC3E}">
        <p14:creationId xmlns:p14="http://schemas.microsoft.com/office/powerpoint/2010/main" val="1647839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The Australian Guide to Healthy Eating (AGHE) is a visual representation of the Australian Dietary Guidelines. </a:t>
            </a:r>
          </a:p>
          <a:p>
            <a:pPr marL="181154" indent="-181154" defTabSz="966155">
              <a:buFont typeface="Arial" panose="020B0604020202020204" pitchFamily="34" charset="0"/>
              <a:buChar char="•"/>
              <a:defRPr/>
            </a:pPr>
            <a:r>
              <a:rPr lang="en-AU" sz="1100" dirty="0">
                <a:latin typeface="Arial" panose="020B0604020202020204" pitchFamily="34" charset="0"/>
                <a:cs typeface="Arial" panose="020B0604020202020204" pitchFamily="34" charset="0"/>
              </a:rPr>
              <a:t>It is a broad guide to the types and amounts of foods we should eat each day.</a:t>
            </a:r>
          </a:p>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The food groups:</a:t>
            </a:r>
          </a:p>
          <a:p>
            <a:pPr marL="724616" lvl="1" indent="-241539">
              <a:buFont typeface="+mj-lt"/>
              <a:buAutoNum type="arabicPeriod"/>
            </a:pPr>
            <a:r>
              <a:rPr lang="en-AU" sz="1100" dirty="0">
                <a:latin typeface="Arial" panose="020B0604020202020204" pitchFamily="34" charset="0"/>
                <a:cs typeface="Arial" panose="020B0604020202020204" pitchFamily="34" charset="0"/>
              </a:rPr>
              <a:t>Grain foods</a:t>
            </a:r>
          </a:p>
          <a:p>
            <a:pPr marL="724616" lvl="1" indent="-241539">
              <a:buFont typeface="+mj-lt"/>
              <a:buAutoNum type="arabicPeriod"/>
            </a:pPr>
            <a:r>
              <a:rPr lang="en-AU" sz="1100" dirty="0">
                <a:latin typeface="Arial" panose="020B0604020202020204" pitchFamily="34" charset="0"/>
                <a:cs typeface="Arial" panose="020B0604020202020204" pitchFamily="34" charset="0"/>
              </a:rPr>
              <a:t>Vegetables</a:t>
            </a:r>
          </a:p>
          <a:p>
            <a:pPr marL="724616" lvl="1" indent="-241539">
              <a:buFont typeface="+mj-lt"/>
              <a:buAutoNum type="arabicPeriod"/>
            </a:pPr>
            <a:r>
              <a:rPr lang="en-AU" sz="1100" dirty="0">
                <a:latin typeface="Arial" panose="020B0604020202020204" pitchFamily="34" charset="0"/>
                <a:cs typeface="Arial" panose="020B0604020202020204" pitchFamily="34" charset="0"/>
              </a:rPr>
              <a:t>Fruit</a:t>
            </a:r>
          </a:p>
          <a:p>
            <a:pPr marL="724616" lvl="1" indent="-241539">
              <a:buFont typeface="+mj-lt"/>
              <a:buAutoNum type="arabicPeriod"/>
            </a:pPr>
            <a:r>
              <a:rPr lang="en-AU" sz="1100" dirty="0">
                <a:latin typeface="Arial" panose="020B0604020202020204" pitchFamily="34" charset="0"/>
                <a:cs typeface="Arial" panose="020B0604020202020204" pitchFamily="34" charset="0"/>
              </a:rPr>
              <a:t>Dairy and alternatives</a:t>
            </a:r>
          </a:p>
          <a:p>
            <a:pPr marL="724616" lvl="1" indent="-241539">
              <a:buFont typeface="+mj-lt"/>
              <a:buAutoNum type="arabicPeriod"/>
            </a:pPr>
            <a:r>
              <a:rPr lang="en-AU" sz="1100" dirty="0">
                <a:latin typeface="Arial" panose="020B0604020202020204" pitchFamily="34" charset="0"/>
                <a:cs typeface="Arial" panose="020B0604020202020204" pitchFamily="34" charset="0"/>
              </a:rPr>
              <a:t>Meat and alternatives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latin typeface="Arial" panose="020B0604020202020204" pitchFamily="34" charset="0"/>
                <a:cs typeface="Arial" panose="020B0604020202020204" pitchFamily="34" charset="0"/>
              </a:rPr>
              <a:t>Sitting off to the side are foods categorised as ‘sometimes’ foods.</a:t>
            </a:r>
            <a:r>
              <a:rPr lang="en-US" sz="1100" b="0" i="0" kern="1200" dirty="0">
                <a:solidFill>
                  <a:schemeClr val="tx1"/>
                </a:solidFill>
                <a:effectLst/>
                <a:latin typeface="Arial" panose="020B0604020202020204" pitchFamily="34" charset="0"/>
                <a:ea typeface="+mn-ea"/>
                <a:cs typeface="Arial" panose="020B0604020202020204" pitchFamily="34" charset="0"/>
              </a:rPr>
              <a:t> These foods are high in saturated fat and/or added sugars, added salt or alcohol and low in </a:t>
            </a:r>
            <a:r>
              <a:rPr lang="en-US" sz="1100" b="0" i="0" kern="1200" dirty="0" err="1">
                <a:solidFill>
                  <a:schemeClr val="tx1"/>
                </a:solidFill>
                <a:effectLst/>
                <a:latin typeface="Arial" panose="020B0604020202020204" pitchFamily="34" charset="0"/>
                <a:ea typeface="+mn-ea"/>
                <a:cs typeface="Arial" panose="020B0604020202020204" pitchFamily="34" charset="0"/>
              </a:rPr>
              <a:t>fibre</a:t>
            </a:r>
            <a:r>
              <a:rPr lang="en-US" sz="1100" b="0" i="0" kern="1200" dirty="0">
                <a:solidFill>
                  <a:schemeClr val="tx1"/>
                </a:solidFill>
                <a:effectLst/>
                <a:latin typeface="Arial" panose="020B0604020202020204" pitchFamily="34" charset="0"/>
                <a:ea typeface="+mn-ea"/>
                <a:cs typeface="Arial" panose="020B0604020202020204" pitchFamily="34" charset="0"/>
              </a:rPr>
              <a:t>. These foods and drinks can also be high in kilojoules (energy).</a:t>
            </a:r>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D7DA54-C4FE-4877-8DF5-AF24F4B46978}" type="slidenum">
              <a:rPr lang="en-AU" smtClean="0"/>
              <a:t>6</a:t>
            </a:fld>
            <a:endParaRPr lang="en-AU"/>
          </a:p>
        </p:txBody>
      </p:sp>
    </p:spTree>
    <p:extLst>
      <p:ext uri="{BB962C8B-B14F-4D97-AF65-F5344CB8AC3E}">
        <p14:creationId xmlns:p14="http://schemas.microsoft.com/office/powerpoint/2010/main" val="19901107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Students identify responses from the previous lesson. </a:t>
            </a:r>
          </a:p>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53</a:t>
            </a:fld>
            <a:endParaRPr lang="en-AU"/>
          </a:p>
        </p:txBody>
      </p:sp>
    </p:spTree>
    <p:extLst>
      <p:ext uri="{BB962C8B-B14F-4D97-AF65-F5344CB8AC3E}">
        <p14:creationId xmlns:p14="http://schemas.microsoft.com/office/powerpoint/2010/main" val="42014701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F6889-25B6-A561-2EB2-B51EEB674A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B6F5E4-71E5-5071-CC53-DD6DF17955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018EF3-E9CE-1FBA-790A-27EFEB7A19B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C8937E6-F9B2-9095-D331-31B93A98745B}"/>
              </a:ext>
            </a:extLst>
          </p:cNvPr>
          <p:cNvSpPr>
            <a:spLocks noGrp="1"/>
          </p:cNvSpPr>
          <p:nvPr>
            <p:ph type="sldNum" sz="quarter" idx="5"/>
          </p:nvPr>
        </p:nvSpPr>
        <p:spPr/>
        <p:txBody>
          <a:bodyPr/>
          <a:lstStyle/>
          <a:p>
            <a:fld id="{0363BB70-5BCC-4C8B-B08C-EF437997776C}" type="slidenum">
              <a:rPr lang="en-AU" smtClean="0"/>
              <a:t>54</a:t>
            </a:fld>
            <a:endParaRPr lang="en-AU"/>
          </a:p>
        </p:txBody>
      </p:sp>
    </p:spTree>
    <p:extLst>
      <p:ext uri="{BB962C8B-B14F-4D97-AF65-F5344CB8AC3E}">
        <p14:creationId xmlns:p14="http://schemas.microsoft.com/office/powerpoint/2010/main" val="34340901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Arial" panose="020B0604020202020204" pitchFamily="34" charset="0"/>
                <a:cs typeface="Arial" panose="020B0604020202020204" pitchFamily="34" charset="0"/>
              </a:rPr>
              <a:t>[8.19]</a:t>
            </a:r>
          </a:p>
          <a:p>
            <a:endParaRPr lang="en-AU" sz="1100" dirty="0">
              <a:latin typeface="Arial" panose="020B0604020202020204" pitchFamily="34" charset="0"/>
              <a:cs typeface="Arial" panose="020B0604020202020204" pitchFamily="34" charset="0"/>
            </a:endParaRPr>
          </a:p>
          <a:p>
            <a:r>
              <a:rPr lang="en-AU" sz="1100" dirty="0">
                <a:latin typeface="Arial" panose="020B0604020202020204" pitchFamily="34" charset="0"/>
                <a:cs typeface="Arial" panose="020B0604020202020204" pitchFamily="34" charset="0"/>
              </a:rPr>
              <a:t>View this video with the students, which provides an overview of the senses we use when eating. </a:t>
            </a:r>
          </a:p>
          <a:p>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3EB904D-23EB-4DE5-A806-9A4CE3FA9ECE}" type="slidenum">
              <a:rPr lang="en-AU" smtClean="0"/>
              <a:t>55</a:t>
            </a:fld>
            <a:endParaRPr lang="en-AU"/>
          </a:p>
        </p:txBody>
      </p:sp>
    </p:spTree>
    <p:extLst>
      <p:ext uri="{BB962C8B-B14F-4D97-AF65-F5344CB8AC3E}">
        <p14:creationId xmlns:p14="http://schemas.microsoft.com/office/powerpoint/2010/main" val="6431850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Pexels</a:t>
            </a:r>
            <a:endParaRPr lang="en-US" sz="11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57</a:t>
            </a:fld>
            <a:endParaRPr lang="en-AU"/>
          </a:p>
        </p:txBody>
      </p:sp>
    </p:spTree>
    <p:extLst>
      <p:ext uri="{BB962C8B-B14F-4D97-AF65-F5344CB8AC3E}">
        <p14:creationId xmlns:p14="http://schemas.microsoft.com/office/powerpoint/2010/main" val="9998503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Words to describe</a:t>
            </a:r>
          </a:p>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58</a:t>
            </a:fld>
            <a:endParaRPr lang="en-AU"/>
          </a:p>
        </p:txBody>
      </p:sp>
    </p:spTree>
    <p:extLst>
      <p:ext uri="{BB962C8B-B14F-4D97-AF65-F5344CB8AC3E}">
        <p14:creationId xmlns:p14="http://schemas.microsoft.com/office/powerpoint/2010/main" val="1649819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Pexels</a:t>
            </a:r>
            <a:endParaRPr lang="en-US" sz="11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59</a:t>
            </a:fld>
            <a:endParaRPr lang="en-AU"/>
          </a:p>
        </p:txBody>
      </p:sp>
    </p:spTree>
    <p:extLst>
      <p:ext uri="{BB962C8B-B14F-4D97-AF65-F5344CB8AC3E}">
        <p14:creationId xmlns:p14="http://schemas.microsoft.com/office/powerpoint/2010/main" val="28430273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Words to describe</a:t>
            </a:r>
          </a:p>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60</a:t>
            </a:fld>
            <a:endParaRPr lang="en-AU"/>
          </a:p>
        </p:txBody>
      </p:sp>
    </p:spTree>
    <p:extLst>
      <p:ext uri="{BB962C8B-B14F-4D97-AF65-F5344CB8AC3E}">
        <p14:creationId xmlns:p14="http://schemas.microsoft.com/office/powerpoint/2010/main" val="3724044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Pexels</a:t>
            </a:r>
            <a:endParaRPr lang="en-US" sz="11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61</a:t>
            </a:fld>
            <a:endParaRPr lang="en-AU"/>
          </a:p>
        </p:txBody>
      </p:sp>
    </p:spTree>
    <p:extLst>
      <p:ext uri="{BB962C8B-B14F-4D97-AF65-F5344CB8AC3E}">
        <p14:creationId xmlns:p14="http://schemas.microsoft.com/office/powerpoint/2010/main" val="35259936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62</a:t>
            </a:fld>
            <a:endParaRPr lang="en-AU"/>
          </a:p>
        </p:txBody>
      </p:sp>
    </p:spTree>
    <p:extLst>
      <p:ext uri="{BB962C8B-B14F-4D97-AF65-F5344CB8AC3E}">
        <p14:creationId xmlns:p14="http://schemas.microsoft.com/office/powerpoint/2010/main" val="38096144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Words to describe</a:t>
            </a:r>
          </a:p>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63</a:t>
            </a:fld>
            <a:endParaRPr lang="en-AU"/>
          </a:p>
        </p:txBody>
      </p:sp>
    </p:spTree>
    <p:extLst>
      <p:ext uri="{BB962C8B-B14F-4D97-AF65-F5344CB8AC3E}">
        <p14:creationId xmlns:p14="http://schemas.microsoft.com/office/powerpoint/2010/main" val="1124508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Arial" panose="020B0604020202020204" pitchFamily="34" charset="0"/>
                <a:cs typeface="Arial" panose="020B0604020202020204" pitchFamily="34" charset="0"/>
              </a:rPr>
              <a:t>[2.27]</a:t>
            </a:r>
          </a:p>
          <a:p>
            <a:endParaRPr lang="en-AU" sz="11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kern="0" dirty="0">
                <a:effectLst/>
                <a:latin typeface="Arial" panose="020B0604020202020204" pitchFamily="34" charset="0"/>
                <a:ea typeface="Calibri" panose="020F0502020204030204" pitchFamily="34" charset="0"/>
                <a:cs typeface="Arial" panose="020B0604020202020204" pitchFamily="34" charset="0"/>
              </a:rPr>
              <a:t>While this video is directed at teachers, it provides a good overview of the five food groups, represented in the Australian Guide to healthy Eating. </a:t>
            </a:r>
            <a:endParaRPr lang="en-AU" sz="1100" dirty="0"/>
          </a:p>
          <a:p>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83357E9-95E8-4A64-ABC1-2310E2F81D32}" type="slidenum">
              <a:rPr lang="en-AU" smtClean="0"/>
              <a:t>7</a:t>
            </a:fld>
            <a:endParaRPr lang="en-AU"/>
          </a:p>
        </p:txBody>
      </p:sp>
    </p:spTree>
    <p:extLst>
      <p:ext uri="{BB962C8B-B14F-4D97-AF65-F5344CB8AC3E}">
        <p14:creationId xmlns:p14="http://schemas.microsoft.com/office/powerpoint/2010/main" val="26787157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Pexels</a:t>
            </a:r>
            <a:endParaRPr lang="en-US" sz="1100" dirty="0">
              <a:latin typeface="Arial" panose="020B0604020202020204" pitchFamily="34" charset="0"/>
              <a:cs typeface="Arial" panose="020B0604020202020204" pitchFamily="34" charset="0"/>
            </a:endParaRPr>
          </a:p>
          <a:p>
            <a:endParaRPr lang="en-AU" sz="1100" dirty="0"/>
          </a:p>
        </p:txBody>
      </p:sp>
      <p:sp>
        <p:nvSpPr>
          <p:cNvPr id="4" name="Slide Number Placeholder 3"/>
          <p:cNvSpPr>
            <a:spLocks noGrp="1"/>
          </p:cNvSpPr>
          <p:nvPr>
            <p:ph type="sldNum" sz="quarter" idx="5"/>
          </p:nvPr>
        </p:nvSpPr>
        <p:spPr/>
        <p:txBody>
          <a:bodyPr/>
          <a:lstStyle/>
          <a:p>
            <a:fld id="{63EB904D-23EB-4DE5-A806-9A4CE3FA9ECE}" type="slidenum">
              <a:rPr lang="en-AU" smtClean="0"/>
              <a:t>64</a:t>
            </a:fld>
            <a:endParaRPr lang="en-AU"/>
          </a:p>
        </p:txBody>
      </p:sp>
    </p:spTree>
    <p:extLst>
      <p:ext uri="{BB962C8B-B14F-4D97-AF65-F5344CB8AC3E}">
        <p14:creationId xmlns:p14="http://schemas.microsoft.com/office/powerpoint/2010/main" val="6639293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Words to describe</a:t>
            </a:r>
          </a:p>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65</a:t>
            </a:fld>
            <a:endParaRPr lang="en-AU"/>
          </a:p>
        </p:txBody>
      </p:sp>
    </p:spTree>
    <p:extLst>
      <p:ext uri="{BB962C8B-B14F-4D97-AF65-F5344CB8AC3E}">
        <p14:creationId xmlns:p14="http://schemas.microsoft.com/office/powerpoint/2010/main" val="22815784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ED3D1-C542-9DA5-D819-F07FCF907E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3B7C40-8486-FDA9-AE62-8B11116F89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84BA3C-8920-8879-6364-AF9A7CBFFC8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0C95B075-86F7-307A-DCB5-EC15D715260C}"/>
              </a:ext>
            </a:extLst>
          </p:cNvPr>
          <p:cNvSpPr>
            <a:spLocks noGrp="1"/>
          </p:cNvSpPr>
          <p:nvPr>
            <p:ph type="sldNum" sz="quarter" idx="5"/>
          </p:nvPr>
        </p:nvSpPr>
        <p:spPr/>
        <p:txBody>
          <a:bodyPr/>
          <a:lstStyle/>
          <a:p>
            <a:fld id="{2EB77E40-D0E8-4874-BAFC-253CC826BD69}" type="slidenum">
              <a:rPr lang="en-AU" smtClean="0"/>
              <a:t>67</a:t>
            </a:fld>
            <a:endParaRPr lang="en-AU"/>
          </a:p>
        </p:txBody>
      </p:sp>
    </p:spTree>
    <p:extLst>
      <p:ext uri="{BB962C8B-B14F-4D97-AF65-F5344CB8AC3E}">
        <p14:creationId xmlns:p14="http://schemas.microsoft.com/office/powerpoint/2010/main" val="15318497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898C6-B10D-8263-8C95-1682F0358A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E2EEAE-A793-F4D3-BF05-45549E1DA3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E861E3-2E09-E870-F20E-B8AF478C8A8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4CA7C9F2-DA05-FC07-244F-499B0992878D}"/>
              </a:ext>
            </a:extLst>
          </p:cNvPr>
          <p:cNvSpPr>
            <a:spLocks noGrp="1"/>
          </p:cNvSpPr>
          <p:nvPr>
            <p:ph type="sldNum" sz="quarter" idx="5"/>
          </p:nvPr>
        </p:nvSpPr>
        <p:spPr/>
        <p:txBody>
          <a:bodyPr/>
          <a:lstStyle/>
          <a:p>
            <a:fld id="{2EB77E40-D0E8-4874-BAFC-253CC826BD69}" type="slidenum">
              <a:rPr lang="en-AU" smtClean="0"/>
              <a:t>68</a:t>
            </a:fld>
            <a:endParaRPr lang="en-AU"/>
          </a:p>
        </p:txBody>
      </p:sp>
    </p:spTree>
    <p:extLst>
      <p:ext uri="{BB962C8B-B14F-4D97-AF65-F5344CB8AC3E}">
        <p14:creationId xmlns:p14="http://schemas.microsoft.com/office/powerpoint/2010/main" val="13745430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3FB43-22F2-1921-310A-B187B5C007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EB3223-1FF9-6ACF-1952-9A0DD0742C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2B6100-F555-743A-F035-81129BD582F2}"/>
              </a:ext>
            </a:extLst>
          </p:cNvPr>
          <p:cNvSpPr>
            <a:spLocks noGrp="1"/>
          </p:cNvSpPr>
          <p:nvPr>
            <p:ph type="body" idx="1"/>
          </p:nvPr>
        </p:nvSpPr>
        <p:spPr/>
        <p:txBody>
          <a:bodyPr/>
          <a:lstStyle/>
          <a:p>
            <a:r>
              <a:rPr lang="en-AU" sz="1100" dirty="0">
                <a:latin typeface="Arial" panose="020B0604020202020204" pitchFamily="34" charset="0"/>
                <a:cs typeface="Arial" panose="020B0604020202020204" pitchFamily="34" charset="0"/>
              </a:rPr>
              <a:t>Elicit responses from students. These are just some examples.</a:t>
            </a:r>
          </a:p>
          <a:p>
            <a:endParaRPr lang="en-AU" dirty="0"/>
          </a:p>
        </p:txBody>
      </p:sp>
      <p:sp>
        <p:nvSpPr>
          <p:cNvPr id="4" name="Slide Number Placeholder 3">
            <a:extLst>
              <a:ext uri="{FF2B5EF4-FFF2-40B4-BE49-F238E27FC236}">
                <a16:creationId xmlns:a16="http://schemas.microsoft.com/office/drawing/2014/main" id="{3D1E4EA6-FA46-1B4F-B53A-1F2DAE836846}"/>
              </a:ext>
            </a:extLst>
          </p:cNvPr>
          <p:cNvSpPr>
            <a:spLocks noGrp="1"/>
          </p:cNvSpPr>
          <p:nvPr>
            <p:ph type="sldNum" sz="quarter" idx="5"/>
          </p:nvPr>
        </p:nvSpPr>
        <p:spPr/>
        <p:txBody>
          <a:bodyPr/>
          <a:lstStyle/>
          <a:p>
            <a:fld id="{63EB904D-23EB-4DE5-A806-9A4CE3FA9ECE}" type="slidenum">
              <a:rPr lang="en-AU" smtClean="0"/>
              <a:t>69</a:t>
            </a:fld>
            <a:endParaRPr lang="en-AU"/>
          </a:p>
        </p:txBody>
      </p:sp>
    </p:spTree>
    <p:extLst>
      <p:ext uri="{BB962C8B-B14F-4D97-AF65-F5344CB8AC3E}">
        <p14:creationId xmlns:p14="http://schemas.microsoft.com/office/powerpoint/2010/main" val="10970669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1D0CD-A3DD-0D9A-795B-B6FAE0A11D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996386-8502-903A-6A8E-E4E68DB40D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1522B5-0315-E627-76AC-A85D4B8CB94C}"/>
              </a:ext>
            </a:extLst>
          </p:cNvPr>
          <p:cNvSpPr>
            <a:spLocks noGrp="1"/>
          </p:cNvSpPr>
          <p:nvPr>
            <p:ph type="body" idx="1"/>
          </p:nvPr>
        </p:nvSpPr>
        <p:spPr/>
        <p:txBody>
          <a:bodyPr/>
          <a:lstStyle/>
          <a:p>
            <a:r>
              <a:rPr lang="en-AU" sz="1100" dirty="0">
                <a:latin typeface="Arial" panose="020B0604020202020204" pitchFamily="34" charset="0"/>
                <a:cs typeface="Arial" panose="020B0604020202020204" pitchFamily="34" charset="0"/>
              </a:rPr>
              <a:t>Elicit responses from students. These are just some examples.</a:t>
            </a:r>
          </a:p>
          <a:p>
            <a:endParaRPr lang="en-AU" dirty="0"/>
          </a:p>
        </p:txBody>
      </p:sp>
      <p:sp>
        <p:nvSpPr>
          <p:cNvPr id="4" name="Slide Number Placeholder 3">
            <a:extLst>
              <a:ext uri="{FF2B5EF4-FFF2-40B4-BE49-F238E27FC236}">
                <a16:creationId xmlns:a16="http://schemas.microsoft.com/office/drawing/2014/main" id="{9ABEDADD-BA1F-63EA-3EC9-8B483EBCCF15}"/>
              </a:ext>
            </a:extLst>
          </p:cNvPr>
          <p:cNvSpPr>
            <a:spLocks noGrp="1"/>
          </p:cNvSpPr>
          <p:nvPr>
            <p:ph type="sldNum" sz="quarter" idx="5"/>
          </p:nvPr>
        </p:nvSpPr>
        <p:spPr/>
        <p:txBody>
          <a:bodyPr/>
          <a:lstStyle/>
          <a:p>
            <a:fld id="{63EB904D-23EB-4DE5-A806-9A4CE3FA9ECE}" type="slidenum">
              <a:rPr lang="en-AU" smtClean="0"/>
              <a:t>70</a:t>
            </a:fld>
            <a:endParaRPr lang="en-AU"/>
          </a:p>
        </p:txBody>
      </p:sp>
    </p:spTree>
    <p:extLst>
      <p:ext uri="{BB962C8B-B14F-4D97-AF65-F5344CB8AC3E}">
        <p14:creationId xmlns:p14="http://schemas.microsoft.com/office/powerpoint/2010/main" val="14807585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20B0E-4431-D14B-B0E8-81DB2D0124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380DD7-350E-AEF5-4D87-FC08519DD6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A282BC-A7BB-08A5-FB76-07B453CBC8F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B18037A-10D9-BA33-071E-18BA32C93BC2}"/>
              </a:ext>
            </a:extLst>
          </p:cNvPr>
          <p:cNvSpPr>
            <a:spLocks noGrp="1"/>
          </p:cNvSpPr>
          <p:nvPr>
            <p:ph type="sldNum" sz="quarter" idx="5"/>
          </p:nvPr>
        </p:nvSpPr>
        <p:spPr/>
        <p:txBody>
          <a:bodyPr/>
          <a:lstStyle/>
          <a:p>
            <a:fld id="{0363BB70-5BCC-4C8B-B08C-EF437997776C}" type="slidenum">
              <a:rPr lang="en-AU" smtClean="0"/>
              <a:t>71</a:t>
            </a:fld>
            <a:endParaRPr lang="en-AU"/>
          </a:p>
        </p:txBody>
      </p:sp>
    </p:spTree>
    <p:extLst>
      <p:ext uri="{BB962C8B-B14F-4D97-AF65-F5344CB8AC3E}">
        <p14:creationId xmlns:p14="http://schemas.microsoft.com/office/powerpoint/2010/main" val="19604547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Source: https://www.nma.gov.au/explore/features/urban-farming/australias-food-production</a:t>
            </a:r>
          </a:p>
          <a:p>
            <a:endParaRPr lang="en-AU" dirty="0"/>
          </a:p>
        </p:txBody>
      </p:sp>
      <p:sp>
        <p:nvSpPr>
          <p:cNvPr id="4" name="Slide Number Placeholder 3"/>
          <p:cNvSpPr>
            <a:spLocks noGrp="1"/>
          </p:cNvSpPr>
          <p:nvPr>
            <p:ph type="sldNum" sz="quarter" idx="5"/>
          </p:nvPr>
        </p:nvSpPr>
        <p:spPr/>
        <p:txBody>
          <a:bodyPr/>
          <a:lstStyle/>
          <a:p>
            <a:fld id="{F44C62DB-7696-492E-9B19-598201EAC406}" type="slidenum">
              <a:rPr lang="en-AU" smtClean="0"/>
              <a:t>72</a:t>
            </a:fld>
            <a:endParaRPr lang="en-AU"/>
          </a:p>
        </p:txBody>
      </p:sp>
    </p:spTree>
    <p:extLst>
      <p:ext uri="{BB962C8B-B14F-4D97-AF65-F5344CB8AC3E}">
        <p14:creationId xmlns:p14="http://schemas.microsoft.com/office/powerpoint/2010/main" val="16530933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B997E-9ED3-A90C-2DD3-E2D2ED4B74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D501BA-E939-190C-C352-D321A8CBD6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58B2C2-DE7F-5DE8-0B27-915DAF459015}"/>
              </a:ext>
            </a:extLst>
          </p:cNvPr>
          <p:cNvSpPr>
            <a:spLocks noGrp="1"/>
          </p:cNvSpPr>
          <p:nvPr>
            <p:ph type="body" idx="1"/>
          </p:nvPr>
        </p:nvSpPr>
        <p:spPr/>
        <p:txBody>
          <a:bodyPr/>
          <a:lstStyle/>
          <a:p>
            <a:pPr marL="171450"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Australian agriculture accounts for:</a:t>
            </a:r>
          </a:p>
          <a:p>
            <a:r>
              <a:rPr lang="en-AU" sz="1100" dirty="0">
                <a:latin typeface="Arial" panose="020B0604020202020204" pitchFamily="34" charset="0"/>
                <a:cs typeface="Arial" panose="020B0604020202020204" pitchFamily="34" charset="0"/>
              </a:rPr>
              <a:t> - 55% of Australian land use (measured December 2023)</a:t>
            </a:r>
          </a:p>
          <a:p>
            <a:r>
              <a:rPr lang="en-AU" sz="1100" dirty="0">
                <a:latin typeface="Arial" panose="020B0604020202020204" pitchFamily="34" charset="0"/>
                <a:cs typeface="Arial" panose="020B0604020202020204" pitchFamily="34" charset="0"/>
              </a:rPr>
              <a:t> - 74% of water consumption (measured for 2021–2022). </a:t>
            </a:r>
          </a:p>
          <a:p>
            <a:r>
              <a:rPr lang="en-AU"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But it also accounts for:</a:t>
            </a:r>
          </a:p>
          <a:p>
            <a:r>
              <a:rPr lang="en-AU" sz="1100" dirty="0">
                <a:latin typeface="Arial" panose="020B0604020202020204" pitchFamily="34" charset="0"/>
                <a:cs typeface="Arial" panose="020B0604020202020204" pitchFamily="34" charset="0"/>
              </a:rPr>
              <a:t> - 10.8% of goods and services exported (measured for 2023–24)</a:t>
            </a:r>
          </a:p>
          <a:p>
            <a:r>
              <a:rPr lang="en-AU" sz="1100" dirty="0">
                <a:latin typeface="Arial" panose="020B0604020202020204" pitchFamily="34" charset="0"/>
                <a:cs typeface="Arial" panose="020B0604020202020204" pitchFamily="34" charset="0"/>
              </a:rPr>
              <a:t> - 5.9% of rural employment (215,600 people in 2023–24). </a:t>
            </a:r>
          </a:p>
          <a:p>
            <a:endParaRPr lang="en-AU" sz="1100" dirty="0">
              <a:latin typeface="Arial" panose="020B0604020202020204" pitchFamily="34" charset="0"/>
              <a:cs typeface="Arial" panose="020B0604020202020204" pitchFamily="34" charset="0"/>
            </a:endParaRPr>
          </a:p>
          <a:p>
            <a:r>
              <a:rPr lang="en-AU" sz="1100" dirty="0">
                <a:latin typeface="Arial" panose="020B0604020202020204" pitchFamily="34" charset="0"/>
                <a:cs typeface="Arial" panose="020B0604020202020204" pitchFamily="34" charset="0"/>
              </a:rPr>
              <a:t>Source:</a:t>
            </a:r>
          </a:p>
          <a:p>
            <a:r>
              <a:rPr lang="en-AU" sz="1100" dirty="0">
                <a:latin typeface="Arial" panose="020B0604020202020204" pitchFamily="34" charset="0"/>
                <a:cs typeface="Arial" panose="020B0604020202020204" pitchFamily="34" charset="0"/>
              </a:rPr>
              <a:t>https://www.nma.gov.a.u/explore/features/urban-farming/australias-food-production</a:t>
            </a:r>
          </a:p>
          <a:p>
            <a:r>
              <a:rPr lang="en-AU" sz="1100" dirty="0">
                <a:latin typeface="Arial" panose="020B0604020202020204" pitchFamily="34" charset="0"/>
                <a:cs typeface="Arial" panose="020B0604020202020204" pitchFamily="34" charset="0"/>
              </a:rPr>
              <a:t>https://daff.ent.sirsidynix.net.au/client/en_AU/search/asset/1036762/0</a:t>
            </a:r>
          </a:p>
          <a:p>
            <a:endParaRPr lang="en-AU"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CAD03EF-9F58-FB6F-D16F-35CDD6EB69E3}"/>
              </a:ext>
            </a:extLst>
          </p:cNvPr>
          <p:cNvSpPr>
            <a:spLocks noGrp="1"/>
          </p:cNvSpPr>
          <p:nvPr>
            <p:ph type="sldNum" sz="quarter" idx="5"/>
          </p:nvPr>
        </p:nvSpPr>
        <p:spPr/>
        <p:txBody>
          <a:bodyPr/>
          <a:lstStyle/>
          <a:p>
            <a:fld id="{F44C62DB-7696-492E-9B19-598201EAC406}" type="slidenum">
              <a:rPr lang="en-AU" smtClean="0"/>
              <a:t>73</a:t>
            </a:fld>
            <a:endParaRPr lang="en-AU"/>
          </a:p>
        </p:txBody>
      </p:sp>
    </p:spTree>
    <p:extLst>
      <p:ext uri="{BB962C8B-B14F-4D97-AF65-F5344CB8AC3E}">
        <p14:creationId xmlns:p14="http://schemas.microsoft.com/office/powerpoint/2010/main" val="4052644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Farmers needs to adapt their practices to adjust to the changing environment.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latin typeface="Arial" panose="020B0604020202020204" pitchFamily="34" charset="0"/>
                <a:cs typeface="Arial" panose="020B0604020202020204" pitchFamily="34" charset="0"/>
              </a:rPr>
              <a:t>Images: Designed by </a:t>
            </a:r>
            <a:r>
              <a:rPr lang="en-AU" dirty="0" err="1">
                <a:latin typeface="Arial" panose="020B0604020202020204" pitchFamily="34" charset="0"/>
                <a:cs typeface="Arial" panose="020B0604020202020204" pitchFamily="34" charset="0"/>
              </a:rPr>
              <a:t>Pexels</a:t>
            </a:r>
            <a:endParaRPr lang="en-AU"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F44C62DB-7696-492E-9B19-598201EAC406}" type="slidenum">
              <a:rPr lang="en-AU" smtClean="0"/>
              <a:t>74</a:t>
            </a:fld>
            <a:endParaRPr lang="en-AU"/>
          </a:p>
        </p:txBody>
      </p:sp>
    </p:spTree>
    <p:extLst>
      <p:ext uri="{BB962C8B-B14F-4D97-AF65-F5344CB8AC3E}">
        <p14:creationId xmlns:p14="http://schemas.microsoft.com/office/powerpoint/2010/main" val="1907164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EFB5F-57D3-D66A-D163-E293A46465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F0485-9EA8-4F37-A0EC-1CBC811350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829C1B-A067-3012-C9D7-CEE576DC6F7A}"/>
              </a:ext>
            </a:extLst>
          </p:cNvPr>
          <p:cNvSpPr>
            <a:spLocks noGrp="1"/>
          </p:cNvSpPr>
          <p:nvPr>
            <p:ph type="body" idx="1"/>
          </p:nvPr>
        </p:nvSpPr>
        <p:spPr/>
        <p:txBody>
          <a:bodyPr/>
          <a:lstStyle/>
          <a:p>
            <a:pPr marL="181154"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Grain foods comprise grains that can be cooked and eaten whole, ground into flour to make cereal foods, or made into breakfast cereals:</a:t>
            </a:r>
          </a:p>
          <a:p>
            <a:endParaRPr lang="en-US" sz="1100" dirty="0">
              <a:latin typeface="Arial" panose="020B0604020202020204" pitchFamily="34" charset="0"/>
              <a:cs typeface="Arial" panose="020B0604020202020204" pitchFamily="34" charset="0"/>
            </a:endParaRPr>
          </a:p>
          <a:p>
            <a:r>
              <a:rPr lang="en-AU" sz="1100" b="1" dirty="0">
                <a:latin typeface="Arial" panose="020B0604020202020204" pitchFamily="34" charset="0"/>
                <a:cs typeface="Arial" panose="020B0604020202020204" pitchFamily="34" charset="0"/>
              </a:rPr>
              <a:t>Breads:</a:t>
            </a:r>
            <a:r>
              <a:rPr lang="en-AU" sz="1100" dirty="0">
                <a:latin typeface="Arial" panose="020B0604020202020204" pitchFamily="34" charset="0"/>
                <a:cs typeface="Arial" panose="020B0604020202020204" pitchFamily="34" charset="0"/>
              </a:rPr>
              <a:t> wholemeal, wholegrain, white, rye, pita, focaccia, crispbreads.</a:t>
            </a:r>
          </a:p>
          <a:p>
            <a:r>
              <a:rPr lang="en-AU" sz="1100" b="1" dirty="0">
                <a:latin typeface="Arial" panose="020B0604020202020204" pitchFamily="34" charset="0"/>
                <a:cs typeface="Arial" panose="020B0604020202020204" pitchFamily="34" charset="0"/>
              </a:rPr>
              <a:t>Breakfast cereals:</a:t>
            </a:r>
            <a:r>
              <a:rPr lang="en-AU" sz="1100" dirty="0">
                <a:latin typeface="Arial" panose="020B0604020202020204" pitchFamily="34" charset="0"/>
                <a:cs typeface="Arial" panose="020B0604020202020204" pitchFamily="34" charset="0"/>
              </a:rPr>
              <a:t> high fibre (wholegrain) oats, porridge, muesli, wholewheat biscuits, ready to eat (such as cornflakes, </a:t>
            </a:r>
            <a:r>
              <a:rPr lang="en-AU" sz="1100" dirty="0" err="1">
                <a:latin typeface="Arial" panose="020B0604020202020204" pitchFamily="34" charset="0"/>
                <a:cs typeface="Arial" panose="020B0604020202020204" pitchFamily="34" charset="0"/>
              </a:rPr>
              <a:t>cheerios</a:t>
            </a:r>
            <a:r>
              <a:rPr lang="en-AU" sz="1100" dirty="0">
                <a:latin typeface="Arial" panose="020B0604020202020204" pitchFamily="34" charset="0"/>
                <a:cs typeface="Arial" panose="020B0604020202020204" pitchFamily="34" charset="0"/>
              </a:rPr>
              <a:t>).</a:t>
            </a:r>
          </a:p>
          <a:p>
            <a:r>
              <a:rPr lang="en-AU" sz="1100" b="1" dirty="0">
                <a:latin typeface="Arial" panose="020B0604020202020204" pitchFamily="34" charset="0"/>
                <a:cs typeface="Arial" panose="020B0604020202020204" pitchFamily="34" charset="0"/>
              </a:rPr>
              <a:t>Grains:</a:t>
            </a:r>
            <a:r>
              <a:rPr lang="en-AU" sz="1100" dirty="0">
                <a:latin typeface="Arial" panose="020B0604020202020204" pitchFamily="34" charset="0"/>
                <a:cs typeface="Arial" panose="020B0604020202020204" pitchFamily="34" charset="0"/>
              </a:rPr>
              <a:t> rice, barley, corn, polenta, buckwheat, spelt, millet.</a:t>
            </a:r>
          </a:p>
          <a:p>
            <a:r>
              <a:rPr lang="en-AU" sz="1100" b="1" dirty="0">
                <a:latin typeface="Arial" panose="020B0604020202020204" pitchFamily="34" charset="0"/>
                <a:cs typeface="Arial" panose="020B0604020202020204" pitchFamily="34" charset="0"/>
              </a:rPr>
              <a:t>Pasta: </a:t>
            </a:r>
            <a:r>
              <a:rPr lang="en-AU" sz="1100" dirty="0">
                <a:latin typeface="Arial" panose="020B0604020202020204" pitchFamily="34" charset="0"/>
                <a:cs typeface="Arial" panose="020B0604020202020204" pitchFamily="34" charset="0"/>
              </a:rPr>
              <a:t>short and long (white and wholemeal).</a:t>
            </a:r>
            <a:endParaRPr lang="en-AU" sz="1100" b="1" dirty="0">
              <a:latin typeface="Arial" panose="020B0604020202020204" pitchFamily="34" charset="0"/>
              <a:cs typeface="Arial" panose="020B0604020202020204" pitchFamily="34" charset="0"/>
            </a:endParaRPr>
          </a:p>
          <a:p>
            <a:r>
              <a:rPr lang="en-AU" sz="1100" b="1" dirty="0">
                <a:latin typeface="Arial" panose="020B0604020202020204" pitchFamily="34" charset="0"/>
                <a:cs typeface="Arial" panose="020B0604020202020204" pitchFamily="34" charset="0"/>
              </a:rPr>
              <a:t>Other products:</a:t>
            </a:r>
            <a:r>
              <a:rPr lang="en-AU" sz="1100" dirty="0">
                <a:latin typeface="Arial" panose="020B0604020202020204" pitchFamily="34" charset="0"/>
                <a:cs typeface="Arial" panose="020B0604020202020204" pitchFamily="34" charset="0"/>
              </a:rPr>
              <a:t> noodles, English muffin, crumpet, rice cakes, couscous, popcorn, flour.</a:t>
            </a:r>
          </a:p>
          <a:p>
            <a:endParaRPr lang="en-AU" sz="1100" dirty="0">
              <a:latin typeface="Arial" panose="020B0604020202020204" pitchFamily="34" charset="0"/>
              <a:cs typeface="Arial" panose="020B0604020202020204" pitchFamily="34" charset="0"/>
            </a:endParaRPr>
          </a:p>
          <a:p>
            <a:pPr marL="181154"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The recommendation is for ‘mostly wholegrain and/or high cereal fibre varieties’ (at least two thirds). Wholegrain cereals contain more nutrients than refined cereal foods (e.g. white bread), because many of the important nutrients occur in the outer layer of the grain which is lost during processing.</a:t>
            </a:r>
          </a:p>
          <a:p>
            <a:pPr marL="181154" indent="-181154">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defTabSz="966155">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Pexels</a:t>
            </a:r>
            <a:r>
              <a:rPr lang="en-AU" sz="1100" dirty="0">
                <a:latin typeface="Arial" panose="020B0604020202020204" pitchFamily="34" charset="0"/>
                <a:cs typeface="Arial" panose="020B0604020202020204" pitchFamily="34" charset="0"/>
              </a:rPr>
              <a:t> and </a:t>
            </a:r>
            <a:r>
              <a:rPr lang="en-AU" sz="1100" dirty="0" err="1">
                <a:latin typeface="Arial" panose="020B0604020202020204" pitchFamily="34" charset="0"/>
                <a:cs typeface="Arial" panose="020B0604020202020204" pitchFamily="34" charset="0"/>
              </a:rPr>
              <a:t>Freepik</a:t>
            </a:r>
            <a:endParaRPr lang="en-AU" sz="1100" dirty="0">
              <a:latin typeface="Arial" panose="020B0604020202020204" pitchFamily="34" charset="0"/>
              <a:cs typeface="Arial" panose="020B0604020202020204" pitchFamily="34" charset="0"/>
            </a:endParaRPr>
          </a:p>
          <a:p>
            <a:pPr marL="0" marR="0" lvl="0" indent="0" algn="l" defTabSz="966155"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pPr defTabSz="966155">
              <a:defRPr/>
            </a:pPr>
            <a:endParaRPr lang="en-AU" sz="1100" dirty="0">
              <a:latin typeface="Arial" panose="020B0604020202020204" pitchFamily="34" charset="0"/>
              <a:cs typeface="Arial" panose="020B0604020202020204" pitchFamily="34" charset="0"/>
            </a:endParaRPr>
          </a:p>
          <a:p>
            <a:endParaRPr lang="en-AU"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321F15E-BA65-C028-9D1D-BFD0065D8C71}"/>
              </a:ext>
            </a:extLst>
          </p:cNvPr>
          <p:cNvSpPr>
            <a:spLocks noGrp="1"/>
          </p:cNvSpPr>
          <p:nvPr>
            <p:ph type="sldNum" sz="quarter" idx="5"/>
          </p:nvPr>
        </p:nvSpPr>
        <p:spPr/>
        <p:txBody>
          <a:bodyPr/>
          <a:lstStyle/>
          <a:p>
            <a:fld id="{E6D7DA54-C4FE-4877-8DF5-AF24F4B46978}" type="slidenum">
              <a:rPr lang="en-AU" smtClean="0"/>
              <a:t>8</a:t>
            </a:fld>
            <a:endParaRPr lang="en-AU"/>
          </a:p>
        </p:txBody>
      </p:sp>
    </p:spTree>
    <p:extLst>
      <p:ext uri="{BB962C8B-B14F-4D97-AF65-F5344CB8AC3E}">
        <p14:creationId xmlns:p14="http://schemas.microsoft.com/office/powerpoint/2010/main" val="48113008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7000"/>
              </a:lnSpc>
              <a:spcBef>
                <a:spcPts val="50"/>
              </a:spcBef>
              <a:spcAft>
                <a:spcPts val="50"/>
              </a:spcAft>
              <a:buFont typeface="Arial" panose="020B0604020202020204" pitchFamily="34" charset="0"/>
              <a:buChar char="•"/>
            </a:pPr>
            <a:r>
              <a:rPr lang="en-US" sz="1100" dirty="0">
                <a:latin typeface="Arial" panose="020B0604020202020204" pitchFamily="34" charset="0"/>
                <a:cs typeface="Arial" panose="020B0604020202020204" pitchFamily="34" charset="0"/>
              </a:rPr>
              <a:t>In recent decades, Australia has seen a shift towards higher temperatures and lower winter rainfall, which has had effects on many farmers. </a:t>
            </a:r>
          </a:p>
          <a:p>
            <a:pPr marL="171450" lvl="0" indent="-171450">
              <a:lnSpc>
                <a:spcPct val="107000"/>
              </a:lnSpc>
              <a:spcBef>
                <a:spcPts val="50"/>
              </a:spcBef>
              <a:spcAft>
                <a:spcPts val="50"/>
              </a:spcAft>
              <a:buFont typeface="Arial" panose="020B0604020202020204" pitchFamily="34" charset="0"/>
              <a:buChar char="•"/>
            </a:pPr>
            <a:r>
              <a:rPr lang="en-US" sz="1100" dirty="0">
                <a:latin typeface="Arial" panose="020B0604020202020204" pitchFamily="34" charset="0"/>
                <a:cs typeface="Arial" panose="020B0604020202020204" pitchFamily="34" charset="0"/>
              </a:rPr>
              <a:t>However, despite these trends, the long-run effects of climate change on farm businesses is still uncertain. </a:t>
            </a:r>
          </a:p>
          <a:p>
            <a:pPr marL="0" lvl="0" indent="0">
              <a:lnSpc>
                <a:spcPct val="107000"/>
              </a:lnSpc>
              <a:spcBef>
                <a:spcPts val="50"/>
              </a:spcBef>
              <a:spcAft>
                <a:spcPts val="50"/>
              </a:spcAft>
              <a:buFont typeface="Symbol" panose="05050102010706020507" pitchFamily="18" charset="2"/>
              <a:buNone/>
            </a:pPr>
            <a:endParaRPr lang="en-US" sz="1100" dirty="0">
              <a:latin typeface="Arial" panose="020B0604020202020204" pitchFamily="34" charset="0"/>
              <a:cs typeface="Arial" panose="020B0604020202020204" pitchFamily="34" charset="0"/>
            </a:endParaRPr>
          </a:p>
          <a:p>
            <a:pPr marL="0" lvl="0" indent="0">
              <a:lnSpc>
                <a:spcPct val="107000"/>
              </a:lnSpc>
              <a:spcBef>
                <a:spcPts val="50"/>
              </a:spcBef>
              <a:spcAft>
                <a:spcPts val="50"/>
              </a:spcAft>
              <a:buFont typeface="Symbol" panose="05050102010706020507" pitchFamily="18" charset="2"/>
              <a:buNone/>
            </a:pPr>
            <a:r>
              <a:rPr lang="en-US" sz="1100" dirty="0">
                <a:latin typeface="Arial" panose="020B0604020202020204" pitchFamily="34" charset="0"/>
                <a:cs typeface="Arial" panose="020B0604020202020204" pitchFamily="34" charset="0"/>
              </a:rPr>
              <a:t>Source: https://www.agriculture.gov.au/abares/products/insights/climate-change-impacts-and-adaptation </a:t>
            </a:r>
            <a:endParaRPr lang="en-AU" sz="1100" dirty="0">
              <a:latin typeface="Arial" panose="020B0604020202020204" pitchFamily="34" charset="0"/>
              <a:cs typeface="Arial" panose="020B0604020202020204" pitchFamily="34" charset="0"/>
            </a:endParaRPr>
          </a:p>
          <a:p>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44C62DB-7696-492E-9B19-598201EAC406}" type="slidenum">
              <a:rPr lang="en-AU" smtClean="0"/>
              <a:t>75</a:t>
            </a:fld>
            <a:endParaRPr lang="en-AU"/>
          </a:p>
        </p:txBody>
      </p:sp>
    </p:spTree>
    <p:extLst>
      <p:ext uri="{BB962C8B-B14F-4D97-AF65-F5344CB8AC3E}">
        <p14:creationId xmlns:p14="http://schemas.microsoft.com/office/powerpoint/2010/main" val="14807548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Bef>
                <a:spcPts val="50"/>
              </a:spcBef>
              <a:spcAft>
                <a:spcPts val="50"/>
              </a:spcAft>
              <a:buFont typeface="Symbol" panose="05050102010706020507" pitchFamily="18" charset="2"/>
              <a:buNone/>
            </a:pPr>
            <a:r>
              <a:rPr lang="en-AU" sz="1100" dirty="0">
                <a:latin typeface="Arial" panose="020B0604020202020204" pitchFamily="34" charset="0"/>
                <a:cs typeface="Arial" panose="020B0604020202020204" pitchFamily="34" charset="0"/>
              </a:rPr>
              <a:t>[1.21]</a:t>
            </a:r>
          </a:p>
          <a:p>
            <a:pPr marL="0" lvl="0" indent="0">
              <a:lnSpc>
                <a:spcPct val="107000"/>
              </a:lnSpc>
              <a:spcBef>
                <a:spcPts val="50"/>
              </a:spcBef>
              <a:spcAft>
                <a:spcPts val="50"/>
              </a:spcAft>
              <a:buFont typeface="Symbol" panose="05050102010706020507" pitchFamily="18" charset="2"/>
              <a:buNone/>
            </a:pPr>
            <a:endParaRPr lang="en-AU" sz="1100" dirty="0">
              <a:latin typeface="Arial" panose="020B0604020202020204" pitchFamily="34" charset="0"/>
              <a:cs typeface="Arial" panose="020B0604020202020204" pitchFamily="34" charset="0"/>
            </a:endParaRPr>
          </a:p>
          <a:p>
            <a:pPr marL="0" lvl="0" indent="0">
              <a:lnSpc>
                <a:spcPct val="107000"/>
              </a:lnSpc>
              <a:spcBef>
                <a:spcPts val="50"/>
              </a:spcBef>
              <a:spcAft>
                <a:spcPts val="50"/>
              </a:spcAft>
              <a:buFont typeface="Symbol" panose="05050102010706020507" pitchFamily="18" charset="2"/>
              <a:buNone/>
            </a:pPr>
            <a:r>
              <a:rPr lang="en-AU" sz="1100" dirty="0">
                <a:latin typeface="Arial" panose="020B0604020202020204" pitchFamily="34" charset="0"/>
                <a:cs typeface="Arial" panose="020B0604020202020204" pitchFamily="34" charset="0"/>
              </a:rPr>
              <a:t>Additional videos from AFGC that look at sustainability are available on the AFGC YouTube channel: https://www.youtube.com/@AustralianFoodGroceryCouncil</a:t>
            </a:r>
          </a:p>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76</a:t>
            </a:fld>
            <a:endParaRPr lang="en-AU"/>
          </a:p>
        </p:txBody>
      </p:sp>
    </p:spTree>
    <p:extLst>
      <p:ext uri="{BB962C8B-B14F-4D97-AF65-F5344CB8AC3E}">
        <p14:creationId xmlns:p14="http://schemas.microsoft.com/office/powerpoint/2010/main" val="132235894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Arial" panose="020B0604020202020204" pitchFamily="34" charset="0"/>
                <a:cs typeface="Arial" panose="020B0604020202020204" pitchFamily="34" charset="0"/>
              </a:rPr>
              <a:t>[5.27]</a:t>
            </a:r>
          </a:p>
        </p:txBody>
      </p:sp>
      <p:sp>
        <p:nvSpPr>
          <p:cNvPr id="4" name="Slide Number Placeholder 3"/>
          <p:cNvSpPr>
            <a:spLocks noGrp="1"/>
          </p:cNvSpPr>
          <p:nvPr>
            <p:ph type="sldNum" sz="quarter" idx="5"/>
          </p:nvPr>
        </p:nvSpPr>
        <p:spPr/>
        <p:txBody>
          <a:bodyPr/>
          <a:lstStyle/>
          <a:p>
            <a:fld id="{63EB904D-23EB-4DE5-A806-9A4CE3FA9ECE}" type="slidenum">
              <a:rPr lang="en-AU" smtClean="0"/>
              <a:t>77</a:t>
            </a:fld>
            <a:endParaRPr lang="en-AU"/>
          </a:p>
        </p:txBody>
      </p:sp>
    </p:spTree>
    <p:extLst>
      <p:ext uri="{BB962C8B-B14F-4D97-AF65-F5344CB8AC3E}">
        <p14:creationId xmlns:p14="http://schemas.microsoft.com/office/powerpoint/2010/main" val="7004522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Arial" panose="020B0604020202020204" pitchFamily="34" charset="0"/>
                <a:cs typeface="Arial" panose="020B0604020202020204" pitchFamily="34" charset="0"/>
              </a:rPr>
              <a:t>[3.52]</a:t>
            </a:r>
          </a:p>
        </p:txBody>
      </p:sp>
      <p:sp>
        <p:nvSpPr>
          <p:cNvPr id="4" name="Slide Number Placeholder 3"/>
          <p:cNvSpPr>
            <a:spLocks noGrp="1"/>
          </p:cNvSpPr>
          <p:nvPr>
            <p:ph type="sldNum" sz="quarter" idx="5"/>
          </p:nvPr>
        </p:nvSpPr>
        <p:spPr/>
        <p:txBody>
          <a:bodyPr/>
          <a:lstStyle/>
          <a:p>
            <a:fld id="{63EB904D-23EB-4DE5-A806-9A4CE3FA9ECE}" type="slidenum">
              <a:rPr lang="en-AU" smtClean="0"/>
              <a:t>78</a:t>
            </a:fld>
            <a:endParaRPr lang="en-AU"/>
          </a:p>
        </p:txBody>
      </p:sp>
    </p:spTree>
    <p:extLst>
      <p:ext uri="{BB962C8B-B14F-4D97-AF65-F5344CB8AC3E}">
        <p14:creationId xmlns:p14="http://schemas.microsoft.com/office/powerpoint/2010/main" val="155620402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79</a:t>
            </a:fld>
            <a:endParaRPr lang="en-AU"/>
          </a:p>
        </p:txBody>
      </p:sp>
    </p:spTree>
    <p:extLst>
      <p:ext uri="{BB962C8B-B14F-4D97-AF65-F5344CB8AC3E}">
        <p14:creationId xmlns:p14="http://schemas.microsoft.com/office/powerpoint/2010/main" val="71241749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F36E2-2149-929A-4D46-6D154201CF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BA267A-16D0-9C6F-C3A6-C185073524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E42ADC-0014-3172-6A1E-1ABBC6F1FEBB}"/>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08CB99CB-E25C-041D-6415-DF65BA3B5B56}"/>
              </a:ext>
            </a:extLst>
          </p:cNvPr>
          <p:cNvSpPr>
            <a:spLocks noGrp="1"/>
          </p:cNvSpPr>
          <p:nvPr>
            <p:ph type="sldNum" sz="quarter" idx="5"/>
          </p:nvPr>
        </p:nvSpPr>
        <p:spPr/>
        <p:txBody>
          <a:bodyPr/>
          <a:lstStyle/>
          <a:p>
            <a:fld id="{2EB77E40-D0E8-4874-BAFC-253CC826BD69}" type="slidenum">
              <a:rPr lang="en-AU" smtClean="0"/>
              <a:t>80</a:t>
            </a:fld>
            <a:endParaRPr lang="en-AU"/>
          </a:p>
        </p:txBody>
      </p:sp>
    </p:spTree>
    <p:extLst>
      <p:ext uri="{BB962C8B-B14F-4D97-AF65-F5344CB8AC3E}">
        <p14:creationId xmlns:p14="http://schemas.microsoft.com/office/powerpoint/2010/main" val="27669892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0C6EE-B1D1-DB4F-7BD5-E8976712B8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D524EE-DB48-10EF-42E3-FBC45AC82E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4A937D-0C31-03EE-62B9-B6BA828E61C6}"/>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022AFECF-B35F-1CD1-DC66-5A54FBBA99DB}"/>
              </a:ext>
            </a:extLst>
          </p:cNvPr>
          <p:cNvSpPr>
            <a:spLocks noGrp="1"/>
          </p:cNvSpPr>
          <p:nvPr>
            <p:ph type="sldNum" sz="quarter" idx="5"/>
          </p:nvPr>
        </p:nvSpPr>
        <p:spPr/>
        <p:txBody>
          <a:bodyPr/>
          <a:lstStyle/>
          <a:p>
            <a:fld id="{2EB77E40-D0E8-4874-BAFC-253CC826BD69}" type="slidenum">
              <a:rPr lang="en-AU" smtClean="0"/>
              <a:t>81</a:t>
            </a:fld>
            <a:endParaRPr lang="en-AU"/>
          </a:p>
        </p:txBody>
      </p:sp>
    </p:spTree>
    <p:extLst>
      <p:ext uri="{BB962C8B-B14F-4D97-AF65-F5344CB8AC3E}">
        <p14:creationId xmlns:p14="http://schemas.microsoft.com/office/powerpoint/2010/main" val="208127172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Students identify responses from the previous lesson. </a:t>
            </a:r>
          </a:p>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82</a:t>
            </a:fld>
            <a:endParaRPr lang="en-AU"/>
          </a:p>
        </p:txBody>
      </p:sp>
    </p:spTree>
    <p:extLst>
      <p:ext uri="{BB962C8B-B14F-4D97-AF65-F5344CB8AC3E}">
        <p14:creationId xmlns:p14="http://schemas.microsoft.com/office/powerpoint/2010/main" val="297766395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64574-6214-01E2-84CA-BC1AB93A6D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715103-BA2C-938B-410D-73DCEB9965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CA8BFA-DE15-66D1-15A7-1EBF7518058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77808FA-2622-06E8-543B-2E5B52504496}"/>
              </a:ext>
            </a:extLst>
          </p:cNvPr>
          <p:cNvSpPr>
            <a:spLocks noGrp="1"/>
          </p:cNvSpPr>
          <p:nvPr>
            <p:ph type="sldNum" sz="quarter" idx="5"/>
          </p:nvPr>
        </p:nvSpPr>
        <p:spPr/>
        <p:txBody>
          <a:bodyPr/>
          <a:lstStyle/>
          <a:p>
            <a:fld id="{0363BB70-5BCC-4C8B-B08C-EF437997776C}" type="slidenum">
              <a:rPr lang="en-AU" smtClean="0"/>
              <a:t>83</a:t>
            </a:fld>
            <a:endParaRPr lang="en-AU"/>
          </a:p>
        </p:txBody>
      </p:sp>
    </p:spTree>
    <p:extLst>
      <p:ext uri="{BB962C8B-B14F-4D97-AF65-F5344CB8AC3E}">
        <p14:creationId xmlns:p14="http://schemas.microsoft.com/office/powerpoint/2010/main" val="39931482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Pexels</a:t>
            </a:r>
            <a:endParaRPr lang="en-AU" sz="11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86</a:t>
            </a:fld>
            <a:endParaRPr lang="en-AU"/>
          </a:p>
        </p:txBody>
      </p:sp>
    </p:spTree>
    <p:extLst>
      <p:ext uri="{BB962C8B-B14F-4D97-AF65-F5344CB8AC3E}">
        <p14:creationId xmlns:p14="http://schemas.microsoft.com/office/powerpoint/2010/main" val="3384086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A10F0-7B40-FE27-3572-4AE8D76D30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770CA1-577B-B003-09FF-77E317195F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1524AD-5D92-3085-DD76-CC8A487686BF}"/>
              </a:ext>
            </a:extLst>
          </p:cNvPr>
          <p:cNvSpPr>
            <a:spLocks noGrp="1"/>
          </p:cNvSpPr>
          <p:nvPr>
            <p:ph type="body" idx="1"/>
          </p:nvPr>
        </p:nvSpPr>
        <p:spPr/>
        <p:txBody>
          <a:bodyPr/>
          <a:lstStyle/>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Types of vegetables (also includes legumes and beans):</a:t>
            </a:r>
          </a:p>
          <a:p>
            <a:endParaRPr lang="en-AU" sz="1100" b="1" dirty="0">
              <a:latin typeface="Arial" panose="020B0604020202020204" pitchFamily="34" charset="0"/>
              <a:cs typeface="Arial" panose="020B0604020202020204" pitchFamily="34" charset="0"/>
            </a:endParaRPr>
          </a:p>
          <a:p>
            <a:r>
              <a:rPr lang="en-AU" sz="1100" b="1" dirty="0">
                <a:latin typeface="Arial" panose="020B0604020202020204" pitchFamily="34" charset="0"/>
                <a:cs typeface="Arial" panose="020B0604020202020204" pitchFamily="34" charset="0"/>
              </a:rPr>
              <a:t>Dark green and cruciferous:</a:t>
            </a:r>
            <a:r>
              <a:rPr lang="en-AU" sz="1100" dirty="0">
                <a:latin typeface="Arial" panose="020B0604020202020204" pitchFamily="34" charset="0"/>
                <a:cs typeface="Arial" panose="020B0604020202020204" pitchFamily="34" charset="0"/>
              </a:rPr>
              <a:t> broccoli, brussels sprouts, </a:t>
            </a:r>
            <a:r>
              <a:rPr lang="en-AU" sz="1100" dirty="0" err="1">
                <a:latin typeface="Arial" panose="020B0604020202020204" pitchFamily="34" charset="0"/>
                <a:cs typeface="Arial" panose="020B0604020202020204" pitchFamily="34" charset="0"/>
              </a:rPr>
              <a:t>bok</a:t>
            </a:r>
            <a:r>
              <a:rPr lang="en-AU" sz="1100" dirty="0">
                <a:latin typeface="Arial" panose="020B0604020202020204" pitchFamily="34" charset="0"/>
                <a:cs typeface="Arial" panose="020B0604020202020204" pitchFamily="34" charset="0"/>
              </a:rPr>
              <a:t> choy, cabbages, cauliflower, lettuce, spinach, snow peas.</a:t>
            </a:r>
          </a:p>
          <a:p>
            <a:r>
              <a:rPr lang="en-AU" sz="1100" b="1" dirty="0">
                <a:latin typeface="Arial" panose="020B0604020202020204" pitchFamily="34" charset="0"/>
                <a:cs typeface="Arial" panose="020B0604020202020204" pitchFamily="34" charset="0"/>
              </a:rPr>
              <a:t>Root/ tubular/ bulb: </a:t>
            </a:r>
            <a:r>
              <a:rPr lang="en-AU" sz="1100" dirty="0">
                <a:latin typeface="Arial" panose="020B0604020202020204" pitchFamily="34" charset="0"/>
                <a:cs typeface="Arial" panose="020B0604020202020204" pitchFamily="34" charset="0"/>
              </a:rPr>
              <a:t>potato, sweet potato, carrots, beetroot, onion, shallots, garlic, swede, turnip.</a:t>
            </a:r>
          </a:p>
          <a:p>
            <a:r>
              <a:rPr lang="en-AU" sz="1100" b="1" dirty="0">
                <a:latin typeface="Arial" panose="020B0604020202020204" pitchFamily="34" charset="0"/>
                <a:cs typeface="Arial" panose="020B0604020202020204" pitchFamily="34" charset="0"/>
              </a:rPr>
              <a:t>Legumes/ beans:</a:t>
            </a:r>
            <a:r>
              <a:rPr lang="en-AU" sz="1100" dirty="0">
                <a:latin typeface="Arial" panose="020B0604020202020204" pitchFamily="34" charset="0"/>
                <a:cs typeface="Arial" panose="020B0604020202020204" pitchFamily="34" charset="0"/>
              </a:rPr>
              <a:t> kidney beans, soybeans, lima beans, cannellini beans, chickpeas, lentils, split peas, tofu.</a:t>
            </a:r>
          </a:p>
          <a:p>
            <a:r>
              <a:rPr lang="en-AU" sz="1100" b="1" dirty="0">
                <a:latin typeface="Arial" panose="020B0604020202020204" pitchFamily="34" charset="0"/>
                <a:cs typeface="Arial" panose="020B0604020202020204" pitchFamily="34" charset="0"/>
              </a:rPr>
              <a:t>Other:</a:t>
            </a:r>
            <a:r>
              <a:rPr lang="en-AU" sz="1100" dirty="0">
                <a:latin typeface="Arial" panose="020B0604020202020204" pitchFamily="34" charset="0"/>
                <a:cs typeface="Arial" panose="020B0604020202020204" pitchFamily="34" charset="0"/>
              </a:rPr>
              <a:t> tomato, celery, zucchini, avocado, capsicum, eggplant, mushrooms, cucumber, pumpkin, green peas, green beans.</a:t>
            </a:r>
          </a:p>
          <a:p>
            <a:endParaRPr lang="en-AU" sz="1100" dirty="0">
              <a:latin typeface="Arial" panose="020B0604020202020204" pitchFamily="34" charset="0"/>
              <a:cs typeface="Arial" panose="020B0604020202020204" pitchFamily="34" charset="0"/>
            </a:endParaRPr>
          </a:p>
          <a:p>
            <a:pPr marL="181154" indent="-181154">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Eat different colours of vegetables, as the different colour groups have different vitamins and minerals.  </a:t>
            </a:r>
          </a:p>
          <a:p>
            <a:pPr marL="181154" indent="-181154">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Vegetables such as tomatoes and pumpkins are </a:t>
            </a:r>
            <a:r>
              <a:rPr lang="en-US" sz="1100" b="1" dirty="0">
                <a:solidFill>
                  <a:srgbClr val="000000"/>
                </a:solidFill>
                <a:latin typeface="Arial" panose="020B0604020202020204" pitchFamily="34" charset="0"/>
                <a:cs typeface="Arial" panose="020B0604020202020204" pitchFamily="34" charset="0"/>
              </a:rPr>
              <a:t>technically classified as fruit </a:t>
            </a:r>
            <a:r>
              <a:rPr lang="en-US" sz="1100" dirty="0">
                <a:solidFill>
                  <a:srgbClr val="000000"/>
                </a:solidFill>
                <a:latin typeface="Arial" panose="020B0604020202020204" pitchFamily="34" charset="0"/>
                <a:cs typeface="Arial" panose="020B0604020202020204" pitchFamily="34" charset="0"/>
              </a:rPr>
              <a:t>because they have seeds. They are included in the vegetable group because they have similar nutritional properties as vegetables and are typically eaten as a vegetable.  </a:t>
            </a:r>
          </a:p>
          <a:p>
            <a:pPr marL="181154" indent="-181154">
              <a:buFont typeface="Arial" panose="020B0604020202020204" pitchFamily="34" charset="0"/>
              <a:buChar char="•"/>
            </a:pPr>
            <a:endParaRPr lang="en-US" sz="1100" dirty="0">
              <a:solidFill>
                <a:srgbClr val="000000"/>
              </a:solidFill>
              <a:latin typeface="Arial" panose="020B0604020202020204" pitchFamily="34" charset="0"/>
              <a:cs typeface="Arial" panose="020B0604020202020204" pitchFamily="34" charset="0"/>
            </a:endParaRPr>
          </a:p>
          <a:p>
            <a:pPr defTabSz="966155">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Freepik</a:t>
            </a:r>
            <a:endParaRPr lang="en-AU"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endParaRPr lang="en-US" sz="1100" dirty="0">
              <a:solidFill>
                <a:srgbClr val="00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64D54D9-5AC9-A538-437F-EFE333431943}"/>
              </a:ext>
            </a:extLst>
          </p:cNvPr>
          <p:cNvSpPr>
            <a:spLocks noGrp="1"/>
          </p:cNvSpPr>
          <p:nvPr>
            <p:ph type="sldNum" sz="quarter" idx="5"/>
          </p:nvPr>
        </p:nvSpPr>
        <p:spPr/>
        <p:txBody>
          <a:bodyPr/>
          <a:lstStyle/>
          <a:p>
            <a:fld id="{E6D7DA54-C4FE-4877-8DF5-AF24F4B46978}" type="slidenum">
              <a:rPr lang="en-AU" smtClean="0"/>
              <a:t>9</a:t>
            </a:fld>
            <a:endParaRPr lang="en-AU"/>
          </a:p>
        </p:txBody>
      </p:sp>
    </p:spTree>
    <p:extLst>
      <p:ext uri="{BB962C8B-B14F-4D97-AF65-F5344CB8AC3E}">
        <p14:creationId xmlns:p14="http://schemas.microsoft.com/office/powerpoint/2010/main" val="164032020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Source: https://www.dcceew.gov.au/environment/protection/waste/product-stewardship</a:t>
            </a:r>
          </a:p>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87</a:t>
            </a:fld>
            <a:endParaRPr lang="en-AU"/>
          </a:p>
        </p:txBody>
      </p:sp>
    </p:spTree>
    <p:extLst>
      <p:ext uri="{BB962C8B-B14F-4D97-AF65-F5344CB8AC3E}">
        <p14:creationId xmlns:p14="http://schemas.microsoft.com/office/powerpoint/2010/main" val="43735214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Bef>
                <a:spcPts val="50"/>
              </a:spcBef>
              <a:spcAft>
                <a:spcPts val="50"/>
              </a:spcAft>
              <a:buFont typeface="Symbol" panose="05050102010706020507" pitchFamily="18" charset="2"/>
              <a:buNone/>
            </a:pPr>
            <a:r>
              <a:rPr lang="en-AU" sz="1100" dirty="0">
                <a:latin typeface="Arial" panose="020B0604020202020204" pitchFamily="34" charset="0"/>
                <a:cs typeface="Arial" panose="020B0604020202020204" pitchFamily="34" charset="0"/>
              </a:rPr>
              <a:t>[6.34]</a:t>
            </a:r>
          </a:p>
          <a:p>
            <a:pPr marL="0" lvl="0" indent="0">
              <a:lnSpc>
                <a:spcPct val="107000"/>
              </a:lnSpc>
              <a:spcBef>
                <a:spcPts val="50"/>
              </a:spcBef>
              <a:spcAft>
                <a:spcPts val="50"/>
              </a:spcAft>
              <a:buFont typeface="Symbol" panose="05050102010706020507" pitchFamily="18" charset="2"/>
              <a:buNone/>
            </a:pPr>
            <a:endParaRPr lang="en-AU" sz="1100" dirty="0">
              <a:latin typeface="Arial" panose="020B0604020202020204" pitchFamily="34" charset="0"/>
              <a:cs typeface="Arial" panose="020B0604020202020204" pitchFamily="34" charset="0"/>
            </a:endParaRPr>
          </a:p>
          <a:p>
            <a:pPr marL="0" lvl="0" indent="0">
              <a:lnSpc>
                <a:spcPct val="107000"/>
              </a:lnSpc>
              <a:spcBef>
                <a:spcPts val="50"/>
              </a:spcBef>
              <a:spcAft>
                <a:spcPts val="50"/>
              </a:spcAft>
              <a:buFont typeface="Symbol" panose="05050102010706020507" pitchFamily="18" charset="2"/>
              <a:buNone/>
            </a:pPr>
            <a:r>
              <a:rPr lang="en-AU" sz="1100" dirty="0">
                <a:latin typeface="Arial" panose="020B0604020202020204" pitchFamily="34" charset="0"/>
                <a:cs typeface="Arial" panose="020B0604020202020204" pitchFamily="34" charset="0"/>
              </a:rPr>
              <a:t>Additional videos from AFGC that look at sustainability are available on the AFGC YouTube channel: https://www.youtube.com/@AustralianFoodGroceryCouncil</a:t>
            </a:r>
          </a:p>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88</a:t>
            </a:fld>
            <a:endParaRPr lang="en-AU"/>
          </a:p>
        </p:txBody>
      </p:sp>
    </p:spTree>
    <p:extLst>
      <p:ext uri="{BB962C8B-B14F-4D97-AF65-F5344CB8AC3E}">
        <p14:creationId xmlns:p14="http://schemas.microsoft.com/office/powerpoint/2010/main" val="210576832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Source: https://www.mars.com/en-au/news-and-stories/press-releases-statements/masterfoods-trial-new-paper-based-squeeze-on-packs</a:t>
            </a:r>
          </a:p>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89</a:t>
            </a:fld>
            <a:endParaRPr lang="en-AU"/>
          </a:p>
        </p:txBody>
      </p:sp>
    </p:spTree>
    <p:extLst>
      <p:ext uri="{BB962C8B-B14F-4D97-AF65-F5344CB8AC3E}">
        <p14:creationId xmlns:p14="http://schemas.microsoft.com/office/powerpoint/2010/main" val="122596278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895BE-224D-15AD-BAC5-0D448D322E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D62B6C-2677-9F49-691B-48AD4EB564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DDF0D2-A5B6-1422-DD7E-775630628B6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DE0AD9C3-742E-7DBE-038C-7B1E2F57B63F}"/>
              </a:ext>
            </a:extLst>
          </p:cNvPr>
          <p:cNvSpPr>
            <a:spLocks noGrp="1"/>
          </p:cNvSpPr>
          <p:nvPr>
            <p:ph type="sldNum" sz="quarter" idx="5"/>
          </p:nvPr>
        </p:nvSpPr>
        <p:spPr/>
        <p:txBody>
          <a:bodyPr/>
          <a:lstStyle/>
          <a:p>
            <a:fld id="{2EB77E40-D0E8-4874-BAFC-253CC826BD69}" type="slidenum">
              <a:rPr lang="en-AU" smtClean="0"/>
              <a:t>92</a:t>
            </a:fld>
            <a:endParaRPr lang="en-AU"/>
          </a:p>
        </p:txBody>
      </p:sp>
    </p:spTree>
    <p:extLst>
      <p:ext uri="{BB962C8B-B14F-4D97-AF65-F5344CB8AC3E}">
        <p14:creationId xmlns:p14="http://schemas.microsoft.com/office/powerpoint/2010/main" val="138337961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3EB904D-23EB-4DE5-A806-9A4CE3FA9ECE}" type="slidenum">
              <a:rPr lang="en-AU" smtClean="0"/>
              <a:t>95</a:t>
            </a:fld>
            <a:endParaRPr lang="en-AU"/>
          </a:p>
        </p:txBody>
      </p:sp>
    </p:spTree>
    <p:extLst>
      <p:ext uri="{BB962C8B-B14F-4D97-AF65-F5344CB8AC3E}">
        <p14:creationId xmlns:p14="http://schemas.microsoft.com/office/powerpoint/2010/main" val="3727624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C4928-D64D-912D-8F42-22EE7C14C7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DCF1B2-6BD1-A227-E4D7-143DA0938C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1A9EC3-B8F6-53B9-5473-1DB553478917}"/>
              </a:ext>
            </a:extLst>
          </p:cNvPr>
          <p:cNvSpPr>
            <a:spLocks noGrp="1"/>
          </p:cNvSpPr>
          <p:nvPr>
            <p:ph type="body" idx="1"/>
          </p:nvPr>
        </p:nvSpPr>
        <p:spPr/>
        <p:txBody>
          <a:bodyPr/>
          <a:lstStyle/>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Types of fruit:</a:t>
            </a:r>
          </a:p>
          <a:p>
            <a:endParaRPr lang="en-AU" sz="1100" b="1" dirty="0">
              <a:latin typeface="Arial" panose="020B0604020202020204" pitchFamily="34" charset="0"/>
              <a:cs typeface="Arial" panose="020B0604020202020204" pitchFamily="34" charset="0"/>
            </a:endParaRPr>
          </a:p>
          <a:p>
            <a:r>
              <a:rPr lang="en-AU" sz="1100" b="1" dirty="0">
                <a:latin typeface="Arial" panose="020B0604020202020204" pitchFamily="34" charset="0"/>
                <a:cs typeface="Arial" panose="020B0604020202020204" pitchFamily="34" charset="0"/>
              </a:rPr>
              <a:t>Pome fruit:</a:t>
            </a:r>
            <a:r>
              <a:rPr lang="en-AU" sz="1100" dirty="0">
                <a:latin typeface="Arial" panose="020B0604020202020204" pitchFamily="34" charset="0"/>
                <a:cs typeface="Arial" panose="020B0604020202020204" pitchFamily="34" charset="0"/>
              </a:rPr>
              <a:t> apple, pear.</a:t>
            </a:r>
          </a:p>
          <a:p>
            <a:r>
              <a:rPr lang="en-AU" sz="1100" b="1" dirty="0">
                <a:latin typeface="Arial" panose="020B0604020202020204" pitchFamily="34" charset="0"/>
                <a:cs typeface="Arial" panose="020B0604020202020204" pitchFamily="34" charset="0"/>
              </a:rPr>
              <a:t>Citrus fruit: </a:t>
            </a:r>
            <a:r>
              <a:rPr lang="en-AU" sz="1100" dirty="0">
                <a:latin typeface="Arial" panose="020B0604020202020204" pitchFamily="34" charset="0"/>
                <a:cs typeface="Arial" panose="020B0604020202020204" pitchFamily="34" charset="0"/>
              </a:rPr>
              <a:t>orange, mandarin, grapefruit.</a:t>
            </a:r>
          </a:p>
          <a:p>
            <a:r>
              <a:rPr lang="en-AU" sz="1100" b="1" dirty="0">
                <a:latin typeface="Arial" panose="020B0604020202020204" pitchFamily="34" charset="0"/>
                <a:cs typeface="Arial" panose="020B0604020202020204" pitchFamily="34" charset="0"/>
              </a:rPr>
              <a:t>Stone fruit:</a:t>
            </a:r>
            <a:r>
              <a:rPr lang="en-AU" sz="1100" dirty="0">
                <a:latin typeface="Arial" panose="020B0604020202020204" pitchFamily="34" charset="0"/>
                <a:cs typeface="Arial" panose="020B0604020202020204" pitchFamily="34" charset="0"/>
              </a:rPr>
              <a:t> apricot, cherry, peach, nectarine, plum.</a:t>
            </a:r>
          </a:p>
          <a:p>
            <a:r>
              <a:rPr lang="en-AU" sz="1100" b="1" dirty="0">
                <a:latin typeface="Arial" panose="020B0604020202020204" pitchFamily="34" charset="0"/>
                <a:cs typeface="Arial" panose="020B0604020202020204" pitchFamily="34" charset="0"/>
              </a:rPr>
              <a:t>Tropical:</a:t>
            </a:r>
            <a:r>
              <a:rPr lang="en-AU" sz="1100" dirty="0">
                <a:latin typeface="Arial" panose="020B0604020202020204" pitchFamily="34" charset="0"/>
                <a:cs typeface="Arial" panose="020B0604020202020204" pitchFamily="34" charset="0"/>
              </a:rPr>
              <a:t> banana, paw </a:t>
            </a:r>
            <a:r>
              <a:rPr lang="en-AU" sz="1100" dirty="0" err="1">
                <a:latin typeface="Arial" panose="020B0604020202020204" pitchFamily="34" charset="0"/>
                <a:cs typeface="Arial" panose="020B0604020202020204" pitchFamily="34" charset="0"/>
              </a:rPr>
              <a:t>paw</a:t>
            </a:r>
            <a:r>
              <a:rPr lang="en-AU" sz="1100" dirty="0">
                <a:latin typeface="Arial" panose="020B0604020202020204" pitchFamily="34" charset="0"/>
                <a:cs typeface="Arial" panose="020B0604020202020204" pitchFamily="34" charset="0"/>
              </a:rPr>
              <a:t>, mangoes, pineapple and melon.</a:t>
            </a:r>
          </a:p>
          <a:p>
            <a:r>
              <a:rPr lang="en-AU" sz="1100" b="1" dirty="0">
                <a:latin typeface="Arial" panose="020B0604020202020204" pitchFamily="34" charset="0"/>
                <a:cs typeface="Arial" panose="020B0604020202020204" pitchFamily="34" charset="0"/>
              </a:rPr>
              <a:t>Berries: </a:t>
            </a:r>
            <a:r>
              <a:rPr lang="en-AU" sz="1100" dirty="0">
                <a:latin typeface="Arial" panose="020B0604020202020204" pitchFamily="34" charset="0"/>
                <a:cs typeface="Arial" panose="020B0604020202020204" pitchFamily="34" charset="0"/>
              </a:rPr>
              <a:t>strawberry, blueberry, raspberry, blackberry.</a:t>
            </a:r>
          </a:p>
          <a:p>
            <a:r>
              <a:rPr lang="en-AU" sz="1100" b="1" dirty="0">
                <a:latin typeface="Arial" panose="020B0604020202020204" pitchFamily="34" charset="0"/>
                <a:cs typeface="Arial" panose="020B0604020202020204" pitchFamily="34" charset="0"/>
              </a:rPr>
              <a:t>Other:</a:t>
            </a:r>
            <a:r>
              <a:rPr lang="en-AU" sz="1100" dirty="0">
                <a:latin typeface="Arial" panose="020B0604020202020204" pitchFamily="34" charset="0"/>
                <a:cs typeface="Arial" panose="020B0604020202020204" pitchFamily="34" charset="0"/>
              </a:rPr>
              <a:t> grapes, passionfruit.</a:t>
            </a:r>
          </a:p>
          <a:p>
            <a:endParaRPr lang="en-AU" sz="1100" dirty="0">
              <a:latin typeface="Arial" panose="020B0604020202020204" pitchFamily="34" charset="0"/>
              <a:cs typeface="Arial" panose="020B0604020202020204" pitchFamily="34" charset="0"/>
            </a:endParaRPr>
          </a:p>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Whole or chopped fruit is the best choice. </a:t>
            </a:r>
          </a:p>
          <a:p>
            <a:pPr marL="181154" indent="-181154" defTabSz="966155">
              <a:buFont typeface="Arial" panose="020B0604020202020204" pitchFamily="34" charset="0"/>
              <a:buChar char="•"/>
              <a:defRPr/>
            </a:pPr>
            <a:r>
              <a:rPr lang="en-US" sz="1100" dirty="0">
                <a:solidFill>
                  <a:srgbClr val="000000"/>
                </a:solidFill>
                <a:latin typeface="Arial" panose="020B0604020202020204" pitchFamily="34" charset="0"/>
                <a:cs typeface="Arial" panose="020B0604020202020204" pitchFamily="34" charset="0"/>
              </a:rPr>
              <a:t>Fresh, frozen and canned fruits are all part of this food group. It is best to avoid fruits canned in syrup and choose varieties canned in natural juice or water instead. </a:t>
            </a:r>
            <a:endParaRPr lang="en-AU" sz="1100" dirty="0">
              <a:latin typeface="Arial" panose="020B0604020202020204" pitchFamily="34" charset="0"/>
              <a:cs typeface="Arial" panose="020B0604020202020204" pitchFamily="34" charset="0"/>
            </a:endParaRPr>
          </a:p>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Choose dried fruit or fruit juice only occasionally:</a:t>
            </a:r>
          </a:p>
          <a:p>
            <a:pPr marL="664232" lvl="1"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Eating dried fruit regularly is not recommended as it is high in kilojoules, can stick to the teeth and increases the risk of dental decay. You can also easily eat more than you realise.</a:t>
            </a:r>
            <a:r>
              <a:rPr lang="en-US" sz="1100" dirty="0">
                <a:solidFill>
                  <a:srgbClr val="000000"/>
                </a:solidFill>
                <a:latin typeface="Arial" panose="020B0604020202020204" pitchFamily="34" charset="0"/>
                <a:cs typeface="Arial" panose="020B0604020202020204" pitchFamily="34" charset="0"/>
              </a:rPr>
              <a:t> </a:t>
            </a:r>
          </a:p>
          <a:p>
            <a:pPr marL="664232" lvl="1"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Fruit juice is acidic and can increase the risk of dental decay.  Fruit juice also has less fibre and other nutrients than whole fruit.</a:t>
            </a:r>
            <a:endParaRPr lang="en-AU" sz="1100" dirty="0">
              <a:latin typeface="Arial" panose="020B0604020202020204" pitchFamily="34" charset="0"/>
              <a:cs typeface="Arial" panose="020B0604020202020204" pitchFamily="34" charset="0"/>
            </a:endParaRPr>
          </a:p>
          <a:p>
            <a:pPr marL="181154" indent="-181154">
              <a:buFont typeface="Arial" panose="020B0604020202020204" pitchFamily="34" charset="0"/>
              <a:buChar char="•"/>
            </a:pPr>
            <a:r>
              <a:rPr lang="en-US" sz="1100" dirty="0"/>
              <a:t>Different fruits can help protect our bodies in different ways, so it’s important to choose a variety, including different colours, each day.</a:t>
            </a:r>
          </a:p>
          <a:p>
            <a:endParaRPr lang="en-US" sz="1100" dirty="0"/>
          </a:p>
          <a:p>
            <a:r>
              <a:rPr lang="en-US" sz="1100" b="1" dirty="0"/>
              <a:t>Differences between fruit and vegetables</a:t>
            </a:r>
          </a:p>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Fruits and vegetables are from different parts of a plant. </a:t>
            </a:r>
            <a:r>
              <a:rPr lang="en-AU" sz="1100" b="1" dirty="0">
                <a:latin typeface="Arial" panose="020B0604020202020204" pitchFamily="34" charset="0"/>
                <a:cs typeface="Arial" panose="020B0604020202020204" pitchFamily="34" charset="0"/>
              </a:rPr>
              <a:t>Fruits come from the flowering part of a plant and contain seeds.</a:t>
            </a:r>
            <a:r>
              <a:rPr lang="en-AU" sz="1100" dirty="0">
                <a:latin typeface="Arial" panose="020B0604020202020204" pitchFamily="34" charset="0"/>
                <a:cs typeface="Arial" panose="020B0604020202020204" pitchFamily="34" charset="0"/>
              </a:rPr>
              <a:t> </a:t>
            </a:r>
            <a:r>
              <a:rPr lang="en-AU" sz="1100" b="1" dirty="0">
                <a:latin typeface="Arial" panose="020B0604020202020204" pitchFamily="34" charset="0"/>
                <a:cs typeface="Arial" panose="020B0604020202020204" pitchFamily="34" charset="0"/>
              </a:rPr>
              <a:t>Vegetables are the edible parts of a plant, such as the leaves, stem, roots, and bulbs.</a:t>
            </a:r>
          </a:p>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Fruits that are eaten like vegetables: pumpkin, cucumber, tomato (and therefore part of the vegetable group).</a:t>
            </a:r>
          </a:p>
          <a:p>
            <a:pPr marL="181154" indent="-181154">
              <a:buFont typeface="Arial" panose="020B0604020202020204" pitchFamily="34" charset="0"/>
              <a:buChar char="•"/>
            </a:pPr>
            <a:endParaRPr lang="en-AU" sz="1100" dirty="0">
              <a:latin typeface="Arial" panose="020B0604020202020204" pitchFamily="34" charset="0"/>
              <a:cs typeface="Arial" panose="020B0604020202020204" pitchFamily="34" charset="0"/>
            </a:endParaRPr>
          </a:p>
          <a:p>
            <a:pPr defTabSz="966155">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Pexels</a:t>
            </a:r>
            <a:r>
              <a:rPr lang="en-AU" sz="1100" dirty="0">
                <a:latin typeface="Arial" panose="020B0604020202020204" pitchFamily="34" charset="0"/>
                <a:cs typeface="Arial" panose="020B0604020202020204" pitchFamily="34" charset="0"/>
              </a:rPr>
              <a:t>, </a:t>
            </a:r>
            <a:r>
              <a:rPr lang="en-AU" sz="1100" dirty="0" err="1">
                <a:latin typeface="Arial" panose="020B0604020202020204" pitchFamily="34" charset="0"/>
                <a:cs typeface="Arial" panose="020B0604020202020204" pitchFamily="34" charset="0"/>
              </a:rPr>
              <a:t>Freepik</a:t>
            </a:r>
            <a:r>
              <a:rPr lang="en-AU" sz="1100" dirty="0">
                <a:latin typeface="Arial" panose="020B0604020202020204" pitchFamily="34" charset="0"/>
                <a:cs typeface="Arial" panose="020B0604020202020204" pitchFamily="34" charset="0"/>
              </a:rPr>
              <a:t> and ChatGPT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endParaRPr lang="en-AU"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8BB8F03-8C9B-BFBA-BCAF-A25BCA681126}"/>
              </a:ext>
            </a:extLst>
          </p:cNvPr>
          <p:cNvSpPr>
            <a:spLocks noGrp="1"/>
          </p:cNvSpPr>
          <p:nvPr>
            <p:ph type="sldNum" sz="quarter" idx="5"/>
          </p:nvPr>
        </p:nvSpPr>
        <p:spPr/>
        <p:txBody>
          <a:bodyPr/>
          <a:lstStyle/>
          <a:p>
            <a:fld id="{E6D7DA54-C4FE-4877-8DF5-AF24F4B46978}" type="slidenum">
              <a:rPr lang="en-AU" smtClean="0"/>
              <a:t>10</a:t>
            </a:fld>
            <a:endParaRPr lang="en-AU"/>
          </a:p>
        </p:txBody>
      </p:sp>
    </p:spTree>
    <p:extLst>
      <p:ext uri="{BB962C8B-B14F-4D97-AF65-F5344CB8AC3E}">
        <p14:creationId xmlns:p14="http://schemas.microsoft.com/office/powerpoint/2010/main" val="41062969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97F0D-D387-5BAC-C8F2-FB055587125F}"/>
              </a:ext>
            </a:extLst>
          </p:cNvPr>
          <p:cNvSpPr>
            <a:spLocks noGrp="1"/>
          </p:cNvSpPr>
          <p:nvPr>
            <p:ph type="ctrTitle" hasCustomPrompt="1"/>
          </p:nvPr>
        </p:nvSpPr>
        <p:spPr>
          <a:xfrm>
            <a:off x="1524000" y="905294"/>
            <a:ext cx="9144000" cy="990182"/>
          </a:xfrm>
          <a:prstGeom prst="rect">
            <a:avLst/>
          </a:prstGeom>
        </p:spPr>
        <p:txBody>
          <a:bodyPr anchor="b"/>
          <a:lstStyle>
            <a:lvl1pPr algn="ctr">
              <a:defRPr sz="6000">
                <a:solidFill>
                  <a:srgbClr val="FF9900"/>
                </a:solidFill>
                <a:latin typeface="Arial" panose="020B0604020202020204" pitchFamily="34" charset="0"/>
                <a:cs typeface="Arial" panose="020B0604020202020204" pitchFamily="34" charset="0"/>
              </a:defRPr>
            </a:lvl1pPr>
          </a:lstStyle>
          <a:p>
            <a:r>
              <a:rPr lang="en-US" dirty="0"/>
              <a:t>Title style</a:t>
            </a:r>
            <a:endParaRPr lang="en-AU" dirty="0"/>
          </a:p>
        </p:txBody>
      </p:sp>
      <p:sp>
        <p:nvSpPr>
          <p:cNvPr id="3" name="Subtitle 2">
            <a:extLst>
              <a:ext uri="{FF2B5EF4-FFF2-40B4-BE49-F238E27FC236}">
                <a16:creationId xmlns:a16="http://schemas.microsoft.com/office/drawing/2014/main" id="{E9B03CA4-7833-D786-52E4-AA6D65BFD532}"/>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3600">
                <a:solidFill>
                  <a:srgbClr val="FF99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pic>
        <p:nvPicPr>
          <p:cNvPr id="7" name="Picture 6">
            <a:extLst>
              <a:ext uri="{FF2B5EF4-FFF2-40B4-BE49-F238E27FC236}">
                <a16:creationId xmlns:a16="http://schemas.microsoft.com/office/drawing/2014/main" id="{2C6FD536-B77E-DE5A-B6F6-0366234F3C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8000" y="5331791"/>
            <a:ext cx="1418190" cy="1418190"/>
          </a:xfrm>
          <a:prstGeom prst="rect">
            <a:avLst/>
          </a:prstGeom>
        </p:spPr>
      </p:pic>
    </p:spTree>
    <p:extLst>
      <p:ext uri="{BB962C8B-B14F-4D97-AF65-F5344CB8AC3E}">
        <p14:creationId xmlns:p14="http://schemas.microsoft.com/office/powerpoint/2010/main" val="3933604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I and SC">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667A23A3-F901-9CB3-9E4C-BE56FCAA4E52}"/>
              </a:ext>
            </a:extLst>
          </p:cNvPr>
          <p:cNvSpPr>
            <a:spLocks noGrp="1"/>
          </p:cNvSpPr>
          <p:nvPr>
            <p:ph idx="1" hasCustomPrompt="1"/>
          </p:nvPr>
        </p:nvSpPr>
        <p:spPr>
          <a:xfrm>
            <a:off x="838200" y="2789464"/>
            <a:ext cx="10515600" cy="849086"/>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a:t>
            </a:r>
            <a:r>
              <a:rPr lang="en-AU" sz="4400" b="1" dirty="0">
                <a:latin typeface="Arial" panose="020B0604020202020204" pitchFamily="34" charset="0"/>
                <a:cs typeface="Arial" panose="020B0604020202020204" pitchFamily="34" charset="0"/>
              </a:rPr>
              <a:t>:</a:t>
            </a:r>
          </a:p>
          <a:p>
            <a:endParaRPr lang="en-AU" sz="44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B93C7F0-93B9-BB4E-A9D8-82C8FF45F7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8000" y="5331791"/>
            <a:ext cx="1418190" cy="1418190"/>
          </a:xfrm>
          <a:prstGeom prst="rect">
            <a:avLst/>
          </a:prstGeom>
        </p:spPr>
      </p:pic>
      <p:sp>
        <p:nvSpPr>
          <p:cNvPr id="6" name="Content Placeholder 1">
            <a:extLst>
              <a:ext uri="{FF2B5EF4-FFF2-40B4-BE49-F238E27FC236}">
                <a16:creationId xmlns:a16="http://schemas.microsoft.com/office/drawing/2014/main" id="{E7F49400-C314-3677-9E10-67C8C47E66D1}"/>
              </a:ext>
            </a:extLst>
          </p:cNvPr>
          <p:cNvSpPr>
            <a:spLocks noGrp="1"/>
          </p:cNvSpPr>
          <p:nvPr>
            <p:ph idx="10" hasCustomPrompt="1"/>
          </p:nvPr>
        </p:nvSpPr>
        <p:spPr>
          <a:xfrm>
            <a:off x="861495" y="708822"/>
            <a:ext cx="10515600" cy="1643853"/>
          </a:xfrm>
        </p:spPr>
        <p:txBody>
          <a:bodyPr>
            <a:normAutofit/>
          </a:bodyPr>
          <a:lstStyle>
            <a:lvl1pPr marL="0" indent="0">
              <a:buNone/>
              <a:defRPr sz="4400" b="1">
                <a:latin typeface="Arial" panose="020B0604020202020204" pitchFamily="34" charset="0"/>
                <a:cs typeface="Arial" panose="020B0604020202020204" pitchFamily="34" charset="0"/>
              </a:defRPr>
            </a:lvl1pPr>
          </a:lstStyle>
          <a:p>
            <a:pPr lvl="0"/>
            <a:r>
              <a:rPr lang="en-US" dirty="0"/>
              <a:t>Click to edit Master text style:</a:t>
            </a:r>
          </a:p>
        </p:txBody>
      </p:sp>
      <p:sp>
        <p:nvSpPr>
          <p:cNvPr id="7" name="Content Placeholder 1">
            <a:extLst>
              <a:ext uri="{FF2B5EF4-FFF2-40B4-BE49-F238E27FC236}">
                <a16:creationId xmlns:a16="http://schemas.microsoft.com/office/drawing/2014/main" id="{F8DF6B3A-8AF3-AAB8-37CD-F0BAB0F01F4F}"/>
              </a:ext>
            </a:extLst>
          </p:cNvPr>
          <p:cNvSpPr>
            <a:spLocks noGrp="1"/>
          </p:cNvSpPr>
          <p:nvPr>
            <p:ph idx="11" hasCustomPrompt="1"/>
          </p:nvPr>
        </p:nvSpPr>
        <p:spPr>
          <a:xfrm>
            <a:off x="838200" y="3780063"/>
            <a:ext cx="10515600" cy="2460939"/>
          </a:xfrm>
        </p:spPr>
        <p:txBody>
          <a:bodyPr>
            <a:normAutofit/>
          </a:bodyPr>
          <a:lstStyle>
            <a:lvl1pPr marL="571500" marR="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4400">
                <a:latin typeface="Arial" panose="020B0604020202020204" pitchFamily="34" charset="0"/>
                <a:cs typeface="Arial" panose="020B0604020202020204" pitchFamily="34" charset="0"/>
              </a:defRPr>
            </a:lvl1pPr>
          </a:lstStyle>
          <a:p>
            <a:pPr marL="571500" marR="0" lvl="0" indent="-571500" algn="l" defTabSz="914400" rtl="0" eaLnBrk="1" fontAlgn="auto" latinLnBrk="0" hangingPunct="1">
              <a:lnSpc>
                <a:spcPct val="90000"/>
              </a:lnSpc>
              <a:spcBef>
                <a:spcPts val="1000"/>
              </a:spcBef>
              <a:spcAft>
                <a:spcPts val="0"/>
              </a:spcAft>
              <a:buClrTx/>
              <a:buSzTx/>
              <a:tabLst/>
              <a:defRPr/>
            </a:pPr>
            <a:r>
              <a:rPr lang="en-US" dirty="0"/>
              <a:t>Click to edit Master text style</a:t>
            </a:r>
            <a:r>
              <a:rPr lang="en-AU" sz="4400" b="1" dirty="0">
                <a:latin typeface="Arial" panose="020B0604020202020204" pitchFamily="34" charset="0"/>
                <a:cs typeface="Arial" panose="020B0604020202020204" pitchFamily="34" charset="0"/>
              </a:rPr>
              <a:t>:</a:t>
            </a:r>
          </a:p>
          <a:p>
            <a:endParaRPr lang="en-AU"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1351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in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75295-764E-0CC6-7AB6-21BCA1B9E434}"/>
              </a:ext>
            </a:extLst>
          </p:cNvPr>
          <p:cNvSpPr>
            <a:spLocks noGrp="1"/>
          </p:cNvSpPr>
          <p:nvPr>
            <p:ph type="title"/>
          </p:nvPr>
        </p:nvSpPr>
        <p:spPr>
          <a:xfrm>
            <a:off x="838200" y="98787"/>
            <a:ext cx="10515600" cy="1325563"/>
          </a:xfrm>
          <a:prstGeom prst="rect">
            <a:avLst/>
          </a:prstGeom>
        </p:spPr>
        <p:txBody>
          <a:bodyPr/>
          <a:lstStyle>
            <a:lvl1pPr algn="ctr">
              <a:defRPr>
                <a:solidFill>
                  <a:srgbClr val="FF9900"/>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D0D42A19-221D-63EE-C80C-7E1347346304}"/>
              </a:ext>
            </a:extLst>
          </p:cNvPr>
          <p:cNvSpPr>
            <a:spLocks noGrp="1"/>
          </p:cNvSpPr>
          <p:nvPr>
            <p:ph idx="1"/>
          </p:nvPr>
        </p:nvSpPr>
        <p:spPr>
          <a:xfrm>
            <a:off x="838200" y="1553592"/>
            <a:ext cx="10515600" cy="4623371"/>
          </a:xfrm>
          <a:prstGeom prst="rect">
            <a:avLst/>
          </a:prstGeom>
        </p:spPr>
        <p:txBody>
          <a:bodyPr>
            <a:normAutofit/>
          </a:bodyPr>
          <a:lstStyle>
            <a:lvl1pPr marL="540000" indent="-540000">
              <a:defRPr sz="4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pic>
        <p:nvPicPr>
          <p:cNvPr id="4" name="Picture 3">
            <a:extLst>
              <a:ext uri="{FF2B5EF4-FFF2-40B4-BE49-F238E27FC236}">
                <a16:creationId xmlns:a16="http://schemas.microsoft.com/office/drawing/2014/main" id="{934053F8-B7B8-EFFC-98F1-CC27658E3E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8000" y="5331791"/>
            <a:ext cx="1418190" cy="1418190"/>
          </a:xfrm>
          <a:prstGeom prst="rect">
            <a:avLst/>
          </a:prstGeom>
        </p:spPr>
      </p:pic>
    </p:spTree>
    <p:extLst>
      <p:ext uri="{BB962C8B-B14F-4D97-AF65-F5344CB8AC3E}">
        <p14:creationId xmlns:p14="http://schemas.microsoft.com/office/powerpoint/2010/main" val="2599571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esson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75295-764E-0CC6-7AB6-21BCA1B9E434}"/>
              </a:ext>
            </a:extLst>
          </p:cNvPr>
          <p:cNvSpPr>
            <a:spLocks noGrp="1"/>
          </p:cNvSpPr>
          <p:nvPr>
            <p:ph type="title" hasCustomPrompt="1"/>
          </p:nvPr>
        </p:nvSpPr>
        <p:spPr>
          <a:xfrm>
            <a:off x="838200" y="2041887"/>
            <a:ext cx="10515600" cy="1325563"/>
          </a:xfrm>
          <a:prstGeom prst="rect">
            <a:avLst/>
          </a:prstGeom>
        </p:spPr>
        <p:txBody>
          <a:bodyPr/>
          <a:lstStyle>
            <a:lvl1pPr algn="ctr">
              <a:defRPr>
                <a:solidFill>
                  <a:srgbClr val="FF9900"/>
                </a:solidFill>
                <a:latin typeface="Arial" panose="020B0604020202020204" pitchFamily="34" charset="0"/>
                <a:cs typeface="Arial" panose="020B0604020202020204" pitchFamily="34" charset="0"/>
              </a:defRPr>
            </a:lvl1pPr>
          </a:lstStyle>
          <a:p>
            <a:r>
              <a:rPr lang="en-US" dirty="0"/>
              <a:t>Lesson </a:t>
            </a:r>
            <a:endParaRPr lang="en-AU" dirty="0"/>
          </a:p>
        </p:txBody>
      </p:sp>
      <p:pic>
        <p:nvPicPr>
          <p:cNvPr id="4" name="Picture 3">
            <a:extLst>
              <a:ext uri="{FF2B5EF4-FFF2-40B4-BE49-F238E27FC236}">
                <a16:creationId xmlns:a16="http://schemas.microsoft.com/office/drawing/2014/main" id="{934053F8-B7B8-EFFC-98F1-CC27658E3E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8000" y="5331791"/>
            <a:ext cx="1418190" cy="1418190"/>
          </a:xfrm>
          <a:prstGeom prst="rect">
            <a:avLst/>
          </a:prstGeom>
        </p:spPr>
      </p:pic>
    </p:spTree>
    <p:extLst>
      <p:ext uri="{BB962C8B-B14F-4D97-AF65-F5344CB8AC3E}">
        <p14:creationId xmlns:p14="http://schemas.microsoft.com/office/powerpoint/2010/main" val="4270487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LI and SC">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667A23A3-F901-9CB3-9E4C-BE56FCAA4E52}"/>
              </a:ext>
            </a:extLst>
          </p:cNvPr>
          <p:cNvSpPr>
            <a:spLocks noGrp="1"/>
          </p:cNvSpPr>
          <p:nvPr>
            <p:ph idx="1" hasCustomPrompt="1"/>
          </p:nvPr>
        </p:nvSpPr>
        <p:spPr>
          <a:xfrm>
            <a:off x="838200" y="2789464"/>
            <a:ext cx="10515600" cy="2328292"/>
          </a:xfrm>
        </p:spPr>
        <p:txBody>
          <a:bodyPr>
            <a:normAutofit/>
          </a:bodyPr>
          <a:lstStyle>
            <a:lvl1pPr marL="540000" indent="-540000">
              <a:defRPr sz="4400">
                <a:latin typeface="Arial" panose="020B0604020202020204" pitchFamily="34" charset="0"/>
                <a:cs typeface="Arial" panose="020B0604020202020204" pitchFamily="34" charset="0"/>
              </a:defRPr>
            </a:lvl1pPr>
          </a:lstStyle>
          <a:p>
            <a:pPr marL="0" indent="0">
              <a:buNone/>
            </a:pPr>
            <a:r>
              <a:rPr lang="en-AU" sz="4400" b="1" dirty="0">
                <a:latin typeface="Arial" panose="020B0604020202020204" pitchFamily="34" charset="0"/>
                <a:cs typeface="Arial" panose="020B0604020202020204" pitchFamily="34" charset="0"/>
              </a:rPr>
              <a:t>Success criteria:</a:t>
            </a:r>
          </a:p>
          <a:p>
            <a:r>
              <a:rPr lang="en-AU" sz="4400" dirty="0">
                <a:latin typeface="Arial" panose="020B0604020202020204" pitchFamily="34" charset="0"/>
                <a:cs typeface="Arial" panose="020B0604020202020204" pitchFamily="34" charset="0"/>
              </a:rPr>
              <a:t>To add</a:t>
            </a:r>
          </a:p>
        </p:txBody>
      </p:sp>
      <p:pic>
        <p:nvPicPr>
          <p:cNvPr id="2" name="Picture 1">
            <a:extLst>
              <a:ext uri="{FF2B5EF4-FFF2-40B4-BE49-F238E27FC236}">
                <a16:creationId xmlns:a16="http://schemas.microsoft.com/office/drawing/2014/main" id="{3B93C7F0-93B9-BB4E-A9D8-82C8FF45F7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8000" y="5331791"/>
            <a:ext cx="1418190" cy="1418190"/>
          </a:xfrm>
          <a:prstGeom prst="rect">
            <a:avLst/>
          </a:prstGeom>
        </p:spPr>
      </p:pic>
      <p:sp>
        <p:nvSpPr>
          <p:cNvPr id="6" name="Content Placeholder 1">
            <a:extLst>
              <a:ext uri="{FF2B5EF4-FFF2-40B4-BE49-F238E27FC236}">
                <a16:creationId xmlns:a16="http://schemas.microsoft.com/office/drawing/2014/main" id="{E7F49400-C314-3677-9E10-67C8C47E66D1}"/>
              </a:ext>
            </a:extLst>
          </p:cNvPr>
          <p:cNvSpPr>
            <a:spLocks noGrp="1"/>
          </p:cNvSpPr>
          <p:nvPr>
            <p:ph idx="10" hasCustomPrompt="1"/>
          </p:nvPr>
        </p:nvSpPr>
        <p:spPr>
          <a:xfrm>
            <a:off x="861495" y="708822"/>
            <a:ext cx="10515600" cy="1643853"/>
          </a:xfrm>
        </p:spPr>
        <p:txBody>
          <a:bodyPr>
            <a:normAutofit/>
          </a:bodyPr>
          <a:lstStyle>
            <a:lvl1pPr marL="0" indent="0">
              <a:buNone/>
              <a:defRPr sz="4400">
                <a:latin typeface="Arial" panose="020B0604020202020204" pitchFamily="34" charset="0"/>
                <a:cs typeface="Arial" panose="020B0604020202020204" pitchFamily="34" charset="0"/>
              </a:defRPr>
            </a:lvl1pPr>
          </a:lstStyle>
          <a:p>
            <a:pPr marL="0" indent="0">
              <a:buNone/>
            </a:pPr>
            <a:r>
              <a:rPr lang="en-AU" sz="4400" b="1" dirty="0">
                <a:latin typeface="Arial" panose="020B0604020202020204" pitchFamily="34" charset="0"/>
                <a:cs typeface="Arial" panose="020B0604020202020204" pitchFamily="34" charset="0"/>
              </a:rPr>
              <a:t>Learning intention:</a:t>
            </a:r>
          </a:p>
        </p:txBody>
      </p:sp>
    </p:spTree>
    <p:extLst>
      <p:ext uri="{BB962C8B-B14F-4D97-AF65-F5344CB8AC3E}">
        <p14:creationId xmlns:p14="http://schemas.microsoft.com/office/powerpoint/2010/main" val="25306670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BEEFA-94E5-2732-9E50-038B8E1B0D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F2B8E7D0-7EE8-5FED-52F5-29233B920B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C69EC90F-855B-E58E-DCCF-12E86C6221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992F621-8BC5-494D-B0B2-39A323E7F21A}" type="datetimeFigureOut">
              <a:rPr lang="en-AU" smtClean="0"/>
              <a:t>11/11/2025</a:t>
            </a:fld>
            <a:endParaRPr lang="en-AU"/>
          </a:p>
        </p:txBody>
      </p:sp>
      <p:sp>
        <p:nvSpPr>
          <p:cNvPr id="5" name="Footer Placeholder 4">
            <a:extLst>
              <a:ext uri="{FF2B5EF4-FFF2-40B4-BE49-F238E27FC236}">
                <a16:creationId xmlns:a16="http://schemas.microsoft.com/office/drawing/2014/main" id="{537C89B0-6D05-41F2-8B62-3BDB552A7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B6E31E7D-3D91-22D2-51F2-B9333CADFF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D4E3B6-EAD5-4BC6-A396-896045F1A81C}" type="slidenum">
              <a:rPr lang="en-AU" smtClean="0"/>
              <a:t>‹#›</a:t>
            </a:fld>
            <a:endParaRPr lang="en-AU"/>
          </a:p>
        </p:txBody>
      </p:sp>
    </p:spTree>
    <p:extLst>
      <p:ext uri="{BB962C8B-B14F-4D97-AF65-F5344CB8AC3E}">
        <p14:creationId xmlns:p14="http://schemas.microsoft.com/office/powerpoint/2010/main" val="911163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jpeg"/><Relationship Id="rId18" Type="http://schemas.openxmlformats.org/officeDocument/2006/relationships/image" Target="../media/image39.png"/><Relationship Id="rId3" Type="http://schemas.openxmlformats.org/officeDocument/2006/relationships/image" Target="../media/image24.png"/><Relationship Id="rId7" Type="http://schemas.openxmlformats.org/officeDocument/2006/relationships/image" Target="../media/image28.jpe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notesSlide" Target="../notesSlides/notesSlide9.xml"/><Relationship Id="rId16"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image" Target="../media/image32.jpe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jpeg"/></Relationships>
</file>

<file path=ppt/slides/_rels/slide14.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20.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2.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63.jpe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70.png"/></Relationships>
</file>

<file path=ppt/slides/_rels/slide1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73.png"/></Relationships>
</file>

<file path=ppt/slides/_rels/slide2.xml.rels><?xml version="1.0" encoding="UTF-8" standalone="yes"?>
<Relationships xmlns="http://schemas.openxmlformats.org/package/2006/relationships"><Relationship Id="rId8" Type="http://schemas.openxmlformats.org/officeDocument/2006/relationships/slide" Target="slide92.xml"/><Relationship Id="rId3" Type="http://schemas.openxmlformats.org/officeDocument/2006/relationships/slide" Target="slide3.xml"/><Relationship Id="rId7" Type="http://schemas.openxmlformats.org/officeDocument/2006/relationships/slide" Target="slide40.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80.xml"/><Relationship Id="rId5" Type="http://schemas.openxmlformats.org/officeDocument/2006/relationships/slide" Target="slide23.xml"/><Relationship Id="rId4" Type="http://schemas.openxmlformats.org/officeDocument/2006/relationships/slide" Target="slide67.xml"/><Relationship Id="rId9" Type="http://schemas.openxmlformats.org/officeDocument/2006/relationships/slide" Target="slide49.xml"/></Relationships>
</file>

<file path=ppt/slides/_rels/slide2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73.png"/></Relationships>
</file>

<file path=ppt/slides/_rels/slide2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video" Target="https://www.youtube.com/embed/aFXMFIQxr0k?start=34&amp;feature=oembed" TargetMode="External"/><Relationship Id="rId4" Type="http://schemas.openxmlformats.org/officeDocument/2006/relationships/image" Target="../media/image7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xml"/><Relationship Id="rId1" Type="http://schemas.openxmlformats.org/officeDocument/2006/relationships/video" Target="https://www.youtube.com/embed/bkTXsjwwJD4?feature=oembed" TargetMode="External"/><Relationship Id="rId4" Type="http://schemas.openxmlformats.org/officeDocument/2006/relationships/image" Target="../media/image77.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79.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8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83.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ideo" Target="https://www.youtube.com/embed/7rgI5q-XnKg?feature=oembed" TargetMode="Externa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image" Target="../media/image86.jpeg"/></Relationships>
</file>

<file path=ppt/slides/_rels/slide7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3.xml"/><Relationship Id="rId1" Type="http://schemas.openxmlformats.org/officeDocument/2006/relationships/video" Target="https://www.youtube.com/embed/4KQm_qxxTyM?feature=oembed" TargetMode="External"/><Relationship Id="rId4" Type="http://schemas.openxmlformats.org/officeDocument/2006/relationships/image" Target="../media/image88.jpe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3.xml"/><Relationship Id="rId1" Type="http://schemas.openxmlformats.org/officeDocument/2006/relationships/video" Target="https://www.youtube.com/embed/mYdt6CAwKAY?feature=oembed" TargetMode="External"/><Relationship Id="rId4" Type="http://schemas.openxmlformats.org/officeDocument/2006/relationships/image" Target="../media/image89.jpe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3.xml"/><Relationship Id="rId1" Type="http://schemas.openxmlformats.org/officeDocument/2006/relationships/video" Target="https://www.youtube.com/embed/wv_GxsOIdJA?feature=oembed" TargetMode="External"/><Relationship Id="rId4" Type="http://schemas.openxmlformats.org/officeDocument/2006/relationships/image" Target="../media/image90.jpe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79.xml"/><Relationship Id="rId1" Type="http://schemas.openxmlformats.org/officeDocument/2006/relationships/slideLayout" Target="../slideLayouts/slideLayout3.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3.xml"/><Relationship Id="rId1" Type="http://schemas.openxmlformats.org/officeDocument/2006/relationships/video" Target="https://www.youtube.com/embed/Zgu0ibcNpZM?feature=oembed" TargetMode="External"/><Relationship Id="rId4" Type="http://schemas.openxmlformats.org/officeDocument/2006/relationships/image" Target="../media/image95.jpe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90.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slideLayout" Target="../slideLayouts/slideLayout3.xml"/><Relationship Id="rId1" Type="http://schemas.openxmlformats.org/officeDocument/2006/relationships/video" Target="https://www.youtube.com/embed/Mhd2Ne-oLWg?feature=oembed"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40EA2-160E-4A5A-8DF2-BBAC7C92AB41}"/>
              </a:ext>
            </a:extLst>
          </p:cNvPr>
          <p:cNvSpPr>
            <a:spLocks noGrp="1"/>
          </p:cNvSpPr>
          <p:nvPr>
            <p:ph type="ctrTitle"/>
          </p:nvPr>
        </p:nvSpPr>
        <p:spPr>
          <a:xfrm>
            <a:off x="708917" y="422081"/>
            <a:ext cx="10900881" cy="1771346"/>
          </a:xfrm>
        </p:spPr>
        <p:txBody>
          <a:bodyPr>
            <a:normAutofit fontScale="90000"/>
          </a:bodyPr>
          <a:lstStyle/>
          <a:p>
            <a:r>
              <a:rPr lang="en-US" dirty="0"/>
              <a:t>Designing food for consumers, the environment and healthy eating</a:t>
            </a:r>
            <a:endParaRPr lang="en-AU" dirty="0"/>
          </a:p>
        </p:txBody>
      </p:sp>
      <p:sp>
        <p:nvSpPr>
          <p:cNvPr id="3" name="Subtitle 2">
            <a:extLst>
              <a:ext uri="{FF2B5EF4-FFF2-40B4-BE49-F238E27FC236}">
                <a16:creationId xmlns:a16="http://schemas.microsoft.com/office/drawing/2014/main" id="{97512B23-F885-015C-02A4-D964E1025C0F}"/>
              </a:ext>
            </a:extLst>
          </p:cNvPr>
          <p:cNvSpPr>
            <a:spLocks noGrp="1"/>
          </p:cNvSpPr>
          <p:nvPr>
            <p:ph type="subTitle" idx="1"/>
          </p:nvPr>
        </p:nvSpPr>
        <p:spPr>
          <a:xfrm>
            <a:off x="1524000" y="3602038"/>
            <a:ext cx="9144000" cy="1771346"/>
          </a:xfrm>
        </p:spPr>
        <p:txBody>
          <a:bodyPr>
            <a:normAutofit lnSpcReduction="10000"/>
          </a:bodyPr>
          <a:lstStyle/>
          <a:p>
            <a:r>
              <a:rPr lang="en-AU" dirty="0"/>
              <a:t>Food and nutrition unit</a:t>
            </a:r>
          </a:p>
          <a:p>
            <a:endParaRPr lang="en-AU" dirty="0"/>
          </a:p>
          <a:p>
            <a:r>
              <a:rPr lang="en-AU" b="1" dirty="0"/>
              <a:t>Year 10</a:t>
            </a:r>
          </a:p>
        </p:txBody>
      </p:sp>
      <p:pic>
        <p:nvPicPr>
          <p:cNvPr id="4" name="Picture 3">
            <a:extLst>
              <a:ext uri="{FF2B5EF4-FFF2-40B4-BE49-F238E27FC236}">
                <a16:creationId xmlns:a16="http://schemas.microsoft.com/office/drawing/2014/main" id="{B0CDB874-21CF-BBC2-041D-E7BBEE44FC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088" y="2697229"/>
            <a:ext cx="2623127" cy="1967345"/>
          </a:xfrm>
          <a:prstGeom prst="rect">
            <a:avLst/>
          </a:prstGeom>
        </p:spPr>
      </p:pic>
      <p:pic>
        <p:nvPicPr>
          <p:cNvPr id="7" name="Picture 6">
            <a:extLst>
              <a:ext uri="{FF2B5EF4-FFF2-40B4-BE49-F238E27FC236}">
                <a16:creationId xmlns:a16="http://schemas.microsoft.com/office/drawing/2014/main" id="{C52F6269-2844-9B75-2071-E3DE914774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75048" y="2697229"/>
            <a:ext cx="2843645" cy="1895763"/>
          </a:xfrm>
          <a:prstGeom prst="rect">
            <a:avLst/>
          </a:prstGeom>
        </p:spPr>
      </p:pic>
    </p:spTree>
    <p:extLst>
      <p:ext uri="{BB962C8B-B14F-4D97-AF65-F5344CB8AC3E}">
        <p14:creationId xmlns:p14="http://schemas.microsoft.com/office/powerpoint/2010/main" val="3629071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CB4C9-C279-85C6-2247-758EC1D7CA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6E93DF-11A0-3E4A-4BFB-52D2E5AECD5A}"/>
              </a:ext>
            </a:extLst>
          </p:cNvPr>
          <p:cNvSpPr>
            <a:spLocks noGrp="1"/>
          </p:cNvSpPr>
          <p:nvPr>
            <p:ph type="title"/>
          </p:nvPr>
        </p:nvSpPr>
        <p:spPr/>
        <p:txBody>
          <a:bodyPr/>
          <a:lstStyle/>
          <a:p>
            <a:pPr algn="ctr"/>
            <a:r>
              <a:rPr lang="en-AU" dirty="0"/>
              <a:t>Fruit</a:t>
            </a:r>
          </a:p>
        </p:txBody>
      </p:sp>
      <p:sp>
        <p:nvSpPr>
          <p:cNvPr id="65" name="Rectangle: Rounded Corners 64">
            <a:extLst>
              <a:ext uri="{FF2B5EF4-FFF2-40B4-BE49-F238E27FC236}">
                <a16:creationId xmlns:a16="http://schemas.microsoft.com/office/drawing/2014/main" id="{CFB3E930-248E-EC11-E974-A6A1670E510E}"/>
              </a:ext>
            </a:extLst>
          </p:cNvPr>
          <p:cNvSpPr/>
          <p:nvPr/>
        </p:nvSpPr>
        <p:spPr>
          <a:xfrm>
            <a:off x="2893325" y="1542195"/>
            <a:ext cx="2988859" cy="717956"/>
          </a:xfrm>
          <a:prstGeom prst="roundRect">
            <a:avLst/>
          </a:prstGeom>
          <a:solidFill>
            <a:srgbClr val="ACCA32"/>
          </a:solidFill>
          <a:ln>
            <a:solidFill>
              <a:srgbClr val="ACCA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Pomme</a:t>
            </a:r>
          </a:p>
        </p:txBody>
      </p:sp>
      <p:sp>
        <p:nvSpPr>
          <p:cNvPr id="66" name="Rectangle: Rounded Corners 65">
            <a:extLst>
              <a:ext uri="{FF2B5EF4-FFF2-40B4-BE49-F238E27FC236}">
                <a16:creationId xmlns:a16="http://schemas.microsoft.com/office/drawing/2014/main" id="{AE6D7EFE-B970-9D41-5873-CB9D5C06B473}"/>
              </a:ext>
            </a:extLst>
          </p:cNvPr>
          <p:cNvSpPr/>
          <p:nvPr/>
        </p:nvSpPr>
        <p:spPr>
          <a:xfrm>
            <a:off x="2893324" y="2367332"/>
            <a:ext cx="2988861" cy="717956"/>
          </a:xfrm>
          <a:prstGeom prst="roundRect">
            <a:avLst/>
          </a:prstGeom>
          <a:solidFill>
            <a:srgbClr val="ACCA32"/>
          </a:solidFill>
          <a:ln>
            <a:solidFill>
              <a:srgbClr val="ACCA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Citrus</a:t>
            </a:r>
          </a:p>
        </p:txBody>
      </p:sp>
      <p:sp>
        <p:nvSpPr>
          <p:cNvPr id="67" name="Rectangle: Rounded Corners 66">
            <a:extLst>
              <a:ext uri="{FF2B5EF4-FFF2-40B4-BE49-F238E27FC236}">
                <a16:creationId xmlns:a16="http://schemas.microsoft.com/office/drawing/2014/main" id="{08AECD6C-34BC-D039-B371-89B061B646AD}"/>
              </a:ext>
            </a:extLst>
          </p:cNvPr>
          <p:cNvSpPr/>
          <p:nvPr/>
        </p:nvSpPr>
        <p:spPr>
          <a:xfrm>
            <a:off x="2893324" y="3193975"/>
            <a:ext cx="2988860" cy="717956"/>
          </a:xfrm>
          <a:prstGeom prst="roundRect">
            <a:avLst/>
          </a:prstGeom>
          <a:solidFill>
            <a:srgbClr val="ACCA32"/>
          </a:solidFill>
          <a:ln>
            <a:solidFill>
              <a:srgbClr val="ACCA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Stone</a:t>
            </a:r>
          </a:p>
        </p:txBody>
      </p:sp>
      <p:sp>
        <p:nvSpPr>
          <p:cNvPr id="69" name="Rectangle: Rounded Corners 68">
            <a:extLst>
              <a:ext uri="{FF2B5EF4-FFF2-40B4-BE49-F238E27FC236}">
                <a16:creationId xmlns:a16="http://schemas.microsoft.com/office/drawing/2014/main" id="{C31FC81F-6BF9-7E62-8B97-0F01051D4990}"/>
              </a:ext>
            </a:extLst>
          </p:cNvPr>
          <p:cNvSpPr/>
          <p:nvPr/>
        </p:nvSpPr>
        <p:spPr>
          <a:xfrm>
            <a:off x="2893323" y="4020618"/>
            <a:ext cx="2988861" cy="717956"/>
          </a:xfrm>
          <a:prstGeom prst="roundRect">
            <a:avLst/>
          </a:prstGeom>
          <a:solidFill>
            <a:srgbClr val="ACCA32"/>
          </a:solidFill>
          <a:ln>
            <a:solidFill>
              <a:srgbClr val="ACCA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Tropical</a:t>
            </a:r>
          </a:p>
        </p:txBody>
      </p:sp>
      <p:sp>
        <p:nvSpPr>
          <p:cNvPr id="81" name="Rectangle: Rounded Corners 80">
            <a:extLst>
              <a:ext uri="{FF2B5EF4-FFF2-40B4-BE49-F238E27FC236}">
                <a16:creationId xmlns:a16="http://schemas.microsoft.com/office/drawing/2014/main" id="{1CA74ADE-F888-B5B4-E7C9-04D29249AD33}"/>
              </a:ext>
            </a:extLst>
          </p:cNvPr>
          <p:cNvSpPr/>
          <p:nvPr/>
        </p:nvSpPr>
        <p:spPr>
          <a:xfrm>
            <a:off x="1581070" y="5739271"/>
            <a:ext cx="9029859" cy="623307"/>
          </a:xfrm>
          <a:prstGeom prst="roundRect">
            <a:avLst/>
          </a:prstGeom>
          <a:solidFill>
            <a:srgbClr val="C0C0C0"/>
          </a:solidFill>
          <a:ln>
            <a:solidFill>
              <a:srgbClr val="C0C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Choose dried fruit or fruit juice only occasionally </a:t>
            </a:r>
            <a:endParaRPr lang="en-AU" sz="2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119EC4D-8A9A-EA30-B4C3-80CD456821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502" y="238261"/>
            <a:ext cx="2650897" cy="2302095"/>
          </a:xfrm>
          <a:prstGeom prst="rect">
            <a:avLst/>
          </a:prstGeom>
        </p:spPr>
      </p:pic>
      <p:sp>
        <p:nvSpPr>
          <p:cNvPr id="5" name="Rectangle: Rounded Corners 4">
            <a:extLst>
              <a:ext uri="{FF2B5EF4-FFF2-40B4-BE49-F238E27FC236}">
                <a16:creationId xmlns:a16="http://schemas.microsoft.com/office/drawing/2014/main" id="{CCA17915-C6D6-798C-FEF8-77C7974ED9AC}"/>
              </a:ext>
            </a:extLst>
          </p:cNvPr>
          <p:cNvSpPr/>
          <p:nvPr/>
        </p:nvSpPr>
        <p:spPr>
          <a:xfrm>
            <a:off x="2893322" y="4835759"/>
            <a:ext cx="2988861" cy="717956"/>
          </a:xfrm>
          <a:prstGeom prst="roundRect">
            <a:avLst/>
          </a:prstGeom>
          <a:solidFill>
            <a:srgbClr val="ACCA32"/>
          </a:solidFill>
          <a:ln>
            <a:solidFill>
              <a:srgbClr val="ACCA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Berries</a:t>
            </a:r>
          </a:p>
        </p:txBody>
      </p:sp>
      <p:pic>
        <p:nvPicPr>
          <p:cNvPr id="10" name="Picture 9">
            <a:extLst>
              <a:ext uri="{FF2B5EF4-FFF2-40B4-BE49-F238E27FC236}">
                <a16:creationId xmlns:a16="http://schemas.microsoft.com/office/drawing/2014/main" id="{4498FE5C-DA83-3118-7C73-07626CD6BD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67214" y="2330104"/>
            <a:ext cx="1127568" cy="739227"/>
          </a:xfrm>
          <a:prstGeom prst="rect">
            <a:avLst/>
          </a:prstGeom>
        </p:spPr>
      </p:pic>
      <p:pic>
        <p:nvPicPr>
          <p:cNvPr id="14" name="Picture 13">
            <a:extLst>
              <a:ext uri="{FF2B5EF4-FFF2-40B4-BE49-F238E27FC236}">
                <a16:creationId xmlns:a16="http://schemas.microsoft.com/office/drawing/2014/main" id="{53B193DC-A601-59DD-3CCC-0E48BCA1A7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2932" y="3143273"/>
            <a:ext cx="1111798" cy="739227"/>
          </a:xfrm>
          <a:prstGeom prst="rect">
            <a:avLst/>
          </a:prstGeom>
        </p:spPr>
      </p:pic>
      <p:sp>
        <p:nvSpPr>
          <p:cNvPr id="18" name="Rectangle 2">
            <a:extLst>
              <a:ext uri="{FF2B5EF4-FFF2-40B4-BE49-F238E27FC236}">
                <a16:creationId xmlns:a16="http://schemas.microsoft.com/office/drawing/2014/main" id="{5D1D5C9B-60CF-198B-A771-99241528E7A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4" name="Picture 3">
            <a:extLst>
              <a:ext uri="{FF2B5EF4-FFF2-40B4-BE49-F238E27FC236}">
                <a16:creationId xmlns:a16="http://schemas.microsoft.com/office/drawing/2014/main" id="{EA536170-89C9-3612-E882-843AE18C445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77122" y="1491448"/>
            <a:ext cx="743418" cy="731442"/>
          </a:xfrm>
          <a:prstGeom prst="rect">
            <a:avLst/>
          </a:prstGeom>
        </p:spPr>
      </p:pic>
      <p:pic>
        <p:nvPicPr>
          <p:cNvPr id="7" name="Picture 6" descr="green pears on white">
            <a:extLst>
              <a:ext uri="{FF2B5EF4-FFF2-40B4-BE49-F238E27FC236}">
                <a16:creationId xmlns:a16="http://schemas.microsoft.com/office/drawing/2014/main" id="{26CFC57E-D2E5-0DB6-AF13-3195274DF97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a:fillRect/>
          </a:stretch>
        </p:blipFill>
        <p:spPr bwMode="auto">
          <a:xfrm>
            <a:off x="7415478" y="1417851"/>
            <a:ext cx="607190" cy="835076"/>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E215F57D-34D8-115D-49B8-30DB1F87267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59472" y="3240419"/>
            <a:ext cx="661837" cy="625068"/>
          </a:xfrm>
          <a:prstGeom prst="rect">
            <a:avLst/>
          </a:prstGeom>
        </p:spPr>
      </p:pic>
      <p:pic>
        <p:nvPicPr>
          <p:cNvPr id="13" name="Picture 12">
            <a:extLst>
              <a:ext uri="{FF2B5EF4-FFF2-40B4-BE49-F238E27FC236}">
                <a16:creationId xmlns:a16="http://schemas.microsoft.com/office/drawing/2014/main" id="{F3AC89EE-7EFE-E4CA-2238-13D075F70A6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772931" y="3252761"/>
            <a:ext cx="1051490" cy="600383"/>
          </a:xfrm>
          <a:prstGeom prst="rect">
            <a:avLst/>
          </a:prstGeom>
        </p:spPr>
      </p:pic>
      <p:pic>
        <p:nvPicPr>
          <p:cNvPr id="16" name="Picture 15">
            <a:extLst>
              <a:ext uri="{FF2B5EF4-FFF2-40B4-BE49-F238E27FC236}">
                <a16:creationId xmlns:a16="http://schemas.microsoft.com/office/drawing/2014/main" id="{09062582-92A9-C6D8-06B4-1FEE17BDD51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657956" y="2419275"/>
            <a:ext cx="1034050" cy="668634"/>
          </a:xfrm>
          <a:prstGeom prst="rect">
            <a:avLst/>
          </a:prstGeom>
        </p:spPr>
      </p:pic>
      <p:pic>
        <p:nvPicPr>
          <p:cNvPr id="17" name="Picture 16">
            <a:extLst>
              <a:ext uri="{FF2B5EF4-FFF2-40B4-BE49-F238E27FC236}">
                <a16:creationId xmlns:a16="http://schemas.microsoft.com/office/drawing/2014/main" id="{40104BB3-641F-8349-A0E5-B33861AD102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a:fillRect/>
          </a:stretch>
        </p:blipFill>
        <p:spPr bwMode="auto">
          <a:xfrm>
            <a:off x="6167214" y="4048086"/>
            <a:ext cx="729352" cy="575179"/>
          </a:xfrm>
          <a:prstGeom prst="rect">
            <a:avLst/>
          </a:prstGeom>
          <a:noFill/>
          <a:ln>
            <a:noFill/>
          </a:ln>
          <a:extLst>
            <a:ext uri="{53640926-AAD7-44D8-BBD7-CCE9431645EC}">
              <a14:shadowObscured xmlns:a14="http://schemas.microsoft.com/office/drawing/2010/main"/>
            </a:ext>
          </a:extLst>
        </p:spPr>
      </p:pic>
      <p:pic>
        <p:nvPicPr>
          <p:cNvPr id="21" name="Picture 20">
            <a:extLst>
              <a:ext uri="{FF2B5EF4-FFF2-40B4-BE49-F238E27FC236}">
                <a16:creationId xmlns:a16="http://schemas.microsoft.com/office/drawing/2014/main" id="{E530B035-5C0F-E29F-822B-9AB34E416B6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193777" y="3788145"/>
            <a:ext cx="415007" cy="830014"/>
          </a:xfrm>
          <a:prstGeom prst="rect">
            <a:avLst/>
          </a:prstGeom>
        </p:spPr>
      </p:pic>
      <p:pic>
        <p:nvPicPr>
          <p:cNvPr id="22" name="Picture 21" descr="92 Mango Cheek Images, Stock Photos, 3D objects, &amp; Vectors | Shutterstock">
            <a:extLst>
              <a:ext uri="{FF2B5EF4-FFF2-40B4-BE49-F238E27FC236}">
                <a16:creationId xmlns:a16="http://schemas.microsoft.com/office/drawing/2014/main" id="{6DBE9D89-49EF-56F2-8D02-76646A0C6BA3}"/>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bwMode="auto">
          <a:xfrm>
            <a:off x="8786469" y="3980853"/>
            <a:ext cx="815087" cy="637306"/>
          </a:xfrm>
          <a:prstGeom prst="rect">
            <a:avLst/>
          </a:prstGeom>
          <a:noFill/>
          <a:ln>
            <a:noFill/>
          </a:ln>
          <a:extLst>
            <a:ext uri="{53640926-AAD7-44D8-BBD7-CCE9431645EC}">
              <a14:shadowObscured xmlns:a14="http://schemas.microsoft.com/office/drawing/2010/main"/>
            </a:ext>
          </a:extLst>
        </p:spPr>
      </p:pic>
      <p:pic>
        <p:nvPicPr>
          <p:cNvPr id="25" name="Picture 24">
            <a:extLst>
              <a:ext uri="{FF2B5EF4-FFF2-40B4-BE49-F238E27FC236}">
                <a16:creationId xmlns:a16="http://schemas.microsoft.com/office/drawing/2014/main" id="{153A39B8-43E5-A288-A0F5-A18D3D31231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559472" y="4017997"/>
            <a:ext cx="756128" cy="698785"/>
          </a:xfrm>
          <a:prstGeom prst="rect">
            <a:avLst/>
          </a:prstGeom>
        </p:spPr>
      </p:pic>
      <p:pic>
        <p:nvPicPr>
          <p:cNvPr id="27" name="Picture 26">
            <a:extLst>
              <a:ext uri="{FF2B5EF4-FFF2-40B4-BE49-F238E27FC236}">
                <a16:creationId xmlns:a16="http://schemas.microsoft.com/office/drawing/2014/main" id="{F424C176-1615-3155-CA43-3CAAFDBCF4F6}"/>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167214" y="4926102"/>
            <a:ext cx="1060341" cy="572341"/>
          </a:xfrm>
          <a:prstGeom prst="rect">
            <a:avLst/>
          </a:prstGeom>
        </p:spPr>
      </p:pic>
      <p:pic>
        <p:nvPicPr>
          <p:cNvPr id="29" name="Picture 28">
            <a:extLst>
              <a:ext uri="{FF2B5EF4-FFF2-40B4-BE49-F238E27FC236}">
                <a16:creationId xmlns:a16="http://schemas.microsoft.com/office/drawing/2014/main" id="{16763A53-F54E-F9F8-2CC1-DA8EEECA1850}"/>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657956" y="4848882"/>
            <a:ext cx="772668" cy="691710"/>
          </a:xfrm>
          <a:prstGeom prst="rect">
            <a:avLst/>
          </a:prstGeom>
        </p:spPr>
      </p:pic>
      <p:pic>
        <p:nvPicPr>
          <p:cNvPr id="33" name="Picture 32">
            <a:extLst>
              <a:ext uri="{FF2B5EF4-FFF2-40B4-BE49-F238E27FC236}">
                <a16:creationId xmlns:a16="http://schemas.microsoft.com/office/drawing/2014/main" id="{8580EDE9-ADA2-179C-B40C-0DE823D200A8}"/>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86948" y="2946346"/>
            <a:ext cx="1379609" cy="881812"/>
          </a:xfrm>
          <a:prstGeom prst="rect">
            <a:avLst/>
          </a:prstGeom>
        </p:spPr>
      </p:pic>
      <p:pic>
        <p:nvPicPr>
          <p:cNvPr id="35" name="Picture 34">
            <a:extLst>
              <a:ext uri="{FF2B5EF4-FFF2-40B4-BE49-F238E27FC236}">
                <a16:creationId xmlns:a16="http://schemas.microsoft.com/office/drawing/2014/main" id="{9124C912-A1B0-5A32-F95C-9EA3ED6F89D9}"/>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962012" y="4144238"/>
            <a:ext cx="1238115" cy="947842"/>
          </a:xfrm>
          <a:prstGeom prst="rect">
            <a:avLst/>
          </a:prstGeom>
        </p:spPr>
      </p:pic>
    </p:spTree>
    <p:extLst>
      <p:ext uri="{BB962C8B-B14F-4D97-AF65-F5344CB8AC3E}">
        <p14:creationId xmlns:p14="http://schemas.microsoft.com/office/powerpoint/2010/main" val="4240081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017B6-70F4-7232-DB9F-818C8C20BD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7C0FA3-BE3D-8D9F-8E97-4798320B5EEA}"/>
              </a:ext>
            </a:extLst>
          </p:cNvPr>
          <p:cNvSpPr>
            <a:spLocks noGrp="1"/>
          </p:cNvSpPr>
          <p:nvPr>
            <p:ph type="title"/>
          </p:nvPr>
        </p:nvSpPr>
        <p:spPr>
          <a:xfrm>
            <a:off x="838200" y="248915"/>
            <a:ext cx="10515600" cy="1325563"/>
          </a:xfrm>
        </p:spPr>
        <p:txBody>
          <a:bodyPr/>
          <a:lstStyle/>
          <a:p>
            <a:pPr algn="ctr"/>
            <a:r>
              <a:rPr lang="en-AU" dirty="0"/>
              <a:t>Why grain foods, vegetables and fruit are important</a:t>
            </a:r>
          </a:p>
        </p:txBody>
      </p:sp>
      <p:sp>
        <p:nvSpPr>
          <p:cNvPr id="4" name="Rectangle: Rounded Corners 3">
            <a:extLst>
              <a:ext uri="{FF2B5EF4-FFF2-40B4-BE49-F238E27FC236}">
                <a16:creationId xmlns:a16="http://schemas.microsoft.com/office/drawing/2014/main" id="{2247F7BC-66AB-1552-1B47-B8671B411B07}"/>
              </a:ext>
            </a:extLst>
          </p:cNvPr>
          <p:cNvSpPr/>
          <p:nvPr/>
        </p:nvSpPr>
        <p:spPr>
          <a:xfrm>
            <a:off x="527715" y="1847265"/>
            <a:ext cx="3830477"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the best source of energy (slow-release energy): fuels our </a:t>
            </a:r>
            <a:r>
              <a:rPr lang="en-AU" sz="2400" u="sng" dirty="0">
                <a:latin typeface="Arial" panose="020B0604020202020204" pitchFamily="34" charset="0"/>
                <a:cs typeface="Arial" panose="020B0604020202020204" pitchFamily="34" charset="0"/>
              </a:rPr>
              <a:t>brain</a:t>
            </a:r>
            <a:r>
              <a:rPr lang="en-AU" sz="2400" dirty="0">
                <a:latin typeface="Arial" panose="020B0604020202020204" pitchFamily="34" charset="0"/>
                <a:cs typeface="Arial" panose="020B0604020202020204" pitchFamily="34" charset="0"/>
              </a:rPr>
              <a:t> (for concentration) and our </a:t>
            </a:r>
            <a:r>
              <a:rPr lang="en-AU" sz="2400" u="sng" dirty="0">
                <a:latin typeface="Arial" panose="020B0604020202020204" pitchFamily="34" charset="0"/>
                <a:cs typeface="Arial" panose="020B0604020202020204" pitchFamily="34" charset="0"/>
              </a:rPr>
              <a:t>body</a:t>
            </a:r>
          </a:p>
        </p:txBody>
      </p:sp>
      <p:pic>
        <p:nvPicPr>
          <p:cNvPr id="8" name="Picture 7">
            <a:extLst>
              <a:ext uri="{FF2B5EF4-FFF2-40B4-BE49-F238E27FC236}">
                <a16:creationId xmlns:a16="http://schemas.microsoft.com/office/drawing/2014/main" id="{BF649BFC-D647-E1AA-18F3-B13C6668135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10094" y="4654445"/>
            <a:ext cx="1495876" cy="1051334"/>
          </a:xfrm>
          <a:prstGeom prst="rect">
            <a:avLst/>
          </a:prstGeom>
        </p:spPr>
      </p:pic>
      <p:pic>
        <p:nvPicPr>
          <p:cNvPr id="10" name="Picture 9">
            <a:extLst>
              <a:ext uri="{FF2B5EF4-FFF2-40B4-BE49-F238E27FC236}">
                <a16:creationId xmlns:a16="http://schemas.microsoft.com/office/drawing/2014/main" id="{C8AA727B-83B5-7CE2-D636-60A92B7492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0358" y="4654445"/>
            <a:ext cx="1012209" cy="1518314"/>
          </a:xfrm>
          <a:prstGeom prst="rect">
            <a:avLst/>
          </a:prstGeom>
        </p:spPr>
      </p:pic>
      <p:pic>
        <p:nvPicPr>
          <p:cNvPr id="12" name="Picture 11">
            <a:extLst>
              <a:ext uri="{FF2B5EF4-FFF2-40B4-BE49-F238E27FC236}">
                <a16:creationId xmlns:a16="http://schemas.microsoft.com/office/drawing/2014/main" id="{AAD7657C-7259-7FFD-77D4-DE6B143940B3}"/>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10094" y="5795278"/>
            <a:ext cx="1495876" cy="971519"/>
          </a:xfrm>
          <a:prstGeom prst="rect">
            <a:avLst/>
          </a:prstGeom>
        </p:spPr>
      </p:pic>
      <p:pic>
        <p:nvPicPr>
          <p:cNvPr id="14" name="Picture 13">
            <a:extLst>
              <a:ext uri="{FF2B5EF4-FFF2-40B4-BE49-F238E27FC236}">
                <a16:creationId xmlns:a16="http://schemas.microsoft.com/office/drawing/2014/main" id="{EA3B8574-CB46-482A-5CF9-CD7184D8CF71}"/>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3546956" y="4655460"/>
            <a:ext cx="1350317" cy="1954640"/>
          </a:xfrm>
          <a:prstGeom prst="rect">
            <a:avLst/>
          </a:prstGeom>
        </p:spPr>
      </p:pic>
      <p:sp>
        <p:nvSpPr>
          <p:cNvPr id="15" name="Rectangle: Rounded Corners 14">
            <a:extLst>
              <a:ext uri="{FF2B5EF4-FFF2-40B4-BE49-F238E27FC236}">
                <a16:creationId xmlns:a16="http://schemas.microsoft.com/office/drawing/2014/main" id="{E6D7518C-CD47-AABE-7FDE-19BF7DC9B091}"/>
              </a:ext>
            </a:extLst>
          </p:cNvPr>
          <p:cNvSpPr/>
          <p:nvPr/>
        </p:nvSpPr>
        <p:spPr>
          <a:xfrm>
            <a:off x="5095166" y="1860913"/>
            <a:ext cx="2393731"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fibre: to help keep our intestines healthy</a:t>
            </a:r>
            <a:endParaRPr lang="en-AU" sz="2400" u="sng" dirty="0">
              <a:latin typeface="Arial" panose="020B0604020202020204" pitchFamily="34" charset="0"/>
              <a:cs typeface="Arial" panose="020B0604020202020204" pitchFamily="34" charset="0"/>
            </a:endParaRPr>
          </a:p>
        </p:txBody>
      </p:sp>
      <p:pic>
        <p:nvPicPr>
          <p:cNvPr id="19" name="Picture 18" descr="A cartoon of a large intestine&#10;&#10;AI-generated content may be incorrect.">
            <a:extLst>
              <a:ext uri="{FF2B5EF4-FFF2-40B4-BE49-F238E27FC236}">
                <a16:creationId xmlns:a16="http://schemas.microsoft.com/office/drawing/2014/main" id="{422535C2-F365-7834-042A-5492D7F2C66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95167" y="4462769"/>
            <a:ext cx="2393730" cy="2284815"/>
          </a:xfrm>
          <a:prstGeom prst="rect">
            <a:avLst/>
          </a:prstGeom>
        </p:spPr>
      </p:pic>
      <p:sp>
        <p:nvSpPr>
          <p:cNvPr id="21" name="Rectangle: Rounded Corners 20">
            <a:extLst>
              <a:ext uri="{FF2B5EF4-FFF2-40B4-BE49-F238E27FC236}">
                <a16:creationId xmlns:a16="http://schemas.microsoft.com/office/drawing/2014/main" id="{6BC3B5CC-A555-609E-B617-96BB63104906}"/>
              </a:ext>
            </a:extLst>
          </p:cNvPr>
          <p:cNvSpPr/>
          <p:nvPr/>
        </p:nvSpPr>
        <p:spPr>
          <a:xfrm>
            <a:off x="8225871" y="1836236"/>
            <a:ext cx="2932236"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lots of vitamins and minerals to help our bodies grow and age</a:t>
            </a:r>
            <a:endParaRPr lang="en-AU" sz="2400" u="sng" dirty="0">
              <a:latin typeface="Arial" panose="020B0604020202020204" pitchFamily="34" charset="0"/>
              <a:cs typeface="Arial" panose="020B0604020202020204" pitchFamily="34" charset="0"/>
            </a:endParaRPr>
          </a:p>
        </p:txBody>
      </p:sp>
      <p:pic>
        <p:nvPicPr>
          <p:cNvPr id="23" name="Picture 22" descr="A cartoon of a person and a child&#10;&#10;AI-generated content may be incorrect.">
            <a:extLst>
              <a:ext uri="{FF2B5EF4-FFF2-40B4-BE49-F238E27FC236}">
                <a16:creationId xmlns:a16="http://schemas.microsoft.com/office/drawing/2014/main" id="{FEEAA7BE-9664-AF14-F6B6-74E4731339C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347055" y="4772959"/>
            <a:ext cx="2262117" cy="1508078"/>
          </a:xfrm>
          <a:prstGeom prst="rect">
            <a:avLst/>
          </a:prstGeom>
        </p:spPr>
      </p:pic>
    </p:spTree>
    <p:extLst>
      <p:ext uri="{BB962C8B-B14F-4D97-AF65-F5344CB8AC3E}">
        <p14:creationId xmlns:p14="http://schemas.microsoft.com/office/powerpoint/2010/main" val="4243478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C806D-45EA-6CBE-1563-99FBC59509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69C2BB-6050-1E03-B824-4BDE328A97DC}"/>
              </a:ext>
            </a:extLst>
          </p:cNvPr>
          <p:cNvSpPr>
            <a:spLocks noGrp="1"/>
          </p:cNvSpPr>
          <p:nvPr>
            <p:ph type="title"/>
          </p:nvPr>
        </p:nvSpPr>
        <p:spPr/>
        <p:txBody>
          <a:bodyPr/>
          <a:lstStyle/>
          <a:p>
            <a:pPr algn="ctr"/>
            <a:r>
              <a:rPr lang="en-AU" dirty="0"/>
              <a:t>Dairy and alternatives</a:t>
            </a:r>
          </a:p>
        </p:txBody>
      </p:sp>
      <p:sp>
        <p:nvSpPr>
          <p:cNvPr id="65" name="Rectangle: Rounded Corners 64">
            <a:extLst>
              <a:ext uri="{FF2B5EF4-FFF2-40B4-BE49-F238E27FC236}">
                <a16:creationId xmlns:a16="http://schemas.microsoft.com/office/drawing/2014/main" id="{F4B4E04A-3879-A762-C877-BD5B1ED1FEDA}"/>
              </a:ext>
            </a:extLst>
          </p:cNvPr>
          <p:cNvSpPr/>
          <p:nvPr/>
        </p:nvSpPr>
        <p:spPr>
          <a:xfrm>
            <a:off x="2893325" y="1542195"/>
            <a:ext cx="4053386" cy="717956"/>
          </a:xfrm>
          <a:prstGeom prst="roundRect">
            <a:avLst/>
          </a:prstGeom>
          <a:solidFill>
            <a:srgbClr val="AD77AB"/>
          </a:solidFill>
          <a:ln>
            <a:solidFill>
              <a:srgbClr val="AD77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Milk (fresh and long life)</a:t>
            </a:r>
          </a:p>
        </p:txBody>
      </p:sp>
      <p:sp>
        <p:nvSpPr>
          <p:cNvPr id="66" name="Rectangle: Rounded Corners 65">
            <a:extLst>
              <a:ext uri="{FF2B5EF4-FFF2-40B4-BE49-F238E27FC236}">
                <a16:creationId xmlns:a16="http://schemas.microsoft.com/office/drawing/2014/main" id="{4866BD5E-D250-2D58-AEA3-AF6D839A68BC}"/>
              </a:ext>
            </a:extLst>
          </p:cNvPr>
          <p:cNvSpPr/>
          <p:nvPr/>
        </p:nvSpPr>
        <p:spPr>
          <a:xfrm>
            <a:off x="2893323" y="3005959"/>
            <a:ext cx="4053386" cy="717956"/>
          </a:xfrm>
          <a:prstGeom prst="roundRect">
            <a:avLst/>
          </a:prstGeom>
          <a:solidFill>
            <a:srgbClr val="AD77AB"/>
          </a:solidFill>
          <a:ln>
            <a:solidFill>
              <a:srgbClr val="AD77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Yoghurt</a:t>
            </a:r>
          </a:p>
        </p:txBody>
      </p:sp>
      <p:sp>
        <p:nvSpPr>
          <p:cNvPr id="67" name="Rectangle: Rounded Corners 66">
            <a:extLst>
              <a:ext uri="{FF2B5EF4-FFF2-40B4-BE49-F238E27FC236}">
                <a16:creationId xmlns:a16="http://schemas.microsoft.com/office/drawing/2014/main" id="{5F341BAE-EC45-E83E-1A54-8DDF8FD4A003}"/>
              </a:ext>
            </a:extLst>
          </p:cNvPr>
          <p:cNvSpPr/>
          <p:nvPr/>
        </p:nvSpPr>
        <p:spPr>
          <a:xfrm>
            <a:off x="2893323" y="4469724"/>
            <a:ext cx="4053387" cy="717956"/>
          </a:xfrm>
          <a:prstGeom prst="roundRect">
            <a:avLst/>
          </a:prstGeom>
          <a:solidFill>
            <a:srgbClr val="AD77AB"/>
          </a:solidFill>
          <a:ln>
            <a:solidFill>
              <a:srgbClr val="AD77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Cheese</a:t>
            </a:r>
          </a:p>
        </p:txBody>
      </p:sp>
      <p:sp>
        <p:nvSpPr>
          <p:cNvPr id="81" name="Rectangle: Rounded Corners 80">
            <a:extLst>
              <a:ext uri="{FF2B5EF4-FFF2-40B4-BE49-F238E27FC236}">
                <a16:creationId xmlns:a16="http://schemas.microsoft.com/office/drawing/2014/main" id="{06FC08CC-579E-8975-1163-D38760F10B36}"/>
              </a:ext>
            </a:extLst>
          </p:cNvPr>
          <p:cNvSpPr/>
          <p:nvPr/>
        </p:nvSpPr>
        <p:spPr>
          <a:xfrm>
            <a:off x="1581070" y="5739271"/>
            <a:ext cx="9029859" cy="623307"/>
          </a:xfrm>
          <a:prstGeom prst="roundRect">
            <a:avLst/>
          </a:prstGeom>
          <a:solidFill>
            <a:srgbClr val="C0C0C0"/>
          </a:solidFill>
          <a:ln>
            <a:solidFill>
              <a:srgbClr val="C0C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Reduced fat varieties are the best choice for most</a:t>
            </a:r>
            <a:endParaRPr lang="en-AU" sz="2800" dirty="0">
              <a:solidFill>
                <a:schemeClr val="bg1"/>
              </a:solidFill>
              <a:latin typeface="Arial" panose="020B0604020202020204" pitchFamily="34" charset="0"/>
              <a:cs typeface="Arial" panose="020B0604020202020204" pitchFamily="34" charset="0"/>
            </a:endParaRPr>
          </a:p>
        </p:txBody>
      </p:sp>
      <p:sp>
        <p:nvSpPr>
          <p:cNvPr id="18" name="Rectangle 2">
            <a:extLst>
              <a:ext uri="{FF2B5EF4-FFF2-40B4-BE49-F238E27FC236}">
                <a16:creationId xmlns:a16="http://schemas.microsoft.com/office/drawing/2014/main" id="{9879B875-57BF-10B7-3441-AF289822008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21" name="Picture 20">
            <a:extLst>
              <a:ext uri="{FF2B5EF4-FFF2-40B4-BE49-F238E27FC236}">
                <a16:creationId xmlns:a16="http://schemas.microsoft.com/office/drawing/2014/main" id="{580A4146-53CB-A1E4-82FB-FA2428E223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003" y="283214"/>
            <a:ext cx="1972059" cy="2497942"/>
          </a:xfrm>
          <a:prstGeom prst="rect">
            <a:avLst/>
          </a:prstGeom>
        </p:spPr>
      </p:pic>
      <p:pic>
        <p:nvPicPr>
          <p:cNvPr id="5" name="Picture 4">
            <a:extLst>
              <a:ext uri="{FF2B5EF4-FFF2-40B4-BE49-F238E27FC236}">
                <a16:creationId xmlns:a16="http://schemas.microsoft.com/office/drawing/2014/main" id="{80F0516A-8C32-CDD9-04A9-7F58A93202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9645" y="1102474"/>
            <a:ext cx="1125364" cy="1515747"/>
          </a:xfrm>
          <a:prstGeom prst="rect">
            <a:avLst/>
          </a:prstGeom>
        </p:spPr>
      </p:pic>
      <p:pic>
        <p:nvPicPr>
          <p:cNvPr id="9" name="Picture 8">
            <a:extLst>
              <a:ext uri="{FF2B5EF4-FFF2-40B4-BE49-F238E27FC236}">
                <a16:creationId xmlns:a16="http://schemas.microsoft.com/office/drawing/2014/main" id="{CF64AC24-8D07-19B7-4AD1-53F911BF3CA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07152" y="2781156"/>
            <a:ext cx="1072265" cy="1406844"/>
          </a:xfrm>
          <a:prstGeom prst="rect">
            <a:avLst/>
          </a:prstGeom>
        </p:spPr>
      </p:pic>
      <p:pic>
        <p:nvPicPr>
          <p:cNvPr id="14" name="Picture 13">
            <a:extLst>
              <a:ext uri="{FF2B5EF4-FFF2-40B4-BE49-F238E27FC236}">
                <a16:creationId xmlns:a16="http://schemas.microsoft.com/office/drawing/2014/main" id="{8DB0A289-F9D4-B0F1-9802-D6FA44197AB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08406" y="3679670"/>
            <a:ext cx="1762313" cy="1783805"/>
          </a:xfrm>
          <a:prstGeom prst="rect">
            <a:avLst/>
          </a:prstGeom>
        </p:spPr>
      </p:pic>
    </p:spTree>
    <p:extLst>
      <p:ext uri="{BB962C8B-B14F-4D97-AF65-F5344CB8AC3E}">
        <p14:creationId xmlns:p14="http://schemas.microsoft.com/office/powerpoint/2010/main" val="3939197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EF25C-F307-F73E-EC30-6DC44E6AD5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CE2378-5218-A9B5-EAC6-901BCB008C48}"/>
              </a:ext>
            </a:extLst>
          </p:cNvPr>
          <p:cNvSpPr>
            <a:spLocks noGrp="1"/>
          </p:cNvSpPr>
          <p:nvPr>
            <p:ph type="title"/>
          </p:nvPr>
        </p:nvSpPr>
        <p:spPr>
          <a:xfrm>
            <a:off x="838200" y="248915"/>
            <a:ext cx="10515600" cy="1325563"/>
          </a:xfrm>
        </p:spPr>
        <p:txBody>
          <a:bodyPr/>
          <a:lstStyle/>
          <a:p>
            <a:pPr algn="ctr"/>
            <a:r>
              <a:rPr lang="en-AU" dirty="0"/>
              <a:t>Why dairy and alternative foods are important</a:t>
            </a:r>
          </a:p>
        </p:txBody>
      </p:sp>
      <p:sp>
        <p:nvSpPr>
          <p:cNvPr id="4" name="Rectangle: Rounded Corners 3">
            <a:extLst>
              <a:ext uri="{FF2B5EF4-FFF2-40B4-BE49-F238E27FC236}">
                <a16:creationId xmlns:a16="http://schemas.microsoft.com/office/drawing/2014/main" id="{835AE1B1-4A6D-1FA5-EFB7-3EA7D7EB1492}"/>
              </a:ext>
            </a:extLst>
          </p:cNvPr>
          <p:cNvSpPr/>
          <p:nvPr/>
        </p:nvSpPr>
        <p:spPr>
          <a:xfrm>
            <a:off x="838200" y="1836235"/>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calcium: for strong bones and teeth</a:t>
            </a:r>
            <a:endParaRPr lang="en-AU" sz="2400" u="sng" dirty="0">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2E475BF0-AC8C-09E6-F7BB-8865821C8C87}"/>
              </a:ext>
            </a:extLst>
          </p:cNvPr>
          <p:cNvSpPr/>
          <p:nvPr/>
        </p:nvSpPr>
        <p:spPr>
          <a:xfrm>
            <a:off x="4644751" y="1836235"/>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protein: helps our body grow and become strong</a:t>
            </a:r>
            <a:endParaRPr lang="en-AU" sz="2400" u="sng" dirty="0">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3BE7D1B0-F6A4-94A3-DA01-F6183D508FAF}"/>
              </a:ext>
            </a:extLst>
          </p:cNvPr>
          <p:cNvSpPr/>
          <p:nvPr/>
        </p:nvSpPr>
        <p:spPr>
          <a:xfrm>
            <a:off x="8451303" y="1836236"/>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lots of vitamins and minerals to help our bodies grow and age</a:t>
            </a:r>
            <a:endParaRPr lang="en-AU" sz="2400" u="sng" dirty="0">
              <a:latin typeface="Arial" panose="020B0604020202020204" pitchFamily="34" charset="0"/>
              <a:cs typeface="Arial" panose="020B0604020202020204" pitchFamily="34" charset="0"/>
            </a:endParaRPr>
          </a:p>
        </p:txBody>
      </p:sp>
      <p:pic>
        <p:nvPicPr>
          <p:cNvPr id="23" name="Picture 22" descr="A cartoon of a person and a child&#10;&#10;AI-generated content may be incorrect.">
            <a:extLst>
              <a:ext uri="{FF2B5EF4-FFF2-40B4-BE49-F238E27FC236}">
                <a16:creationId xmlns:a16="http://schemas.microsoft.com/office/drawing/2014/main" id="{B4BE8F7E-EC98-73F3-87EA-4E042843A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47055" y="4772959"/>
            <a:ext cx="2262117" cy="1508078"/>
          </a:xfrm>
          <a:prstGeom prst="rect">
            <a:avLst/>
          </a:prstGeom>
        </p:spPr>
      </p:pic>
      <p:pic>
        <p:nvPicPr>
          <p:cNvPr id="25" name="Picture 24" descr="A close-up of a tooth&#10;&#10;AI-generated content may be incorrect.">
            <a:extLst>
              <a:ext uri="{FF2B5EF4-FFF2-40B4-BE49-F238E27FC236}">
                <a16:creationId xmlns:a16="http://schemas.microsoft.com/office/drawing/2014/main" id="{EA117A1D-53EB-4D70-B7EE-9CE90CECCE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046" y="4528601"/>
            <a:ext cx="1188782" cy="1752436"/>
          </a:xfrm>
          <a:prstGeom prst="rect">
            <a:avLst/>
          </a:prstGeom>
        </p:spPr>
      </p:pic>
      <p:pic>
        <p:nvPicPr>
          <p:cNvPr id="29" name="Picture 28" descr="A skeleton of a person running&#10;&#10;AI-generated content may be incorrect.">
            <a:extLst>
              <a:ext uri="{FF2B5EF4-FFF2-40B4-BE49-F238E27FC236}">
                <a16:creationId xmlns:a16="http://schemas.microsoft.com/office/drawing/2014/main" id="{51C385A0-8645-1B2B-8F3D-34C3F8D9A7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54669" y="4527293"/>
            <a:ext cx="1490335" cy="1862919"/>
          </a:xfrm>
          <a:prstGeom prst="rect">
            <a:avLst/>
          </a:prstGeom>
        </p:spPr>
      </p:pic>
      <p:pic>
        <p:nvPicPr>
          <p:cNvPr id="31" name="Picture 30">
            <a:extLst>
              <a:ext uri="{FF2B5EF4-FFF2-40B4-BE49-F238E27FC236}">
                <a16:creationId xmlns:a16="http://schemas.microsoft.com/office/drawing/2014/main" id="{FD243185-D54A-6D0D-4FA3-3240B728F2D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50832" y="4373582"/>
            <a:ext cx="1490335" cy="2235503"/>
          </a:xfrm>
          <a:prstGeom prst="rect">
            <a:avLst/>
          </a:prstGeom>
        </p:spPr>
      </p:pic>
    </p:spTree>
    <p:extLst>
      <p:ext uri="{BB962C8B-B14F-4D97-AF65-F5344CB8AC3E}">
        <p14:creationId xmlns:p14="http://schemas.microsoft.com/office/powerpoint/2010/main" val="2894928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48B8B-BBF6-DF39-B7E6-3D22AE77E3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AE3D72-6508-16E1-E611-9D21D9901219}"/>
              </a:ext>
            </a:extLst>
          </p:cNvPr>
          <p:cNvSpPr>
            <a:spLocks noGrp="1"/>
          </p:cNvSpPr>
          <p:nvPr>
            <p:ph type="title"/>
          </p:nvPr>
        </p:nvSpPr>
        <p:spPr/>
        <p:txBody>
          <a:bodyPr/>
          <a:lstStyle/>
          <a:p>
            <a:pPr algn="ctr"/>
            <a:r>
              <a:rPr lang="en-AU" dirty="0"/>
              <a:t>Meat and alternatives</a:t>
            </a:r>
          </a:p>
        </p:txBody>
      </p:sp>
      <p:sp>
        <p:nvSpPr>
          <p:cNvPr id="65" name="Rectangle: Rounded Corners 64">
            <a:extLst>
              <a:ext uri="{FF2B5EF4-FFF2-40B4-BE49-F238E27FC236}">
                <a16:creationId xmlns:a16="http://schemas.microsoft.com/office/drawing/2014/main" id="{E0C2D6CD-A93B-208E-A226-B19D86E621AC}"/>
              </a:ext>
            </a:extLst>
          </p:cNvPr>
          <p:cNvSpPr/>
          <p:nvPr/>
        </p:nvSpPr>
        <p:spPr>
          <a:xfrm>
            <a:off x="2893315" y="1196975"/>
            <a:ext cx="3202676" cy="581547"/>
          </a:xfrm>
          <a:prstGeom prst="roundRect">
            <a:avLst/>
          </a:prstGeom>
          <a:solidFill>
            <a:srgbClr val="6492D8"/>
          </a:solidFill>
          <a:ln>
            <a:solidFill>
              <a:srgbClr val="6492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Pink and red meat</a:t>
            </a:r>
          </a:p>
        </p:txBody>
      </p:sp>
      <p:sp>
        <p:nvSpPr>
          <p:cNvPr id="66" name="Rectangle: Rounded Corners 65">
            <a:extLst>
              <a:ext uri="{FF2B5EF4-FFF2-40B4-BE49-F238E27FC236}">
                <a16:creationId xmlns:a16="http://schemas.microsoft.com/office/drawing/2014/main" id="{0D8933E2-258B-3194-63AA-7E54C320F66C}"/>
              </a:ext>
            </a:extLst>
          </p:cNvPr>
          <p:cNvSpPr/>
          <p:nvPr/>
        </p:nvSpPr>
        <p:spPr>
          <a:xfrm>
            <a:off x="2893315" y="1929936"/>
            <a:ext cx="3202676" cy="581547"/>
          </a:xfrm>
          <a:prstGeom prst="roundRect">
            <a:avLst/>
          </a:prstGeom>
          <a:solidFill>
            <a:srgbClr val="6492D8"/>
          </a:solidFill>
          <a:ln>
            <a:solidFill>
              <a:srgbClr val="6492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Poultry</a:t>
            </a:r>
          </a:p>
        </p:txBody>
      </p:sp>
      <p:sp>
        <p:nvSpPr>
          <p:cNvPr id="67" name="Rectangle: Rounded Corners 66">
            <a:extLst>
              <a:ext uri="{FF2B5EF4-FFF2-40B4-BE49-F238E27FC236}">
                <a16:creationId xmlns:a16="http://schemas.microsoft.com/office/drawing/2014/main" id="{482596B1-6001-4DE1-AA38-A424ED6C4A44}"/>
              </a:ext>
            </a:extLst>
          </p:cNvPr>
          <p:cNvSpPr/>
          <p:nvPr/>
        </p:nvSpPr>
        <p:spPr>
          <a:xfrm>
            <a:off x="2893314" y="2666006"/>
            <a:ext cx="3202677" cy="581547"/>
          </a:xfrm>
          <a:prstGeom prst="roundRect">
            <a:avLst/>
          </a:prstGeom>
          <a:solidFill>
            <a:srgbClr val="6492D8"/>
          </a:solidFill>
          <a:ln>
            <a:solidFill>
              <a:srgbClr val="6492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Fish and seafood</a:t>
            </a:r>
          </a:p>
        </p:txBody>
      </p:sp>
      <p:sp>
        <p:nvSpPr>
          <p:cNvPr id="69" name="Rectangle: Rounded Corners 68">
            <a:extLst>
              <a:ext uri="{FF2B5EF4-FFF2-40B4-BE49-F238E27FC236}">
                <a16:creationId xmlns:a16="http://schemas.microsoft.com/office/drawing/2014/main" id="{0FF6306E-6A83-CAB8-8B4F-C011050F35BC}"/>
              </a:ext>
            </a:extLst>
          </p:cNvPr>
          <p:cNvSpPr/>
          <p:nvPr/>
        </p:nvSpPr>
        <p:spPr>
          <a:xfrm>
            <a:off x="2893314" y="3403060"/>
            <a:ext cx="3202677" cy="581547"/>
          </a:xfrm>
          <a:prstGeom prst="roundRect">
            <a:avLst/>
          </a:prstGeom>
          <a:solidFill>
            <a:srgbClr val="6492D8"/>
          </a:solidFill>
          <a:ln>
            <a:solidFill>
              <a:srgbClr val="6492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Eggs</a:t>
            </a:r>
          </a:p>
        </p:txBody>
      </p:sp>
      <p:sp>
        <p:nvSpPr>
          <p:cNvPr id="81" name="Rectangle: Rounded Corners 80">
            <a:extLst>
              <a:ext uri="{FF2B5EF4-FFF2-40B4-BE49-F238E27FC236}">
                <a16:creationId xmlns:a16="http://schemas.microsoft.com/office/drawing/2014/main" id="{D9C9805D-E6B7-5D3E-A21C-D9EAB871E2FB}"/>
              </a:ext>
            </a:extLst>
          </p:cNvPr>
          <p:cNvSpPr/>
          <p:nvPr/>
        </p:nvSpPr>
        <p:spPr>
          <a:xfrm>
            <a:off x="1581070" y="5739271"/>
            <a:ext cx="9029859" cy="623307"/>
          </a:xfrm>
          <a:prstGeom prst="roundRect">
            <a:avLst/>
          </a:prstGeom>
          <a:solidFill>
            <a:srgbClr val="C0C0C0"/>
          </a:solidFill>
          <a:ln>
            <a:solidFill>
              <a:srgbClr val="C0C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Choose meat without visible fat</a:t>
            </a:r>
            <a:endParaRPr lang="en-AU" sz="2800" dirty="0">
              <a:solidFill>
                <a:schemeClr val="bg1"/>
              </a:solidFill>
              <a:latin typeface="Arial" panose="020B0604020202020204" pitchFamily="34" charset="0"/>
              <a:cs typeface="Arial" panose="020B0604020202020204" pitchFamily="34" charset="0"/>
            </a:endParaRPr>
          </a:p>
        </p:txBody>
      </p:sp>
      <p:sp>
        <p:nvSpPr>
          <p:cNvPr id="18" name="Rectangle 2">
            <a:extLst>
              <a:ext uri="{FF2B5EF4-FFF2-40B4-BE49-F238E27FC236}">
                <a16:creationId xmlns:a16="http://schemas.microsoft.com/office/drawing/2014/main" id="{8207FFD5-D3C4-84E8-13D2-2F7396052FF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3" name="Picture 2">
            <a:extLst>
              <a:ext uri="{FF2B5EF4-FFF2-40B4-BE49-F238E27FC236}">
                <a16:creationId xmlns:a16="http://schemas.microsoft.com/office/drawing/2014/main" id="{6394BE42-8ADA-8540-DFCF-34B818FDF7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669" y="287234"/>
            <a:ext cx="2475241" cy="2524256"/>
          </a:xfrm>
          <a:prstGeom prst="rect">
            <a:avLst/>
          </a:prstGeom>
        </p:spPr>
      </p:pic>
      <p:sp>
        <p:nvSpPr>
          <p:cNvPr id="5" name="Rectangle: Rounded Corners 4">
            <a:extLst>
              <a:ext uri="{FF2B5EF4-FFF2-40B4-BE49-F238E27FC236}">
                <a16:creationId xmlns:a16="http://schemas.microsoft.com/office/drawing/2014/main" id="{CBF28BB2-D87D-A69D-4A34-572A73B8632A}"/>
              </a:ext>
            </a:extLst>
          </p:cNvPr>
          <p:cNvSpPr/>
          <p:nvPr/>
        </p:nvSpPr>
        <p:spPr>
          <a:xfrm>
            <a:off x="2893314" y="4132253"/>
            <a:ext cx="3202677" cy="581547"/>
          </a:xfrm>
          <a:prstGeom prst="roundRect">
            <a:avLst/>
          </a:prstGeom>
          <a:solidFill>
            <a:srgbClr val="6492D8"/>
          </a:solidFill>
          <a:ln>
            <a:solidFill>
              <a:srgbClr val="6492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Nuts and seeds</a:t>
            </a:r>
          </a:p>
        </p:txBody>
      </p:sp>
      <p:sp>
        <p:nvSpPr>
          <p:cNvPr id="6" name="Rectangle: Rounded Corners 5">
            <a:extLst>
              <a:ext uri="{FF2B5EF4-FFF2-40B4-BE49-F238E27FC236}">
                <a16:creationId xmlns:a16="http://schemas.microsoft.com/office/drawing/2014/main" id="{16495C0D-2110-DD9F-7642-661C7D0BA3A4}"/>
              </a:ext>
            </a:extLst>
          </p:cNvPr>
          <p:cNvSpPr/>
          <p:nvPr/>
        </p:nvSpPr>
        <p:spPr>
          <a:xfrm>
            <a:off x="2893316" y="4861447"/>
            <a:ext cx="3202677" cy="581547"/>
          </a:xfrm>
          <a:prstGeom prst="roundRect">
            <a:avLst/>
          </a:prstGeom>
          <a:solidFill>
            <a:srgbClr val="6492D8"/>
          </a:solidFill>
          <a:ln>
            <a:solidFill>
              <a:srgbClr val="6492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Legumes/beans</a:t>
            </a:r>
          </a:p>
        </p:txBody>
      </p:sp>
      <p:pic>
        <p:nvPicPr>
          <p:cNvPr id="9" name="Picture 8">
            <a:extLst>
              <a:ext uri="{FF2B5EF4-FFF2-40B4-BE49-F238E27FC236}">
                <a16:creationId xmlns:a16="http://schemas.microsoft.com/office/drawing/2014/main" id="{50850E48-88A6-406D-22E6-C801FA3EBD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06520" y="2440515"/>
            <a:ext cx="1111958" cy="823432"/>
          </a:xfrm>
          <a:prstGeom prst="rect">
            <a:avLst/>
          </a:prstGeom>
        </p:spPr>
      </p:pic>
      <p:pic>
        <p:nvPicPr>
          <p:cNvPr id="12" name="Picture 11">
            <a:extLst>
              <a:ext uri="{FF2B5EF4-FFF2-40B4-BE49-F238E27FC236}">
                <a16:creationId xmlns:a16="http://schemas.microsoft.com/office/drawing/2014/main" id="{BD9C98D5-7FD6-FBDE-4655-2BDB842A22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81076" y="1172473"/>
            <a:ext cx="854037" cy="581547"/>
          </a:xfrm>
          <a:prstGeom prst="rect">
            <a:avLst/>
          </a:prstGeom>
        </p:spPr>
      </p:pic>
      <p:pic>
        <p:nvPicPr>
          <p:cNvPr id="15" name="Picture 14">
            <a:extLst>
              <a:ext uri="{FF2B5EF4-FFF2-40B4-BE49-F238E27FC236}">
                <a16:creationId xmlns:a16="http://schemas.microsoft.com/office/drawing/2014/main" id="{B22B9432-C5A3-123F-AE59-8C60E44DAC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58040" y="879301"/>
            <a:ext cx="907954" cy="944336"/>
          </a:xfrm>
          <a:prstGeom prst="rect">
            <a:avLst/>
          </a:prstGeom>
        </p:spPr>
      </p:pic>
      <p:pic>
        <p:nvPicPr>
          <p:cNvPr id="19" name="Picture 18">
            <a:extLst>
              <a:ext uri="{FF2B5EF4-FFF2-40B4-BE49-F238E27FC236}">
                <a16:creationId xmlns:a16="http://schemas.microsoft.com/office/drawing/2014/main" id="{79B352EB-6102-90C5-0F2E-F4ECEF08A8B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81250" y="1071769"/>
            <a:ext cx="1004612" cy="723795"/>
          </a:xfrm>
          <a:prstGeom prst="rect">
            <a:avLst/>
          </a:prstGeom>
        </p:spPr>
      </p:pic>
      <p:pic>
        <p:nvPicPr>
          <p:cNvPr id="22" name="Picture 21">
            <a:extLst>
              <a:ext uri="{FF2B5EF4-FFF2-40B4-BE49-F238E27FC236}">
                <a16:creationId xmlns:a16="http://schemas.microsoft.com/office/drawing/2014/main" id="{1222BB8F-DCAE-F0FE-0957-016E63646DA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085058" y="2052063"/>
            <a:ext cx="1209842" cy="1239402"/>
          </a:xfrm>
          <a:prstGeom prst="rect">
            <a:avLst/>
          </a:prstGeom>
        </p:spPr>
      </p:pic>
      <p:pic>
        <p:nvPicPr>
          <p:cNvPr id="25" name="Picture 24">
            <a:extLst>
              <a:ext uri="{FF2B5EF4-FFF2-40B4-BE49-F238E27FC236}">
                <a16:creationId xmlns:a16="http://schemas.microsoft.com/office/drawing/2014/main" id="{E2B8ECF5-70D1-FA31-9AD1-C3F9978C4D7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382410" y="2007035"/>
            <a:ext cx="993254" cy="771266"/>
          </a:xfrm>
          <a:prstGeom prst="rect">
            <a:avLst/>
          </a:prstGeom>
        </p:spPr>
      </p:pic>
      <p:pic>
        <p:nvPicPr>
          <p:cNvPr id="32" name="Picture 31">
            <a:extLst>
              <a:ext uri="{FF2B5EF4-FFF2-40B4-BE49-F238E27FC236}">
                <a16:creationId xmlns:a16="http://schemas.microsoft.com/office/drawing/2014/main" id="{0D4A1076-67AA-BC62-AC48-1C3FB3B47A9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329389" y="3200932"/>
            <a:ext cx="1046275" cy="602840"/>
          </a:xfrm>
          <a:prstGeom prst="rect">
            <a:avLst/>
          </a:prstGeom>
        </p:spPr>
      </p:pic>
      <p:pic>
        <p:nvPicPr>
          <p:cNvPr id="35" name="Picture 34">
            <a:extLst>
              <a:ext uri="{FF2B5EF4-FFF2-40B4-BE49-F238E27FC236}">
                <a16:creationId xmlns:a16="http://schemas.microsoft.com/office/drawing/2014/main" id="{5EF3DB0C-D7EE-87E9-55F4-0B626D47D57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806520" y="3753701"/>
            <a:ext cx="1478205" cy="696666"/>
          </a:xfrm>
          <a:prstGeom prst="rect">
            <a:avLst/>
          </a:prstGeom>
        </p:spPr>
      </p:pic>
      <p:pic>
        <p:nvPicPr>
          <p:cNvPr id="36" name="Picture 35">
            <a:extLst>
              <a:ext uri="{FF2B5EF4-FFF2-40B4-BE49-F238E27FC236}">
                <a16:creationId xmlns:a16="http://schemas.microsoft.com/office/drawing/2014/main" id="{B4C960B4-239C-2687-1BEF-3CF6EB89B5D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519299" y="4355921"/>
            <a:ext cx="761794" cy="1109886"/>
          </a:xfrm>
          <a:prstGeom prst="rect">
            <a:avLst/>
          </a:prstGeom>
        </p:spPr>
      </p:pic>
      <p:pic>
        <p:nvPicPr>
          <p:cNvPr id="38" name="Picture 37">
            <a:extLst>
              <a:ext uri="{FF2B5EF4-FFF2-40B4-BE49-F238E27FC236}">
                <a16:creationId xmlns:a16="http://schemas.microsoft.com/office/drawing/2014/main" id="{A6B6965B-5FF0-3796-A48E-31FFECA985A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456954" y="4821581"/>
            <a:ext cx="1628104" cy="749060"/>
          </a:xfrm>
          <a:prstGeom prst="rect">
            <a:avLst/>
          </a:prstGeom>
        </p:spPr>
      </p:pic>
      <p:pic>
        <p:nvPicPr>
          <p:cNvPr id="40" name="Picture 39">
            <a:extLst>
              <a:ext uri="{FF2B5EF4-FFF2-40B4-BE49-F238E27FC236}">
                <a16:creationId xmlns:a16="http://schemas.microsoft.com/office/drawing/2014/main" id="{64101500-2537-C64B-FB2B-1BFDD12B5556}"/>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612707" y="3792954"/>
            <a:ext cx="1286851" cy="657413"/>
          </a:xfrm>
          <a:prstGeom prst="rect">
            <a:avLst/>
          </a:prstGeom>
        </p:spPr>
      </p:pic>
    </p:spTree>
    <p:extLst>
      <p:ext uri="{BB962C8B-B14F-4D97-AF65-F5344CB8AC3E}">
        <p14:creationId xmlns:p14="http://schemas.microsoft.com/office/powerpoint/2010/main" val="1819295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58D7-3973-DF21-E4EA-440B289071C5}"/>
              </a:ext>
            </a:extLst>
          </p:cNvPr>
          <p:cNvSpPr>
            <a:spLocks noGrp="1"/>
          </p:cNvSpPr>
          <p:nvPr>
            <p:ph type="title"/>
          </p:nvPr>
        </p:nvSpPr>
        <p:spPr>
          <a:xfrm>
            <a:off x="838200" y="248915"/>
            <a:ext cx="10515600" cy="1325563"/>
          </a:xfrm>
        </p:spPr>
        <p:txBody>
          <a:bodyPr/>
          <a:lstStyle/>
          <a:p>
            <a:pPr algn="ctr"/>
            <a:r>
              <a:rPr lang="en-AU" dirty="0"/>
              <a:t>Why meat and alternative foods are important</a:t>
            </a:r>
          </a:p>
        </p:txBody>
      </p:sp>
      <p:sp>
        <p:nvSpPr>
          <p:cNvPr id="4" name="Rectangle: Rounded Corners 3">
            <a:extLst>
              <a:ext uri="{FF2B5EF4-FFF2-40B4-BE49-F238E27FC236}">
                <a16:creationId xmlns:a16="http://schemas.microsoft.com/office/drawing/2014/main" id="{2A663988-A809-F5A7-F069-F58E222A2CE9}"/>
              </a:ext>
            </a:extLst>
          </p:cNvPr>
          <p:cNvSpPr/>
          <p:nvPr/>
        </p:nvSpPr>
        <p:spPr>
          <a:xfrm>
            <a:off x="838200" y="1836235"/>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zinc and iron: keeps our blood healthy and gives us energy</a:t>
            </a:r>
            <a:endParaRPr lang="en-AU" sz="2400" u="sng" dirty="0">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B6DD8D76-ED37-6527-96ED-9D170D0822C4}"/>
              </a:ext>
            </a:extLst>
          </p:cNvPr>
          <p:cNvSpPr/>
          <p:nvPr/>
        </p:nvSpPr>
        <p:spPr>
          <a:xfrm>
            <a:off x="4644751" y="1836235"/>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protein: helps our body grow and become strong</a:t>
            </a:r>
            <a:endParaRPr lang="en-AU" sz="2400" u="sng" dirty="0">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4DE4C2F6-3BB1-6F70-51CD-2F547C6A5DF8}"/>
              </a:ext>
            </a:extLst>
          </p:cNvPr>
          <p:cNvSpPr/>
          <p:nvPr/>
        </p:nvSpPr>
        <p:spPr>
          <a:xfrm>
            <a:off x="8451303" y="1836236"/>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essential fatty acids to keep our brains and heart healthy</a:t>
            </a:r>
            <a:endParaRPr lang="en-AU" sz="2400" u="sng" dirty="0">
              <a:latin typeface="Arial" panose="020B060402020202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id="{8FE731FF-E9E2-9F11-7260-90474BB2731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129546" y="4390741"/>
            <a:ext cx="1350317" cy="1954640"/>
          </a:xfrm>
          <a:prstGeom prst="rect">
            <a:avLst/>
          </a:prstGeom>
        </p:spPr>
      </p:pic>
      <p:pic>
        <p:nvPicPr>
          <p:cNvPr id="33" name="Picture 32">
            <a:extLst>
              <a:ext uri="{FF2B5EF4-FFF2-40B4-BE49-F238E27FC236}">
                <a16:creationId xmlns:a16="http://schemas.microsoft.com/office/drawing/2014/main" id="{5008E846-7083-7779-5D56-CAF4C8E452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50832" y="4373582"/>
            <a:ext cx="1490335" cy="2235503"/>
          </a:xfrm>
          <a:prstGeom prst="rect">
            <a:avLst/>
          </a:prstGeom>
        </p:spPr>
      </p:pic>
      <p:pic>
        <p:nvPicPr>
          <p:cNvPr id="35" name="Picture 34" descr="A cartoon of a blood drop&#10;&#10;AI-generated content may be incorrect.">
            <a:extLst>
              <a:ext uri="{FF2B5EF4-FFF2-40B4-BE49-F238E27FC236}">
                <a16:creationId xmlns:a16="http://schemas.microsoft.com/office/drawing/2014/main" id="{C35D783B-E7C6-0DA9-2584-8AA36B1B1F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4683" y="4515945"/>
            <a:ext cx="1954640" cy="1954640"/>
          </a:xfrm>
          <a:prstGeom prst="rect">
            <a:avLst/>
          </a:prstGeom>
        </p:spPr>
      </p:pic>
    </p:spTree>
    <p:extLst>
      <p:ext uri="{BB962C8B-B14F-4D97-AF65-F5344CB8AC3E}">
        <p14:creationId xmlns:p14="http://schemas.microsoft.com/office/powerpoint/2010/main" val="276041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D66E7-4848-A439-AA39-DEB210B69C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F7A05E-B33F-CD68-BB5A-2AD02B33D74C}"/>
              </a:ext>
            </a:extLst>
          </p:cNvPr>
          <p:cNvSpPr>
            <a:spLocks noGrp="1"/>
          </p:cNvSpPr>
          <p:nvPr>
            <p:ph type="title"/>
          </p:nvPr>
        </p:nvSpPr>
        <p:spPr/>
        <p:txBody>
          <a:bodyPr/>
          <a:lstStyle/>
          <a:p>
            <a:pPr algn="ctr"/>
            <a:r>
              <a:rPr lang="en-AU" dirty="0"/>
              <a:t>‘Sometimes' foods</a:t>
            </a:r>
          </a:p>
        </p:txBody>
      </p:sp>
      <p:sp>
        <p:nvSpPr>
          <p:cNvPr id="65" name="Rectangle: Rounded Corners 64">
            <a:extLst>
              <a:ext uri="{FF2B5EF4-FFF2-40B4-BE49-F238E27FC236}">
                <a16:creationId xmlns:a16="http://schemas.microsoft.com/office/drawing/2014/main" id="{BBD94698-FA40-1426-0BA4-09280940E870}"/>
              </a:ext>
            </a:extLst>
          </p:cNvPr>
          <p:cNvSpPr/>
          <p:nvPr/>
        </p:nvSpPr>
        <p:spPr>
          <a:xfrm>
            <a:off x="1009934" y="2684572"/>
            <a:ext cx="4053386" cy="717956"/>
          </a:xfrm>
          <a:prstGeom prst="roundRect">
            <a:avLst/>
          </a:prstGeom>
          <a:solidFill>
            <a:srgbClr val="8E99A2"/>
          </a:solidFill>
          <a:ln>
            <a:solidFill>
              <a:srgbClr val="8E99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Higher in added sugars</a:t>
            </a:r>
          </a:p>
        </p:txBody>
      </p:sp>
      <p:sp>
        <p:nvSpPr>
          <p:cNvPr id="66" name="Rectangle: Rounded Corners 65">
            <a:extLst>
              <a:ext uri="{FF2B5EF4-FFF2-40B4-BE49-F238E27FC236}">
                <a16:creationId xmlns:a16="http://schemas.microsoft.com/office/drawing/2014/main" id="{17ED571C-C6CA-8311-5AD8-A92255402A05}"/>
              </a:ext>
            </a:extLst>
          </p:cNvPr>
          <p:cNvSpPr/>
          <p:nvPr/>
        </p:nvSpPr>
        <p:spPr>
          <a:xfrm>
            <a:off x="1009932" y="3761093"/>
            <a:ext cx="6086903" cy="717956"/>
          </a:xfrm>
          <a:prstGeom prst="roundRect">
            <a:avLst/>
          </a:prstGeom>
          <a:solidFill>
            <a:srgbClr val="8E99A2"/>
          </a:solidFill>
          <a:ln>
            <a:solidFill>
              <a:srgbClr val="8E99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Higher in fat (and sodium)</a:t>
            </a:r>
          </a:p>
        </p:txBody>
      </p:sp>
      <p:sp>
        <p:nvSpPr>
          <p:cNvPr id="67" name="Rectangle: Rounded Corners 66">
            <a:extLst>
              <a:ext uri="{FF2B5EF4-FFF2-40B4-BE49-F238E27FC236}">
                <a16:creationId xmlns:a16="http://schemas.microsoft.com/office/drawing/2014/main" id="{59EF8CFF-3A3E-5308-E60B-FA1916A72D59}"/>
              </a:ext>
            </a:extLst>
          </p:cNvPr>
          <p:cNvSpPr/>
          <p:nvPr/>
        </p:nvSpPr>
        <p:spPr>
          <a:xfrm>
            <a:off x="1009933" y="4839737"/>
            <a:ext cx="4053387" cy="717956"/>
          </a:xfrm>
          <a:prstGeom prst="roundRect">
            <a:avLst/>
          </a:prstGeom>
          <a:solidFill>
            <a:srgbClr val="8E99A2"/>
          </a:solidFill>
          <a:ln>
            <a:solidFill>
              <a:srgbClr val="8E99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Higher in both</a:t>
            </a:r>
          </a:p>
        </p:txBody>
      </p:sp>
      <p:sp>
        <p:nvSpPr>
          <p:cNvPr id="81" name="Rectangle: Rounded Corners 80">
            <a:extLst>
              <a:ext uri="{FF2B5EF4-FFF2-40B4-BE49-F238E27FC236}">
                <a16:creationId xmlns:a16="http://schemas.microsoft.com/office/drawing/2014/main" id="{2F3EE55B-AD41-5DCC-640A-59BC6AD22FDB}"/>
              </a:ext>
            </a:extLst>
          </p:cNvPr>
          <p:cNvSpPr/>
          <p:nvPr/>
        </p:nvSpPr>
        <p:spPr>
          <a:xfrm>
            <a:off x="1581070" y="5839424"/>
            <a:ext cx="9029859" cy="623307"/>
          </a:xfrm>
          <a:prstGeom prst="roundRect">
            <a:avLst/>
          </a:prstGeom>
          <a:solidFill>
            <a:srgbClr val="C0C0C0"/>
          </a:solidFill>
          <a:ln>
            <a:solidFill>
              <a:srgbClr val="C0C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To be consumed sometimes and in small amounts</a:t>
            </a:r>
            <a:endParaRPr lang="en-AU" sz="2800" dirty="0">
              <a:solidFill>
                <a:schemeClr val="bg1"/>
              </a:solidFill>
              <a:latin typeface="Arial" panose="020B0604020202020204" pitchFamily="34" charset="0"/>
              <a:cs typeface="Arial" panose="020B0604020202020204" pitchFamily="34" charset="0"/>
            </a:endParaRPr>
          </a:p>
        </p:txBody>
      </p:sp>
      <p:sp>
        <p:nvSpPr>
          <p:cNvPr id="18" name="Rectangle 2">
            <a:extLst>
              <a:ext uri="{FF2B5EF4-FFF2-40B4-BE49-F238E27FC236}">
                <a16:creationId xmlns:a16="http://schemas.microsoft.com/office/drawing/2014/main" id="{92391F87-756D-698D-8B5B-0A5545C34A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3" name="Rectangle 1">
            <a:extLst>
              <a:ext uri="{FF2B5EF4-FFF2-40B4-BE49-F238E27FC236}">
                <a16:creationId xmlns:a16="http://schemas.microsoft.com/office/drawing/2014/main" id="{0146897C-C75C-E925-42E0-983082DFCF0A}"/>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5" name="Rectangle 2">
            <a:extLst>
              <a:ext uri="{FF2B5EF4-FFF2-40B4-BE49-F238E27FC236}">
                <a16:creationId xmlns:a16="http://schemas.microsoft.com/office/drawing/2014/main" id="{7F01EB24-9E2D-515C-239C-C6541201C980}"/>
              </a:ext>
            </a:extLst>
          </p:cNvPr>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3C414B04-1C7D-09B3-E125-EB2CABB6881B}"/>
              </a:ext>
            </a:extLst>
          </p:cNvPr>
          <p:cNvSpPr>
            <a:spLocks noChangeArrowheads="1"/>
          </p:cNvSpPr>
          <p:nvPr/>
        </p:nvSpPr>
        <p:spPr bwMode="auto">
          <a:xfrm>
            <a:off x="45720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15" name="Picture 14">
            <a:extLst>
              <a:ext uri="{FF2B5EF4-FFF2-40B4-BE49-F238E27FC236}">
                <a16:creationId xmlns:a16="http://schemas.microsoft.com/office/drawing/2014/main" id="{3BD82ACC-6602-22D4-27E0-9D5C8FCFBF25}"/>
              </a:ext>
            </a:extLst>
          </p:cNvPr>
          <p:cNvPicPr>
            <a:picLocks noChangeAspect="1"/>
          </p:cNvPicPr>
          <p:nvPr/>
        </p:nvPicPr>
        <p:blipFill>
          <a:blip r:embed="rId3"/>
          <a:stretch>
            <a:fillRect/>
          </a:stretch>
        </p:blipFill>
        <p:spPr>
          <a:xfrm>
            <a:off x="152400" y="1112112"/>
            <a:ext cx="4385691" cy="1410927"/>
          </a:xfrm>
          <a:prstGeom prst="rect">
            <a:avLst/>
          </a:prstGeom>
        </p:spPr>
      </p:pic>
      <p:pic>
        <p:nvPicPr>
          <p:cNvPr id="8" name="Picture 7">
            <a:extLst>
              <a:ext uri="{FF2B5EF4-FFF2-40B4-BE49-F238E27FC236}">
                <a16:creationId xmlns:a16="http://schemas.microsoft.com/office/drawing/2014/main" id="{8C364F14-FF45-C468-91D2-5D1A034189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81089" y="1560494"/>
            <a:ext cx="968374" cy="1839911"/>
          </a:xfrm>
          <a:prstGeom prst="rect">
            <a:avLst/>
          </a:prstGeom>
        </p:spPr>
      </p:pic>
      <p:pic>
        <p:nvPicPr>
          <p:cNvPr id="10" name="Picture 9">
            <a:extLst>
              <a:ext uri="{FF2B5EF4-FFF2-40B4-BE49-F238E27FC236}">
                <a16:creationId xmlns:a16="http://schemas.microsoft.com/office/drawing/2014/main" id="{72779FF3-D6DD-3B75-B59B-C2F98C07DB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06267" y="2249122"/>
            <a:ext cx="2831351" cy="1133213"/>
          </a:xfrm>
          <a:prstGeom prst="rect">
            <a:avLst/>
          </a:prstGeom>
        </p:spPr>
      </p:pic>
      <p:pic>
        <p:nvPicPr>
          <p:cNvPr id="12" name="Picture 11">
            <a:extLst>
              <a:ext uri="{FF2B5EF4-FFF2-40B4-BE49-F238E27FC236}">
                <a16:creationId xmlns:a16="http://schemas.microsoft.com/office/drawing/2014/main" id="{CCD7BB20-8C60-7097-74AE-877B477324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81032" y="3759382"/>
            <a:ext cx="1261452" cy="808093"/>
          </a:xfrm>
          <a:prstGeom prst="rect">
            <a:avLst/>
          </a:prstGeom>
        </p:spPr>
      </p:pic>
      <p:pic>
        <p:nvPicPr>
          <p:cNvPr id="14" name="Picture 13">
            <a:extLst>
              <a:ext uri="{FF2B5EF4-FFF2-40B4-BE49-F238E27FC236}">
                <a16:creationId xmlns:a16="http://schemas.microsoft.com/office/drawing/2014/main" id="{D5593A28-C2C3-3FD4-07C8-EBDD94103F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38328" y="4449503"/>
            <a:ext cx="1471876" cy="728292"/>
          </a:xfrm>
          <a:prstGeom prst="rect">
            <a:avLst/>
          </a:prstGeom>
        </p:spPr>
      </p:pic>
      <p:pic>
        <p:nvPicPr>
          <p:cNvPr id="19" name="Picture 18">
            <a:extLst>
              <a:ext uri="{FF2B5EF4-FFF2-40B4-BE49-F238E27FC236}">
                <a16:creationId xmlns:a16="http://schemas.microsoft.com/office/drawing/2014/main" id="{DD5DEEB8-0480-6032-4D1B-D3B336C7487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73722" y="3725330"/>
            <a:ext cx="1851660" cy="899872"/>
          </a:xfrm>
          <a:prstGeom prst="rect">
            <a:avLst/>
          </a:prstGeom>
        </p:spPr>
      </p:pic>
      <p:pic>
        <p:nvPicPr>
          <p:cNvPr id="22" name="Picture 21">
            <a:extLst>
              <a:ext uri="{FF2B5EF4-FFF2-40B4-BE49-F238E27FC236}">
                <a16:creationId xmlns:a16="http://schemas.microsoft.com/office/drawing/2014/main" id="{ADCF2FBB-25F0-FE8F-31B0-2B2FFE14388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99938" y="4649470"/>
            <a:ext cx="950885" cy="1036660"/>
          </a:xfrm>
          <a:prstGeom prst="rect">
            <a:avLst/>
          </a:prstGeom>
        </p:spPr>
      </p:pic>
    </p:spTree>
    <p:extLst>
      <p:ext uri="{BB962C8B-B14F-4D97-AF65-F5344CB8AC3E}">
        <p14:creationId xmlns:p14="http://schemas.microsoft.com/office/powerpoint/2010/main" val="1709906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F215E-3446-D9A1-FA22-E441820CB31E}"/>
              </a:ext>
            </a:extLst>
          </p:cNvPr>
          <p:cNvSpPr>
            <a:spLocks noGrp="1"/>
          </p:cNvSpPr>
          <p:nvPr>
            <p:ph type="title"/>
          </p:nvPr>
        </p:nvSpPr>
        <p:spPr/>
        <p:txBody>
          <a:bodyPr/>
          <a:lstStyle/>
          <a:p>
            <a:r>
              <a:rPr lang="en-AU" dirty="0"/>
              <a:t>Making food choices</a:t>
            </a:r>
          </a:p>
        </p:txBody>
      </p:sp>
      <p:sp>
        <p:nvSpPr>
          <p:cNvPr id="3" name="Content Placeholder 2">
            <a:extLst>
              <a:ext uri="{FF2B5EF4-FFF2-40B4-BE49-F238E27FC236}">
                <a16:creationId xmlns:a16="http://schemas.microsoft.com/office/drawing/2014/main" id="{817A1A87-DBD7-598D-E9AD-25CF091387F7}"/>
              </a:ext>
            </a:extLst>
          </p:cNvPr>
          <p:cNvSpPr>
            <a:spLocks noGrp="1"/>
          </p:cNvSpPr>
          <p:nvPr>
            <p:ph idx="1"/>
          </p:nvPr>
        </p:nvSpPr>
        <p:spPr/>
        <p:txBody>
          <a:bodyPr>
            <a:normAutofit lnSpcReduction="10000"/>
          </a:bodyPr>
          <a:lstStyle/>
          <a:p>
            <a:pPr lvl="0">
              <a:lnSpc>
                <a:spcPct val="115000"/>
              </a:lnSpc>
              <a:spcBef>
                <a:spcPts val="50"/>
              </a:spcBef>
              <a:buFont typeface="Symbol" panose="05050102010706020507" pitchFamily="18" charset="2"/>
              <a:buChar char=""/>
            </a:pPr>
            <a:r>
              <a:rPr lang="en-AU" kern="100" dirty="0">
                <a:ea typeface="Aptos" panose="020B0004020202020204" pitchFamily="34" charset="0"/>
              </a:rPr>
              <a:t>The Australian Guide to Healthy Eating is a guide to food choices.</a:t>
            </a:r>
          </a:p>
          <a:p>
            <a:pPr>
              <a:lnSpc>
                <a:spcPct val="115000"/>
              </a:lnSpc>
              <a:spcBef>
                <a:spcPts val="50"/>
              </a:spcBef>
              <a:buFont typeface="Symbol" panose="05050102010706020507" pitchFamily="18" charset="2"/>
              <a:buChar char=""/>
            </a:pPr>
            <a:r>
              <a:rPr lang="en-AU" kern="100" dirty="0"/>
              <a:t>Packaged foods plays a role in a healthy diet.</a:t>
            </a:r>
            <a:endParaRPr lang="en-AU" kern="100" dirty="0">
              <a:ea typeface="Aptos" panose="020B0004020202020204" pitchFamily="34" charset="0"/>
            </a:endParaRPr>
          </a:p>
          <a:p>
            <a:pPr lvl="0">
              <a:lnSpc>
                <a:spcPct val="115000"/>
              </a:lnSpc>
              <a:spcBef>
                <a:spcPts val="50"/>
              </a:spcBef>
              <a:buFont typeface="Symbol" panose="05050102010706020507" pitchFamily="18" charset="2"/>
              <a:buChar char=""/>
            </a:pPr>
            <a:r>
              <a:rPr lang="en-AU" kern="100" dirty="0">
                <a:ea typeface="Aptos" panose="020B0004020202020204" pitchFamily="34" charset="0"/>
              </a:rPr>
              <a:t>The descriptors provided for each food group help support decision-making.</a:t>
            </a:r>
          </a:p>
          <a:p>
            <a:pPr marL="0" indent="0">
              <a:buNone/>
            </a:pPr>
            <a:endParaRPr lang="en-AU" dirty="0"/>
          </a:p>
        </p:txBody>
      </p:sp>
      <p:pic>
        <p:nvPicPr>
          <p:cNvPr id="4" name="Picture 3">
            <a:extLst>
              <a:ext uri="{FF2B5EF4-FFF2-40B4-BE49-F238E27FC236}">
                <a16:creationId xmlns:a16="http://schemas.microsoft.com/office/drawing/2014/main" id="{D700FE02-D961-3C4F-ABF0-E5114A5C50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0203" y="63500"/>
            <a:ext cx="1287193" cy="1657536"/>
          </a:xfrm>
          <a:prstGeom prst="rect">
            <a:avLst/>
          </a:prstGeom>
        </p:spPr>
      </p:pic>
    </p:spTree>
    <p:extLst>
      <p:ext uri="{BB962C8B-B14F-4D97-AF65-F5344CB8AC3E}">
        <p14:creationId xmlns:p14="http://schemas.microsoft.com/office/powerpoint/2010/main" val="3905453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2ECE9484-66E6-7DBA-D6CD-E89936BCFA24}"/>
              </a:ext>
            </a:extLst>
          </p:cNvPr>
          <p:cNvSpPr>
            <a:spLocks noGrp="1"/>
          </p:cNvSpPr>
          <p:nvPr>
            <p:ph type="title"/>
          </p:nvPr>
        </p:nvSpPr>
        <p:spPr>
          <a:xfrm>
            <a:off x="838200" y="2103437"/>
            <a:ext cx="10515600" cy="1325563"/>
          </a:xfrm>
        </p:spPr>
        <p:txBody>
          <a:bodyPr/>
          <a:lstStyle/>
          <a:p>
            <a:pPr algn="ctr"/>
            <a:r>
              <a:rPr lang="en-AU" dirty="0">
                <a:solidFill>
                  <a:schemeClr val="tx1"/>
                </a:solidFill>
                <a:latin typeface="Arial" panose="020B0604020202020204" pitchFamily="34" charset="0"/>
                <a:cs typeface="Arial" panose="020B0604020202020204" pitchFamily="34" charset="0"/>
              </a:rPr>
              <a:t>Food labelling can also assist with decision-making</a:t>
            </a:r>
          </a:p>
        </p:txBody>
      </p:sp>
    </p:spTree>
    <p:extLst>
      <p:ext uri="{BB962C8B-B14F-4D97-AF65-F5344CB8AC3E}">
        <p14:creationId xmlns:p14="http://schemas.microsoft.com/office/powerpoint/2010/main" val="1212230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15F7B-E12F-0E94-4476-ADEDA3ED8FD2}"/>
              </a:ext>
            </a:extLst>
          </p:cNvPr>
          <p:cNvSpPr>
            <a:spLocks noGrp="1"/>
          </p:cNvSpPr>
          <p:nvPr>
            <p:ph type="title"/>
          </p:nvPr>
        </p:nvSpPr>
        <p:spPr/>
        <p:txBody>
          <a:bodyPr/>
          <a:lstStyle/>
          <a:p>
            <a:r>
              <a:rPr lang="en-AU" dirty="0"/>
              <a:t>Health Star Rating</a:t>
            </a:r>
          </a:p>
        </p:txBody>
      </p:sp>
      <p:sp>
        <p:nvSpPr>
          <p:cNvPr id="3" name="Content Placeholder 2">
            <a:extLst>
              <a:ext uri="{FF2B5EF4-FFF2-40B4-BE49-F238E27FC236}">
                <a16:creationId xmlns:a16="http://schemas.microsoft.com/office/drawing/2014/main" id="{5CBD4B1C-FCAB-3A05-82B4-C4D1ACABCA68}"/>
              </a:ext>
            </a:extLst>
          </p:cNvPr>
          <p:cNvSpPr>
            <a:spLocks noGrp="1"/>
          </p:cNvSpPr>
          <p:nvPr>
            <p:ph idx="1"/>
          </p:nvPr>
        </p:nvSpPr>
        <p:spPr>
          <a:xfrm>
            <a:off x="838200" y="1553592"/>
            <a:ext cx="10515600" cy="5019486"/>
          </a:xfrm>
        </p:spPr>
        <p:txBody>
          <a:bodyPr>
            <a:normAutofit fontScale="92500" lnSpcReduction="20000"/>
          </a:bodyPr>
          <a:lstStyle/>
          <a:p>
            <a:pPr lvl="0">
              <a:lnSpc>
                <a:spcPct val="115000"/>
              </a:lnSpc>
              <a:spcBef>
                <a:spcPts val="50"/>
              </a:spcBef>
              <a:buFont typeface="Symbol" panose="05050102010706020507" pitchFamily="18" charset="2"/>
              <a:buChar char=""/>
            </a:pPr>
            <a:r>
              <a:rPr lang="en-AU" kern="100" dirty="0">
                <a:ea typeface="Aptos" panose="020B0004020202020204" pitchFamily="34" charset="0"/>
              </a:rPr>
              <a:t>The Health Star Rating can be voluntarily added.</a:t>
            </a:r>
          </a:p>
          <a:p>
            <a:pPr lvl="0">
              <a:lnSpc>
                <a:spcPct val="115000"/>
              </a:lnSpc>
              <a:spcBef>
                <a:spcPts val="50"/>
              </a:spcBef>
              <a:buFont typeface="Symbol" panose="05050102010706020507" pitchFamily="18" charset="2"/>
              <a:buChar char=""/>
            </a:pPr>
            <a:r>
              <a:rPr lang="en-AU" kern="100" dirty="0"/>
              <a:t>This system rates the overall nutritional profile of a packaged food.</a:t>
            </a:r>
          </a:p>
          <a:p>
            <a:pPr lvl="0">
              <a:lnSpc>
                <a:spcPct val="115000"/>
              </a:lnSpc>
              <a:spcBef>
                <a:spcPts val="50"/>
              </a:spcBef>
              <a:buFont typeface="Symbol" panose="05050102010706020507" pitchFamily="18" charset="2"/>
              <a:buChar char=""/>
            </a:pPr>
            <a:r>
              <a:rPr lang="en-AU" kern="100" dirty="0"/>
              <a:t>Rating from ½ to 5 stars (higher is better).</a:t>
            </a:r>
          </a:p>
          <a:p>
            <a:pPr lvl="0">
              <a:lnSpc>
                <a:spcPct val="115000"/>
              </a:lnSpc>
              <a:spcBef>
                <a:spcPts val="50"/>
              </a:spcBef>
              <a:buFont typeface="Symbol" panose="05050102010706020507" pitchFamily="18" charset="2"/>
              <a:buChar char=""/>
            </a:pPr>
            <a:r>
              <a:rPr lang="en-AU" kern="100" dirty="0"/>
              <a:t>This rating is based on foods within the same category e.g. don’t compare </a:t>
            </a:r>
            <a:br>
              <a:rPr lang="en-AU" kern="100" dirty="0"/>
            </a:br>
            <a:r>
              <a:rPr lang="en-AU" kern="100" dirty="0"/>
              <a:t>muesli bar and bread.</a:t>
            </a:r>
            <a:endParaRPr lang="en-AU" dirty="0"/>
          </a:p>
        </p:txBody>
      </p:sp>
      <p:pic>
        <p:nvPicPr>
          <p:cNvPr id="4" name="Picture 3">
            <a:extLst>
              <a:ext uri="{FF2B5EF4-FFF2-40B4-BE49-F238E27FC236}">
                <a16:creationId xmlns:a16="http://schemas.microsoft.com/office/drawing/2014/main" id="{54406F9F-6470-BED3-E894-8F0CAD7E3DC4}"/>
              </a:ext>
            </a:extLst>
          </p:cNvPr>
          <p:cNvPicPr>
            <a:picLocks noChangeAspect="1"/>
          </p:cNvPicPr>
          <p:nvPr/>
        </p:nvPicPr>
        <p:blipFill>
          <a:blip r:embed="rId3"/>
          <a:stretch>
            <a:fillRect/>
          </a:stretch>
        </p:blipFill>
        <p:spPr>
          <a:xfrm>
            <a:off x="1239691" y="284922"/>
            <a:ext cx="1158340" cy="1013548"/>
          </a:xfrm>
          <a:prstGeom prst="rect">
            <a:avLst/>
          </a:prstGeom>
        </p:spPr>
      </p:pic>
      <p:pic>
        <p:nvPicPr>
          <p:cNvPr id="5" name="Picture 4" descr="A blue and white label with white text&#10;&#10;AI-generated content may be incorrect.">
            <a:extLst>
              <a:ext uri="{FF2B5EF4-FFF2-40B4-BE49-F238E27FC236}">
                <a16:creationId xmlns:a16="http://schemas.microsoft.com/office/drawing/2014/main" id="{3EF32D56-B414-14ED-B045-8AA4CB0016E5}"/>
              </a:ext>
            </a:extLst>
          </p:cNvPr>
          <p:cNvPicPr>
            <a:picLocks noChangeAspect="1"/>
          </p:cNvPicPr>
          <p:nvPr/>
        </p:nvPicPr>
        <p:blipFill>
          <a:blip r:embed="rId4" cstate="screen">
            <a:extLst>
              <a:ext uri="{28A0092B-C50C-407E-A947-70E740481C1C}">
                <a14:useLocalDpi xmlns:a14="http://schemas.microsoft.com/office/drawing/2010/main"/>
              </a:ext>
            </a:extLst>
          </a:blip>
          <a:srcRect l="177" r="-177" b="30791"/>
          <a:stretch>
            <a:fillRect/>
          </a:stretch>
        </p:blipFill>
        <p:spPr>
          <a:xfrm>
            <a:off x="8818295" y="97147"/>
            <a:ext cx="3114675" cy="1015188"/>
          </a:xfrm>
          <a:prstGeom prst="rect">
            <a:avLst/>
          </a:prstGeom>
        </p:spPr>
      </p:pic>
    </p:spTree>
    <p:extLst>
      <p:ext uri="{BB962C8B-B14F-4D97-AF65-F5344CB8AC3E}">
        <p14:creationId xmlns:p14="http://schemas.microsoft.com/office/powerpoint/2010/main" val="1247609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C0E07-D505-569A-CA05-B112EC7EE97B}"/>
              </a:ext>
            </a:extLst>
          </p:cNvPr>
          <p:cNvSpPr>
            <a:spLocks noGrp="1"/>
          </p:cNvSpPr>
          <p:nvPr>
            <p:ph type="title"/>
          </p:nvPr>
        </p:nvSpPr>
        <p:spPr/>
        <p:txBody>
          <a:bodyPr/>
          <a:lstStyle/>
          <a:p>
            <a:r>
              <a:rPr lang="en-AU" dirty="0"/>
              <a:t>Contents</a:t>
            </a:r>
          </a:p>
        </p:txBody>
      </p:sp>
      <p:graphicFrame>
        <p:nvGraphicFramePr>
          <p:cNvPr id="4" name="Table 3">
            <a:extLst>
              <a:ext uri="{FF2B5EF4-FFF2-40B4-BE49-F238E27FC236}">
                <a16:creationId xmlns:a16="http://schemas.microsoft.com/office/drawing/2014/main" id="{35786E0A-BD57-0541-BEF2-0D3E5B5D1DEF}"/>
              </a:ext>
            </a:extLst>
          </p:cNvPr>
          <p:cNvGraphicFramePr>
            <a:graphicFrameLocks noGrp="1"/>
          </p:cNvGraphicFramePr>
          <p:nvPr>
            <p:extLst>
              <p:ext uri="{D42A27DB-BD31-4B8C-83A1-F6EECF244321}">
                <p14:modId xmlns:p14="http://schemas.microsoft.com/office/powerpoint/2010/main" val="129194355"/>
              </p:ext>
            </p:extLst>
          </p:nvPr>
        </p:nvGraphicFramePr>
        <p:xfrm>
          <a:off x="2032000" y="1702756"/>
          <a:ext cx="8128000" cy="3149888"/>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14414066"/>
                    </a:ext>
                  </a:extLst>
                </a:gridCol>
                <a:gridCol w="4064000">
                  <a:extLst>
                    <a:ext uri="{9D8B030D-6E8A-4147-A177-3AD203B41FA5}">
                      <a16:colId xmlns:a16="http://schemas.microsoft.com/office/drawing/2014/main" val="1572479468"/>
                    </a:ext>
                  </a:extLst>
                </a:gridCol>
              </a:tblGrid>
              <a:tr h="787472">
                <a:tc>
                  <a:txBody>
                    <a:bodyPr/>
                    <a:lstStyle/>
                    <a:p>
                      <a:r>
                        <a:rPr lang="en-AU" sz="3600" b="0" dirty="0">
                          <a:solidFill>
                            <a:schemeClr val="tx1"/>
                          </a:solidFill>
                          <a:latin typeface="Arial" panose="020B0604020202020204" pitchFamily="34" charset="0"/>
                          <a:cs typeface="Arial" panose="020B0604020202020204" pitchFamily="34" charset="0"/>
                          <a:hlinkClick r:id="rId3" action="ppaction://hlinksldjump"/>
                        </a:rPr>
                        <a:t>Lesson 1</a:t>
                      </a:r>
                      <a:endParaRPr lang="en-AU" sz="3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3600" b="0" dirty="0">
                          <a:solidFill>
                            <a:schemeClr val="tx1"/>
                          </a:solidFill>
                          <a:latin typeface="Arial" panose="020B0604020202020204" pitchFamily="34" charset="0"/>
                          <a:cs typeface="Arial" panose="020B0604020202020204" pitchFamily="34" charset="0"/>
                          <a:hlinkClick r:id="rId4" action="ppaction://hlinksldjump"/>
                        </a:rPr>
                        <a:t>Lesson 5</a:t>
                      </a:r>
                      <a:endParaRPr lang="en-AU" sz="3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4970804"/>
                  </a:ext>
                </a:extLst>
              </a:tr>
              <a:tr h="787472">
                <a:tc>
                  <a:txBody>
                    <a:bodyPr/>
                    <a:lstStyle/>
                    <a:p>
                      <a:r>
                        <a:rPr lang="en-AU" sz="3600" b="0" dirty="0">
                          <a:solidFill>
                            <a:schemeClr val="tx1"/>
                          </a:solidFill>
                          <a:latin typeface="Arial" panose="020B0604020202020204" pitchFamily="34" charset="0"/>
                          <a:cs typeface="Arial" panose="020B0604020202020204" pitchFamily="34" charset="0"/>
                          <a:hlinkClick r:id="rId5" action="ppaction://hlinksldjump"/>
                        </a:rPr>
                        <a:t>Lesson 2</a:t>
                      </a:r>
                      <a:endParaRPr lang="en-AU" sz="3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3600" b="0" dirty="0">
                          <a:solidFill>
                            <a:schemeClr val="tx1"/>
                          </a:solidFill>
                          <a:latin typeface="Arial" panose="020B0604020202020204" pitchFamily="34" charset="0"/>
                          <a:cs typeface="Arial" panose="020B0604020202020204" pitchFamily="34" charset="0"/>
                          <a:hlinkClick r:id="rId6" action="ppaction://hlinksldjump"/>
                        </a:rPr>
                        <a:t>Lesson 6</a:t>
                      </a:r>
                      <a:endParaRPr lang="en-AU" sz="3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1755423"/>
                  </a:ext>
                </a:extLst>
              </a:tr>
              <a:tr h="787472">
                <a:tc>
                  <a:txBody>
                    <a:bodyPr/>
                    <a:lstStyle/>
                    <a:p>
                      <a:r>
                        <a:rPr lang="en-AU" sz="3600" b="0" dirty="0">
                          <a:solidFill>
                            <a:schemeClr val="tx1"/>
                          </a:solidFill>
                          <a:latin typeface="Arial" panose="020B0604020202020204" pitchFamily="34" charset="0"/>
                          <a:cs typeface="Arial" panose="020B0604020202020204" pitchFamily="34" charset="0"/>
                          <a:hlinkClick r:id="rId7" action="ppaction://hlinksldjump"/>
                        </a:rPr>
                        <a:t>Lesson 3</a:t>
                      </a:r>
                      <a:endParaRPr lang="en-AU" sz="3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3600" b="0" dirty="0">
                          <a:solidFill>
                            <a:schemeClr val="tx1"/>
                          </a:solidFill>
                          <a:latin typeface="Arial" panose="020B0604020202020204" pitchFamily="34" charset="0"/>
                          <a:cs typeface="Arial" panose="020B0604020202020204" pitchFamily="34" charset="0"/>
                          <a:hlinkClick r:id="rId8" action="ppaction://hlinksldjump"/>
                        </a:rPr>
                        <a:t>Lesson 7, 8 and 9</a:t>
                      </a:r>
                      <a:endParaRPr lang="en-AU" sz="3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6963782"/>
                  </a:ext>
                </a:extLst>
              </a:tr>
              <a:tr h="787472">
                <a:tc>
                  <a:txBody>
                    <a:bodyPr/>
                    <a:lstStyle/>
                    <a:p>
                      <a:r>
                        <a:rPr lang="en-AU" sz="3600" b="0" dirty="0">
                          <a:solidFill>
                            <a:schemeClr val="tx1"/>
                          </a:solidFill>
                          <a:latin typeface="Arial" panose="020B0604020202020204" pitchFamily="34" charset="0"/>
                          <a:cs typeface="Arial" panose="020B0604020202020204" pitchFamily="34" charset="0"/>
                          <a:hlinkClick r:id="rId9" action="ppaction://hlinksldjump"/>
                        </a:rPr>
                        <a:t>Lesson 4</a:t>
                      </a:r>
                      <a:endParaRPr lang="en-AU" sz="3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3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4707067"/>
                  </a:ext>
                </a:extLst>
              </a:tr>
            </a:tbl>
          </a:graphicData>
        </a:graphic>
      </p:graphicFrame>
    </p:spTree>
    <p:extLst>
      <p:ext uri="{BB962C8B-B14F-4D97-AF65-F5344CB8AC3E}">
        <p14:creationId xmlns:p14="http://schemas.microsoft.com/office/powerpoint/2010/main" val="3805550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A0265-C727-322E-EEE8-113E2FFBFA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F5B639-E647-40F9-2303-ACCDFC930790}"/>
              </a:ext>
            </a:extLst>
          </p:cNvPr>
          <p:cNvSpPr>
            <a:spLocks noGrp="1"/>
          </p:cNvSpPr>
          <p:nvPr>
            <p:ph type="title"/>
          </p:nvPr>
        </p:nvSpPr>
        <p:spPr/>
        <p:txBody>
          <a:bodyPr/>
          <a:lstStyle/>
          <a:p>
            <a:r>
              <a:rPr lang="en-AU" dirty="0"/>
              <a:t>Health Star Rating</a:t>
            </a:r>
          </a:p>
        </p:txBody>
      </p:sp>
      <p:sp>
        <p:nvSpPr>
          <p:cNvPr id="3" name="Content Placeholder 2">
            <a:extLst>
              <a:ext uri="{FF2B5EF4-FFF2-40B4-BE49-F238E27FC236}">
                <a16:creationId xmlns:a16="http://schemas.microsoft.com/office/drawing/2014/main" id="{7C4FDD49-1A65-39C8-9B84-5D04389E1918}"/>
              </a:ext>
            </a:extLst>
          </p:cNvPr>
          <p:cNvSpPr>
            <a:spLocks noGrp="1"/>
          </p:cNvSpPr>
          <p:nvPr>
            <p:ph idx="1"/>
          </p:nvPr>
        </p:nvSpPr>
        <p:spPr>
          <a:xfrm>
            <a:off x="838200" y="1553592"/>
            <a:ext cx="10515600" cy="5019486"/>
          </a:xfrm>
        </p:spPr>
        <p:txBody>
          <a:bodyPr>
            <a:normAutofit fontScale="92500" lnSpcReduction="20000"/>
          </a:bodyPr>
          <a:lstStyle/>
          <a:p>
            <a:pPr lvl="0">
              <a:lnSpc>
                <a:spcPct val="115000"/>
              </a:lnSpc>
              <a:spcBef>
                <a:spcPts val="50"/>
              </a:spcBef>
              <a:buFont typeface="Symbol" panose="05050102010706020507" pitchFamily="18" charset="2"/>
              <a:buChar char=""/>
            </a:pPr>
            <a:r>
              <a:rPr lang="en-US" kern="100" dirty="0">
                <a:ea typeface="Aptos" panose="020B0004020202020204" pitchFamily="34" charset="0"/>
              </a:rPr>
              <a:t>The first step is to identify whether the food would broadly sit within the AGHE. </a:t>
            </a:r>
          </a:p>
          <a:p>
            <a:pPr lvl="0">
              <a:lnSpc>
                <a:spcPct val="115000"/>
              </a:lnSpc>
              <a:spcBef>
                <a:spcPts val="50"/>
              </a:spcBef>
              <a:buFont typeface="Symbol" panose="05050102010706020507" pitchFamily="18" charset="2"/>
              <a:buChar char=""/>
            </a:pPr>
            <a:r>
              <a:rPr lang="en-US" kern="100" dirty="0">
                <a:ea typeface="Aptos" panose="020B0004020202020204" pitchFamily="34" charset="0"/>
              </a:rPr>
              <a:t>The HSR can then be used to choose the most nutritious options within the food category.</a:t>
            </a:r>
          </a:p>
          <a:p>
            <a:pPr lvl="0">
              <a:lnSpc>
                <a:spcPct val="115000"/>
              </a:lnSpc>
              <a:spcBef>
                <a:spcPts val="50"/>
              </a:spcBef>
              <a:buFont typeface="Symbol" panose="05050102010706020507" pitchFamily="18" charset="2"/>
              <a:buChar char=""/>
            </a:pPr>
            <a:r>
              <a:rPr lang="en-US" kern="100" dirty="0">
                <a:ea typeface="Aptos" panose="020B0004020202020204" pitchFamily="34" charset="0"/>
              </a:rPr>
              <a:t>For example, a yoghurt with 4.5 stars is a healthier choice than a yoghurt with 2 stars.</a:t>
            </a:r>
          </a:p>
        </p:txBody>
      </p:sp>
      <p:pic>
        <p:nvPicPr>
          <p:cNvPr id="4" name="Picture 3">
            <a:extLst>
              <a:ext uri="{FF2B5EF4-FFF2-40B4-BE49-F238E27FC236}">
                <a16:creationId xmlns:a16="http://schemas.microsoft.com/office/drawing/2014/main" id="{E02E981F-F19C-7899-6E90-0E9C3CDEF6F5}"/>
              </a:ext>
            </a:extLst>
          </p:cNvPr>
          <p:cNvPicPr>
            <a:picLocks noChangeAspect="1"/>
          </p:cNvPicPr>
          <p:nvPr/>
        </p:nvPicPr>
        <p:blipFill>
          <a:blip r:embed="rId3"/>
          <a:stretch>
            <a:fillRect/>
          </a:stretch>
        </p:blipFill>
        <p:spPr>
          <a:xfrm>
            <a:off x="1239691" y="284922"/>
            <a:ext cx="1158340" cy="1013548"/>
          </a:xfrm>
          <a:prstGeom prst="rect">
            <a:avLst/>
          </a:prstGeom>
        </p:spPr>
      </p:pic>
      <p:pic>
        <p:nvPicPr>
          <p:cNvPr id="5" name="Picture 4" descr="A blue and white label with white text&#10;&#10;AI-generated content may be incorrect.">
            <a:extLst>
              <a:ext uri="{FF2B5EF4-FFF2-40B4-BE49-F238E27FC236}">
                <a16:creationId xmlns:a16="http://schemas.microsoft.com/office/drawing/2014/main" id="{1D77CFCD-4703-3909-394F-8C57001F89FA}"/>
              </a:ext>
            </a:extLst>
          </p:cNvPr>
          <p:cNvPicPr>
            <a:picLocks noChangeAspect="1"/>
          </p:cNvPicPr>
          <p:nvPr/>
        </p:nvPicPr>
        <p:blipFill>
          <a:blip r:embed="rId4" cstate="screen">
            <a:extLst>
              <a:ext uri="{28A0092B-C50C-407E-A947-70E740481C1C}">
                <a14:useLocalDpi xmlns:a14="http://schemas.microsoft.com/office/drawing/2010/main"/>
              </a:ext>
            </a:extLst>
          </a:blip>
          <a:srcRect l="177" r="-177" b="30791"/>
          <a:stretch>
            <a:fillRect/>
          </a:stretch>
        </p:blipFill>
        <p:spPr>
          <a:xfrm>
            <a:off x="8818295" y="97147"/>
            <a:ext cx="3114675" cy="1015188"/>
          </a:xfrm>
          <a:prstGeom prst="rect">
            <a:avLst/>
          </a:prstGeom>
        </p:spPr>
      </p:pic>
    </p:spTree>
    <p:extLst>
      <p:ext uri="{BB962C8B-B14F-4D97-AF65-F5344CB8AC3E}">
        <p14:creationId xmlns:p14="http://schemas.microsoft.com/office/powerpoint/2010/main" val="3223645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CE8E6-3E27-7B0F-056B-1251ADA6A1F5}"/>
              </a:ext>
            </a:extLst>
          </p:cNvPr>
          <p:cNvSpPr>
            <a:spLocks noGrp="1"/>
          </p:cNvSpPr>
          <p:nvPr>
            <p:ph type="title"/>
          </p:nvPr>
        </p:nvSpPr>
        <p:spPr/>
        <p:txBody>
          <a:bodyPr/>
          <a:lstStyle/>
          <a:p>
            <a:r>
              <a:rPr lang="en-AU" dirty="0"/>
              <a:t>Nutrition Information Panel (NIP)</a:t>
            </a:r>
          </a:p>
        </p:txBody>
      </p:sp>
      <p:pic>
        <p:nvPicPr>
          <p:cNvPr id="4" name="Picture 3">
            <a:extLst>
              <a:ext uri="{FF2B5EF4-FFF2-40B4-BE49-F238E27FC236}">
                <a16:creationId xmlns:a16="http://schemas.microsoft.com/office/drawing/2014/main" id="{F283411E-DA36-9737-C204-305D64AFD4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9795" y="1445443"/>
            <a:ext cx="6899666" cy="5191828"/>
          </a:xfrm>
          <a:prstGeom prst="rect">
            <a:avLst/>
          </a:prstGeom>
        </p:spPr>
      </p:pic>
    </p:spTree>
    <p:extLst>
      <p:ext uri="{BB962C8B-B14F-4D97-AF65-F5344CB8AC3E}">
        <p14:creationId xmlns:p14="http://schemas.microsoft.com/office/powerpoint/2010/main" val="3917711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AA59D-7BF4-5FD7-6697-238B7D81ED32}"/>
              </a:ext>
            </a:extLst>
          </p:cNvPr>
          <p:cNvSpPr>
            <a:spLocks noGrp="1"/>
          </p:cNvSpPr>
          <p:nvPr>
            <p:ph type="title"/>
          </p:nvPr>
        </p:nvSpPr>
        <p:spPr/>
        <p:txBody>
          <a:bodyPr/>
          <a:lstStyle/>
          <a:p>
            <a:r>
              <a:rPr lang="en-AU" dirty="0"/>
              <a:t>Activity 1: Booklet task</a:t>
            </a:r>
          </a:p>
        </p:txBody>
      </p:sp>
      <p:sp>
        <p:nvSpPr>
          <p:cNvPr id="4" name="TextBox 3">
            <a:extLst>
              <a:ext uri="{FF2B5EF4-FFF2-40B4-BE49-F238E27FC236}">
                <a16:creationId xmlns:a16="http://schemas.microsoft.com/office/drawing/2014/main" id="{A1AB3869-7769-5C6F-146F-E461F82B7275}"/>
              </a:ext>
            </a:extLst>
          </p:cNvPr>
          <p:cNvSpPr txBox="1"/>
          <p:nvPr/>
        </p:nvSpPr>
        <p:spPr>
          <a:xfrm>
            <a:off x="838200" y="1383108"/>
            <a:ext cx="11187614" cy="1583447"/>
          </a:xfrm>
          <a:prstGeom prst="rect">
            <a:avLst/>
          </a:prstGeom>
          <a:noFill/>
        </p:spPr>
        <p:txBody>
          <a:bodyPr wrap="square" rtlCol="0">
            <a:spAutoFit/>
          </a:bodyPr>
          <a:lstStyle/>
          <a:p>
            <a:pPr lvl="0">
              <a:lnSpc>
                <a:spcPct val="115000"/>
              </a:lnSpc>
              <a:spcBef>
                <a:spcPts val="50"/>
              </a:spcBef>
            </a:pPr>
            <a:r>
              <a:rPr lang="en-AU" sz="4400" kern="100" dirty="0">
                <a:effectLst/>
                <a:latin typeface="Arial" panose="020B0604020202020204" pitchFamily="34" charset="0"/>
                <a:ea typeface="Aptos" panose="020B0004020202020204" pitchFamily="34" charset="0"/>
                <a:cs typeface="Arial" panose="020B0604020202020204" pitchFamily="34" charset="0"/>
              </a:rPr>
              <a:t>Identify at least 3 packaged foods that can be included in each of the food groups.</a:t>
            </a:r>
          </a:p>
        </p:txBody>
      </p:sp>
      <p:pic>
        <p:nvPicPr>
          <p:cNvPr id="5" name="Picture 4">
            <a:extLst>
              <a:ext uri="{FF2B5EF4-FFF2-40B4-BE49-F238E27FC236}">
                <a16:creationId xmlns:a16="http://schemas.microsoft.com/office/drawing/2014/main" id="{F512491E-B238-8C1B-8474-FF8CCDA93177}"/>
              </a:ext>
            </a:extLst>
          </p:cNvPr>
          <p:cNvPicPr>
            <a:picLocks noChangeAspect="1"/>
          </p:cNvPicPr>
          <p:nvPr/>
        </p:nvPicPr>
        <p:blipFill>
          <a:blip r:embed="rId3"/>
          <a:stretch>
            <a:fillRect/>
          </a:stretch>
        </p:blipFill>
        <p:spPr>
          <a:xfrm>
            <a:off x="5106005" y="2977778"/>
            <a:ext cx="2500141" cy="3661822"/>
          </a:xfrm>
          <a:prstGeom prst="rect">
            <a:avLst/>
          </a:prstGeom>
        </p:spPr>
      </p:pic>
    </p:spTree>
    <p:extLst>
      <p:ext uri="{BB962C8B-B14F-4D97-AF65-F5344CB8AC3E}">
        <p14:creationId xmlns:p14="http://schemas.microsoft.com/office/powerpoint/2010/main" val="4286375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9782B-330E-DE1E-06E5-5A6F96D46D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2E139E-69AF-32FE-6C9E-F721F39A4DD4}"/>
              </a:ext>
            </a:extLst>
          </p:cNvPr>
          <p:cNvSpPr>
            <a:spLocks noGrp="1"/>
          </p:cNvSpPr>
          <p:nvPr>
            <p:ph type="title"/>
          </p:nvPr>
        </p:nvSpPr>
        <p:spPr/>
        <p:txBody>
          <a:bodyPr/>
          <a:lstStyle/>
          <a:p>
            <a:r>
              <a:rPr lang="en-AU" dirty="0"/>
              <a:t>Lesson 2</a:t>
            </a:r>
          </a:p>
        </p:txBody>
      </p:sp>
    </p:spTree>
    <p:extLst>
      <p:ext uri="{BB962C8B-B14F-4D97-AF65-F5344CB8AC3E}">
        <p14:creationId xmlns:p14="http://schemas.microsoft.com/office/powerpoint/2010/main" val="3806778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68805-51F4-BD83-E988-6C007797AC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BB327F-D501-75F9-9299-6AF8AD5E3F39}"/>
              </a:ext>
            </a:extLst>
          </p:cNvPr>
          <p:cNvSpPr>
            <a:spLocks noGrp="1"/>
          </p:cNvSpPr>
          <p:nvPr>
            <p:ph type="title"/>
          </p:nvPr>
        </p:nvSpPr>
        <p:spPr/>
        <p:txBody>
          <a:bodyPr/>
          <a:lstStyle/>
          <a:p>
            <a:r>
              <a:rPr lang="en-AU" b="1" dirty="0"/>
              <a:t>Review</a:t>
            </a:r>
          </a:p>
        </p:txBody>
      </p:sp>
    </p:spTree>
    <p:extLst>
      <p:ext uri="{BB962C8B-B14F-4D97-AF65-F5344CB8AC3E}">
        <p14:creationId xmlns:p14="http://schemas.microsoft.com/office/powerpoint/2010/main" val="3102941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BFA47D-4DBB-28AE-1299-123F05D9D345}"/>
              </a:ext>
            </a:extLst>
          </p:cNvPr>
          <p:cNvSpPr txBox="1"/>
          <p:nvPr/>
        </p:nvSpPr>
        <p:spPr>
          <a:xfrm>
            <a:off x="1142214" y="1798707"/>
            <a:ext cx="9907571" cy="1583447"/>
          </a:xfrm>
          <a:prstGeom prst="rect">
            <a:avLst/>
          </a:prstGeom>
          <a:noFill/>
        </p:spPr>
        <p:txBody>
          <a:bodyPr wrap="square" rtlCol="0">
            <a:spAutoFit/>
          </a:bodyPr>
          <a:lstStyle/>
          <a:p>
            <a:pPr lvl="0" algn="ctr">
              <a:lnSpc>
                <a:spcPct val="115000"/>
              </a:lnSpc>
              <a:spcBef>
                <a:spcPts val="50"/>
              </a:spcBef>
            </a:pPr>
            <a:r>
              <a:rPr lang="en-AU" sz="4400" kern="100" dirty="0">
                <a:latin typeface="Arial" panose="020B0604020202020204" pitchFamily="34" charset="0"/>
                <a:ea typeface="Aptos" panose="020B0004020202020204" pitchFamily="34" charset="0"/>
                <a:cs typeface="Arial" panose="020B0604020202020204" pitchFamily="34" charset="0"/>
              </a:rPr>
              <a:t>What packaged foods fit within the Australian Guide to Healthy Eating</a:t>
            </a:r>
          </a:p>
        </p:txBody>
      </p:sp>
    </p:spTree>
    <p:extLst>
      <p:ext uri="{BB962C8B-B14F-4D97-AF65-F5344CB8AC3E}">
        <p14:creationId xmlns:p14="http://schemas.microsoft.com/office/powerpoint/2010/main" val="3497840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B5CDF-637D-C89C-6724-F7217653D76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A5DA2F-FF04-B3FA-C6BA-A3E88A525140}"/>
              </a:ext>
            </a:extLst>
          </p:cNvPr>
          <p:cNvSpPr>
            <a:spLocks noGrp="1"/>
          </p:cNvSpPr>
          <p:nvPr>
            <p:ph idx="1"/>
          </p:nvPr>
        </p:nvSpPr>
        <p:spPr/>
        <p:txBody>
          <a:bodyPr/>
          <a:lstStyle/>
          <a:p>
            <a:r>
              <a:rPr lang="en-AU" dirty="0"/>
              <a:t>Success criteria:</a:t>
            </a:r>
          </a:p>
        </p:txBody>
      </p:sp>
      <p:sp>
        <p:nvSpPr>
          <p:cNvPr id="3" name="Content Placeholder 2">
            <a:extLst>
              <a:ext uri="{FF2B5EF4-FFF2-40B4-BE49-F238E27FC236}">
                <a16:creationId xmlns:a16="http://schemas.microsoft.com/office/drawing/2014/main" id="{F8F39D42-65CE-3283-1CBA-3B065FE070FE}"/>
              </a:ext>
            </a:extLst>
          </p:cNvPr>
          <p:cNvSpPr>
            <a:spLocks noGrp="1"/>
          </p:cNvSpPr>
          <p:nvPr>
            <p:ph idx="10"/>
          </p:nvPr>
        </p:nvSpPr>
        <p:spPr/>
        <p:txBody>
          <a:bodyPr>
            <a:normAutofit/>
          </a:bodyPr>
          <a:lstStyle/>
          <a:p>
            <a:r>
              <a:rPr lang="en-AU" dirty="0"/>
              <a:t>Learning intention: </a:t>
            </a:r>
            <a:r>
              <a:rPr lang="en-US" b="0" dirty="0"/>
              <a:t>To investigate the role of food processing in healthy eating.</a:t>
            </a:r>
            <a:endParaRPr lang="en-AU" b="0" dirty="0"/>
          </a:p>
        </p:txBody>
      </p:sp>
      <p:sp>
        <p:nvSpPr>
          <p:cNvPr id="4" name="Content Placeholder 3">
            <a:extLst>
              <a:ext uri="{FF2B5EF4-FFF2-40B4-BE49-F238E27FC236}">
                <a16:creationId xmlns:a16="http://schemas.microsoft.com/office/drawing/2014/main" id="{72A424E3-C7E2-D696-C00D-E443853B5F8C}"/>
              </a:ext>
            </a:extLst>
          </p:cNvPr>
          <p:cNvSpPr>
            <a:spLocks noGrp="1"/>
          </p:cNvSpPr>
          <p:nvPr>
            <p:ph idx="11"/>
          </p:nvPr>
        </p:nvSpPr>
        <p:spPr>
          <a:xfrm>
            <a:off x="838199" y="3780062"/>
            <a:ext cx="10894889" cy="2921183"/>
          </a:xfrm>
        </p:spPr>
        <p:txBody>
          <a:bodyPr>
            <a:normAutofit/>
          </a:bodyPr>
          <a:lstStyle/>
          <a:p>
            <a:r>
              <a:rPr lang="en-AU" dirty="0"/>
              <a:t>identify a nutritious packaged food</a:t>
            </a:r>
          </a:p>
          <a:p>
            <a:r>
              <a:rPr lang="en-AU" dirty="0"/>
              <a:t>describe the nutritious components</a:t>
            </a:r>
          </a:p>
          <a:p>
            <a:r>
              <a:rPr lang="en-AU" dirty="0"/>
              <a:t>identify modifications to improve nutritional quality.</a:t>
            </a:r>
          </a:p>
        </p:txBody>
      </p:sp>
    </p:spTree>
    <p:extLst>
      <p:ext uri="{BB962C8B-B14F-4D97-AF65-F5344CB8AC3E}">
        <p14:creationId xmlns:p14="http://schemas.microsoft.com/office/powerpoint/2010/main" val="1547595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9952D0-08AF-D89A-6497-BB2810CE284D}"/>
              </a:ext>
            </a:extLst>
          </p:cNvPr>
          <p:cNvSpPr txBox="1"/>
          <p:nvPr/>
        </p:nvSpPr>
        <p:spPr>
          <a:xfrm>
            <a:off x="1142214" y="1798707"/>
            <a:ext cx="9907571" cy="2362122"/>
          </a:xfrm>
          <a:prstGeom prst="rect">
            <a:avLst/>
          </a:prstGeom>
          <a:noFill/>
        </p:spPr>
        <p:txBody>
          <a:bodyPr wrap="square" rtlCol="0">
            <a:spAutoFit/>
          </a:bodyPr>
          <a:lstStyle/>
          <a:p>
            <a:pPr lvl="0" algn="ctr">
              <a:lnSpc>
                <a:spcPct val="115000"/>
              </a:lnSpc>
              <a:spcBef>
                <a:spcPts val="50"/>
              </a:spcBef>
            </a:pPr>
            <a:r>
              <a:rPr lang="en-AU" sz="4400" kern="100" dirty="0">
                <a:latin typeface="Arial" panose="020B0604020202020204" pitchFamily="34" charset="0"/>
                <a:ea typeface="Aptos" panose="020B0004020202020204" pitchFamily="34" charset="0"/>
                <a:cs typeface="Arial" panose="020B0604020202020204" pitchFamily="34" charset="0"/>
              </a:rPr>
              <a:t>Food processing and technologies play a big role in meeting consumer demands for food.</a:t>
            </a:r>
          </a:p>
        </p:txBody>
      </p:sp>
    </p:spTree>
    <p:extLst>
      <p:ext uri="{BB962C8B-B14F-4D97-AF65-F5344CB8AC3E}">
        <p14:creationId xmlns:p14="http://schemas.microsoft.com/office/powerpoint/2010/main" val="995243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462C8-1B84-DBBE-C927-87603CA8B271}"/>
              </a:ext>
            </a:extLst>
          </p:cNvPr>
          <p:cNvSpPr>
            <a:spLocks noGrp="1"/>
          </p:cNvSpPr>
          <p:nvPr>
            <p:ph type="title"/>
          </p:nvPr>
        </p:nvSpPr>
        <p:spPr/>
        <p:txBody>
          <a:bodyPr/>
          <a:lstStyle/>
          <a:p>
            <a:r>
              <a:rPr lang="en-AU" dirty="0"/>
              <a:t>Food processing</a:t>
            </a:r>
          </a:p>
        </p:txBody>
      </p:sp>
      <p:sp>
        <p:nvSpPr>
          <p:cNvPr id="3" name="Content Placeholder 2">
            <a:extLst>
              <a:ext uri="{FF2B5EF4-FFF2-40B4-BE49-F238E27FC236}">
                <a16:creationId xmlns:a16="http://schemas.microsoft.com/office/drawing/2014/main" id="{6E96E56A-BB32-D77C-0E91-519BFCCB9085}"/>
              </a:ext>
            </a:extLst>
          </p:cNvPr>
          <p:cNvSpPr>
            <a:spLocks noGrp="1"/>
          </p:cNvSpPr>
          <p:nvPr>
            <p:ph idx="1"/>
          </p:nvPr>
        </p:nvSpPr>
        <p:spPr>
          <a:xfrm>
            <a:off x="838200" y="1553592"/>
            <a:ext cx="10515600" cy="4964774"/>
          </a:xfrm>
        </p:spPr>
        <p:txBody>
          <a:bodyPr>
            <a:normAutofit fontScale="92500" lnSpcReduction="10000"/>
          </a:bodyPr>
          <a:lstStyle/>
          <a:p>
            <a:pPr lvl="0">
              <a:lnSpc>
                <a:spcPct val="115000"/>
              </a:lnSpc>
              <a:spcBef>
                <a:spcPts val="50"/>
              </a:spcBef>
              <a:buFont typeface="Symbol" panose="05050102010706020507" pitchFamily="18" charset="2"/>
              <a:buChar char=""/>
            </a:pPr>
            <a:r>
              <a:rPr lang="en-AU" kern="100" dirty="0">
                <a:ea typeface="Aptos" panose="020B0004020202020204" pitchFamily="34" charset="0"/>
              </a:rPr>
              <a:t>The process in which raw foodstuffs are made suitable for consumption.</a:t>
            </a:r>
          </a:p>
          <a:p>
            <a:pPr lvl="0">
              <a:lnSpc>
                <a:spcPct val="115000"/>
              </a:lnSpc>
              <a:spcBef>
                <a:spcPts val="50"/>
              </a:spcBef>
              <a:buFont typeface="Symbol" panose="05050102010706020507" pitchFamily="18" charset="2"/>
              <a:buChar char=""/>
            </a:pPr>
            <a:r>
              <a:rPr lang="en-AU" kern="100" dirty="0">
                <a:ea typeface="Aptos" panose="020B0004020202020204" pitchFamily="34" charset="0"/>
              </a:rPr>
              <a:t>Can include one or a combination of processes, including washing, chopping, cooking, freezing.</a:t>
            </a:r>
          </a:p>
          <a:p>
            <a:pPr lvl="0">
              <a:lnSpc>
                <a:spcPct val="115000"/>
              </a:lnSpc>
              <a:spcBef>
                <a:spcPts val="50"/>
              </a:spcBef>
              <a:buFont typeface="Symbol" panose="05050102010706020507" pitchFamily="18" charset="2"/>
              <a:buChar char=""/>
            </a:pPr>
            <a:r>
              <a:rPr lang="en-AU" kern="100" dirty="0">
                <a:ea typeface="Aptos" panose="020B0004020202020204" pitchFamily="34" charset="0"/>
              </a:rPr>
              <a:t>Most foods are processed in some way before they reach you, the consumer. </a:t>
            </a:r>
          </a:p>
          <a:p>
            <a:pPr marL="0" indent="0">
              <a:buNone/>
            </a:pPr>
            <a:endParaRPr lang="en-AU" dirty="0"/>
          </a:p>
        </p:txBody>
      </p:sp>
    </p:spTree>
    <p:extLst>
      <p:ext uri="{BB962C8B-B14F-4D97-AF65-F5344CB8AC3E}">
        <p14:creationId xmlns:p14="http://schemas.microsoft.com/office/powerpoint/2010/main" val="4004509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8F930-E402-B71D-6146-E1ED6AB310FF}"/>
              </a:ext>
            </a:extLst>
          </p:cNvPr>
          <p:cNvSpPr>
            <a:spLocks noGrp="1"/>
          </p:cNvSpPr>
          <p:nvPr>
            <p:ph type="title"/>
          </p:nvPr>
        </p:nvSpPr>
        <p:spPr/>
        <p:txBody>
          <a:bodyPr/>
          <a:lstStyle/>
          <a:p>
            <a:r>
              <a:rPr lang="en-AU" dirty="0"/>
              <a:t>Food processing</a:t>
            </a:r>
          </a:p>
        </p:txBody>
      </p:sp>
      <p:sp>
        <p:nvSpPr>
          <p:cNvPr id="3" name="Content Placeholder 2">
            <a:extLst>
              <a:ext uri="{FF2B5EF4-FFF2-40B4-BE49-F238E27FC236}">
                <a16:creationId xmlns:a16="http://schemas.microsoft.com/office/drawing/2014/main" id="{EB249A88-17DC-0D2E-5DAF-4AB5EAFFAD8E}"/>
              </a:ext>
            </a:extLst>
          </p:cNvPr>
          <p:cNvSpPr>
            <a:spLocks noGrp="1"/>
          </p:cNvSpPr>
          <p:nvPr>
            <p:ph idx="1"/>
          </p:nvPr>
        </p:nvSpPr>
        <p:spPr/>
        <p:txBody>
          <a:bodyPr>
            <a:normAutofit fontScale="92500"/>
          </a:bodyPr>
          <a:lstStyle/>
          <a:p>
            <a:pPr lvl="0">
              <a:lnSpc>
                <a:spcPct val="115000"/>
              </a:lnSpc>
              <a:spcBef>
                <a:spcPts val="50"/>
              </a:spcBef>
              <a:buFont typeface="Symbol" panose="05050102010706020507" pitchFamily="18" charset="2"/>
              <a:buChar char=""/>
            </a:pPr>
            <a:r>
              <a:rPr lang="en-AU" kern="100" dirty="0">
                <a:ea typeface="Aptos" panose="020B0004020202020204" pitchFamily="34" charset="0"/>
              </a:rPr>
              <a:t>Consumers expect a food supply that is safe, nutritious, convenient and varied.</a:t>
            </a:r>
          </a:p>
          <a:p>
            <a:pPr lvl="0">
              <a:lnSpc>
                <a:spcPct val="115000"/>
              </a:lnSpc>
              <a:spcBef>
                <a:spcPts val="50"/>
              </a:spcBef>
              <a:buFont typeface="Symbol" panose="05050102010706020507" pitchFamily="18" charset="2"/>
              <a:buChar char=""/>
            </a:pPr>
            <a:r>
              <a:rPr lang="en-AU" kern="100" dirty="0">
                <a:ea typeface="Aptos" panose="020B0004020202020204" pitchFamily="34" charset="0"/>
              </a:rPr>
              <a:t>Food processing allows this.</a:t>
            </a:r>
          </a:p>
          <a:p>
            <a:pPr lvl="0">
              <a:lnSpc>
                <a:spcPct val="115000"/>
              </a:lnSpc>
              <a:spcBef>
                <a:spcPts val="50"/>
              </a:spcBef>
              <a:buFont typeface="Symbol" panose="05050102010706020507" pitchFamily="18" charset="2"/>
              <a:buChar char=""/>
            </a:pPr>
            <a:r>
              <a:rPr lang="en-AU" kern="100" dirty="0">
                <a:ea typeface="Aptos" panose="020B0004020202020204" pitchFamily="34" charset="0"/>
              </a:rPr>
              <a:t>There are, however, different levels of processing: washing potatoes to put into bags is different to a chocolate product.</a:t>
            </a:r>
          </a:p>
        </p:txBody>
      </p:sp>
    </p:spTree>
    <p:extLst>
      <p:ext uri="{BB962C8B-B14F-4D97-AF65-F5344CB8AC3E}">
        <p14:creationId xmlns:p14="http://schemas.microsoft.com/office/powerpoint/2010/main" val="1874378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46225-A529-B2DB-769F-78BD8BD33EC3}"/>
              </a:ext>
            </a:extLst>
          </p:cNvPr>
          <p:cNvSpPr>
            <a:spLocks noGrp="1"/>
          </p:cNvSpPr>
          <p:nvPr>
            <p:ph type="title"/>
          </p:nvPr>
        </p:nvSpPr>
        <p:spPr/>
        <p:txBody>
          <a:bodyPr/>
          <a:lstStyle/>
          <a:p>
            <a:r>
              <a:rPr lang="en-AU" dirty="0"/>
              <a:t>Lesson 1</a:t>
            </a:r>
          </a:p>
        </p:txBody>
      </p:sp>
    </p:spTree>
    <p:extLst>
      <p:ext uri="{BB962C8B-B14F-4D97-AF65-F5344CB8AC3E}">
        <p14:creationId xmlns:p14="http://schemas.microsoft.com/office/powerpoint/2010/main" val="3261080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C574A-DEA8-70EE-12BD-86918DC33DD3}"/>
              </a:ext>
            </a:extLst>
          </p:cNvPr>
          <p:cNvSpPr>
            <a:spLocks noGrp="1"/>
          </p:cNvSpPr>
          <p:nvPr>
            <p:ph type="title"/>
          </p:nvPr>
        </p:nvSpPr>
        <p:spPr/>
        <p:txBody>
          <a:bodyPr/>
          <a:lstStyle/>
          <a:p>
            <a:r>
              <a:rPr lang="en-AU" dirty="0"/>
              <a:t>Food processing</a:t>
            </a:r>
          </a:p>
        </p:txBody>
      </p:sp>
      <p:sp>
        <p:nvSpPr>
          <p:cNvPr id="3" name="Content Placeholder 2">
            <a:extLst>
              <a:ext uri="{FF2B5EF4-FFF2-40B4-BE49-F238E27FC236}">
                <a16:creationId xmlns:a16="http://schemas.microsoft.com/office/drawing/2014/main" id="{64F91B07-AF65-D6E5-DA76-F5BD017684F3}"/>
              </a:ext>
            </a:extLst>
          </p:cNvPr>
          <p:cNvSpPr>
            <a:spLocks noGrp="1"/>
          </p:cNvSpPr>
          <p:nvPr>
            <p:ph idx="1"/>
          </p:nvPr>
        </p:nvSpPr>
        <p:spPr/>
        <p:txBody>
          <a:bodyPr>
            <a:normAutofit fontScale="92500"/>
          </a:bodyPr>
          <a:lstStyle/>
          <a:p>
            <a:pPr lvl="0">
              <a:lnSpc>
                <a:spcPct val="115000"/>
              </a:lnSpc>
              <a:spcBef>
                <a:spcPts val="50"/>
              </a:spcBef>
              <a:buFont typeface="Symbol" panose="05050102010706020507" pitchFamily="18" charset="2"/>
              <a:buChar char=""/>
            </a:pPr>
            <a:r>
              <a:rPr lang="en-AU" kern="100" dirty="0">
                <a:ea typeface="Aptos" panose="020B0004020202020204" pitchFamily="34" charset="0"/>
              </a:rPr>
              <a:t>The term ‘processed food’ is often associated with ‘sometimes’ or ‘junk’ food.</a:t>
            </a:r>
          </a:p>
          <a:p>
            <a:pPr lvl="0">
              <a:lnSpc>
                <a:spcPct val="115000"/>
              </a:lnSpc>
              <a:spcBef>
                <a:spcPts val="50"/>
              </a:spcBef>
              <a:buFont typeface="Symbol" panose="05050102010706020507" pitchFamily="18" charset="2"/>
              <a:buChar char=""/>
            </a:pPr>
            <a:r>
              <a:rPr lang="en-AU" kern="100" dirty="0">
                <a:ea typeface="Aptos" panose="020B0004020202020204" pitchFamily="34" charset="0"/>
              </a:rPr>
              <a:t>BUT, while ‘sometimes’ food is typically highly processed, not all processed food is a ‘sometimes’ food.</a:t>
            </a:r>
          </a:p>
          <a:p>
            <a:pPr lvl="0">
              <a:lnSpc>
                <a:spcPct val="115000"/>
              </a:lnSpc>
              <a:spcBef>
                <a:spcPts val="50"/>
              </a:spcBef>
              <a:buFont typeface="Symbol" panose="05050102010706020507" pitchFamily="18" charset="2"/>
              <a:buChar char=""/>
            </a:pPr>
            <a:r>
              <a:rPr lang="en-AU" kern="100" dirty="0">
                <a:ea typeface="Aptos" panose="020B0004020202020204" pitchFamily="34" charset="0"/>
              </a:rPr>
              <a:t>We need to be aware of the differences.</a:t>
            </a:r>
          </a:p>
        </p:txBody>
      </p:sp>
    </p:spTree>
    <p:extLst>
      <p:ext uri="{BB962C8B-B14F-4D97-AF65-F5344CB8AC3E}">
        <p14:creationId xmlns:p14="http://schemas.microsoft.com/office/powerpoint/2010/main" val="136572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BA73B-A676-6B75-5116-6EF4C73FC2C0}"/>
              </a:ext>
            </a:extLst>
          </p:cNvPr>
          <p:cNvSpPr>
            <a:spLocks noGrp="1"/>
          </p:cNvSpPr>
          <p:nvPr>
            <p:ph type="title"/>
          </p:nvPr>
        </p:nvSpPr>
        <p:spPr/>
        <p:txBody>
          <a:bodyPr/>
          <a:lstStyle/>
          <a:p>
            <a:r>
              <a:rPr lang="en-AU" dirty="0"/>
              <a:t>Food processing</a:t>
            </a:r>
          </a:p>
        </p:txBody>
      </p:sp>
      <p:sp>
        <p:nvSpPr>
          <p:cNvPr id="4" name="TextBox 3">
            <a:extLst>
              <a:ext uri="{FF2B5EF4-FFF2-40B4-BE49-F238E27FC236}">
                <a16:creationId xmlns:a16="http://schemas.microsoft.com/office/drawing/2014/main" id="{0EBE9346-D1B4-69E4-11F3-3CC7208B808B}"/>
              </a:ext>
            </a:extLst>
          </p:cNvPr>
          <p:cNvSpPr txBox="1"/>
          <p:nvPr/>
        </p:nvSpPr>
        <p:spPr>
          <a:xfrm>
            <a:off x="2957534" y="2817585"/>
            <a:ext cx="6265932" cy="804772"/>
          </a:xfrm>
          <a:prstGeom prst="rect">
            <a:avLst/>
          </a:prstGeom>
          <a:noFill/>
        </p:spPr>
        <p:txBody>
          <a:bodyPr wrap="square" rtlCol="0">
            <a:spAutoFit/>
          </a:bodyPr>
          <a:lstStyle/>
          <a:p>
            <a:pPr lvl="0" algn="ctr">
              <a:lnSpc>
                <a:spcPct val="115000"/>
              </a:lnSpc>
              <a:spcBef>
                <a:spcPts val="50"/>
              </a:spcBef>
            </a:pPr>
            <a:r>
              <a:rPr lang="en-AU" sz="4400" kern="100" dirty="0">
                <a:effectLst/>
                <a:latin typeface="Arial" panose="020B0604020202020204" pitchFamily="34" charset="0"/>
                <a:ea typeface="Aptos" panose="020B0004020202020204" pitchFamily="34" charset="0"/>
                <a:cs typeface="Arial" panose="020B0604020202020204" pitchFamily="34" charset="0"/>
              </a:rPr>
              <a:t>Why process foods?</a:t>
            </a:r>
          </a:p>
        </p:txBody>
      </p:sp>
    </p:spTree>
    <p:extLst>
      <p:ext uri="{BB962C8B-B14F-4D97-AF65-F5344CB8AC3E}">
        <p14:creationId xmlns:p14="http://schemas.microsoft.com/office/powerpoint/2010/main" val="107069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BF750-4F50-2FCD-3C33-3E8A3266D83C}"/>
              </a:ext>
            </a:extLst>
          </p:cNvPr>
          <p:cNvSpPr>
            <a:spLocks noGrp="1"/>
          </p:cNvSpPr>
          <p:nvPr>
            <p:ph type="title"/>
          </p:nvPr>
        </p:nvSpPr>
        <p:spPr/>
        <p:txBody>
          <a:bodyPr/>
          <a:lstStyle/>
          <a:p>
            <a:r>
              <a:rPr lang="en-AU" dirty="0"/>
              <a:t>To make food edible</a:t>
            </a:r>
          </a:p>
        </p:txBody>
      </p:sp>
      <p:sp>
        <p:nvSpPr>
          <p:cNvPr id="3" name="Content Placeholder 2">
            <a:extLst>
              <a:ext uri="{FF2B5EF4-FFF2-40B4-BE49-F238E27FC236}">
                <a16:creationId xmlns:a16="http://schemas.microsoft.com/office/drawing/2014/main" id="{E44F7E4C-4809-A39F-19BA-9A45352F1E0A}"/>
              </a:ext>
            </a:extLst>
          </p:cNvPr>
          <p:cNvSpPr>
            <a:spLocks noGrp="1"/>
          </p:cNvSpPr>
          <p:nvPr>
            <p:ph idx="1"/>
          </p:nvPr>
        </p:nvSpPr>
        <p:spPr/>
        <p:txBody>
          <a:bodyPr/>
          <a:lstStyle/>
          <a:p>
            <a:pPr marL="571500" lvl="0" indent="-571500">
              <a:lnSpc>
                <a:spcPct val="115000"/>
              </a:lnSpc>
              <a:spcBef>
                <a:spcPts val="50"/>
              </a:spcBef>
            </a:pPr>
            <a:r>
              <a:rPr lang="en-AU" kern="100" dirty="0">
                <a:ea typeface="Aptos" panose="020B0004020202020204" pitchFamily="34" charset="0"/>
              </a:rPr>
              <a:t>Some foods are not edible in their natural state e.g. grain crops such as wheat and corn.</a:t>
            </a:r>
          </a:p>
          <a:p>
            <a:pPr marL="571500" lvl="0" indent="-571500">
              <a:lnSpc>
                <a:spcPct val="115000"/>
              </a:lnSpc>
              <a:spcBef>
                <a:spcPts val="50"/>
              </a:spcBef>
            </a:pPr>
            <a:r>
              <a:rPr lang="en-AU" kern="100" dirty="0">
                <a:ea typeface="Aptos" panose="020B0004020202020204" pitchFamily="34" charset="0"/>
              </a:rPr>
              <a:t>Wheat can be ground into flour to make bread.</a:t>
            </a:r>
          </a:p>
        </p:txBody>
      </p:sp>
    </p:spTree>
    <p:extLst>
      <p:ext uri="{BB962C8B-B14F-4D97-AF65-F5344CB8AC3E}">
        <p14:creationId xmlns:p14="http://schemas.microsoft.com/office/powerpoint/2010/main" val="2730092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A0FCC-AD64-D179-B90C-AC902DE92E5C}"/>
              </a:ext>
            </a:extLst>
          </p:cNvPr>
          <p:cNvSpPr>
            <a:spLocks noGrp="1"/>
          </p:cNvSpPr>
          <p:nvPr>
            <p:ph type="title"/>
          </p:nvPr>
        </p:nvSpPr>
        <p:spPr/>
        <p:txBody>
          <a:bodyPr/>
          <a:lstStyle/>
          <a:p>
            <a:r>
              <a:rPr lang="en-AU" dirty="0"/>
              <a:t>To make food safe</a:t>
            </a:r>
          </a:p>
        </p:txBody>
      </p:sp>
      <p:sp>
        <p:nvSpPr>
          <p:cNvPr id="3" name="Content Placeholder 2">
            <a:extLst>
              <a:ext uri="{FF2B5EF4-FFF2-40B4-BE49-F238E27FC236}">
                <a16:creationId xmlns:a16="http://schemas.microsoft.com/office/drawing/2014/main" id="{963EC9B5-7E51-C189-EB9C-E3F4DF660344}"/>
              </a:ext>
            </a:extLst>
          </p:cNvPr>
          <p:cNvSpPr>
            <a:spLocks noGrp="1"/>
          </p:cNvSpPr>
          <p:nvPr>
            <p:ph idx="1"/>
          </p:nvPr>
        </p:nvSpPr>
        <p:spPr>
          <a:xfrm>
            <a:off x="838200" y="1553593"/>
            <a:ext cx="10871200" cy="4377308"/>
          </a:xfrm>
        </p:spPr>
        <p:txBody>
          <a:bodyPr>
            <a:normAutofit/>
          </a:bodyPr>
          <a:lstStyle/>
          <a:p>
            <a:pPr marL="571500" lvl="0" indent="-571500">
              <a:lnSpc>
                <a:spcPct val="115000"/>
              </a:lnSpc>
              <a:spcBef>
                <a:spcPts val="50"/>
              </a:spcBef>
            </a:pPr>
            <a:r>
              <a:rPr lang="en-AU" kern="100" dirty="0">
                <a:ea typeface="Aptos" panose="020B0004020202020204" pitchFamily="34" charset="0"/>
              </a:rPr>
              <a:t>Many foods contain potentially harmful microorganisms.</a:t>
            </a:r>
          </a:p>
          <a:p>
            <a:pPr marL="571500" lvl="0" indent="-571500">
              <a:lnSpc>
                <a:spcPct val="115000"/>
              </a:lnSpc>
              <a:spcBef>
                <a:spcPts val="50"/>
              </a:spcBef>
            </a:pPr>
            <a:r>
              <a:rPr lang="en-AU" kern="100" dirty="0">
                <a:ea typeface="Aptos" panose="020B0004020202020204" pitchFamily="34" charset="0"/>
              </a:rPr>
              <a:t>These can make us sick and cause the food to spoil.</a:t>
            </a:r>
          </a:p>
          <a:p>
            <a:pPr marL="571500" lvl="0" indent="-571500">
              <a:lnSpc>
                <a:spcPct val="115000"/>
              </a:lnSpc>
              <a:spcBef>
                <a:spcPts val="50"/>
              </a:spcBef>
            </a:pPr>
            <a:r>
              <a:rPr lang="en-AU" kern="100" dirty="0">
                <a:ea typeface="Aptos" panose="020B0004020202020204" pitchFamily="34" charset="0"/>
              </a:rPr>
              <a:t>Processes that can slow or stop growth:</a:t>
            </a:r>
          </a:p>
        </p:txBody>
      </p:sp>
      <p:sp>
        <p:nvSpPr>
          <p:cNvPr id="4" name="TextBox 3">
            <a:extLst>
              <a:ext uri="{FF2B5EF4-FFF2-40B4-BE49-F238E27FC236}">
                <a16:creationId xmlns:a16="http://schemas.microsoft.com/office/drawing/2014/main" id="{A3F566A2-D7F4-7E2B-E284-686E5ECE538E}"/>
              </a:ext>
            </a:extLst>
          </p:cNvPr>
          <p:cNvSpPr txBox="1"/>
          <p:nvPr/>
        </p:nvSpPr>
        <p:spPr>
          <a:xfrm>
            <a:off x="1251284" y="5850689"/>
            <a:ext cx="2095445" cy="369332"/>
          </a:xfrm>
          <a:prstGeom prst="rect">
            <a:avLst/>
          </a:prstGeom>
          <a:noFill/>
        </p:spPr>
        <p:txBody>
          <a:bodyPr wrap="none" rtlCol="0">
            <a:spAutoFit/>
          </a:bodyPr>
          <a:lstStyle/>
          <a:p>
            <a:r>
              <a:rPr lang="en-AU" dirty="0">
                <a:solidFill>
                  <a:schemeClr val="accent6">
                    <a:lumMod val="50000"/>
                  </a:schemeClr>
                </a:solidFill>
                <a:latin typeface="Arial" panose="020B0604020202020204" pitchFamily="34" charset="0"/>
                <a:cs typeface="Arial" panose="020B0604020202020204" pitchFamily="34" charset="0"/>
              </a:rPr>
              <a:t>Chilling or freezing</a:t>
            </a:r>
          </a:p>
        </p:txBody>
      </p:sp>
      <p:sp>
        <p:nvSpPr>
          <p:cNvPr id="5" name="TextBox 4">
            <a:extLst>
              <a:ext uri="{FF2B5EF4-FFF2-40B4-BE49-F238E27FC236}">
                <a16:creationId xmlns:a16="http://schemas.microsoft.com/office/drawing/2014/main" id="{6E40299B-981D-2E14-29FD-40D6B2A43412}"/>
              </a:ext>
            </a:extLst>
          </p:cNvPr>
          <p:cNvSpPr txBox="1"/>
          <p:nvPr/>
        </p:nvSpPr>
        <p:spPr>
          <a:xfrm>
            <a:off x="3346729" y="5407267"/>
            <a:ext cx="3236784" cy="369332"/>
          </a:xfrm>
          <a:prstGeom prst="rect">
            <a:avLst/>
          </a:prstGeom>
          <a:noFill/>
        </p:spPr>
        <p:txBody>
          <a:bodyPr wrap="none" rtlCol="0">
            <a:spAutoFit/>
          </a:bodyPr>
          <a:lstStyle/>
          <a:p>
            <a:r>
              <a:rPr lang="en-AU" dirty="0">
                <a:solidFill>
                  <a:schemeClr val="accent6">
                    <a:lumMod val="50000"/>
                  </a:schemeClr>
                </a:solidFill>
                <a:latin typeface="Arial" panose="020B0604020202020204" pitchFamily="34" charset="0"/>
                <a:cs typeface="Arial" panose="020B0604020202020204" pitchFamily="34" charset="0"/>
              </a:rPr>
              <a:t>Heating to a high temperature</a:t>
            </a:r>
          </a:p>
        </p:txBody>
      </p:sp>
      <p:sp>
        <p:nvSpPr>
          <p:cNvPr id="6" name="TextBox 5">
            <a:extLst>
              <a:ext uri="{FF2B5EF4-FFF2-40B4-BE49-F238E27FC236}">
                <a16:creationId xmlns:a16="http://schemas.microsoft.com/office/drawing/2014/main" id="{E71415B8-9B9D-C344-739C-67CD5F705AAC}"/>
              </a:ext>
            </a:extLst>
          </p:cNvPr>
          <p:cNvSpPr txBox="1"/>
          <p:nvPr/>
        </p:nvSpPr>
        <p:spPr>
          <a:xfrm>
            <a:off x="3667571" y="6154766"/>
            <a:ext cx="1851789" cy="369332"/>
          </a:xfrm>
          <a:prstGeom prst="rect">
            <a:avLst/>
          </a:prstGeom>
          <a:noFill/>
        </p:spPr>
        <p:txBody>
          <a:bodyPr wrap="none" rtlCol="0">
            <a:spAutoFit/>
          </a:bodyPr>
          <a:lstStyle/>
          <a:p>
            <a:r>
              <a:rPr lang="en-AU" dirty="0">
                <a:solidFill>
                  <a:schemeClr val="accent6">
                    <a:lumMod val="50000"/>
                  </a:schemeClr>
                </a:solidFill>
                <a:latin typeface="Arial" panose="020B0604020202020204" pitchFamily="34" charset="0"/>
                <a:cs typeface="Arial" panose="020B0604020202020204" pitchFamily="34" charset="0"/>
              </a:rPr>
              <a:t>Removing water</a:t>
            </a:r>
          </a:p>
        </p:txBody>
      </p:sp>
      <p:sp>
        <p:nvSpPr>
          <p:cNvPr id="7" name="TextBox 6">
            <a:extLst>
              <a:ext uri="{FF2B5EF4-FFF2-40B4-BE49-F238E27FC236}">
                <a16:creationId xmlns:a16="http://schemas.microsoft.com/office/drawing/2014/main" id="{503CEBBC-D45D-4E77-243B-EB7CF2F38CFB}"/>
              </a:ext>
            </a:extLst>
          </p:cNvPr>
          <p:cNvSpPr txBox="1"/>
          <p:nvPr/>
        </p:nvSpPr>
        <p:spPr>
          <a:xfrm>
            <a:off x="5840202" y="5850689"/>
            <a:ext cx="2582758" cy="369332"/>
          </a:xfrm>
          <a:prstGeom prst="rect">
            <a:avLst/>
          </a:prstGeom>
          <a:noFill/>
        </p:spPr>
        <p:txBody>
          <a:bodyPr wrap="none" rtlCol="0">
            <a:spAutoFit/>
          </a:bodyPr>
          <a:lstStyle/>
          <a:p>
            <a:r>
              <a:rPr lang="en-AU" dirty="0">
                <a:solidFill>
                  <a:schemeClr val="accent6">
                    <a:lumMod val="50000"/>
                  </a:schemeClr>
                </a:solidFill>
                <a:latin typeface="Arial" panose="020B0604020202020204" pitchFamily="34" charset="0"/>
                <a:cs typeface="Arial" panose="020B0604020202020204" pitchFamily="34" charset="0"/>
              </a:rPr>
              <a:t>Altering the pH (acidity)</a:t>
            </a:r>
          </a:p>
        </p:txBody>
      </p:sp>
      <p:sp>
        <p:nvSpPr>
          <p:cNvPr id="8" name="TextBox 7">
            <a:extLst>
              <a:ext uri="{FF2B5EF4-FFF2-40B4-BE49-F238E27FC236}">
                <a16:creationId xmlns:a16="http://schemas.microsoft.com/office/drawing/2014/main" id="{C0C3A2E0-5586-BDB9-0A82-CEE91B0B1E73}"/>
              </a:ext>
            </a:extLst>
          </p:cNvPr>
          <p:cNvSpPr txBox="1"/>
          <p:nvPr/>
        </p:nvSpPr>
        <p:spPr>
          <a:xfrm>
            <a:off x="6473865" y="6368201"/>
            <a:ext cx="2710999" cy="369332"/>
          </a:xfrm>
          <a:prstGeom prst="rect">
            <a:avLst/>
          </a:prstGeom>
          <a:noFill/>
        </p:spPr>
        <p:txBody>
          <a:bodyPr wrap="none" rtlCol="0">
            <a:spAutoFit/>
          </a:bodyPr>
          <a:lstStyle/>
          <a:p>
            <a:r>
              <a:rPr lang="en-AU" dirty="0">
                <a:solidFill>
                  <a:schemeClr val="accent6">
                    <a:lumMod val="50000"/>
                  </a:schemeClr>
                </a:solidFill>
                <a:latin typeface="Arial" panose="020B0604020202020204" pitchFamily="34" charset="0"/>
                <a:cs typeface="Arial" panose="020B0604020202020204" pitchFamily="34" charset="0"/>
              </a:rPr>
              <a:t>Using air-tight packaging</a:t>
            </a:r>
          </a:p>
        </p:txBody>
      </p:sp>
      <p:sp>
        <p:nvSpPr>
          <p:cNvPr id="9" name="TextBox 8">
            <a:extLst>
              <a:ext uri="{FF2B5EF4-FFF2-40B4-BE49-F238E27FC236}">
                <a16:creationId xmlns:a16="http://schemas.microsoft.com/office/drawing/2014/main" id="{FCC131DB-AD8C-1D6B-3285-61C7E4FED3C6}"/>
              </a:ext>
            </a:extLst>
          </p:cNvPr>
          <p:cNvSpPr txBox="1"/>
          <p:nvPr/>
        </p:nvSpPr>
        <p:spPr>
          <a:xfrm>
            <a:off x="8223661" y="5405366"/>
            <a:ext cx="2339102" cy="369332"/>
          </a:xfrm>
          <a:prstGeom prst="rect">
            <a:avLst/>
          </a:prstGeom>
          <a:noFill/>
        </p:spPr>
        <p:txBody>
          <a:bodyPr wrap="none" rtlCol="0">
            <a:spAutoFit/>
          </a:bodyPr>
          <a:lstStyle/>
          <a:p>
            <a:r>
              <a:rPr lang="en-AU" dirty="0">
                <a:solidFill>
                  <a:schemeClr val="accent6">
                    <a:lumMod val="50000"/>
                  </a:schemeClr>
                </a:solidFill>
                <a:latin typeface="Arial" panose="020B0604020202020204" pitchFamily="34" charset="0"/>
                <a:cs typeface="Arial" panose="020B0604020202020204" pitchFamily="34" charset="0"/>
              </a:rPr>
              <a:t>Adding preservatives</a:t>
            </a:r>
          </a:p>
        </p:txBody>
      </p:sp>
    </p:spTree>
    <p:extLst>
      <p:ext uri="{BB962C8B-B14F-4D97-AF65-F5344CB8AC3E}">
        <p14:creationId xmlns:p14="http://schemas.microsoft.com/office/powerpoint/2010/main" val="65247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E2CC3-A0D1-3135-4EF1-FD5ADEDDE53E}"/>
              </a:ext>
            </a:extLst>
          </p:cNvPr>
          <p:cNvSpPr>
            <a:spLocks noGrp="1"/>
          </p:cNvSpPr>
          <p:nvPr>
            <p:ph type="title"/>
          </p:nvPr>
        </p:nvSpPr>
        <p:spPr/>
        <p:txBody>
          <a:bodyPr/>
          <a:lstStyle/>
          <a:p>
            <a:r>
              <a:rPr lang="en-AU" dirty="0"/>
              <a:t>To extend the shelf life of food</a:t>
            </a:r>
          </a:p>
        </p:txBody>
      </p:sp>
      <p:sp>
        <p:nvSpPr>
          <p:cNvPr id="3" name="Content Placeholder 2">
            <a:extLst>
              <a:ext uri="{FF2B5EF4-FFF2-40B4-BE49-F238E27FC236}">
                <a16:creationId xmlns:a16="http://schemas.microsoft.com/office/drawing/2014/main" id="{03B13502-18FC-DCE4-B2A8-3DC2EC0780DF}"/>
              </a:ext>
            </a:extLst>
          </p:cNvPr>
          <p:cNvSpPr>
            <a:spLocks noGrp="1"/>
          </p:cNvSpPr>
          <p:nvPr>
            <p:ph idx="1"/>
          </p:nvPr>
        </p:nvSpPr>
        <p:spPr/>
        <p:txBody>
          <a:bodyPr>
            <a:normAutofit/>
          </a:bodyPr>
          <a:lstStyle/>
          <a:p>
            <a:pPr marL="571500" lvl="0" indent="-571500">
              <a:lnSpc>
                <a:spcPct val="115000"/>
              </a:lnSpc>
              <a:spcBef>
                <a:spcPts val="50"/>
              </a:spcBef>
            </a:pPr>
            <a:r>
              <a:rPr lang="en-AU" sz="4100" kern="100" dirty="0">
                <a:ea typeface="Aptos" panose="020B0004020202020204" pitchFamily="34" charset="0"/>
              </a:rPr>
              <a:t>Achieved through chilling, freezing, heating, removal of water, and pH control. </a:t>
            </a:r>
          </a:p>
          <a:p>
            <a:pPr marL="571500" lvl="0" indent="-571500">
              <a:lnSpc>
                <a:spcPct val="115000"/>
              </a:lnSpc>
              <a:spcBef>
                <a:spcPts val="50"/>
              </a:spcBef>
            </a:pPr>
            <a:r>
              <a:rPr lang="en-AU" sz="4100" kern="100" dirty="0">
                <a:ea typeface="Aptos" panose="020B0004020202020204" pitchFamily="34" charset="0"/>
              </a:rPr>
              <a:t>This enhances convenience (and safety).</a:t>
            </a:r>
          </a:p>
          <a:p>
            <a:pPr marL="571500" lvl="0" indent="-571500">
              <a:lnSpc>
                <a:spcPct val="115000"/>
              </a:lnSpc>
              <a:spcBef>
                <a:spcPts val="50"/>
              </a:spcBef>
            </a:pPr>
            <a:r>
              <a:rPr lang="en-AU" sz="4100" kern="100" dirty="0">
                <a:ea typeface="Aptos" panose="020B0004020202020204" pitchFamily="34" charset="0"/>
              </a:rPr>
              <a:t>This can mean less frequent shopping.</a:t>
            </a:r>
          </a:p>
          <a:p>
            <a:pPr marL="571500" lvl="0" indent="-571500">
              <a:lnSpc>
                <a:spcPct val="115000"/>
              </a:lnSpc>
              <a:spcBef>
                <a:spcPts val="50"/>
              </a:spcBef>
            </a:pPr>
            <a:r>
              <a:rPr lang="en-AU" sz="4100" kern="100" dirty="0">
                <a:ea typeface="Aptos" panose="020B0004020202020204" pitchFamily="34" charset="0"/>
              </a:rPr>
              <a:t>Also enables less food waste.</a:t>
            </a:r>
          </a:p>
        </p:txBody>
      </p:sp>
    </p:spTree>
    <p:extLst>
      <p:ext uri="{BB962C8B-B14F-4D97-AF65-F5344CB8AC3E}">
        <p14:creationId xmlns:p14="http://schemas.microsoft.com/office/powerpoint/2010/main" val="1469871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A093F-6E57-BAF6-C575-D7E67D8D2903}"/>
              </a:ext>
            </a:extLst>
          </p:cNvPr>
          <p:cNvSpPr>
            <a:spLocks noGrp="1"/>
          </p:cNvSpPr>
          <p:nvPr>
            <p:ph type="title"/>
          </p:nvPr>
        </p:nvSpPr>
        <p:spPr/>
        <p:txBody>
          <a:bodyPr/>
          <a:lstStyle/>
          <a:p>
            <a:r>
              <a:rPr lang="en-AU" dirty="0"/>
              <a:t>To increase range and convenience</a:t>
            </a:r>
          </a:p>
        </p:txBody>
      </p:sp>
      <p:sp>
        <p:nvSpPr>
          <p:cNvPr id="3" name="Content Placeholder 2">
            <a:extLst>
              <a:ext uri="{FF2B5EF4-FFF2-40B4-BE49-F238E27FC236}">
                <a16:creationId xmlns:a16="http://schemas.microsoft.com/office/drawing/2014/main" id="{490C0E75-AE7C-C53D-CC97-908E561D110C}"/>
              </a:ext>
            </a:extLst>
          </p:cNvPr>
          <p:cNvSpPr>
            <a:spLocks noGrp="1"/>
          </p:cNvSpPr>
          <p:nvPr>
            <p:ph idx="1"/>
          </p:nvPr>
        </p:nvSpPr>
        <p:spPr>
          <a:xfrm>
            <a:off x="838200" y="1553592"/>
            <a:ext cx="10515600" cy="5012308"/>
          </a:xfrm>
        </p:spPr>
        <p:txBody>
          <a:bodyPr>
            <a:normAutofit fontScale="92500" lnSpcReduction="10000"/>
          </a:bodyPr>
          <a:lstStyle/>
          <a:p>
            <a:pPr marL="571500" lvl="0" indent="-571500">
              <a:lnSpc>
                <a:spcPct val="115000"/>
              </a:lnSpc>
              <a:spcBef>
                <a:spcPts val="50"/>
              </a:spcBef>
            </a:pPr>
            <a:r>
              <a:rPr lang="en-AU" kern="100" dirty="0">
                <a:ea typeface="Aptos" panose="020B0004020202020204" pitchFamily="34" charset="0"/>
              </a:rPr>
              <a:t>An extensive range of foods is made from the 5 staple crops: wheat, rice, maize (corn), oats and potatoes.</a:t>
            </a:r>
          </a:p>
          <a:p>
            <a:pPr marL="571500" lvl="0" indent="-571500">
              <a:lnSpc>
                <a:spcPct val="115000"/>
              </a:lnSpc>
              <a:spcBef>
                <a:spcPts val="50"/>
              </a:spcBef>
            </a:pPr>
            <a:r>
              <a:rPr lang="en-AU" kern="100" dirty="0">
                <a:ea typeface="Aptos" panose="020B0004020202020204" pitchFamily="34" charset="0"/>
              </a:rPr>
              <a:t>These are available year-round, not just when the crops are in season. </a:t>
            </a:r>
          </a:p>
          <a:p>
            <a:pPr marL="571500" lvl="0" indent="-571500">
              <a:lnSpc>
                <a:spcPct val="115000"/>
              </a:lnSpc>
              <a:spcBef>
                <a:spcPts val="50"/>
              </a:spcBef>
            </a:pPr>
            <a:r>
              <a:rPr lang="en-AU" kern="100" dirty="0">
                <a:ea typeface="Aptos" panose="020B0004020202020204" pitchFamily="34" charset="0"/>
              </a:rPr>
              <a:t>Packaging technologies also provide a range of convenient foods. </a:t>
            </a:r>
          </a:p>
          <a:p>
            <a:endParaRPr lang="en-AU" dirty="0"/>
          </a:p>
        </p:txBody>
      </p:sp>
    </p:spTree>
    <p:extLst>
      <p:ext uri="{BB962C8B-B14F-4D97-AF65-F5344CB8AC3E}">
        <p14:creationId xmlns:p14="http://schemas.microsoft.com/office/powerpoint/2010/main" val="2278642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F2596-E97F-4FFC-93CD-48879228EB3C}"/>
              </a:ext>
            </a:extLst>
          </p:cNvPr>
          <p:cNvSpPr>
            <a:spLocks noGrp="1"/>
          </p:cNvSpPr>
          <p:nvPr>
            <p:ph type="title"/>
          </p:nvPr>
        </p:nvSpPr>
        <p:spPr/>
        <p:txBody>
          <a:bodyPr/>
          <a:lstStyle/>
          <a:p>
            <a:r>
              <a:rPr lang="en-AU" dirty="0"/>
              <a:t>To reduce the cost of food</a:t>
            </a:r>
          </a:p>
        </p:txBody>
      </p:sp>
      <p:sp>
        <p:nvSpPr>
          <p:cNvPr id="3" name="Content Placeholder 2">
            <a:extLst>
              <a:ext uri="{FF2B5EF4-FFF2-40B4-BE49-F238E27FC236}">
                <a16:creationId xmlns:a16="http://schemas.microsoft.com/office/drawing/2014/main" id="{F0440695-6088-7B98-B4AE-0B634B848459}"/>
              </a:ext>
            </a:extLst>
          </p:cNvPr>
          <p:cNvSpPr>
            <a:spLocks noGrp="1"/>
          </p:cNvSpPr>
          <p:nvPr>
            <p:ph idx="1"/>
          </p:nvPr>
        </p:nvSpPr>
        <p:spPr>
          <a:xfrm>
            <a:off x="838200" y="1553592"/>
            <a:ext cx="10515600" cy="4834508"/>
          </a:xfrm>
        </p:spPr>
        <p:txBody>
          <a:bodyPr>
            <a:normAutofit fontScale="92500" lnSpcReduction="10000"/>
          </a:bodyPr>
          <a:lstStyle/>
          <a:p>
            <a:pPr marL="571500" lvl="0" indent="-571500">
              <a:lnSpc>
                <a:spcPct val="115000"/>
              </a:lnSpc>
              <a:spcBef>
                <a:spcPts val="50"/>
              </a:spcBef>
            </a:pPr>
            <a:r>
              <a:rPr lang="en-AU" kern="100" dirty="0">
                <a:ea typeface="Aptos" panose="020B0004020202020204" pitchFamily="34" charset="0"/>
              </a:rPr>
              <a:t>Sometimes, food processing can reduce the cost of food.</a:t>
            </a:r>
          </a:p>
          <a:p>
            <a:pPr marL="571500" lvl="0" indent="-571500">
              <a:lnSpc>
                <a:spcPct val="115000"/>
              </a:lnSpc>
              <a:spcBef>
                <a:spcPts val="50"/>
              </a:spcBef>
            </a:pPr>
            <a:r>
              <a:rPr lang="en-AU" kern="100" dirty="0">
                <a:ea typeface="Aptos" panose="020B0004020202020204" pitchFamily="34" charset="0"/>
              </a:rPr>
              <a:t>The food processor can purchase ingredients in bulk, which reduces the end price. </a:t>
            </a:r>
          </a:p>
          <a:p>
            <a:pPr marL="571500" lvl="0" indent="-571500">
              <a:lnSpc>
                <a:spcPct val="115000"/>
              </a:lnSpc>
              <a:spcBef>
                <a:spcPts val="50"/>
              </a:spcBef>
            </a:pPr>
            <a:r>
              <a:rPr lang="en-AU" kern="100" dirty="0">
                <a:ea typeface="Aptos" panose="020B0004020202020204" pitchFamily="34" charset="0"/>
              </a:rPr>
              <a:t>Examples: canned and frozen </a:t>
            </a:r>
            <a:br>
              <a:rPr lang="en-AU" kern="100" dirty="0">
                <a:ea typeface="Aptos" panose="020B0004020202020204" pitchFamily="34" charset="0"/>
              </a:rPr>
            </a:br>
            <a:r>
              <a:rPr lang="en-AU" kern="100" dirty="0">
                <a:ea typeface="Aptos" panose="020B0004020202020204" pitchFamily="34" charset="0"/>
              </a:rPr>
              <a:t>vegetables.</a:t>
            </a:r>
          </a:p>
        </p:txBody>
      </p:sp>
    </p:spTree>
    <p:extLst>
      <p:ext uri="{BB962C8B-B14F-4D97-AF65-F5344CB8AC3E}">
        <p14:creationId xmlns:p14="http://schemas.microsoft.com/office/powerpoint/2010/main" val="106703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C75B0-A686-CA9C-53BE-037724EA1E4F}"/>
              </a:ext>
            </a:extLst>
          </p:cNvPr>
          <p:cNvSpPr>
            <a:spLocks noGrp="1"/>
          </p:cNvSpPr>
          <p:nvPr>
            <p:ph type="title"/>
          </p:nvPr>
        </p:nvSpPr>
        <p:spPr/>
        <p:txBody>
          <a:bodyPr/>
          <a:lstStyle/>
          <a:p>
            <a:r>
              <a:rPr lang="en-AU" dirty="0"/>
              <a:t>To reduce health inequalities</a:t>
            </a:r>
          </a:p>
        </p:txBody>
      </p:sp>
      <p:sp>
        <p:nvSpPr>
          <p:cNvPr id="3" name="Content Placeholder 2">
            <a:extLst>
              <a:ext uri="{FF2B5EF4-FFF2-40B4-BE49-F238E27FC236}">
                <a16:creationId xmlns:a16="http://schemas.microsoft.com/office/drawing/2014/main" id="{22631AA6-B893-72D0-52AF-4A61A3A95739}"/>
              </a:ext>
            </a:extLst>
          </p:cNvPr>
          <p:cNvSpPr>
            <a:spLocks noGrp="1"/>
          </p:cNvSpPr>
          <p:nvPr>
            <p:ph idx="1"/>
          </p:nvPr>
        </p:nvSpPr>
        <p:spPr/>
        <p:txBody>
          <a:bodyPr/>
          <a:lstStyle/>
          <a:p>
            <a:pPr marL="571500" lvl="0" indent="-571500">
              <a:lnSpc>
                <a:spcPct val="115000"/>
              </a:lnSpc>
              <a:spcBef>
                <a:spcPts val="50"/>
              </a:spcBef>
            </a:pPr>
            <a:r>
              <a:rPr lang="en-AU" kern="100" dirty="0">
                <a:ea typeface="Aptos" panose="020B0004020202020204" pitchFamily="34" charset="0"/>
              </a:rPr>
              <a:t>In some remote areas, fresh food is sometimes not available or expensive.</a:t>
            </a:r>
          </a:p>
          <a:p>
            <a:pPr marL="571500" lvl="0" indent="-571500">
              <a:lnSpc>
                <a:spcPct val="115000"/>
              </a:lnSpc>
              <a:spcBef>
                <a:spcPts val="50"/>
              </a:spcBef>
            </a:pPr>
            <a:r>
              <a:rPr lang="en-AU" kern="100" dirty="0">
                <a:ea typeface="Aptos" panose="020B0004020202020204" pitchFamily="34" charset="0"/>
              </a:rPr>
              <a:t>Foods that are canned or packaged can provide cost-effective, nutritious options.</a:t>
            </a:r>
          </a:p>
        </p:txBody>
      </p:sp>
    </p:spTree>
    <p:extLst>
      <p:ext uri="{BB962C8B-B14F-4D97-AF65-F5344CB8AC3E}">
        <p14:creationId xmlns:p14="http://schemas.microsoft.com/office/powerpoint/2010/main" val="1984073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97CB9-ECBC-D26C-1CC1-6EAB98EBD130}"/>
              </a:ext>
            </a:extLst>
          </p:cNvPr>
          <p:cNvSpPr>
            <a:spLocks noGrp="1"/>
          </p:cNvSpPr>
          <p:nvPr>
            <p:ph type="title"/>
          </p:nvPr>
        </p:nvSpPr>
        <p:spPr/>
        <p:txBody>
          <a:bodyPr/>
          <a:lstStyle/>
          <a:p>
            <a:r>
              <a:rPr lang="en-AU" dirty="0"/>
              <a:t>REMINDER</a:t>
            </a:r>
          </a:p>
        </p:txBody>
      </p:sp>
      <p:sp>
        <p:nvSpPr>
          <p:cNvPr id="3" name="Content Placeholder 2">
            <a:extLst>
              <a:ext uri="{FF2B5EF4-FFF2-40B4-BE49-F238E27FC236}">
                <a16:creationId xmlns:a16="http://schemas.microsoft.com/office/drawing/2014/main" id="{D09B37CE-4AF0-F1AA-551D-285F8BC19957}"/>
              </a:ext>
            </a:extLst>
          </p:cNvPr>
          <p:cNvSpPr>
            <a:spLocks noGrp="1"/>
          </p:cNvSpPr>
          <p:nvPr>
            <p:ph idx="1"/>
          </p:nvPr>
        </p:nvSpPr>
        <p:spPr>
          <a:xfrm>
            <a:off x="838200" y="1553592"/>
            <a:ext cx="10515600" cy="4910708"/>
          </a:xfrm>
        </p:spPr>
        <p:txBody>
          <a:bodyPr>
            <a:normAutofit fontScale="92500"/>
          </a:bodyPr>
          <a:lstStyle/>
          <a:p>
            <a:pPr lvl="0">
              <a:lnSpc>
                <a:spcPct val="115000"/>
              </a:lnSpc>
              <a:spcBef>
                <a:spcPts val="50"/>
              </a:spcBef>
              <a:buFont typeface="Symbol" panose="05050102010706020507" pitchFamily="18" charset="2"/>
              <a:buChar char=""/>
            </a:pPr>
            <a:r>
              <a:rPr lang="en-AU" kern="100" dirty="0">
                <a:ea typeface="Aptos" panose="020B0004020202020204" pitchFamily="34" charset="0"/>
              </a:rPr>
              <a:t>The term ‘processed food’ is often associated with ‘sometimes’ or ‘junk’ food.</a:t>
            </a:r>
          </a:p>
          <a:p>
            <a:pPr lvl="0">
              <a:lnSpc>
                <a:spcPct val="115000"/>
              </a:lnSpc>
              <a:spcBef>
                <a:spcPts val="50"/>
              </a:spcBef>
              <a:buFont typeface="Symbol" panose="05050102010706020507" pitchFamily="18" charset="2"/>
              <a:buChar char=""/>
            </a:pPr>
            <a:r>
              <a:rPr lang="en-AU" kern="100" dirty="0">
                <a:ea typeface="Aptos" panose="020B0004020202020204" pitchFamily="34" charset="0"/>
              </a:rPr>
              <a:t>BUT, while ‘sometimes’ food is typically highly processed, not all processed food is a ‘sometimes’ food.</a:t>
            </a:r>
          </a:p>
          <a:p>
            <a:pPr lvl="0">
              <a:lnSpc>
                <a:spcPct val="115000"/>
              </a:lnSpc>
              <a:spcBef>
                <a:spcPts val="50"/>
              </a:spcBef>
              <a:buFont typeface="Symbol" panose="05050102010706020507" pitchFamily="18" charset="2"/>
              <a:buChar char=""/>
            </a:pPr>
            <a:r>
              <a:rPr lang="en-AU" kern="100" dirty="0">
                <a:ea typeface="Aptos" panose="020B0004020202020204" pitchFamily="34" charset="0"/>
              </a:rPr>
              <a:t>We need to be aware of the differences.</a:t>
            </a:r>
          </a:p>
        </p:txBody>
      </p:sp>
    </p:spTree>
    <p:extLst>
      <p:ext uri="{BB962C8B-B14F-4D97-AF65-F5344CB8AC3E}">
        <p14:creationId xmlns:p14="http://schemas.microsoft.com/office/powerpoint/2010/main" val="2696069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37987-B298-89AF-620E-3E1AFE7172AE}"/>
              </a:ext>
            </a:extLst>
          </p:cNvPr>
          <p:cNvSpPr>
            <a:spLocks noGrp="1"/>
          </p:cNvSpPr>
          <p:nvPr>
            <p:ph type="title"/>
          </p:nvPr>
        </p:nvSpPr>
        <p:spPr/>
        <p:txBody>
          <a:bodyPr/>
          <a:lstStyle/>
          <a:p>
            <a:r>
              <a:rPr lang="en-AU" dirty="0"/>
              <a:t>Activity 1: Booklet task</a:t>
            </a:r>
          </a:p>
        </p:txBody>
      </p:sp>
      <p:sp>
        <p:nvSpPr>
          <p:cNvPr id="3" name="Content Placeholder 2">
            <a:extLst>
              <a:ext uri="{FF2B5EF4-FFF2-40B4-BE49-F238E27FC236}">
                <a16:creationId xmlns:a16="http://schemas.microsoft.com/office/drawing/2014/main" id="{1DEF55D5-02B2-3370-7E84-62F35B12DC2F}"/>
              </a:ext>
            </a:extLst>
          </p:cNvPr>
          <p:cNvSpPr>
            <a:spLocks noGrp="1"/>
          </p:cNvSpPr>
          <p:nvPr>
            <p:ph idx="1"/>
          </p:nvPr>
        </p:nvSpPr>
        <p:spPr/>
        <p:txBody>
          <a:bodyPr/>
          <a:lstStyle/>
          <a:p>
            <a:pPr>
              <a:lnSpc>
                <a:spcPct val="107000"/>
              </a:lnSpc>
              <a:spcBef>
                <a:spcPts val="50"/>
              </a:spcBef>
              <a:spcAft>
                <a:spcPts val="800"/>
              </a:spcAft>
            </a:pPr>
            <a:r>
              <a:rPr lang="en-US" kern="100" dirty="0">
                <a:ea typeface="Aptos" panose="020B0004020202020204" pitchFamily="34" charset="0"/>
                <a:cs typeface="Times New Roman" panose="02020603050405020304" pitchFamily="18" charset="0"/>
              </a:rPr>
              <a:t>Identify a packaged food product that helps consumers eat a healthy diet.</a:t>
            </a:r>
          </a:p>
          <a:p>
            <a:pPr>
              <a:lnSpc>
                <a:spcPct val="107000"/>
              </a:lnSpc>
              <a:spcBef>
                <a:spcPts val="50"/>
              </a:spcBef>
              <a:spcAft>
                <a:spcPts val="800"/>
              </a:spcAft>
            </a:pPr>
            <a:r>
              <a:rPr lang="en-US" kern="100" dirty="0">
                <a:ea typeface="Aptos" panose="020B0004020202020204" pitchFamily="34" charset="0"/>
                <a:cs typeface="Times New Roman" panose="02020603050405020304" pitchFamily="18" charset="0"/>
              </a:rPr>
              <a:t>Identify and describe the nutritious components of the food.</a:t>
            </a:r>
          </a:p>
          <a:p>
            <a:pPr>
              <a:lnSpc>
                <a:spcPct val="107000"/>
              </a:lnSpc>
              <a:spcBef>
                <a:spcPts val="50"/>
              </a:spcBef>
              <a:spcAft>
                <a:spcPts val="800"/>
              </a:spcAft>
            </a:pPr>
            <a:r>
              <a:rPr lang="en-US" kern="100" dirty="0">
                <a:ea typeface="Aptos" panose="020B0004020202020204" pitchFamily="34" charset="0"/>
                <a:cs typeface="Times New Roman" panose="02020603050405020304" pitchFamily="18" charset="0"/>
              </a:rPr>
              <a:t>Identify whether the nutritional quality of the product could be improved.</a:t>
            </a:r>
            <a:endParaRPr lang="en-AU" kern="100" dirty="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51006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354D0A38-334B-6FF5-12D4-9B5039180DD1}"/>
              </a:ext>
            </a:extLst>
          </p:cNvPr>
          <p:cNvSpPr>
            <a:spLocks noGrp="1"/>
          </p:cNvSpPr>
          <p:nvPr>
            <p:ph idx="1"/>
          </p:nvPr>
        </p:nvSpPr>
        <p:spPr>
          <a:xfrm>
            <a:off x="502276" y="198296"/>
            <a:ext cx="11397803" cy="6582647"/>
          </a:xfrm>
        </p:spPr>
        <p:txBody>
          <a:bodyPr>
            <a:noAutofit/>
          </a:bodyPr>
          <a:lstStyle/>
          <a:p>
            <a:pPr marL="0" indent="0">
              <a:buNone/>
            </a:pPr>
            <a:r>
              <a:rPr lang="en-AU" sz="3800" dirty="0"/>
              <a:t>In this unit we will be:</a:t>
            </a:r>
          </a:p>
          <a:p>
            <a:pPr marL="541338" indent="-541338" defTabSz="720000">
              <a:tabLst>
                <a:tab pos="914400" algn="l"/>
              </a:tabLst>
            </a:pPr>
            <a:r>
              <a:rPr lang="en-AU" sz="3800" dirty="0"/>
              <a:t>reviewing the Australian Guide to Healthy Eating</a:t>
            </a:r>
          </a:p>
          <a:p>
            <a:pPr marL="541338" indent="-541338" defTabSz="720000">
              <a:tabLst>
                <a:tab pos="914400" algn="l"/>
              </a:tabLst>
            </a:pPr>
            <a:r>
              <a:rPr lang="en-AU" sz="3800" dirty="0"/>
              <a:t>reviewing the role of food processing in Australia</a:t>
            </a:r>
          </a:p>
          <a:p>
            <a:pPr marL="541338" indent="-541338" defTabSz="720000">
              <a:tabLst>
                <a:tab pos="914400" algn="l"/>
              </a:tabLst>
            </a:pPr>
            <a:r>
              <a:rPr lang="en-AU" sz="3800" dirty="0"/>
              <a:t>investigating product development concepts</a:t>
            </a:r>
          </a:p>
          <a:p>
            <a:pPr marL="539750" indent="-539750" defTabSz="720000">
              <a:tabLst>
                <a:tab pos="914400" algn="l"/>
              </a:tabLst>
            </a:pPr>
            <a:r>
              <a:rPr lang="en-AU" sz="3800" dirty="0"/>
              <a:t>investigate the sensory properties of food</a:t>
            </a:r>
          </a:p>
          <a:p>
            <a:pPr defTabSz="720000">
              <a:tabLst>
                <a:tab pos="914400" algn="l"/>
              </a:tabLst>
            </a:pPr>
            <a:r>
              <a:rPr lang="en-AU" sz="3800" dirty="0"/>
              <a:t>looking at food production and packaging through a sustainability lens</a:t>
            </a:r>
          </a:p>
          <a:p>
            <a:pPr defTabSz="720000">
              <a:tabLst>
                <a:tab pos="914400" algn="l"/>
              </a:tabLst>
            </a:pPr>
            <a:r>
              <a:rPr lang="en-AU" sz="3800" dirty="0"/>
              <a:t>designing a new food product </a:t>
            </a:r>
            <a:r>
              <a:rPr lang="en-GB" sz="3800" dirty="0"/>
              <a:t>that meets the needs of consumers, the environment and enhances healthy eating.</a:t>
            </a:r>
            <a:endParaRPr lang="en-AU" sz="3800" dirty="0"/>
          </a:p>
        </p:txBody>
      </p:sp>
    </p:spTree>
    <p:extLst>
      <p:ext uri="{BB962C8B-B14F-4D97-AF65-F5344CB8AC3E}">
        <p14:creationId xmlns:p14="http://schemas.microsoft.com/office/powerpoint/2010/main" val="26122079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2E6D9-37D2-C3BD-CE3D-6F21F4BBBD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5648BC-3294-6B71-FDDA-249FD88BA56C}"/>
              </a:ext>
            </a:extLst>
          </p:cNvPr>
          <p:cNvSpPr>
            <a:spLocks noGrp="1"/>
          </p:cNvSpPr>
          <p:nvPr>
            <p:ph type="title"/>
          </p:nvPr>
        </p:nvSpPr>
        <p:spPr/>
        <p:txBody>
          <a:bodyPr/>
          <a:lstStyle/>
          <a:p>
            <a:r>
              <a:rPr lang="en-AU" dirty="0"/>
              <a:t>Lesson 3</a:t>
            </a:r>
          </a:p>
        </p:txBody>
      </p:sp>
    </p:spTree>
    <p:extLst>
      <p:ext uri="{BB962C8B-B14F-4D97-AF65-F5344CB8AC3E}">
        <p14:creationId xmlns:p14="http://schemas.microsoft.com/office/powerpoint/2010/main" val="5060159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53409-F0A1-FCA1-42C6-AF408F6F2C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570F31-9C5D-3050-0A17-CD3524AF3588}"/>
              </a:ext>
            </a:extLst>
          </p:cNvPr>
          <p:cNvSpPr>
            <a:spLocks noGrp="1"/>
          </p:cNvSpPr>
          <p:nvPr>
            <p:ph type="title"/>
          </p:nvPr>
        </p:nvSpPr>
        <p:spPr/>
        <p:txBody>
          <a:bodyPr/>
          <a:lstStyle/>
          <a:p>
            <a:r>
              <a:rPr lang="en-AU" b="1" dirty="0"/>
              <a:t>Review</a:t>
            </a:r>
          </a:p>
        </p:txBody>
      </p:sp>
    </p:spTree>
    <p:extLst>
      <p:ext uri="{BB962C8B-B14F-4D97-AF65-F5344CB8AC3E}">
        <p14:creationId xmlns:p14="http://schemas.microsoft.com/office/powerpoint/2010/main" val="33348836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7285D2-7362-3F08-B1A2-E5E81C8FBEDF}"/>
              </a:ext>
            </a:extLst>
          </p:cNvPr>
          <p:cNvSpPr txBox="1"/>
          <p:nvPr/>
        </p:nvSpPr>
        <p:spPr>
          <a:xfrm>
            <a:off x="1142214" y="728690"/>
            <a:ext cx="9907571" cy="1447897"/>
          </a:xfrm>
          <a:prstGeom prst="rect">
            <a:avLst/>
          </a:prstGeom>
          <a:noFill/>
        </p:spPr>
        <p:txBody>
          <a:bodyPr wrap="square" rtlCol="0">
            <a:spAutoFit/>
          </a:bodyPr>
          <a:lstStyle/>
          <a:p>
            <a:pPr lvl="0" algn="ctr">
              <a:lnSpc>
                <a:spcPct val="115000"/>
              </a:lnSpc>
              <a:spcBef>
                <a:spcPts val="50"/>
              </a:spcBef>
            </a:pPr>
            <a:r>
              <a:rPr lang="en-AU" sz="4000" kern="100" dirty="0">
                <a:effectLst/>
                <a:latin typeface="Arial" panose="020B0604020202020204" pitchFamily="34" charset="0"/>
                <a:ea typeface="Aptos" panose="020B0004020202020204" pitchFamily="34" charset="0"/>
                <a:cs typeface="Arial" panose="020B0604020202020204" pitchFamily="34" charset="0"/>
              </a:rPr>
              <a:t>What are some of the reasons why we process food?</a:t>
            </a:r>
          </a:p>
        </p:txBody>
      </p:sp>
      <p:sp>
        <p:nvSpPr>
          <p:cNvPr id="4" name="TextBox 3">
            <a:extLst>
              <a:ext uri="{FF2B5EF4-FFF2-40B4-BE49-F238E27FC236}">
                <a16:creationId xmlns:a16="http://schemas.microsoft.com/office/drawing/2014/main" id="{183708C5-A301-3F4A-9A49-F28FB67112BA}"/>
              </a:ext>
            </a:extLst>
          </p:cNvPr>
          <p:cNvSpPr txBox="1"/>
          <p:nvPr/>
        </p:nvSpPr>
        <p:spPr>
          <a:xfrm>
            <a:off x="807720" y="3517315"/>
            <a:ext cx="4211409" cy="646331"/>
          </a:xfrm>
          <a:prstGeom prst="rect">
            <a:avLst/>
          </a:prstGeom>
          <a:noFill/>
        </p:spPr>
        <p:txBody>
          <a:bodyPr wrap="none" rtlCol="0">
            <a:spAutoFit/>
          </a:bodyPr>
          <a:lstStyle/>
          <a:p>
            <a:r>
              <a:rPr lang="en-AU" sz="3600" dirty="0">
                <a:latin typeface="Arial" panose="020B0604020202020204" pitchFamily="34" charset="0"/>
                <a:cs typeface="Arial" panose="020B0604020202020204" pitchFamily="34" charset="0"/>
              </a:rPr>
              <a:t>Extend the shelf life</a:t>
            </a:r>
          </a:p>
        </p:txBody>
      </p:sp>
      <p:sp>
        <p:nvSpPr>
          <p:cNvPr id="5" name="TextBox 4">
            <a:extLst>
              <a:ext uri="{FF2B5EF4-FFF2-40B4-BE49-F238E27FC236}">
                <a16:creationId xmlns:a16="http://schemas.microsoft.com/office/drawing/2014/main" id="{F3D8158C-0D6D-A8D2-9BD9-ACE3409657A6}"/>
              </a:ext>
            </a:extLst>
          </p:cNvPr>
          <p:cNvSpPr txBox="1"/>
          <p:nvPr/>
        </p:nvSpPr>
        <p:spPr>
          <a:xfrm>
            <a:off x="1142214" y="2263344"/>
            <a:ext cx="3698448" cy="646331"/>
          </a:xfrm>
          <a:prstGeom prst="rect">
            <a:avLst/>
          </a:prstGeom>
          <a:noFill/>
        </p:spPr>
        <p:txBody>
          <a:bodyPr wrap="none" rtlCol="0">
            <a:spAutoFit/>
          </a:bodyPr>
          <a:lstStyle/>
          <a:p>
            <a:r>
              <a:rPr lang="en-AU" sz="3600" dirty="0">
                <a:latin typeface="Arial" panose="020B0604020202020204" pitchFamily="34" charset="0"/>
                <a:cs typeface="Arial" panose="020B0604020202020204" pitchFamily="34" charset="0"/>
              </a:rPr>
              <a:t>Make food edible</a:t>
            </a:r>
          </a:p>
        </p:txBody>
      </p:sp>
      <p:sp>
        <p:nvSpPr>
          <p:cNvPr id="6" name="TextBox 5">
            <a:extLst>
              <a:ext uri="{FF2B5EF4-FFF2-40B4-BE49-F238E27FC236}">
                <a16:creationId xmlns:a16="http://schemas.microsoft.com/office/drawing/2014/main" id="{D200F153-AE97-894B-1A89-15F9EDD9C7D7}"/>
              </a:ext>
            </a:extLst>
          </p:cNvPr>
          <p:cNvSpPr txBox="1"/>
          <p:nvPr/>
        </p:nvSpPr>
        <p:spPr>
          <a:xfrm>
            <a:off x="2399662" y="4661729"/>
            <a:ext cx="2749471" cy="646331"/>
          </a:xfrm>
          <a:prstGeom prst="rect">
            <a:avLst/>
          </a:prstGeom>
          <a:noFill/>
        </p:spPr>
        <p:txBody>
          <a:bodyPr wrap="none" rtlCol="0">
            <a:spAutoFit/>
          </a:bodyPr>
          <a:lstStyle/>
          <a:p>
            <a:r>
              <a:rPr lang="en-AU" sz="3600" dirty="0">
                <a:latin typeface="Arial" panose="020B0604020202020204" pitchFamily="34" charset="0"/>
                <a:cs typeface="Arial" panose="020B0604020202020204" pitchFamily="34" charset="0"/>
              </a:rPr>
              <a:t>Reduce cost</a:t>
            </a:r>
          </a:p>
        </p:txBody>
      </p:sp>
      <p:sp>
        <p:nvSpPr>
          <p:cNvPr id="7" name="TextBox 6">
            <a:extLst>
              <a:ext uri="{FF2B5EF4-FFF2-40B4-BE49-F238E27FC236}">
                <a16:creationId xmlns:a16="http://schemas.microsoft.com/office/drawing/2014/main" id="{5D679A26-AC3F-3308-20A2-7153B9E94389}"/>
              </a:ext>
            </a:extLst>
          </p:cNvPr>
          <p:cNvSpPr txBox="1"/>
          <p:nvPr/>
        </p:nvSpPr>
        <p:spPr>
          <a:xfrm>
            <a:off x="2042460" y="5806144"/>
            <a:ext cx="5596404" cy="646331"/>
          </a:xfrm>
          <a:prstGeom prst="rect">
            <a:avLst/>
          </a:prstGeom>
          <a:noFill/>
        </p:spPr>
        <p:txBody>
          <a:bodyPr wrap="none" rtlCol="0">
            <a:spAutoFit/>
          </a:bodyPr>
          <a:lstStyle/>
          <a:p>
            <a:r>
              <a:rPr lang="en-AU" sz="3600" dirty="0">
                <a:latin typeface="Arial" panose="020B0604020202020204" pitchFamily="34" charset="0"/>
                <a:cs typeface="Arial" panose="020B0604020202020204" pitchFamily="34" charset="0"/>
              </a:rPr>
              <a:t>Reduce health inequalities</a:t>
            </a:r>
          </a:p>
        </p:txBody>
      </p:sp>
      <p:sp>
        <p:nvSpPr>
          <p:cNvPr id="8" name="TextBox 7">
            <a:extLst>
              <a:ext uri="{FF2B5EF4-FFF2-40B4-BE49-F238E27FC236}">
                <a16:creationId xmlns:a16="http://schemas.microsoft.com/office/drawing/2014/main" id="{DE783D85-58CA-4061-16A9-F1B31881AA90}"/>
              </a:ext>
            </a:extLst>
          </p:cNvPr>
          <p:cNvSpPr txBox="1"/>
          <p:nvPr/>
        </p:nvSpPr>
        <p:spPr>
          <a:xfrm>
            <a:off x="5848469" y="3840480"/>
            <a:ext cx="4878259" cy="646331"/>
          </a:xfrm>
          <a:prstGeom prst="rect">
            <a:avLst/>
          </a:prstGeom>
          <a:noFill/>
        </p:spPr>
        <p:txBody>
          <a:bodyPr wrap="none" rtlCol="0">
            <a:spAutoFit/>
          </a:bodyPr>
          <a:lstStyle/>
          <a:p>
            <a:r>
              <a:rPr lang="en-AU" sz="3600" dirty="0">
                <a:latin typeface="Arial" panose="020B0604020202020204" pitchFamily="34" charset="0"/>
                <a:cs typeface="Arial" panose="020B0604020202020204" pitchFamily="34" charset="0"/>
              </a:rPr>
              <a:t>Increase range/ variety</a:t>
            </a:r>
          </a:p>
        </p:txBody>
      </p:sp>
      <p:sp>
        <p:nvSpPr>
          <p:cNvPr id="9" name="TextBox 8">
            <a:extLst>
              <a:ext uri="{FF2B5EF4-FFF2-40B4-BE49-F238E27FC236}">
                <a16:creationId xmlns:a16="http://schemas.microsoft.com/office/drawing/2014/main" id="{A41E8F00-DE99-161B-1A42-77A3184CAAB6}"/>
              </a:ext>
            </a:extLst>
          </p:cNvPr>
          <p:cNvSpPr txBox="1"/>
          <p:nvPr/>
        </p:nvSpPr>
        <p:spPr>
          <a:xfrm>
            <a:off x="7635240" y="2550555"/>
            <a:ext cx="3339376" cy="646331"/>
          </a:xfrm>
          <a:prstGeom prst="rect">
            <a:avLst/>
          </a:prstGeom>
          <a:noFill/>
        </p:spPr>
        <p:txBody>
          <a:bodyPr wrap="none" rtlCol="0">
            <a:spAutoFit/>
          </a:bodyPr>
          <a:lstStyle/>
          <a:p>
            <a:r>
              <a:rPr lang="en-AU" sz="3600" dirty="0">
                <a:latin typeface="Arial" panose="020B0604020202020204" pitchFamily="34" charset="0"/>
                <a:cs typeface="Arial" panose="020B0604020202020204" pitchFamily="34" charset="0"/>
              </a:rPr>
              <a:t>Make food safe</a:t>
            </a:r>
          </a:p>
        </p:txBody>
      </p:sp>
    </p:spTree>
    <p:extLst>
      <p:ext uri="{BB962C8B-B14F-4D97-AF65-F5344CB8AC3E}">
        <p14:creationId xmlns:p14="http://schemas.microsoft.com/office/powerpoint/2010/main" val="256727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6BAED-259F-963C-A1BE-C28F726B7E6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F17226-755C-1EF1-3606-0BB94E74C41E}"/>
              </a:ext>
            </a:extLst>
          </p:cNvPr>
          <p:cNvSpPr>
            <a:spLocks noGrp="1"/>
          </p:cNvSpPr>
          <p:nvPr>
            <p:ph idx="1"/>
          </p:nvPr>
        </p:nvSpPr>
        <p:spPr/>
        <p:txBody>
          <a:bodyPr/>
          <a:lstStyle/>
          <a:p>
            <a:r>
              <a:rPr lang="en-AU" dirty="0"/>
              <a:t>Success criteria:</a:t>
            </a:r>
          </a:p>
        </p:txBody>
      </p:sp>
      <p:sp>
        <p:nvSpPr>
          <p:cNvPr id="3" name="Content Placeholder 2">
            <a:extLst>
              <a:ext uri="{FF2B5EF4-FFF2-40B4-BE49-F238E27FC236}">
                <a16:creationId xmlns:a16="http://schemas.microsoft.com/office/drawing/2014/main" id="{D51C7242-8D4B-D8C5-AB71-4BFE14E1BA8C}"/>
              </a:ext>
            </a:extLst>
          </p:cNvPr>
          <p:cNvSpPr>
            <a:spLocks noGrp="1"/>
          </p:cNvSpPr>
          <p:nvPr>
            <p:ph idx="10"/>
          </p:nvPr>
        </p:nvSpPr>
        <p:spPr/>
        <p:txBody>
          <a:bodyPr>
            <a:normAutofit/>
          </a:bodyPr>
          <a:lstStyle/>
          <a:p>
            <a:r>
              <a:rPr lang="en-AU" dirty="0"/>
              <a:t>Learning intention: </a:t>
            </a:r>
            <a:r>
              <a:rPr lang="en-US" b="0" dirty="0"/>
              <a:t>To investigate product development. </a:t>
            </a:r>
            <a:endParaRPr lang="en-AU" b="0" dirty="0"/>
          </a:p>
        </p:txBody>
      </p:sp>
      <p:sp>
        <p:nvSpPr>
          <p:cNvPr id="4" name="Content Placeholder 3">
            <a:extLst>
              <a:ext uri="{FF2B5EF4-FFF2-40B4-BE49-F238E27FC236}">
                <a16:creationId xmlns:a16="http://schemas.microsoft.com/office/drawing/2014/main" id="{6090B991-29C9-8852-3A3F-6CF146C80849}"/>
              </a:ext>
            </a:extLst>
          </p:cNvPr>
          <p:cNvSpPr>
            <a:spLocks noGrp="1"/>
          </p:cNvSpPr>
          <p:nvPr>
            <p:ph idx="11"/>
          </p:nvPr>
        </p:nvSpPr>
        <p:spPr>
          <a:xfrm>
            <a:off x="838199" y="3780063"/>
            <a:ext cx="10894889" cy="1523458"/>
          </a:xfrm>
        </p:spPr>
        <p:txBody>
          <a:bodyPr>
            <a:normAutofit/>
          </a:bodyPr>
          <a:lstStyle/>
          <a:p>
            <a:r>
              <a:rPr lang="en-AU" dirty="0"/>
              <a:t>identify consumer benefits (nutrition, shelf-life, convenience, sensory).</a:t>
            </a:r>
          </a:p>
        </p:txBody>
      </p:sp>
    </p:spTree>
    <p:extLst>
      <p:ext uri="{BB962C8B-B14F-4D97-AF65-F5344CB8AC3E}">
        <p14:creationId xmlns:p14="http://schemas.microsoft.com/office/powerpoint/2010/main" val="42078135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848A7-65AC-54D5-9EA2-577F25C42734}"/>
              </a:ext>
            </a:extLst>
          </p:cNvPr>
          <p:cNvSpPr>
            <a:spLocks noGrp="1"/>
          </p:cNvSpPr>
          <p:nvPr>
            <p:ph type="title"/>
          </p:nvPr>
        </p:nvSpPr>
        <p:spPr/>
        <p:txBody>
          <a:bodyPr/>
          <a:lstStyle/>
          <a:p>
            <a:r>
              <a:rPr lang="en-AU" dirty="0"/>
              <a:t>Product development</a:t>
            </a:r>
          </a:p>
        </p:txBody>
      </p:sp>
      <p:pic>
        <p:nvPicPr>
          <p:cNvPr id="4" name="Online Media 3" title="Reasons for Food Product Development">
            <a:hlinkClick r:id="" action="ppaction://media"/>
            <a:extLst>
              <a:ext uri="{FF2B5EF4-FFF2-40B4-BE49-F238E27FC236}">
                <a16:creationId xmlns:a16="http://schemas.microsoft.com/office/drawing/2014/main" id="{5EC9AD73-F5B5-D792-5D2D-DF2EB0843289}"/>
              </a:ext>
            </a:extLst>
          </p:cNvPr>
          <p:cNvPicPr>
            <a:picLocks noRot="1" noChangeAspect="1"/>
          </p:cNvPicPr>
          <p:nvPr>
            <a:videoFile r:link="rId1"/>
          </p:nvPr>
        </p:nvPicPr>
        <p:blipFill>
          <a:blip r:embed="rId4"/>
          <a:stretch>
            <a:fillRect/>
          </a:stretch>
        </p:blipFill>
        <p:spPr>
          <a:xfrm>
            <a:off x="1680585" y="1285445"/>
            <a:ext cx="8830830" cy="4985518"/>
          </a:xfrm>
          <a:prstGeom prst="rect">
            <a:avLst/>
          </a:prstGeom>
        </p:spPr>
      </p:pic>
    </p:spTree>
    <p:extLst>
      <p:ext uri="{BB962C8B-B14F-4D97-AF65-F5344CB8AC3E}">
        <p14:creationId xmlns:p14="http://schemas.microsoft.com/office/powerpoint/2010/main" val="174442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6A092-ECCE-0DCC-DEEB-53065A4DB2F2}"/>
              </a:ext>
            </a:extLst>
          </p:cNvPr>
          <p:cNvSpPr>
            <a:spLocks noGrp="1"/>
          </p:cNvSpPr>
          <p:nvPr>
            <p:ph type="title"/>
          </p:nvPr>
        </p:nvSpPr>
        <p:spPr/>
        <p:txBody>
          <a:bodyPr/>
          <a:lstStyle/>
          <a:p>
            <a:r>
              <a:rPr lang="en-AU" dirty="0"/>
              <a:t>Product development: categories</a:t>
            </a:r>
          </a:p>
        </p:txBody>
      </p:sp>
      <p:sp>
        <p:nvSpPr>
          <p:cNvPr id="3" name="Content Placeholder 2">
            <a:extLst>
              <a:ext uri="{FF2B5EF4-FFF2-40B4-BE49-F238E27FC236}">
                <a16:creationId xmlns:a16="http://schemas.microsoft.com/office/drawing/2014/main" id="{6EDB687F-B54D-3871-6579-E047A2751D7A}"/>
              </a:ext>
            </a:extLst>
          </p:cNvPr>
          <p:cNvSpPr>
            <a:spLocks noGrp="1"/>
          </p:cNvSpPr>
          <p:nvPr>
            <p:ph idx="1"/>
          </p:nvPr>
        </p:nvSpPr>
        <p:spPr>
          <a:xfrm>
            <a:off x="838200" y="1553592"/>
            <a:ext cx="10515600" cy="5205621"/>
          </a:xfrm>
        </p:spPr>
        <p:txBody>
          <a:bodyPr>
            <a:normAutofit lnSpcReduction="10000"/>
          </a:bodyPr>
          <a:lstStyle/>
          <a:p>
            <a:pPr marL="742950" lvl="0" indent="-742950">
              <a:lnSpc>
                <a:spcPct val="115000"/>
              </a:lnSpc>
              <a:spcBef>
                <a:spcPts val="50"/>
              </a:spcBef>
              <a:buAutoNum type="arabicPeriod"/>
            </a:pPr>
            <a:r>
              <a:rPr lang="en-US" kern="100" dirty="0">
                <a:ea typeface="Aptos" panose="020B0004020202020204" pitchFamily="34" charset="0"/>
              </a:rPr>
              <a:t>Line extension: new variety or changes to existing products.</a:t>
            </a:r>
          </a:p>
          <a:p>
            <a:pPr marL="742950" lvl="0" indent="-742950">
              <a:lnSpc>
                <a:spcPct val="115000"/>
              </a:lnSpc>
              <a:spcBef>
                <a:spcPts val="50"/>
              </a:spcBef>
              <a:buAutoNum type="arabicPeriod"/>
            </a:pPr>
            <a:r>
              <a:rPr lang="en-US" kern="100" dirty="0">
                <a:ea typeface="Aptos" panose="020B0004020202020204" pitchFamily="34" charset="0"/>
              </a:rPr>
              <a:t>New to world: totally new product.</a:t>
            </a:r>
          </a:p>
          <a:p>
            <a:pPr marL="742950" lvl="0" indent="-742950">
              <a:lnSpc>
                <a:spcPct val="115000"/>
              </a:lnSpc>
              <a:spcBef>
                <a:spcPts val="50"/>
              </a:spcBef>
              <a:buAutoNum type="arabicPeriod"/>
            </a:pPr>
            <a:r>
              <a:rPr lang="en-US" kern="100" dirty="0">
                <a:ea typeface="Aptos" panose="020B0004020202020204" pitchFamily="34" charset="0"/>
              </a:rPr>
              <a:t>Me-too: ‘copycat’ products (same product produced by a different company and given a slightly </a:t>
            </a:r>
            <a:br>
              <a:rPr lang="en-US" kern="100" dirty="0">
                <a:ea typeface="Aptos" panose="020B0004020202020204" pitchFamily="34" charset="0"/>
              </a:rPr>
            </a:br>
            <a:r>
              <a:rPr lang="en-US" kern="100" dirty="0">
                <a:ea typeface="Aptos" panose="020B0004020202020204" pitchFamily="34" charset="0"/>
              </a:rPr>
              <a:t>different name).</a:t>
            </a:r>
          </a:p>
        </p:txBody>
      </p:sp>
    </p:spTree>
    <p:extLst>
      <p:ext uri="{BB962C8B-B14F-4D97-AF65-F5344CB8AC3E}">
        <p14:creationId xmlns:p14="http://schemas.microsoft.com/office/powerpoint/2010/main" val="14077089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C0CF1-FB07-2CC0-E2F4-AF5234E28F07}"/>
              </a:ext>
            </a:extLst>
          </p:cNvPr>
          <p:cNvSpPr>
            <a:spLocks noGrp="1"/>
          </p:cNvSpPr>
          <p:nvPr>
            <p:ph type="title"/>
          </p:nvPr>
        </p:nvSpPr>
        <p:spPr/>
        <p:txBody>
          <a:bodyPr/>
          <a:lstStyle/>
          <a:p>
            <a:r>
              <a:rPr lang="en-AU" dirty="0"/>
              <a:t>Product development: drivers</a:t>
            </a:r>
          </a:p>
        </p:txBody>
      </p:sp>
      <p:sp>
        <p:nvSpPr>
          <p:cNvPr id="3" name="Content Placeholder 2">
            <a:extLst>
              <a:ext uri="{FF2B5EF4-FFF2-40B4-BE49-F238E27FC236}">
                <a16:creationId xmlns:a16="http://schemas.microsoft.com/office/drawing/2014/main" id="{4E2BE286-8180-4F82-5380-168E38A533C4}"/>
              </a:ext>
            </a:extLst>
          </p:cNvPr>
          <p:cNvSpPr>
            <a:spLocks noGrp="1"/>
          </p:cNvSpPr>
          <p:nvPr>
            <p:ph idx="1"/>
          </p:nvPr>
        </p:nvSpPr>
        <p:spPr>
          <a:xfrm>
            <a:off x="838200" y="1553592"/>
            <a:ext cx="10515600" cy="5205621"/>
          </a:xfrm>
        </p:spPr>
        <p:txBody>
          <a:bodyPr>
            <a:normAutofit lnSpcReduction="10000"/>
          </a:bodyPr>
          <a:lstStyle/>
          <a:p>
            <a:pPr lvl="0">
              <a:lnSpc>
                <a:spcPct val="115000"/>
              </a:lnSpc>
              <a:spcBef>
                <a:spcPts val="50"/>
              </a:spcBef>
              <a:buFont typeface="Symbol" panose="05050102010706020507" pitchFamily="18" charset="2"/>
              <a:buChar char=""/>
            </a:pPr>
            <a:r>
              <a:rPr lang="en-AU" kern="100" dirty="0">
                <a:ea typeface="Aptos" panose="020B0004020202020204" pitchFamily="34" charset="0"/>
              </a:rPr>
              <a:t>Improve company success.</a:t>
            </a:r>
          </a:p>
          <a:p>
            <a:pPr lvl="0">
              <a:lnSpc>
                <a:spcPct val="115000"/>
              </a:lnSpc>
              <a:spcBef>
                <a:spcPts val="50"/>
              </a:spcBef>
              <a:buFont typeface="Symbol" panose="05050102010706020507" pitchFamily="18" charset="2"/>
              <a:buChar char=""/>
            </a:pPr>
            <a:r>
              <a:rPr lang="en-AU" kern="100" dirty="0">
                <a:ea typeface="Aptos" panose="020B0004020202020204" pitchFamily="34" charset="0"/>
              </a:rPr>
              <a:t>Health reasons (consumer demand).</a:t>
            </a:r>
          </a:p>
          <a:p>
            <a:pPr lvl="0">
              <a:lnSpc>
                <a:spcPct val="115000"/>
              </a:lnSpc>
              <a:spcBef>
                <a:spcPts val="50"/>
              </a:spcBef>
              <a:buFont typeface="Symbol" panose="05050102010706020507" pitchFamily="18" charset="2"/>
              <a:buChar char=""/>
            </a:pPr>
            <a:r>
              <a:rPr lang="en-AU" kern="100" dirty="0">
                <a:ea typeface="Aptos" panose="020B0004020202020204" pitchFamily="34" charset="0"/>
              </a:rPr>
              <a:t>Environmental concerns.</a:t>
            </a:r>
          </a:p>
          <a:p>
            <a:pPr lvl="0">
              <a:lnSpc>
                <a:spcPct val="115000"/>
              </a:lnSpc>
              <a:spcBef>
                <a:spcPts val="50"/>
              </a:spcBef>
              <a:buFont typeface="Symbol" panose="05050102010706020507" pitchFamily="18" charset="2"/>
              <a:buChar char=""/>
            </a:pPr>
            <a:r>
              <a:rPr lang="en-AU" kern="100" dirty="0">
                <a:ea typeface="Aptos" panose="020B0004020202020204" pitchFamily="34" charset="0"/>
              </a:rPr>
              <a:t>Technological developments (e.g. foods for microwaves, slow cookers, air fryers).</a:t>
            </a:r>
          </a:p>
          <a:p>
            <a:pPr lvl="0">
              <a:lnSpc>
                <a:spcPct val="115000"/>
              </a:lnSpc>
              <a:spcBef>
                <a:spcPts val="50"/>
              </a:spcBef>
              <a:buFont typeface="Symbol" panose="05050102010706020507" pitchFamily="18" charset="2"/>
              <a:buChar char=""/>
            </a:pPr>
            <a:r>
              <a:rPr lang="en-AU" kern="100" dirty="0">
                <a:ea typeface="Aptos" panose="020B0004020202020204" pitchFamily="34" charset="0"/>
              </a:rPr>
              <a:t>To meet special consumer needs.</a:t>
            </a:r>
          </a:p>
        </p:txBody>
      </p:sp>
    </p:spTree>
    <p:extLst>
      <p:ext uri="{BB962C8B-B14F-4D97-AF65-F5344CB8AC3E}">
        <p14:creationId xmlns:p14="http://schemas.microsoft.com/office/powerpoint/2010/main" val="42785869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0A0CB-AD57-91AD-6740-A7ACDCE255F5}"/>
              </a:ext>
            </a:extLst>
          </p:cNvPr>
          <p:cNvSpPr>
            <a:spLocks noGrp="1"/>
          </p:cNvSpPr>
          <p:nvPr>
            <p:ph type="title"/>
          </p:nvPr>
        </p:nvSpPr>
        <p:spPr/>
        <p:txBody>
          <a:bodyPr/>
          <a:lstStyle/>
          <a:p>
            <a:r>
              <a:rPr lang="en-AU" dirty="0"/>
              <a:t>Product development: steps</a:t>
            </a:r>
          </a:p>
        </p:txBody>
      </p:sp>
      <p:sp>
        <p:nvSpPr>
          <p:cNvPr id="3" name="Content Placeholder 2">
            <a:extLst>
              <a:ext uri="{FF2B5EF4-FFF2-40B4-BE49-F238E27FC236}">
                <a16:creationId xmlns:a16="http://schemas.microsoft.com/office/drawing/2014/main" id="{D94B81A8-1AE1-7DA5-0C7B-E60B70DC32C9}"/>
              </a:ext>
            </a:extLst>
          </p:cNvPr>
          <p:cNvSpPr>
            <a:spLocks noGrp="1"/>
          </p:cNvSpPr>
          <p:nvPr>
            <p:ph idx="1"/>
          </p:nvPr>
        </p:nvSpPr>
        <p:spPr>
          <a:xfrm>
            <a:off x="838200" y="1553592"/>
            <a:ext cx="10515600" cy="5205621"/>
          </a:xfrm>
        </p:spPr>
        <p:txBody>
          <a:bodyPr>
            <a:normAutofit/>
          </a:bodyPr>
          <a:lstStyle/>
          <a:p>
            <a:pPr marL="742950" lvl="0" indent="-742950">
              <a:lnSpc>
                <a:spcPct val="125000"/>
              </a:lnSpc>
              <a:spcBef>
                <a:spcPts val="50"/>
              </a:spcBef>
              <a:buAutoNum type="arabicPeriod"/>
            </a:pPr>
            <a:r>
              <a:rPr lang="en-AU" sz="3800" kern="100" dirty="0">
                <a:ea typeface="Aptos" panose="020B0004020202020204" pitchFamily="34" charset="0"/>
              </a:rPr>
              <a:t>Brief: summary of product purpose.</a:t>
            </a:r>
          </a:p>
          <a:p>
            <a:pPr marL="742950" lvl="0" indent="-742950">
              <a:lnSpc>
                <a:spcPct val="125000"/>
              </a:lnSpc>
              <a:spcBef>
                <a:spcPts val="50"/>
              </a:spcBef>
              <a:buAutoNum type="arabicPeriod"/>
            </a:pPr>
            <a:r>
              <a:rPr lang="en-AU" sz="3800" kern="100" dirty="0"/>
              <a:t>Research: consumer needs related to product e.g. nutrition, sensory, technologies.</a:t>
            </a:r>
          </a:p>
          <a:p>
            <a:pPr marL="742950" lvl="0" indent="-742950">
              <a:lnSpc>
                <a:spcPct val="125000"/>
              </a:lnSpc>
              <a:spcBef>
                <a:spcPts val="50"/>
              </a:spcBef>
              <a:buAutoNum type="arabicPeriod"/>
            </a:pPr>
            <a:r>
              <a:rPr lang="en-AU" sz="3800" kern="100" dirty="0"/>
              <a:t>Design specifications e.g. size, sensory characteristics.</a:t>
            </a:r>
          </a:p>
          <a:p>
            <a:pPr marL="742950" lvl="0" indent="-742950">
              <a:lnSpc>
                <a:spcPct val="115000"/>
              </a:lnSpc>
              <a:spcBef>
                <a:spcPts val="50"/>
              </a:spcBef>
              <a:buAutoNum type="arabicPeriod"/>
            </a:pPr>
            <a:r>
              <a:rPr lang="en-AU" sz="3800" kern="100" dirty="0"/>
              <a:t>Testing.</a:t>
            </a:r>
          </a:p>
          <a:p>
            <a:pPr marL="742950" lvl="0" indent="-742950">
              <a:lnSpc>
                <a:spcPct val="115000"/>
              </a:lnSpc>
              <a:spcBef>
                <a:spcPts val="50"/>
              </a:spcBef>
              <a:buAutoNum type="arabicPeriod"/>
            </a:pPr>
            <a:r>
              <a:rPr lang="en-AU" sz="3800" kern="100" dirty="0"/>
              <a:t>Manufacturing.</a:t>
            </a:r>
          </a:p>
        </p:txBody>
      </p:sp>
    </p:spTree>
    <p:extLst>
      <p:ext uri="{BB962C8B-B14F-4D97-AF65-F5344CB8AC3E}">
        <p14:creationId xmlns:p14="http://schemas.microsoft.com/office/powerpoint/2010/main" val="19102222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4039C-B79F-152E-CF18-D9015E08EF61}"/>
              </a:ext>
            </a:extLst>
          </p:cNvPr>
          <p:cNvSpPr>
            <a:spLocks noGrp="1"/>
          </p:cNvSpPr>
          <p:nvPr>
            <p:ph type="title"/>
          </p:nvPr>
        </p:nvSpPr>
        <p:spPr/>
        <p:txBody>
          <a:bodyPr/>
          <a:lstStyle/>
          <a:p>
            <a:r>
              <a:rPr lang="en-AU" dirty="0"/>
              <a:t>Activity 1: Booklet task</a:t>
            </a:r>
          </a:p>
        </p:txBody>
      </p:sp>
      <p:sp>
        <p:nvSpPr>
          <p:cNvPr id="3" name="Content Placeholder 2">
            <a:extLst>
              <a:ext uri="{FF2B5EF4-FFF2-40B4-BE49-F238E27FC236}">
                <a16:creationId xmlns:a16="http://schemas.microsoft.com/office/drawing/2014/main" id="{8D4A0F22-CFD0-BE4A-4646-A4CCD9071E98}"/>
              </a:ext>
            </a:extLst>
          </p:cNvPr>
          <p:cNvSpPr>
            <a:spLocks noGrp="1"/>
          </p:cNvSpPr>
          <p:nvPr>
            <p:ph idx="1"/>
          </p:nvPr>
        </p:nvSpPr>
        <p:spPr>
          <a:xfrm>
            <a:off x="838200" y="1553592"/>
            <a:ext cx="10515600" cy="5205621"/>
          </a:xfrm>
        </p:spPr>
        <p:txBody>
          <a:bodyPr>
            <a:normAutofit fontScale="85000" lnSpcReduction="10000"/>
          </a:bodyPr>
          <a:lstStyle/>
          <a:p>
            <a:pPr marL="0" lvl="0" indent="0">
              <a:lnSpc>
                <a:spcPct val="125000"/>
              </a:lnSpc>
              <a:spcBef>
                <a:spcPts val="50"/>
              </a:spcBef>
              <a:spcAft>
                <a:spcPts val="800"/>
              </a:spcAft>
              <a:buNone/>
            </a:pPr>
            <a:r>
              <a:rPr lang="en-AU" kern="100" dirty="0">
                <a:ea typeface="Aptos" panose="020B0004020202020204" pitchFamily="34" charset="0"/>
                <a:cs typeface="Times New Roman" panose="02020603050405020304" pitchFamily="18" charset="0"/>
              </a:rPr>
              <a:t>For each of the product development categories, identify current products and specify the benefits to consumers. Consider:</a:t>
            </a:r>
          </a:p>
          <a:p>
            <a:pPr marL="571500" lvl="0" indent="-571500">
              <a:lnSpc>
                <a:spcPct val="107000"/>
              </a:lnSpc>
              <a:spcBef>
                <a:spcPts val="50"/>
              </a:spcBef>
              <a:spcAft>
                <a:spcPts val="800"/>
              </a:spcAft>
            </a:pPr>
            <a:r>
              <a:rPr lang="en-AU" kern="100" dirty="0">
                <a:ea typeface="Aptos" panose="020B0004020202020204" pitchFamily="34" charset="0"/>
                <a:cs typeface="Times New Roman" panose="02020603050405020304" pitchFamily="18" charset="0"/>
              </a:rPr>
              <a:t>nutrition</a:t>
            </a:r>
          </a:p>
          <a:p>
            <a:pPr marL="571500" lvl="0" indent="-571500">
              <a:lnSpc>
                <a:spcPct val="107000"/>
              </a:lnSpc>
              <a:spcBef>
                <a:spcPts val="50"/>
              </a:spcBef>
              <a:spcAft>
                <a:spcPts val="800"/>
              </a:spcAft>
            </a:pPr>
            <a:r>
              <a:rPr lang="en-AU" kern="100" dirty="0">
                <a:ea typeface="Aptos" panose="020B0004020202020204" pitchFamily="34" charset="0"/>
                <a:cs typeface="Times New Roman" panose="02020603050405020304" pitchFamily="18" charset="0"/>
              </a:rPr>
              <a:t>shelf-life</a:t>
            </a:r>
          </a:p>
          <a:p>
            <a:pPr marL="571500" lvl="0" indent="-571500">
              <a:lnSpc>
                <a:spcPct val="107000"/>
              </a:lnSpc>
              <a:spcBef>
                <a:spcPts val="50"/>
              </a:spcBef>
              <a:spcAft>
                <a:spcPts val="800"/>
              </a:spcAft>
            </a:pPr>
            <a:r>
              <a:rPr lang="en-AU" kern="100" dirty="0">
                <a:ea typeface="Aptos" panose="020B0004020202020204" pitchFamily="34" charset="0"/>
                <a:cs typeface="Times New Roman" panose="02020603050405020304" pitchFamily="18" charset="0"/>
              </a:rPr>
              <a:t>convenience</a:t>
            </a:r>
          </a:p>
          <a:p>
            <a:pPr marL="571500" lvl="0" indent="-571500">
              <a:lnSpc>
                <a:spcPct val="107000"/>
              </a:lnSpc>
              <a:spcBef>
                <a:spcPts val="50"/>
              </a:spcBef>
              <a:spcAft>
                <a:spcPts val="800"/>
              </a:spcAft>
            </a:pPr>
            <a:r>
              <a:rPr lang="en-AU" kern="100" dirty="0">
                <a:ea typeface="Aptos" panose="020B0004020202020204" pitchFamily="34" charset="0"/>
                <a:cs typeface="Times New Roman" panose="02020603050405020304" pitchFamily="18" charset="0"/>
              </a:rPr>
              <a:t>sensory (taste, texture, smell, appearance).</a:t>
            </a:r>
          </a:p>
        </p:txBody>
      </p:sp>
    </p:spTree>
    <p:extLst>
      <p:ext uri="{BB962C8B-B14F-4D97-AF65-F5344CB8AC3E}">
        <p14:creationId xmlns:p14="http://schemas.microsoft.com/office/powerpoint/2010/main" val="34986424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92CA8-D865-73BE-30EC-7B8CD45D36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C264A0-1D20-6CF4-DAE3-4C65F6536D29}"/>
              </a:ext>
            </a:extLst>
          </p:cNvPr>
          <p:cNvSpPr>
            <a:spLocks noGrp="1"/>
          </p:cNvSpPr>
          <p:nvPr>
            <p:ph type="title"/>
          </p:nvPr>
        </p:nvSpPr>
        <p:spPr/>
        <p:txBody>
          <a:bodyPr/>
          <a:lstStyle/>
          <a:p>
            <a:r>
              <a:rPr lang="en-AU" dirty="0"/>
              <a:t>Lesson 4</a:t>
            </a:r>
          </a:p>
        </p:txBody>
      </p:sp>
    </p:spTree>
    <p:extLst>
      <p:ext uri="{BB962C8B-B14F-4D97-AF65-F5344CB8AC3E}">
        <p14:creationId xmlns:p14="http://schemas.microsoft.com/office/powerpoint/2010/main" val="951426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7977C0-CC5B-BE44-D929-0A3D59F1ED1E}"/>
              </a:ext>
            </a:extLst>
          </p:cNvPr>
          <p:cNvSpPr>
            <a:spLocks noGrp="1"/>
          </p:cNvSpPr>
          <p:nvPr>
            <p:ph idx="1"/>
          </p:nvPr>
        </p:nvSpPr>
        <p:spPr/>
        <p:txBody>
          <a:bodyPr/>
          <a:lstStyle/>
          <a:p>
            <a:r>
              <a:rPr lang="en-AU" dirty="0"/>
              <a:t>Success criteria:</a:t>
            </a:r>
          </a:p>
        </p:txBody>
      </p:sp>
      <p:sp>
        <p:nvSpPr>
          <p:cNvPr id="3" name="Content Placeholder 2">
            <a:extLst>
              <a:ext uri="{FF2B5EF4-FFF2-40B4-BE49-F238E27FC236}">
                <a16:creationId xmlns:a16="http://schemas.microsoft.com/office/drawing/2014/main" id="{D5453914-6A5B-C19B-E2C8-F43EF0945B06}"/>
              </a:ext>
            </a:extLst>
          </p:cNvPr>
          <p:cNvSpPr>
            <a:spLocks noGrp="1"/>
          </p:cNvSpPr>
          <p:nvPr>
            <p:ph idx="10"/>
          </p:nvPr>
        </p:nvSpPr>
        <p:spPr/>
        <p:txBody>
          <a:bodyPr>
            <a:normAutofit/>
          </a:bodyPr>
          <a:lstStyle/>
          <a:p>
            <a:r>
              <a:rPr lang="en-AU" dirty="0"/>
              <a:t>Learning intention: </a:t>
            </a:r>
            <a:r>
              <a:rPr lang="en-US" b="0" dirty="0"/>
              <a:t>To </a:t>
            </a:r>
            <a:r>
              <a:rPr lang="en-US" b="0" dirty="0" err="1"/>
              <a:t>recognise</a:t>
            </a:r>
            <a:r>
              <a:rPr lang="en-US" b="0" dirty="0"/>
              <a:t> the role of packaged foods in a healthy diet.</a:t>
            </a:r>
            <a:endParaRPr lang="en-AU" b="0" dirty="0"/>
          </a:p>
        </p:txBody>
      </p:sp>
      <p:sp>
        <p:nvSpPr>
          <p:cNvPr id="4" name="Content Placeholder 3">
            <a:extLst>
              <a:ext uri="{FF2B5EF4-FFF2-40B4-BE49-F238E27FC236}">
                <a16:creationId xmlns:a16="http://schemas.microsoft.com/office/drawing/2014/main" id="{7B0E00C4-C58D-091B-2C7B-65EE7B86F227}"/>
              </a:ext>
            </a:extLst>
          </p:cNvPr>
          <p:cNvSpPr>
            <a:spLocks noGrp="1"/>
          </p:cNvSpPr>
          <p:nvPr>
            <p:ph idx="11"/>
          </p:nvPr>
        </p:nvSpPr>
        <p:spPr>
          <a:xfrm>
            <a:off x="838199" y="3780063"/>
            <a:ext cx="10894889" cy="2702930"/>
          </a:xfrm>
        </p:spPr>
        <p:txBody>
          <a:bodyPr>
            <a:normAutofit/>
          </a:bodyPr>
          <a:lstStyle/>
          <a:p>
            <a:r>
              <a:rPr lang="en-AU" dirty="0"/>
              <a:t>identify at least 3 packaged foods in each food group.</a:t>
            </a:r>
          </a:p>
        </p:txBody>
      </p:sp>
    </p:spTree>
    <p:extLst>
      <p:ext uri="{BB962C8B-B14F-4D97-AF65-F5344CB8AC3E}">
        <p14:creationId xmlns:p14="http://schemas.microsoft.com/office/powerpoint/2010/main" val="26912429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B7BDC-19AB-42F9-BE10-AF506F878C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B1E070-98F2-BBE4-7E0E-28D710C5799E}"/>
              </a:ext>
            </a:extLst>
          </p:cNvPr>
          <p:cNvSpPr>
            <a:spLocks noGrp="1"/>
          </p:cNvSpPr>
          <p:nvPr>
            <p:ph type="title"/>
          </p:nvPr>
        </p:nvSpPr>
        <p:spPr/>
        <p:txBody>
          <a:bodyPr/>
          <a:lstStyle/>
          <a:p>
            <a:r>
              <a:rPr lang="en-AU" b="1" dirty="0"/>
              <a:t>Review</a:t>
            </a:r>
          </a:p>
        </p:txBody>
      </p:sp>
    </p:spTree>
    <p:extLst>
      <p:ext uri="{BB962C8B-B14F-4D97-AF65-F5344CB8AC3E}">
        <p14:creationId xmlns:p14="http://schemas.microsoft.com/office/powerpoint/2010/main" val="42127090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EFB270-6261-DA2F-6762-3375EB7FED87}"/>
              </a:ext>
            </a:extLst>
          </p:cNvPr>
          <p:cNvSpPr txBox="1"/>
          <p:nvPr/>
        </p:nvSpPr>
        <p:spPr>
          <a:xfrm>
            <a:off x="1142214" y="1806346"/>
            <a:ext cx="9907571" cy="1583447"/>
          </a:xfrm>
          <a:prstGeom prst="rect">
            <a:avLst/>
          </a:prstGeom>
          <a:noFill/>
        </p:spPr>
        <p:txBody>
          <a:bodyPr wrap="square" rtlCol="0">
            <a:spAutoFit/>
          </a:bodyPr>
          <a:lstStyle/>
          <a:p>
            <a:pPr lvl="0" algn="ctr">
              <a:lnSpc>
                <a:spcPct val="115000"/>
              </a:lnSpc>
              <a:spcBef>
                <a:spcPts val="50"/>
              </a:spcBef>
            </a:pPr>
            <a:r>
              <a:rPr lang="en-AU" sz="4400" kern="100" dirty="0">
                <a:effectLst/>
                <a:latin typeface="Arial" panose="020B0604020202020204" pitchFamily="34" charset="0"/>
                <a:ea typeface="Aptos" panose="020B0004020202020204" pitchFamily="34" charset="0"/>
                <a:cs typeface="Arial" panose="020B0604020202020204" pitchFamily="34" charset="0"/>
              </a:rPr>
              <a:t>What recent products can be classified as a ‘line extension’?</a:t>
            </a:r>
          </a:p>
        </p:txBody>
      </p:sp>
    </p:spTree>
    <p:extLst>
      <p:ext uri="{BB962C8B-B14F-4D97-AF65-F5344CB8AC3E}">
        <p14:creationId xmlns:p14="http://schemas.microsoft.com/office/powerpoint/2010/main" val="28499843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CC1814-C274-A76F-91F5-04807E13F2EB}"/>
              </a:ext>
            </a:extLst>
          </p:cNvPr>
          <p:cNvSpPr txBox="1"/>
          <p:nvPr/>
        </p:nvSpPr>
        <p:spPr>
          <a:xfrm>
            <a:off x="1142214" y="1806346"/>
            <a:ext cx="9907571" cy="1583447"/>
          </a:xfrm>
          <a:prstGeom prst="rect">
            <a:avLst/>
          </a:prstGeom>
          <a:noFill/>
        </p:spPr>
        <p:txBody>
          <a:bodyPr wrap="square" rtlCol="0">
            <a:spAutoFit/>
          </a:bodyPr>
          <a:lstStyle/>
          <a:p>
            <a:pPr lvl="0" algn="ctr">
              <a:lnSpc>
                <a:spcPct val="115000"/>
              </a:lnSpc>
              <a:spcBef>
                <a:spcPts val="50"/>
              </a:spcBef>
            </a:pPr>
            <a:r>
              <a:rPr lang="en-AU" sz="4400" kern="100" dirty="0">
                <a:effectLst/>
                <a:latin typeface="Arial" panose="020B0604020202020204" pitchFamily="34" charset="0"/>
                <a:ea typeface="Aptos" panose="020B0004020202020204" pitchFamily="34" charset="0"/>
                <a:cs typeface="Arial" panose="020B0604020202020204" pitchFamily="34" charset="0"/>
              </a:rPr>
              <a:t>What recent products can be classified as a ‘me-too’?</a:t>
            </a:r>
          </a:p>
        </p:txBody>
      </p:sp>
    </p:spTree>
    <p:extLst>
      <p:ext uri="{BB962C8B-B14F-4D97-AF65-F5344CB8AC3E}">
        <p14:creationId xmlns:p14="http://schemas.microsoft.com/office/powerpoint/2010/main" val="3967144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71FE85-243E-A931-0060-D098FE924408}"/>
              </a:ext>
            </a:extLst>
          </p:cNvPr>
          <p:cNvSpPr txBox="1"/>
          <p:nvPr/>
        </p:nvSpPr>
        <p:spPr>
          <a:xfrm>
            <a:off x="1142214" y="1806346"/>
            <a:ext cx="9907571" cy="1583447"/>
          </a:xfrm>
          <a:prstGeom prst="rect">
            <a:avLst/>
          </a:prstGeom>
          <a:noFill/>
        </p:spPr>
        <p:txBody>
          <a:bodyPr wrap="square" rtlCol="0">
            <a:spAutoFit/>
          </a:bodyPr>
          <a:lstStyle/>
          <a:p>
            <a:pPr lvl="0" algn="ctr">
              <a:lnSpc>
                <a:spcPct val="115000"/>
              </a:lnSpc>
              <a:spcBef>
                <a:spcPts val="50"/>
              </a:spcBef>
            </a:pPr>
            <a:r>
              <a:rPr lang="en-AU" sz="4400" kern="100" dirty="0">
                <a:effectLst/>
                <a:latin typeface="Arial" panose="020B0604020202020204" pitchFamily="34" charset="0"/>
                <a:ea typeface="Aptos" panose="020B0004020202020204" pitchFamily="34" charset="0"/>
                <a:cs typeface="Arial" panose="020B0604020202020204" pitchFamily="34" charset="0"/>
              </a:rPr>
              <a:t>What recent products can be classified as ‘new to world’?</a:t>
            </a:r>
          </a:p>
        </p:txBody>
      </p:sp>
    </p:spTree>
    <p:extLst>
      <p:ext uri="{BB962C8B-B14F-4D97-AF65-F5344CB8AC3E}">
        <p14:creationId xmlns:p14="http://schemas.microsoft.com/office/powerpoint/2010/main" val="24160272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10B9D-EA89-FB06-F423-6BEF122B557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450570-5C6B-BEDA-EB51-2CD5A4AB7118}"/>
              </a:ext>
            </a:extLst>
          </p:cNvPr>
          <p:cNvSpPr>
            <a:spLocks noGrp="1"/>
          </p:cNvSpPr>
          <p:nvPr>
            <p:ph idx="1"/>
          </p:nvPr>
        </p:nvSpPr>
        <p:spPr/>
        <p:txBody>
          <a:bodyPr/>
          <a:lstStyle/>
          <a:p>
            <a:r>
              <a:rPr lang="en-AU" dirty="0"/>
              <a:t>Success criteria:</a:t>
            </a:r>
          </a:p>
        </p:txBody>
      </p:sp>
      <p:sp>
        <p:nvSpPr>
          <p:cNvPr id="3" name="Content Placeholder 2">
            <a:extLst>
              <a:ext uri="{FF2B5EF4-FFF2-40B4-BE49-F238E27FC236}">
                <a16:creationId xmlns:a16="http://schemas.microsoft.com/office/drawing/2014/main" id="{2450988C-60CC-C385-3101-C141D47B2577}"/>
              </a:ext>
            </a:extLst>
          </p:cNvPr>
          <p:cNvSpPr>
            <a:spLocks noGrp="1"/>
          </p:cNvSpPr>
          <p:nvPr>
            <p:ph idx="10"/>
          </p:nvPr>
        </p:nvSpPr>
        <p:spPr/>
        <p:txBody>
          <a:bodyPr>
            <a:normAutofit/>
          </a:bodyPr>
          <a:lstStyle/>
          <a:p>
            <a:r>
              <a:rPr lang="en-AU" dirty="0"/>
              <a:t>Learning intention: </a:t>
            </a:r>
            <a:r>
              <a:rPr lang="en-US" b="0" dirty="0"/>
              <a:t>To identify the sensory properties of food.</a:t>
            </a:r>
            <a:endParaRPr lang="en-AU" b="0" dirty="0"/>
          </a:p>
        </p:txBody>
      </p:sp>
      <p:sp>
        <p:nvSpPr>
          <p:cNvPr id="4" name="Content Placeholder 3">
            <a:extLst>
              <a:ext uri="{FF2B5EF4-FFF2-40B4-BE49-F238E27FC236}">
                <a16:creationId xmlns:a16="http://schemas.microsoft.com/office/drawing/2014/main" id="{D967F6B7-782B-D803-CC55-D7119495A378}"/>
              </a:ext>
            </a:extLst>
          </p:cNvPr>
          <p:cNvSpPr>
            <a:spLocks noGrp="1"/>
          </p:cNvSpPr>
          <p:nvPr>
            <p:ph idx="11"/>
          </p:nvPr>
        </p:nvSpPr>
        <p:spPr>
          <a:xfrm>
            <a:off x="838199" y="3780062"/>
            <a:ext cx="10894889" cy="2369115"/>
          </a:xfrm>
        </p:spPr>
        <p:txBody>
          <a:bodyPr>
            <a:normAutofit/>
          </a:bodyPr>
          <a:lstStyle/>
          <a:p>
            <a:r>
              <a:rPr lang="en-AU" dirty="0"/>
              <a:t>use 5 senses to evaluate 3 food products</a:t>
            </a:r>
          </a:p>
          <a:p>
            <a:r>
              <a:rPr lang="en-AU" dirty="0"/>
              <a:t>compare results across the class.</a:t>
            </a:r>
          </a:p>
        </p:txBody>
      </p:sp>
    </p:spTree>
    <p:extLst>
      <p:ext uri="{BB962C8B-B14F-4D97-AF65-F5344CB8AC3E}">
        <p14:creationId xmlns:p14="http://schemas.microsoft.com/office/powerpoint/2010/main" val="33667107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40E52-2DD2-915E-0F6A-2000351445EC}"/>
              </a:ext>
            </a:extLst>
          </p:cNvPr>
          <p:cNvSpPr>
            <a:spLocks noGrp="1"/>
          </p:cNvSpPr>
          <p:nvPr>
            <p:ph type="title"/>
          </p:nvPr>
        </p:nvSpPr>
        <p:spPr/>
        <p:txBody>
          <a:bodyPr/>
          <a:lstStyle/>
          <a:p>
            <a:r>
              <a:rPr lang="en-AU" dirty="0"/>
              <a:t>The senses and food</a:t>
            </a:r>
          </a:p>
        </p:txBody>
      </p:sp>
      <p:pic>
        <p:nvPicPr>
          <p:cNvPr id="4" name="Online Media 5" title="Foodwise Kids: What Senses Do We Use to Eat?">
            <a:hlinkClick r:id="" action="ppaction://media"/>
            <a:extLst>
              <a:ext uri="{FF2B5EF4-FFF2-40B4-BE49-F238E27FC236}">
                <a16:creationId xmlns:a16="http://schemas.microsoft.com/office/drawing/2014/main" id="{C28DA891-ACA0-B70F-5C15-55C741DB0150}"/>
              </a:ext>
            </a:extLst>
          </p:cNvPr>
          <p:cNvPicPr>
            <a:picLocks noRot="1" noChangeAspect="1"/>
          </p:cNvPicPr>
          <p:nvPr>
            <a:videoFile r:link="rId1"/>
          </p:nvPr>
        </p:nvPicPr>
        <p:blipFill>
          <a:blip r:embed="rId4"/>
          <a:stretch>
            <a:fillRect/>
          </a:stretch>
        </p:blipFill>
        <p:spPr>
          <a:xfrm>
            <a:off x="1832362" y="1424350"/>
            <a:ext cx="8761557" cy="4946410"/>
          </a:xfrm>
          <a:prstGeom prst="rect">
            <a:avLst/>
          </a:prstGeom>
        </p:spPr>
      </p:pic>
    </p:spTree>
    <p:extLst>
      <p:ext uri="{BB962C8B-B14F-4D97-AF65-F5344CB8AC3E}">
        <p14:creationId xmlns:p14="http://schemas.microsoft.com/office/powerpoint/2010/main" val="418968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89D58-1794-3377-B8F6-8C66CCC88399}"/>
              </a:ext>
            </a:extLst>
          </p:cNvPr>
          <p:cNvSpPr>
            <a:spLocks noGrp="1"/>
          </p:cNvSpPr>
          <p:nvPr>
            <p:ph type="title"/>
          </p:nvPr>
        </p:nvSpPr>
        <p:spPr/>
        <p:txBody>
          <a:bodyPr/>
          <a:lstStyle/>
          <a:p>
            <a:r>
              <a:rPr lang="en-AU" dirty="0"/>
              <a:t>Senses and food</a:t>
            </a:r>
          </a:p>
        </p:txBody>
      </p:sp>
      <p:sp>
        <p:nvSpPr>
          <p:cNvPr id="3" name="Content Placeholder 2">
            <a:extLst>
              <a:ext uri="{FF2B5EF4-FFF2-40B4-BE49-F238E27FC236}">
                <a16:creationId xmlns:a16="http://schemas.microsoft.com/office/drawing/2014/main" id="{7BA8FD70-F314-6B73-F3E0-B08696517BF0}"/>
              </a:ext>
            </a:extLst>
          </p:cNvPr>
          <p:cNvSpPr>
            <a:spLocks noGrp="1"/>
          </p:cNvSpPr>
          <p:nvPr>
            <p:ph idx="1"/>
          </p:nvPr>
        </p:nvSpPr>
        <p:spPr>
          <a:xfrm>
            <a:off x="838200" y="1553592"/>
            <a:ext cx="10515600" cy="5095402"/>
          </a:xfrm>
        </p:spPr>
        <p:txBody>
          <a:bodyPr>
            <a:normAutofit fontScale="92500" lnSpcReduction="10000"/>
          </a:bodyPr>
          <a:lstStyle/>
          <a:p>
            <a:pPr marL="742950" lvl="0" indent="-742950">
              <a:lnSpc>
                <a:spcPct val="115000"/>
              </a:lnSpc>
              <a:spcBef>
                <a:spcPts val="50"/>
              </a:spcBef>
            </a:pPr>
            <a:r>
              <a:rPr lang="en-US" kern="100" dirty="0">
                <a:ea typeface="Aptos" panose="020B0004020202020204" pitchFamily="34" charset="0"/>
              </a:rPr>
              <a:t>We use a range of senses when deciding whether to eat a food, and to evaluate our enjoyment of food:</a:t>
            </a:r>
          </a:p>
          <a:p>
            <a:pPr marL="1344613" lvl="0" indent="-623888">
              <a:lnSpc>
                <a:spcPct val="115000"/>
              </a:lnSpc>
              <a:spcBef>
                <a:spcPts val="50"/>
              </a:spcBef>
              <a:buAutoNum type="arabicPeriod"/>
            </a:pPr>
            <a:r>
              <a:rPr lang="en-US" sz="4000" kern="100" dirty="0">
                <a:ea typeface="Aptos" panose="020B0004020202020204" pitchFamily="34" charset="0"/>
              </a:rPr>
              <a:t>sight</a:t>
            </a:r>
          </a:p>
          <a:p>
            <a:pPr marL="1344613" lvl="0" indent="-623888">
              <a:lnSpc>
                <a:spcPct val="115000"/>
              </a:lnSpc>
              <a:spcBef>
                <a:spcPts val="50"/>
              </a:spcBef>
              <a:buAutoNum type="arabicPeriod"/>
            </a:pPr>
            <a:r>
              <a:rPr lang="en-US" sz="4000" kern="100" dirty="0">
                <a:ea typeface="Aptos" panose="020B0004020202020204" pitchFamily="34" charset="0"/>
              </a:rPr>
              <a:t>smell</a:t>
            </a:r>
          </a:p>
          <a:p>
            <a:pPr marL="1344613" lvl="0" indent="-623888">
              <a:lnSpc>
                <a:spcPct val="115000"/>
              </a:lnSpc>
              <a:spcBef>
                <a:spcPts val="50"/>
              </a:spcBef>
              <a:buAutoNum type="arabicPeriod"/>
            </a:pPr>
            <a:r>
              <a:rPr lang="en-US" sz="4000" kern="100" dirty="0">
                <a:ea typeface="Aptos" panose="020B0004020202020204" pitchFamily="34" charset="0"/>
              </a:rPr>
              <a:t>hearing</a:t>
            </a:r>
          </a:p>
          <a:p>
            <a:pPr marL="1344613" lvl="0" indent="-623888">
              <a:lnSpc>
                <a:spcPct val="115000"/>
              </a:lnSpc>
              <a:spcBef>
                <a:spcPts val="50"/>
              </a:spcBef>
              <a:buAutoNum type="arabicPeriod"/>
            </a:pPr>
            <a:r>
              <a:rPr lang="en-US" sz="4000" kern="100" dirty="0">
                <a:ea typeface="Aptos" panose="020B0004020202020204" pitchFamily="34" charset="0"/>
              </a:rPr>
              <a:t>taste</a:t>
            </a:r>
          </a:p>
          <a:p>
            <a:pPr marL="1344613" lvl="0" indent="-623888">
              <a:lnSpc>
                <a:spcPct val="115000"/>
              </a:lnSpc>
              <a:spcBef>
                <a:spcPts val="50"/>
              </a:spcBef>
              <a:buAutoNum type="arabicPeriod"/>
            </a:pPr>
            <a:r>
              <a:rPr lang="en-US" sz="4000" kern="100" dirty="0">
                <a:ea typeface="Aptos" panose="020B0004020202020204" pitchFamily="34" charset="0"/>
              </a:rPr>
              <a:t>touch.</a:t>
            </a:r>
          </a:p>
        </p:txBody>
      </p:sp>
    </p:spTree>
    <p:extLst>
      <p:ext uri="{BB962C8B-B14F-4D97-AF65-F5344CB8AC3E}">
        <p14:creationId xmlns:p14="http://schemas.microsoft.com/office/powerpoint/2010/main" val="15214531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17683-4650-BACE-4F6F-C61708E47C6B}"/>
              </a:ext>
            </a:extLst>
          </p:cNvPr>
          <p:cNvSpPr>
            <a:spLocks noGrp="1"/>
          </p:cNvSpPr>
          <p:nvPr>
            <p:ph type="title"/>
          </p:nvPr>
        </p:nvSpPr>
        <p:spPr/>
        <p:txBody>
          <a:bodyPr/>
          <a:lstStyle/>
          <a:p>
            <a:r>
              <a:rPr lang="en-AU" dirty="0"/>
              <a:t>Sight (appearance of food)</a:t>
            </a:r>
          </a:p>
        </p:txBody>
      </p:sp>
      <p:sp>
        <p:nvSpPr>
          <p:cNvPr id="3" name="Content Placeholder 2">
            <a:extLst>
              <a:ext uri="{FF2B5EF4-FFF2-40B4-BE49-F238E27FC236}">
                <a16:creationId xmlns:a16="http://schemas.microsoft.com/office/drawing/2014/main" id="{A0889981-B4C1-2E62-9C3A-1C6B4BDAD3AB}"/>
              </a:ext>
            </a:extLst>
          </p:cNvPr>
          <p:cNvSpPr>
            <a:spLocks noGrp="1"/>
          </p:cNvSpPr>
          <p:nvPr>
            <p:ph idx="1"/>
          </p:nvPr>
        </p:nvSpPr>
        <p:spPr>
          <a:xfrm>
            <a:off x="838200" y="1553592"/>
            <a:ext cx="10515600" cy="5205621"/>
          </a:xfrm>
        </p:spPr>
        <p:txBody>
          <a:bodyPr>
            <a:normAutofit lnSpcReduction="10000"/>
          </a:bodyPr>
          <a:lstStyle/>
          <a:p>
            <a:pPr marL="742950" lvl="0" indent="-742950">
              <a:lnSpc>
                <a:spcPct val="115000"/>
              </a:lnSpc>
              <a:spcBef>
                <a:spcPts val="50"/>
              </a:spcBef>
            </a:pPr>
            <a:r>
              <a:rPr lang="en-US" kern="100" dirty="0">
                <a:ea typeface="Aptos" panose="020B0004020202020204" pitchFamily="34" charset="0"/>
              </a:rPr>
              <a:t>If a food does not look appealing, you may be less likely to eat it.</a:t>
            </a:r>
          </a:p>
          <a:p>
            <a:pPr marL="742950" lvl="0" indent="-742950">
              <a:lnSpc>
                <a:spcPct val="115000"/>
              </a:lnSpc>
              <a:spcBef>
                <a:spcPts val="50"/>
              </a:spcBef>
            </a:pPr>
            <a:r>
              <a:rPr lang="en-US" kern="100" dirty="0">
                <a:ea typeface="Aptos" panose="020B0004020202020204" pitchFamily="34" charset="0"/>
              </a:rPr>
              <a:t>This includes:</a:t>
            </a:r>
          </a:p>
          <a:p>
            <a:pPr lvl="0" indent="0">
              <a:lnSpc>
                <a:spcPct val="115000"/>
              </a:lnSpc>
              <a:spcBef>
                <a:spcPts val="50"/>
              </a:spcBef>
              <a:buNone/>
            </a:pPr>
            <a:r>
              <a:rPr lang="en-US" kern="100" dirty="0">
                <a:ea typeface="Aptos" panose="020B0004020202020204" pitchFamily="34" charset="0"/>
              </a:rPr>
              <a:t> - size</a:t>
            </a:r>
          </a:p>
          <a:p>
            <a:pPr lvl="0" indent="0">
              <a:lnSpc>
                <a:spcPct val="115000"/>
              </a:lnSpc>
              <a:spcBef>
                <a:spcPts val="50"/>
              </a:spcBef>
              <a:buNone/>
            </a:pPr>
            <a:r>
              <a:rPr lang="en-US" kern="100" dirty="0"/>
              <a:t> - shape</a:t>
            </a:r>
          </a:p>
          <a:p>
            <a:pPr lvl="0" indent="0">
              <a:lnSpc>
                <a:spcPct val="115000"/>
              </a:lnSpc>
              <a:spcBef>
                <a:spcPts val="50"/>
              </a:spcBef>
              <a:buNone/>
            </a:pPr>
            <a:r>
              <a:rPr lang="en-US" kern="100" dirty="0"/>
              <a:t> - consistency</a:t>
            </a:r>
          </a:p>
          <a:p>
            <a:pPr lvl="0" indent="0">
              <a:lnSpc>
                <a:spcPct val="115000"/>
              </a:lnSpc>
              <a:spcBef>
                <a:spcPts val="50"/>
              </a:spcBef>
              <a:buNone/>
            </a:pPr>
            <a:r>
              <a:rPr lang="en-US" kern="100" dirty="0"/>
              <a:t> - </a:t>
            </a:r>
            <a:r>
              <a:rPr lang="en-US" kern="100" dirty="0" err="1"/>
              <a:t>colour</a:t>
            </a:r>
            <a:r>
              <a:rPr lang="en-US" kern="100" dirty="0"/>
              <a:t>.</a:t>
            </a:r>
          </a:p>
        </p:txBody>
      </p:sp>
      <p:pic>
        <p:nvPicPr>
          <p:cNvPr id="4" name="Picture 3">
            <a:extLst>
              <a:ext uri="{FF2B5EF4-FFF2-40B4-BE49-F238E27FC236}">
                <a16:creationId xmlns:a16="http://schemas.microsoft.com/office/drawing/2014/main" id="{6DB62A7A-7247-4ADB-4583-4636644850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94514" y="3785653"/>
            <a:ext cx="2498411" cy="1665607"/>
          </a:xfrm>
          <a:prstGeom prst="rect">
            <a:avLst/>
          </a:prstGeom>
        </p:spPr>
      </p:pic>
      <p:pic>
        <p:nvPicPr>
          <p:cNvPr id="5" name="Picture 4">
            <a:extLst>
              <a:ext uri="{FF2B5EF4-FFF2-40B4-BE49-F238E27FC236}">
                <a16:creationId xmlns:a16="http://schemas.microsoft.com/office/drawing/2014/main" id="{34C5FA7A-7E0C-89D2-818A-D79BC226B8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9284" y="3785653"/>
            <a:ext cx="2536033" cy="1690688"/>
          </a:xfrm>
          <a:prstGeom prst="rect">
            <a:avLst/>
          </a:prstGeom>
        </p:spPr>
      </p:pic>
      <p:sp>
        <p:nvSpPr>
          <p:cNvPr id="6" name="TextBox 5">
            <a:extLst>
              <a:ext uri="{FF2B5EF4-FFF2-40B4-BE49-F238E27FC236}">
                <a16:creationId xmlns:a16="http://schemas.microsoft.com/office/drawing/2014/main" id="{733498A5-9A5A-9DB1-2F9D-302CF16BCCAC}"/>
              </a:ext>
            </a:extLst>
          </p:cNvPr>
          <p:cNvSpPr txBox="1"/>
          <p:nvPr/>
        </p:nvSpPr>
        <p:spPr>
          <a:xfrm>
            <a:off x="6386946" y="5860472"/>
            <a:ext cx="2723823" cy="369332"/>
          </a:xfrm>
          <a:prstGeom prst="rect">
            <a:avLst/>
          </a:prstGeom>
          <a:noFill/>
        </p:spPr>
        <p:txBody>
          <a:bodyPr wrap="none" rtlCol="0">
            <a:spAutoFit/>
          </a:bodyPr>
          <a:lstStyle/>
          <a:p>
            <a:r>
              <a:rPr lang="en-AU" dirty="0">
                <a:latin typeface="Arial" panose="020B0604020202020204" pitchFamily="34" charset="0"/>
                <a:cs typeface="Arial" panose="020B0604020202020204" pitchFamily="34" charset="0"/>
              </a:rPr>
              <a:t>Which would you prefer?</a:t>
            </a:r>
          </a:p>
        </p:txBody>
      </p:sp>
    </p:spTree>
    <p:extLst>
      <p:ext uri="{BB962C8B-B14F-4D97-AF65-F5344CB8AC3E}">
        <p14:creationId xmlns:p14="http://schemas.microsoft.com/office/powerpoint/2010/main" val="320785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CC080-ACC8-D54F-9476-7ACFA010CE9E}"/>
              </a:ext>
            </a:extLst>
          </p:cNvPr>
          <p:cNvSpPr>
            <a:spLocks noGrp="1"/>
          </p:cNvSpPr>
          <p:nvPr>
            <p:ph type="title"/>
          </p:nvPr>
        </p:nvSpPr>
        <p:spPr/>
        <p:txBody>
          <a:bodyPr/>
          <a:lstStyle/>
          <a:p>
            <a:r>
              <a:rPr lang="en-AU" dirty="0"/>
              <a:t>Sight (appearance of food)</a:t>
            </a:r>
          </a:p>
        </p:txBody>
      </p:sp>
      <p:sp>
        <p:nvSpPr>
          <p:cNvPr id="4" name="TextBox 3">
            <a:extLst>
              <a:ext uri="{FF2B5EF4-FFF2-40B4-BE49-F238E27FC236}">
                <a16:creationId xmlns:a16="http://schemas.microsoft.com/office/drawing/2014/main" id="{FBD231F5-F232-ABCE-90D9-9795A990DE63}"/>
              </a:ext>
            </a:extLst>
          </p:cNvPr>
          <p:cNvSpPr txBox="1"/>
          <p:nvPr/>
        </p:nvSpPr>
        <p:spPr>
          <a:xfrm>
            <a:off x="843700" y="1432866"/>
            <a:ext cx="10295355" cy="740011"/>
          </a:xfrm>
          <a:prstGeom prst="rect">
            <a:avLst/>
          </a:prstGeom>
          <a:noFill/>
        </p:spPr>
        <p:txBody>
          <a:bodyPr wrap="square" rtlCol="0">
            <a:spAutoFit/>
          </a:bodyPr>
          <a:lstStyle/>
          <a:p>
            <a:pPr lvl="0" algn="ctr">
              <a:lnSpc>
                <a:spcPct val="115000"/>
              </a:lnSpc>
              <a:spcBef>
                <a:spcPts val="50"/>
              </a:spcBef>
            </a:pPr>
            <a:r>
              <a:rPr lang="en-US" sz="4000" kern="100" dirty="0">
                <a:latin typeface="Arial" panose="020B0604020202020204" pitchFamily="34" charset="0"/>
                <a:ea typeface="Aptos" panose="020B0004020202020204" pitchFamily="34" charset="0"/>
                <a:cs typeface="Arial" panose="020B0604020202020204" pitchFamily="34" charset="0"/>
              </a:rPr>
              <a:t>Words to describe appearance:</a:t>
            </a:r>
            <a:endParaRPr lang="en-US" sz="4000" kern="1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105B220-4B03-158A-757A-7762C3D5938A}"/>
              </a:ext>
            </a:extLst>
          </p:cNvPr>
          <p:cNvSpPr txBox="1"/>
          <p:nvPr/>
        </p:nvSpPr>
        <p:spPr>
          <a:xfrm>
            <a:off x="573433" y="2715386"/>
            <a:ext cx="753732"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dry</a:t>
            </a:r>
          </a:p>
        </p:txBody>
      </p:sp>
      <p:sp>
        <p:nvSpPr>
          <p:cNvPr id="6" name="TextBox 5">
            <a:extLst>
              <a:ext uri="{FF2B5EF4-FFF2-40B4-BE49-F238E27FC236}">
                <a16:creationId xmlns:a16="http://schemas.microsoft.com/office/drawing/2014/main" id="{8FB26EF0-ACB1-DFEC-FAE9-EDAC8BB21EBF}"/>
              </a:ext>
            </a:extLst>
          </p:cNvPr>
          <p:cNvSpPr txBox="1"/>
          <p:nvPr/>
        </p:nvSpPr>
        <p:spPr>
          <a:xfrm>
            <a:off x="1404706" y="4114695"/>
            <a:ext cx="1619354"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crumbly</a:t>
            </a:r>
          </a:p>
        </p:txBody>
      </p:sp>
      <p:sp>
        <p:nvSpPr>
          <p:cNvPr id="7" name="TextBox 6">
            <a:extLst>
              <a:ext uri="{FF2B5EF4-FFF2-40B4-BE49-F238E27FC236}">
                <a16:creationId xmlns:a16="http://schemas.microsoft.com/office/drawing/2014/main" id="{35DD365C-8234-C9BB-9F7D-214D62C5519F}"/>
              </a:ext>
            </a:extLst>
          </p:cNvPr>
          <p:cNvSpPr txBox="1"/>
          <p:nvPr/>
        </p:nvSpPr>
        <p:spPr>
          <a:xfrm>
            <a:off x="4355724" y="2758429"/>
            <a:ext cx="1042850"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fluffy</a:t>
            </a:r>
          </a:p>
        </p:txBody>
      </p:sp>
      <p:sp>
        <p:nvSpPr>
          <p:cNvPr id="8" name="TextBox 7">
            <a:extLst>
              <a:ext uri="{FF2B5EF4-FFF2-40B4-BE49-F238E27FC236}">
                <a16:creationId xmlns:a16="http://schemas.microsoft.com/office/drawing/2014/main" id="{5EF26E44-0857-B783-060F-CB9C674C7D1A}"/>
              </a:ext>
            </a:extLst>
          </p:cNvPr>
          <p:cNvSpPr txBox="1"/>
          <p:nvPr/>
        </p:nvSpPr>
        <p:spPr>
          <a:xfrm>
            <a:off x="4389035" y="4685124"/>
            <a:ext cx="1208985"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runny</a:t>
            </a:r>
          </a:p>
        </p:txBody>
      </p:sp>
      <p:sp>
        <p:nvSpPr>
          <p:cNvPr id="9" name="TextBox 8">
            <a:extLst>
              <a:ext uri="{FF2B5EF4-FFF2-40B4-BE49-F238E27FC236}">
                <a16:creationId xmlns:a16="http://schemas.microsoft.com/office/drawing/2014/main" id="{B78BE62A-422E-7D9E-E114-4609E90D4F5A}"/>
              </a:ext>
            </a:extLst>
          </p:cNvPr>
          <p:cNvSpPr txBox="1"/>
          <p:nvPr/>
        </p:nvSpPr>
        <p:spPr>
          <a:xfrm>
            <a:off x="7306742" y="3215975"/>
            <a:ext cx="1391728"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mushy</a:t>
            </a:r>
          </a:p>
        </p:txBody>
      </p:sp>
      <p:sp>
        <p:nvSpPr>
          <p:cNvPr id="10" name="TextBox 9">
            <a:extLst>
              <a:ext uri="{FF2B5EF4-FFF2-40B4-BE49-F238E27FC236}">
                <a16:creationId xmlns:a16="http://schemas.microsoft.com/office/drawing/2014/main" id="{18E32619-7587-3DF4-5820-65109CA86E36}"/>
              </a:ext>
            </a:extLst>
          </p:cNvPr>
          <p:cNvSpPr txBox="1"/>
          <p:nvPr/>
        </p:nvSpPr>
        <p:spPr>
          <a:xfrm>
            <a:off x="7306741" y="5025024"/>
            <a:ext cx="1277914"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lumpy</a:t>
            </a:r>
          </a:p>
        </p:txBody>
      </p:sp>
      <p:sp>
        <p:nvSpPr>
          <p:cNvPr id="11" name="TextBox 10">
            <a:extLst>
              <a:ext uri="{FF2B5EF4-FFF2-40B4-BE49-F238E27FC236}">
                <a16:creationId xmlns:a16="http://schemas.microsoft.com/office/drawing/2014/main" id="{78356BAB-DF92-62FA-9C31-5A5E7BC523F5}"/>
              </a:ext>
            </a:extLst>
          </p:cNvPr>
          <p:cNvSpPr txBox="1"/>
          <p:nvPr/>
        </p:nvSpPr>
        <p:spPr>
          <a:xfrm>
            <a:off x="9555770" y="2715386"/>
            <a:ext cx="731290"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flat</a:t>
            </a:r>
          </a:p>
        </p:txBody>
      </p:sp>
      <p:sp>
        <p:nvSpPr>
          <p:cNvPr id="12" name="TextBox 11">
            <a:extLst>
              <a:ext uri="{FF2B5EF4-FFF2-40B4-BE49-F238E27FC236}">
                <a16:creationId xmlns:a16="http://schemas.microsoft.com/office/drawing/2014/main" id="{A5AD998C-613D-0485-1B70-7296DD64AB3F}"/>
              </a:ext>
            </a:extLst>
          </p:cNvPr>
          <p:cNvSpPr txBox="1"/>
          <p:nvPr/>
        </p:nvSpPr>
        <p:spPr>
          <a:xfrm>
            <a:off x="1960948" y="5504527"/>
            <a:ext cx="1005403"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fizzy</a:t>
            </a:r>
          </a:p>
        </p:txBody>
      </p:sp>
      <p:sp>
        <p:nvSpPr>
          <p:cNvPr id="13" name="TextBox 12">
            <a:extLst>
              <a:ext uri="{FF2B5EF4-FFF2-40B4-BE49-F238E27FC236}">
                <a16:creationId xmlns:a16="http://schemas.microsoft.com/office/drawing/2014/main" id="{4F4FA412-AF78-19B8-D8EA-02EFC2C9D54D}"/>
              </a:ext>
            </a:extLst>
          </p:cNvPr>
          <p:cNvSpPr txBox="1"/>
          <p:nvPr/>
        </p:nvSpPr>
        <p:spPr>
          <a:xfrm>
            <a:off x="5728324" y="5850939"/>
            <a:ext cx="1027845"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flaky</a:t>
            </a:r>
          </a:p>
        </p:txBody>
      </p:sp>
      <p:sp>
        <p:nvSpPr>
          <p:cNvPr id="14" name="TextBox 13">
            <a:extLst>
              <a:ext uri="{FF2B5EF4-FFF2-40B4-BE49-F238E27FC236}">
                <a16:creationId xmlns:a16="http://schemas.microsoft.com/office/drawing/2014/main" id="{F408D427-1AF7-9F00-592E-7FF125328DAC}"/>
              </a:ext>
            </a:extLst>
          </p:cNvPr>
          <p:cNvSpPr txBox="1"/>
          <p:nvPr/>
        </p:nvSpPr>
        <p:spPr>
          <a:xfrm>
            <a:off x="9029664" y="4445226"/>
            <a:ext cx="1003801"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hard</a:t>
            </a:r>
          </a:p>
        </p:txBody>
      </p:sp>
    </p:spTree>
    <p:extLst>
      <p:ext uri="{BB962C8B-B14F-4D97-AF65-F5344CB8AC3E}">
        <p14:creationId xmlns:p14="http://schemas.microsoft.com/office/powerpoint/2010/main" val="244792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D2D2D-A399-960A-1B4F-A56335BE1F2A}"/>
              </a:ext>
            </a:extLst>
          </p:cNvPr>
          <p:cNvSpPr>
            <a:spLocks noGrp="1"/>
          </p:cNvSpPr>
          <p:nvPr>
            <p:ph type="title"/>
          </p:nvPr>
        </p:nvSpPr>
        <p:spPr/>
        <p:txBody>
          <a:bodyPr/>
          <a:lstStyle/>
          <a:p>
            <a:r>
              <a:rPr lang="en-AU" dirty="0"/>
              <a:t>Smell</a:t>
            </a:r>
          </a:p>
        </p:txBody>
      </p:sp>
      <p:sp>
        <p:nvSpPr>
          <p:cNvPr id="3" name="Content Placeholder 2">
            <a:extLst>
              <a:ext uri="{FF2B5EF4-FFF2-40B4-BE49-F238E27FC236}">
                <a16:creationId xmlns:a16="http://schemas.microsoft.com/office/drawing/2014/main" id="{915AD5CC-356A-0EAF-D75B-405F6BE290AF}"/>
              </a:ext>
            </a:extLst>
          </p:cNvPr>
          <p:cNvSpPr>
            <a:spLocks noGrp="1"/>
          </p:cNvSpPr>
          <p:nvPr>
            <p:ph idx="1"/>
          </p:nvPr>
        </p:nvSpPr>
        <p:spPr>
          <a:xfrm>
            <a:off x="838200" y="1409899"/>
            <a:ext cx="10515600" cy="4623371"/>
          </a:xfrm>
        </p:spPr>
        <p:txBody>
          <a:bodyPr>
            <a:normAutofit/>
          </a:bodyPr>
          <a:lstStyle/>
          <a:p>
            <a:pPr marL="742950" lvl="0" indent="-742950">
              <a:lnSpc>
                <a:spcPct val="115000"/>
              </a:lnSpc>
              <a:spcBef>
                <a:spcPts val="50"/>
              </a:spcBef>
            </a:pPr>
            <a:r>
              <a:rPr lang="en-US" sz="4000" kern="100" dirty="0">
                <a:ea typeface="Aptos" panose="020B0004020202020204" pitchFamily="34" charset="0"/>
              </a:rPr>
              <a:t>The nose detects aromas released from food (</a:t>
            </a:r>
            <a:r>
              <a:rPr lang="en-US" sz="4000" kern="100" dirty="0" err="1">
                <a:ea typeface="Aptos" panose="020B0004020202020204" pitchFamily="34" charset="0"/>
              </a:rPr>
              <a:t>odour</a:t>
            </a:r>
            <a:r>
              <a:rPr lang="en-US" sz="4000" kern="100" dirty="0">
                <a:ea typeface="Aptos" panose="020B0004020202020204" pitchFamily="34" charset="0"/>
              </a:rPr>
              <a:t>).</a:t>
            </a:r>
          </a:p>
          <a:p>
            <a:pPr marL="742950" lvl="0" indent="-742950">
              <a:lnSpc>
                <a:spcPct val="115000"/>
              </a:lnSpc>
              <a:spcBef>
                <a:spcPts val="50"/>
              </a:spcBef>
            </a:pPr>
            <a:r>
              <a:rPr lang="en-US" sz="4000" kern="100" dirty="0">
                <a:ea typeface="Aptos" panose="020B0004020202020204" pitchFamily="34" charset="0"/>
              </a:rPr>
              <a:t>If a food does not smell appealing, you may be less likely to eat it.</a:t>
            </a:r>
          </a:p>
        </p:txBody>
      </p:sp>
      <p:pic>
        <p:nvPicPr>
          <p:cNvPr id="4" name="Picture 3">
            <a:extLst>
              <a:ext uri="{FF2B5EF4-FFF2-40B4-BE49-F238E27FC236}">
                <a16:creationId xmlns:a16="http://schemas.microsoft.com/office/drawing/2014/main" id="{34BC0290-F664-EA4E-5D92-86BCAF95D8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39268" y="4335630"/>
            <a:ext cx="1493137" cy="2276124"/>
          </a:xfrm>
          <a:prstGeom prst="rect">
            <a:avLst/>
          </a:prstGeom>
        </p:spPr>
      </p:pic>
      <p:pic>
        <p:nvPicPr>
          <p:cNvPr id="5" name="Picture 4">
            <a:extLst>
              <a:ext uri="{FF2B5EF4-FFF2-40B4-BE49-F238E27FC236}">
                <a16:creationId xmlns:a16="http://schemas.microsoft.com/office/drawing/2014/main" id="{6CE7F49C-CDC0-1810-CD25-1F2AB5809A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09332" y="4335630"/>
            <a:ext cx="3411151" cy="2276124"/>
          </a:xfrm>
          <a:prstGeom prst="rect">
            <a:avLst/>
          </a:prstGeom>
        </p:spPr>
      </p:pic>
      <p:sp>
        <p:nvSpPr>
          <p:cNvPr id="6" name="TextBox 5">
            <a:extLst>
              <a:ext uri="{FF2B5EF4-FFF2-40B4-BE49-F238E27FC236}">
                <a16:creationId xmlns:a16="http://schemas.microsoft.com/office/drawing/2014/main" id="{BEAD77BD-3B98-2775-622E-573A153F1598}"/>
              </a:ext>
            </a:extLst>
          </p:cNvPr>
          <p:cNvSpPr txBox="1"/>
          <p:nvPr/>
        </p:nvSpPr>
        <p:spPr>
          <a:xfrm>
            <a:off x="105810" y="4499660"/>
            <a:ext cx="2678954" cy="1477328"/>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Have you ever smelt durian? It has an intense smell, which some people describe as unpleasant.</a:t>
            </a:r>
          </a:p>
        </p:txBody>
      </p:sp>
      <p:sp>
        <p:nvSpPr>
          <p:cNvPr id="7" name="TextBox 6">
            <a:extLst>
              <a:ext uri="{FF2B5EF4-FFF2-40B4-BE49-F238E27FC236}">
                <a16:creationId xmlns:a16="http://schemas.microsoft.com/office/drawing/2014/main" id="{0F25C4D0-3B8A-BBBF-2439-925A7DC98604}"/>
              </a:ext>
            </a:extLst>
          </p:cNvPr>
          <p:cNvSpPr txBox="1"/>
          <p:nvPr/>
        </p:nvSpPr>
        <p:spPr>
          <a:xfrm>
            <a:off x="9620483" y="3674175"/>
            <a:ext cx="2465707" cy="923330"/>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Ripe strawberries can have a very ‘sweet’ smell.</a:t>
            </a:r>
          </a:p>
        </p:txBody>
      </p:sp>
    </p:spTree>
    <p:extLst>
      <p:ext uri="{BB962C8B-B14F-4D97-AF65-F5344CB8AC3E}">
        <p14:creationId xmlns:p14="http://schemas.microsoft.com/office/powerpoint/2010/main" val="250862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BD9B0-911B-767E-0FE1-50F4D1B3665F}"/>
              </a:ext>
            </a:extLst>
          </p:cNvPr>
          <p:cNvSpPr>
            <a:spLocks noGrp="1"/>
          </p:cNvSpPr>
          <p:nvPr>
            <p:ph type="title"/>
          </p:nvPr>
        </p:nvSpPr>
        <p:spPr/>
        <p:txBody>
          <a:bodyPr/>
          <a:lstStyle/>
          <a:p>
            <a:pPr algn="ctr"/>
            <a:r>
              <a:rPr lang="en-AU" dirty="0"/>
              <a:t>The Australian Guide to Healthy Eating</a:t>
            </a:r>
          </a:p>
        </p:txBody>
      </p:sp>
      <p:pic>
        <p:nvPicPr>
          <p:cNvPr id="4" name="Picture 3">
            <a:extLst>
              <a:ext uri="{FF2B5EF4-FFF2-40B4-BE49-F238E27FC236}">
                <a16:creationId xmlns:a16="http://schemas.microsoft.com/office/drawing/2014/main" id="{9FE47F82-0307-AB31-A3CB-415FD4FE9010}"/>
              </a:ext>
            </a:extLst>
          </p:cNvPr>
          <p:cNvPicPr>
            <a:picLocks noChangeAspect="1"/>
          </p:cNvPicPr>
          <p:nvPr/>
        </p:nvPicPr>
        <p:blipFill>
          <a:blip r:embed="rId3"/>
          <a:stretch>
            <a:fillRect/>
          </a:stretch>
        </p:blipFill>
        <p:spPr>
          <a:xfrm>
            <a:off x="3960185" y="1183422"/>
            <a:ext cx="4271629" cy="5500635"/>
          </a:xfrm>
          <a:prstGeom prst="rect">
            <a:avLst/>
          </a:prstGeom>
        </p:spPr>
      </p:pic>
    </p:spTree>
    <p:extLst>
      <p:ext uri="{BB962C8B-B14F-4D97-AF65-F5344CB8AC3E}">
        <p14:creationId xmlns:p14="http://schemas.microsoft.com/office/powerpoint/2010/main" val="30196741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7EB8-551C-145E-C26A-A40FEEC53FCF}"/>
              </a:ext>
            </a:extLst>
          </p:cNvPr>
          <p:cNvSpPr>
            <a:spLocks noGrp="1"/>
          </p:cNvSpPr>
          <p:nvPr>
            <p:ph type="title"/>
          </p:nvPr>
        </p:nvSpPr>
        <p:spPr/>
        <p:txBody>
          <a:bodyPr/>
          <a:lstStyle/>
          <a:p>
            <a:r>
              <a:rPr lang="en-AU" dirty="0"/>
              <a:t>Smell</a:t>
            </a:r>
          </a:p>
        </p:txBody>
      </p:sp>
      <p:sp>
        <p:nvSpPr>
          <p:cNvPr id="4" name="TextBox 3">
            <a:extLst>
              <a:ext uri="{FF2B5EF4-FFF2-40B4-BE49-F238E27FC236}">
                <a16:creationId xmlns:a16="http://schemas.microsoft.com/office/drawing/2014/main" id="{D51C5FC0-C807-C477-45F4-A6178C2A5337}"/>
              </a:ext>
            </a:extLst>
          </p:cNvPr>
          <p:cNvSpPr txBox="1"/>
          <p:nvPr/>
        </p:nvSpPr>
        <p:spPr>
          <a:xfrm>
            <a:off x="843700" y="1432866"/>
            <a:ext cx="10295355" cy="740011"/>
          </a:xfrm>
          <a:prstGeom prst="rect">
            <a:avLst/>
          </a:prstGeom>
          <a:noFill/>
        </p:spPr>
        <p:txBody>
          <a:bodyPr wrap="square" rtlCol="0">
            <a:spAutoFit/>
          </a:bodyPr>
          <a:lstStyle/>
          <a:p>
            <a:pPr lvl="0" algn="ctr">
              <a:lnSpc>
                <a:spcPct val="115000"/>
              </a:lnSpc>
              <a:spcBef>
                <a:spcPts val="50"/>
              </a:spcBef>
            </a:pPr>
            <a:r>
              <a:rPr lang="en-US" sz="4000" kern="100" dirty="0">
                <a:latin typeface="Arial" panose="020B0604020202020204" pitchFamily="34" charset="0"/>
                <a:ea typeface="Aptos" panose="020B0004020202020204" pitchFamily="34" charset="0"/>
                <a:cs typeface="Arial" panose="020B0604020202020204" pitchFamily="34" charset="0"/>
              </a:rPr>
              <a:t>Words to describe smell:</a:t>
            </a:r>
            <a:endParaRPr lang="en-US" sz="4000" kern="1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C107213-F1CA-DD23-B249-421C00B24533}"/>
              </a:ext>
            </a:extLst>
          </p:cNvPr>
          <p:cNvSpPr txBox="1"/>
          <p:nvPr/>
        </p:nvSpPr>
        <p:spPr>
          <a:xfrm>
            <a:off x="573433" y="2715386"/>
            <a:ext cx="1755609"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aromatic</a:t>
            </a:r>
          </a:p>
        </p:txBody>
      </p:sp>
      <p:sp>
        <p:nvSpPr>
          <p:cNvPr id="6" name="TextBox 5">
            <a:extLst>
              <a:ext uri="{FF2B5EF4-FFF2-40B4-BE49-F238E27FC236}">
                <a16:creationId xmlns:a16="http://schemas.microsoft.com/office/drawing/2014/main" id="{D4A76252-7018-DE56-DCDE-4C1BFB8B072A}"/>
              </a:ext>
            </a:extLst>
          </p:cNvPr>
          <p:cNvSpPr txBox="1"/>
          <p:nvPr/>
        </p:nvSpPr>
        <p:spPr>
          <a:xfrm>
            <a:off x="1404706" y="4114695"/>
            <a:ext cx="1072730"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floral</a:t>
            </a:r>
          </a:p>
        </p:txBody>
      </p:sp>
      <p:sp>
        <p:nvSpPr>
          <p:cNvPr id="7" name="TextBox 6">
            <a:extLst>
              <a:ext uri="{FF2B5EF4-FFF2-40B4-BE49-F238E27FC236}">
                <a16:creationId xmlns:a16="http://schemas.microsoft.com/office/drawing/2014/main" id="{00FD7482-B0CF-78F5-F074-941A343D289A}"/>
              </a:ext>
            </a:extLst>
          </p:cNvPr>
          <p:cNvSpPr txBox="1"/>
          <p:nvPr/>
        </p:nvSpPr>
        <p:spPr>
          <a:xfrm>
            <a:off x="4355724" y="2758429"/>
            <a:ext cx="1119217"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spicy</a:t>
            </a:r>
          </a:p>
        </p:txBody>
      </p:sp>
      <p:sp>
        <p:nvSpPr>
          <p:cNvPr id="8" name="TextBox 7">
            <a:extLst>
              <a:ext uri="{FF2B5EF4-FFF2-40B4-BE49-F238E27FC236}">
                <a16:creationId xmlns:a16="http://schemas.microsoft.com/office/drawing/2014/main" id="{9E82E376-7CF7-24A0-1133-F67C614E58B6}"/>
              </a:ext>
            </a:extLst>
          </p:cNvPr>
          <p:cNvSpPr txBox="1"/>
          <p:nvPr/>
        </p:nvSpPr>
        <p:spPr>
          <a:xfrm>
            <a:off x="4389035" y="4685124"/>
            <a:ext cx="1186543"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bland</a:t>
            </a:r>
          </a:p>
        </p:txBody>
      </p:sp>
      <p:sp>
        <p:nvSpPr>
          <p:cNvPr id="9" name="TextBox 8">
            <a:extLst>
              <a:ext uri="{FF2B5EF4-FFF2-40B4-BE49-F238E27FC236}">
                <a16:creationId xmlns:a16="http://schemas.microsoft.com/office/drawing/2014/main" id="{FBE6713A-7951-6BD8-5E70-44CCB1BA5EA3}"/>
              </a:ext>
            </a:extLst>
          </p:cNvPr>
          <p:cNvSpPr txBox="1"/>
          <p:nvPr/>
        </p:nvSpPr>
        <p:spPr>
          <a:xfrm>
            <a:off x="7306742" y="3215975"/>
            <a:ext cx="1664238"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pungent</a:t>
            </a:r>
          </a:p>
        </p:txBody>
      </p:sp>
      <p:sp>
        <p:nvSpPr>
          <p:cNvPr id="10" name="TextBox 9">
            <a:extLst>
              <a:ext uri="{FF2B5EF4-FFF2-40B4-BE49-F238E27FC236}">
                <a16:creationId xmlns:a16="http://schemas.microsoft.com/office/drawing/2014/main" id="{2793335C-1E5D-B801-409F-646F032EDBAC}"/>
              </a:ext>
            </a:extLst>
          </p:cNvPr>
          <p:cNvSpPr txBox="1"/>
          <p:nvPr/>
        </p:nvSpPr>
        <p:spPr>
          <a:xfrm>
            <a:off x="7306741" y="5025024"/>
            <a:ext cx="1322798"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strong</a:t>
            </a:r>
          </a:p>
        </p:txBody>
      </p:sp>
      <p:sp>
        <p:nvSpPr>
          <p:cNvPr id="11" name="TextBox 10">
            <a:extLst>
              <a:ext uri="{FF2B5EF4-FFF2-40B4-BE49-F238E27FC236}">
                <a16:creationId xmlns:a16="http://schemas.microsoft.com/office/drawing/2014/main" id="{B47132EC-5DD7-2B57-D7BA-9CB54D9EDB8D}"/>
              </a:ext>
            </a:extLst>
          </p:cNvPr>
          <p:cNvSpPr txBox="1"/>
          <p:nvPr/>
        </p:nvSpPr>
        <p:spPr>
          <a:xfrm>
            <a:off x="9555770" y="2715386"/>
            <a:ext cx="776175"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tart</a:t>
            </a:r>
          </a:p>
        </p:txBody>
      </p:sp>
      <p:sp>
        <p:nvSpPr>
          <p:cNvPr id="12" name="TextBox 11">
            <a:extLst>
              <a:ext uri="{FF2B5EF4-FFF2-40B4-BE49-F238E27FC236}">
                <a16:creationId xmlns:a16="http://schemas.microsoft.com/office/drawing/2014/main" id="{FA2C4722-9841-4ABD-122B-BE28D09AFB56}"/>
              </a:ext>
            </a:extLst>
          </p:cNvPr>
          <p:cNvSpPr txBox="1"/>
          <p:nvPr/>
        </p:nvSpPr>
        <p:spPr>
          <a:xfrm>
            <a:off x="1960948" y="5504527"/>
            <a:ext cx="1231427"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rotten</a:t>
            </a:r>
          </a:p>
        </p:txBody>
      </p:sp>
      <p:sp>
        <p:nvSpPr>
          <p:cNvPr id="13" name="TextBox 12">
            <a:extLst>
              <a:ext uri="{FF2B5EF4-FFF2-40B4-BE49-F238E27FC236}">
                <a16:creationId xmlns:a16="http://schemas.microsoft.com/office/drawing/2014/main" id="{7A3A466F-3FCE-368E-C945-C21F54B0C2B1}"/>
              </a:ext>
            </a:extLst>
          </p:cNvPr>
          <p:cNvSpPr txBox="1"/>
          <p:nvPr/>
        </p:nvSpPr>
        <p:spPr>
          <a:xfrm>
            <a:off x="5728324" y="5850939"/>
            <a:ext cx="1231427"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rotten</a:t>
            </a:r>
          </a:p>
        </p:txBody>
      </p:sp>
      <p:sp>
        <p:nvSpPr>
          <p:cNvPr id="14" name="TextBox 13">
            <a:extLst>
              <a:ext uri="{FF2B5EF4-FFF2-40B4-BE49-F238E27FC236}">
                <a16:creationId xmlns:a16="http://schemas.microsoft.com/office/drawing/2014/main" id="{78540266-6D14-83B4-2D93-69DFD39F15CA}"/>
              </a:ext>
            </a:extLst>
          </p:cNvPr>
          <p:cNvSpPr txBox="1"/>
          <p:nvPr/>
        </p:nvSpPr>
        <p:spPr>
          <a:xfrm>
            <a:off x="9029664" y="4445226"/>
            <a:ext cx="936475"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mild</a:t>
            </a:r>
          </a:p>
        </p:txBody>
      </p:sp>
      <p:sp>
        <p:nvSpPr>
          <p:cNvPr id="15" name="TextBox 14">
            <a:extLst>
              <a:ext uri="{FF2B5EF4-FFF2-40B4-BE49-F238E27FC236}">
                <a16:creationId xmlns:a16="http://schemas.microsoft.com/office/drawing/2014/main" id="{7BE9580B-384B-4F98-EDFC-C577216B9064}"/>
              </a:ext>
            </a:extLst>
          </p:cNvPr>
          <p:cNvSpPr txBox="1"/>
          <p:nvPr/>
        </p:nvSpPr>
        <p:spPr>
          <a:xfrm>
            <a:off x="5728324" y="3860451"/>
            <a:ext cx="1255472"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sweet</a:t>
            </a:r>
          </a:p>
        </p:txBody>
      </p:sp>
    </p:spTree>
    <p:extLst>
      <p:ext uri="{BB962C8B-B14F-4D97-AF65-F5344CB8AC3E}">
        <p14:creationId xmlns:p14="http://schemas.microsoft.com/office/powerpoint/2010/main" val="362412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0CA92-37C8-4241-C851-5B4E4843AA38}"/>
              </a:ext>
            </a:extLst>
          </p:cNvPr>
          <p:cNvSpPr>
            <a:spLocks noGrp="1"/>
          </p:cNvSpPr>
          <p:nvPr>
            <p:ph type="title"/>
          </p:nvPr>
        </p:nvSpPr>
        <p:spPr/>
        <p:txBody>
          <a:bodyPr/>
          <a:lstStyle/>
          <a:p>
            <a:r>
              <a:rPr lang="en-AU" dirty="0"/>
              <a:t>Hearing (sound)</a:t>
            </a:r>
          </a:p>
        </p:txBody>
      </p:sp>
      <p:sp>
        <p:nvSpPr>
          <p:cNvPr id="3" name="Content Placeholder 2">
            <a:extLst>
              <a:ext uri="{FF2B5EF4-FFF2-40B4-BE49-F238E27FC236}">
                <a16:creationId xmlns:a16="http://schemas.microsoft.com/office/drawing/2014/main" id="{EB4C6321-B9A0-50BE-ADA9-DBC08813F2B7}"/>
              </a:ext>
            </a:extLst>
          </p:cNvPr>
          <p:cNvSpPr>
            <a:spLocks noGrp="1"/>
          </p:cNvSpPr>
          <p:nvPr>
            <p:ph idx="1"/>
          </p:nvPr>
        </p:nvSpPr>
        <p:spPr/>
        <p:txBody>
          <a:bodyPr>
            <a:normAutofit/>
          </a:bodyPr>
          <a:lstStyle/>
          <a:p>
            <a:pPr marL="742950" lvl="0" indent="-742950">
              <a:lnSpc>
                <a:spcPct val="115000"/>
              </a:lnSpc>
              <a:spcBef>
                <a:spcPts val="50"/>
              </a:spcBef>
            </a:pPr>
            <a:r>
              <a:rPr lang="en-US" sz="4000" kern="100" dirty="0">
                <a:ea typeface="Aptos" panose="020B0004020202020204" pitchFamily="34" charset="0"/>
              </a:rPr>
              <a:t>The sounds of a food being prepared or cooked can influence whether we would like to eat it. </a:t>
            </a:r>
          </a:p>
          <a:p>
            <a:pPr marL="742950" lvl="0" indent="-742950">
              <a:lnSpc>
                <a:spcPct val="115000"/>
              </a:lnSpc>
              <a:spcBef>
                <a:spcPts val="50"/>
              </a:spcBef>
            </a:pPr>
            <a:r>
              <a:rPr lang="en-US" sz="4000" kern="100" dirty="0">
                <a:ea typeface="Aptos" panose="020B0004020202020204" pitchFamily="34" charset="0"/>
              </a:rPr>
              <a:t>The sound when eating food can influence whether we like the food. </a:t>
            </a:r>
          </a:p>
        </p:txBody>
      </p:sp>
      <p:pic>
        <p:nvPicPr>
          <p:cNvPr id="4" name="Picture 3">
            <a:extLst>
              <a:ext uri="{FF2B5EF4-FFF2-40B4-BE49-F238E27FC236}">
                <a16:creationId xmlns:a16="http://schemas.microsoft.com/office/drawing/2014/main" id="{B77233C1-5EF7-5861-7F4C-06066E3449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10691" y="5111545"/>
            <a:ext cx="2689904" cy="1588324"/>
          </a:xfrm>
          <a:prstGeom prst="rect">
            <a:avLst/>
          </a:prstGeom>
        </p:spPr>
      </p:pic>
      <p:pic>
        <p:nvPicPr>
          <p:cNvPr id="5" name="Picture 4">
            <a:extLst>
              <a:ext uri="{FF2B5EF4-FFF2-40B4-BE49-F238E27FC236}">
                <a16:creationId xmlns:a16="http://schemas.microsoft.com/office/drawing/2014/main" id="{922EE70D-9EF8-C41B-04FD-0840D4418F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5563" y="4441461"/>
            <a:ext cx="1519382" cy="2279074"/>
          </a:xfrm>
          <a:prstGeom prst="rect">
            <a:avLst/>
          </a:prstGeom>
        </p:spPr>
      </p:pic>
      <p:sp>
        <p:nvSpPr>
          <p:cNvPr id="6" name="TextBox 5">
            <a:extLst>
              <a:ext uri="{FF2B5EF4-FFF2-40B4-BE49-F238E27FC236}">
                <a16:creationId xmlns:a16="http://schemas.microsoft.com/office/drawing/2014/main" id="{D4C3D16A-D7F7-80FD-6899-D58AD7416F7A}"/>
              </a:ext>
            </a:extLst>
          </p:cNvPr>
          <p:cNvSpPr txBox="1"/>
          <p:nvPr/>
        </p:nvSpPr>
        <p:spPr>
          <a:xfrm>
            <a:off x="618428" y="5535305"/>
            <a:ext cx="1792263" cy="369332"/>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Sizzling meat?</a:t>
            </a:r>
          </a:p>
        </p:txBody>
      </p:sp>
      <p:sp>
        <p:nvSpPr>
          <p:cNvPr id="7" name="TextBox 6">
            <a:extLst>
              <a:ext uri="{FF2B5EF4-FFF2-40B4-BE49-F238E27FC236}">
                <a16:creationId xmlns:a16="http://schemas.microsoft.com/office/drawing/2014/main" id="{4A9B494D-05DF-A8B6-4CB3-7E1D4F423730}"/>
              </a:ext>
            </a:extLst>
          </p:cNvPr>
          <p:cNvSpPr txBox="1"/>
          <p:nvPr/>
        </p:nvSpPr>
        <p:spPr>
          <a:xfrm>
            <a:off x="6123300" y="5425134"/>
            <a:ext cx="1792263" cy="646331"/>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Crunchy or soft apple?</a:t>
            </a:r>
          </a:p>
        </p:txBody>
      </p:sp>
    </p:spTree>
    <p:extLst>
      <p:ext uri="{BB962C8B-B14F-4D97-AF65-F5344CB8AC3E}">
        <p14:creationId xmlns:p14="http://schemas.microsoft.com/office/powerpoint/2010/main" val="360434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5F723-9FDD-E601-71F7-F87DC4BCCF1A}"/>
              </a:ext>
            </a:extLst>
          </p:cNvPr>
          <p:cNvSpPr>
            <a:spLocks noGrp="1"/>
          </p:cNvSpPr>
          <p:nvPr>
            <p:ph type="title"/>
          </p:nvPr>
        </p:nvSpPr>
        <p:spPr/>
        <p:txBody>
          <a:bodyPr/>
          <a:lstStyle/>
          <a:p>
            <a:r>
              <a:rPr lang="en-AU" dirty="0"/>
              <a:t>Taste (flavour)</a:t>
            </a:r>
          </a:p>
        </p:txBody>
      </p:sp>
      <p:sp>
        <p:nvSpPr>
          <p:cNvPr id="3" name="Content Placeholder 2">
            <a:extLst>
              <a:ext uri="{FF2B5EF4-FFF2-40B4-BE49-F238E27FC236}">
                <a16:creationId xmlns:a16="http://schemas.microsoft.com/office/drawing/2014/main" id="{5DD3F10E-F3DD-065F-5971-9B1D316F2932}"/>
              </a:ext>
            </a:extLst>
          </p:cNvPr>
          <p:cNvSpPr>
            <a:spLocks noGrp="1"/>
          </p:cNvSpPr>
          <p:nvPr>
            <p:ph idx="1"/>
          </p:nvPr>
        </p:nvSpPr>
        <p:spPr/>
        <p:txBody>
          <a:bodyPr>
            <a:normAutofit lnSpcReduction="10000"/>
          </a:bodyPr>
          <a:lstStyle/>
          <a:p>
            <a:pPr marL="742950" lvl="0" indent="-742950">
              <a:lnSpc>
                <a:spcPct val="115000"/>
              </a:lnSpc>
              <a:spcBef>
                <a:spcPts val="50"/>
              </a:spcBef>
            </a:pPr>
            <a:r>
              <a:rPr lang="en-US" kern="100" dirty="0">
                <a:ea typeface="Aptos" panose="020B0004020202020204" pitchFamily="34" charset="0"/>
              </a:rPr>
              <a:t>Our tongue can detect 5 tastes:</a:t>
            </a:r>
          </a:p>
          <a:p>
            <a:pPr marL="1344613" lvl="0" indent="-541338">
              <a:lnSpc>
                <a:spcPct val="115000"/>
              </a:lnSpc>
              <a:spcBef>
                <a:spcPts val="50"/>
              </a:spcBef>
              <a:buAutoNum type="arabicPeriod"/>
            </a:pPr>
            <a:r>
              <a:rPr lang="en-US" kern="100" dirty="0">
                <a:ea typeface="Aptos" panose="020B0004020202020204" pitchFamily="34" charset="0"/>
              </a:rPr>
              <a:t>bitter</a:t>
            </a:r>
          </a:p>
          <a:p>
            <a:pPr marL="1344613" lvl="0" indent="-541338">
              <a:lnSpc>
                <a:spcPct val="115000"/>
              </a:lnSpc>
              <a:spcBef>
                <a:spcPts val="50"/>
              </a:spcBef>
              <a:buAutoNum type="arabicPeriod"/>
            </a:pPr>
            <a:r>
              <a:rPr lang="en-US" kern="100" dirty="0">
                <a:ea typeface="Aptos" panose="020B0004020202020204" pitchFamily="34" charset="0"/>
              </a:rPr>
              <a:t>salt</a:t>
            </a:r>
          </a:p>
          <a:p>
            <a:pPr marL="1344613" lvl="0" indent="-541338">
              <a:lnSpc>
                <a:spcPct val="115000"/>
              </a:lnSpc>
              <a:spcBef>
                <a:spcPts val="50"/>
              </a:spcBef>
              <a:buAutoNum type="arabicPeriod"/>
            </a:pPr>
            <a:r>
              <a:rPr lang="en-US" kern="100" dirty="0">
                <a:ea typeface="Aptos" panose="020B0004020202020204" pitchFamily="34" charset="0"/>
              </a:rPr>
              <a:t>sour</a:t>
            </a:r>
          </a:p>
          <a:p>
            <a:pPr marL="1344613" lvl="0" indent="-541338">
              <a:lnSpc>
                <a:spcPct val="115000"/>
              </a:lnSpc>
              <a:spcBef>
                <a:spcPts val="50"/>
              </a:spcBef>
              <a:buAutoNum type="arabicPeriod"/>
            </a:pPr>
            <a:r>
              <a:rPr lang="en-US" kern="100" dirty="0">
                <a:ea typeface="Aptos" panose="020B0004020202020204" pitchFamily="34" charset="0"/>
              </a:rPr>
              <a:t>sweet</a:t>
            </a:r>
          </a:p>
          <a:p>
            <a:pPr marL="1344613" lvl="0" indent="-541338">
              <a:lnSpc>
                <a:spcPct val="115000"/>
              </a:lnSpc>
              <a:spcBef>
                <a:spcPts val="50"/>
              </a:spcBef>
              <a:buAutoNum type="arabicPeriod"/>
            </a:pPr>
            <a:r>
              <a:rPr lang="en-US" kern="100" dirty="0">
                <a:ea typeface="Aptos" panose="020B0004020202020204" pitchFamily="34" charset="0"/>
              </a:rPr>
              <a:t>umami</a:t>
            </a:r>
          </a:p>
        </p:txBody>
      </p:sp>
      <p:sp>
        <p:nvSpPr>
          <p:cNvPr id="4" name="TextBox 3">
            <a:extLst>
              <a:ext uri="{FF2B5EF4-FFF2-40B4-BE49-F238E27FC236}">
                <a16:creationId xmlns:a16="http://schemas.microsoft.com/office/drawing/2014/main" id="{C1AD73C2-07DE-367E-4D43-D31A70CBC2C8}"/>
              </a:ext>
            </a:extLst>
          </p:cNvPr>
          <p:cNvSpPr txBox="1"/>
          <p:nvPr/>
        </p:nvSpPr>
        <p:spPr>
          <a:xfrm>
            <a:off x="4705143" y="2604418"/>
            <a:ext cx="4862946" cy="1200329"/>
          </a:xfrm>
          <a:prstGeom prst="rect">
            <a:avLst/>
          </a:prstGeom>
          <a:noFill/>
        </p:spPr>
        <p:txBody>
          <a:bodyPr wrap="square" rtlCol="0">
            <a:spAutoFit/>
          </a:bodyPr>
          <a:lstStyle/>
          <a:p>
            <a:r>
              <a:rPr lang="en-AU" sz="2400" dirty="0">
                <a:latin typeface="Arial" panose="020B0604020202020204" pitchFamily="34" charset="0"/>
                <a:cs typeface="Arial" panose="020B0604020202020204" pitchFamily="34" charset="0"/>
              </a:rPr>
              <a:t>Taste can be described through association with a food: minty, fruity.</a:t>
            </a:r>
          </a:p>
        </p:txBody>
      </p:sp>
      <p:sp>
        <p:nvSpPr>
          <p:cNvPr id="5" name="TextBox 4">
            <a:extLst>
              <a:ext uri="{FF2B5EF4-FFF2-40B4-BE49-F238E27FC236}">
                <a16:creationId xmlns:a16="http://schemas.microsoft.com/office/drawing/2014/main" id="{1BDC2459-8EEE-98D2-32C3-E9B0CC27BAC0}"/>
              </a:ext>
            </a:extLst>
          </p:cNvPr>
          <p:cNvSpPr txBox="1"/>
          <p:nvPr/>
        </p:nvSpPr>
        <p:spPr>
          <a:xfrm>
            <a:off x="4718284" y="4355435"/>
            <a:ext cx="4862946" cy="830997"/>
          </a:xfrm>
          <a:prstGeom prst="rect">
            <a:avLst/>
          </a:prstGeom>
          <a:noFill/>
        </p:spPr>
        <p:txBody>
          <a:bodyPr wrap="square" rtlCol="0">
            <a:spAutoFit/>
          </a:bodyPr>
          <a:lstStyle/>
          <a:p>
            <a:r>
              <a:rPr lang="en-AU" sz="2400" dirty="0">
                <a:latin typeface="Arial" panose="020B0604020202020204" pitchFamily="34" charset="0"/>
                <a:cs typeface="Arial" panose="020B0604020202020204" pitchFamily="34" charset="0"/>
              </a:rPr>
              <a:t>We can also describe the intensity of taste: mild, strong.</a:t>
            </a:r>
          </a:p>
        </p:txBody>
      </p:sp>
    </p:spTree>
    <p:extLst>
      <p:ext uri="{BB962C8B-B14F-4D97-AF65-F5344CB8AC3E}">
        <p14:creationId xmlns:p14="http://schemas.microsoft.com/office/powerpoint/2010/main" val="402219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30A9B-85A1-B535-8DDA-2C5E2227C395}"/>
              </a:ext>
            </a:extLst>
          </p:cNvPr>
          <p:cNvSpPr>
            <a:spLocks noGrp="1"/>
          </p:cNvSpPr>
          <p:nvPr>
            <p:ph type="title"/>
          </p:nvPr>
        </p:nvSpPr>
        <p:spPr/>
        <p:txBody>
          <a:bodyPr/>
          <a:lstStyle/>
          <a:p>
            <a:r>
              <a:rPr lang="en-AU" dirty="0"/>
              <a:t>Taste (flavour)</a:t>
            </a:r>
          </a:p>
        </p:txBody>
      </p:sp>
      <p:sp>
        <p:nvSpPr>
          <p:cNvPr id="4" name="TextBox 3">
            <a:extLst>
              <a:ext uri="{FF2B5EF4-FFF2-40B4-BE49-F238E27FC236}">
                <a16:creationId xmlns:a16="http://schemas.microsoft.com/office/drawing/2014/main" id="{208D5E37-D39D-4A0D-DADF-07783B106B42}"/>
              </a:ext>
            </a:extLst>
          </p:cNvPr>
          <p:cNvSpPr txBox="1"/>
          <p:nvPr/>
        </p:nvSpPr>
        <p:spPr>
          <a:xfrm>
            <a:off x="843700" y="1432866"/>
            <a:ext cx="10295355" cy="740011"/>
          </a:xfrm>
          <a:prstGeom prst="rect">
            <a:avLst/>
          </a:prstGeom>
          <a:noFill/>
        </p:spPr>
        <p:txBody>
          <a:bodyPr wrap="square" rtlCol="0">
            <a:spAutoFit/>
          </a:bodyPr>
          <a:lstStyle/>
          <a:p>
            <a:pPr lvl="0" algn="ctr">
              <a:lnSpc>
                <a:spcPct val="115000"/>
              </a:lnSpc>
              <a:spcBef>
                <a:spcPts val="50"/>
              </a:spcBef>
            </a:pPr>
            <a:r>
              <a:rPr lang="en-US" sz="4000" kern="100" dirty="0">
                <a:latin typeface="Arial" panose="020B0604020202020204" pitchFamily="34" charset="0"/>
                <a:ea typeface="Aptos" panose="020B0004020202020204" pitchFamily="34" charset="0"/>
                <a:cs typeface="Arial" panose="020B0604020202020204" pitchFamily="34" charset="0"/>
              </a:rPr>
              <a:t>Words to describe taste:</a:t>
            </a:r>
            <a:endParaRPr lang="en-US" sz="4000" kern="1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7C388D9-F895-D63A-BE93-1FDDF5208F1D}"/>
              </a:ext>
            </a:extLst>
          </p:cNvPr>
          <p:cNvSpPr txBox="1"/>
          <p:nvPr/>
        </p:nvSpPr>
        <p:spPr>
          <a:xfrm>
            <a:off x="573433" y="2715386"/>
            <a:ext cx="1255472"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sweet</a:t>
            </a:r>
          </a:p>
        </p:txBody>
      </p:sp>
      <p:sp>
        <p:nvSpPr>
          <p:cNvPr id="6" name="TextBox 5">
            <a:extLst>
              <a:ext uri="{FF2B5EF4-FFF2-40B4-BE49-F238E27FC236}">
                <a16:creationId xmlns:a16="http://schemas.microsoft.com/office/drawing/2014/main" id="{D9EC9BF9-51A3-3C21-0229-F899D3D1CEE4}"/>
              </a:ext>
            </a:extLst>
          </p:cNvPr>
          <p:cNvSpPr txBox="1"/>
          <p:nvPr/>
        </p:nvSpPr>
        <p:spPr>
          <a:xfrm>
            <a:off x="1404706" y="4114695"/>
            <a:ext cx="1027845"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salty</a:t>
            </a:r>
          </a:p>
        </p:txBody>
      </p:sp>
      <p:sp>
        <p:nvSpPr>
          <p:cNvPr id="7" name="TextBox 6">
            <a:extLst>
              <a:ext uri="{FF2B5EF4-FFF2-40B4-BE49-F238E27FC236}">
                <a16:creationId xmlns:a16="http://schemas.microsoft.com/office/drawing/2014/main" id="{9CD2ED81-21D8-D6AA-3007-FDB239E63855}"/>
              </a:ext>
            </a:extLst>
          </p:cNvPr>
          <p:cNvSpPr txBox="1"/>
          <p:nvPr/>
        </p:nvSpPr>
        <p:spPr>
          <a:xfrm>
            <a:off x="4355724" y="2758429"/>
            <a:ext cx="1095172"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bitter</a:t>
            </a:r>
          </a:p>
        </p:txBody>
      </p:sp>
      <p:sp>
        <p:nvSpPr>
          <p:cNvPr id="8" name="TextBox 7">
            <a:extLst>
              <a:ext uri="{FF2B5EF4-FFF2-40B4-BE49-F238E27FC236}">
                <a16:creationId xmlns:a16="http://schemas.microsoft.com/office/drawing/2014/main" id="{900B947C-1344-54FC-2A0A-19A6A3B6363F}"/>
              </a:ext>
            </a:extLst>
          </p:cNvPr>
          <p:cNvSpPr txBox="1"/>
          <p:nvPr/>
        </p:nvSpPr>
        <p:spPr>
          <a:xfrm>
            <a:off x="4389035" y="4685124"/>
            <a:ext cx="1186543"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bland</a:t>
            </a:r>
          </a:p>
        </p:txBody>
      </p:sp>
      <p:sp>
        <p:nvSpPr>
          <p:cNvPr id="9" name="TextBox 8">
            <a:extLst>
              <a:ext uri="{FF2B5EF4-FFF2-40B4-BE49-F238E27FC236}">
                <a16:creationId xmlns:a16="http://schemas.microsoft.com/office/drawing/2014/main" id="{4EC3D8C1-47C3-027D-86C7-4E6712BAED08}"/>
              </a:ext>
            </a:extLst>
          </p:cNvPr>
          <p:cNvSpPr txBox="1"/>
          <p:nvPr/>
        </p:nvSpPr>
        <p:spPr>
          <a:xfrm>
            <a:off x="7306742" y="3215975"/>
            <a:ext cx="1414170"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umami</a:t>
            </a:r>
          </a:p>
        </p:txBody>
      </p:sp>
      <p:sp>
        <p:nvSpPr>
          <p:cNvPr id="10" name="TextBox 9">
            <a:extLst>
              <a:ext uri="{FF2B5EF4-FFF2-40B4-BE49-F238E27FC236}">
                <a16:creationId xmlns:a16="http://schemas.microsoft.com/office/drawing/2014/main" id="{A18A1DED-7D7A-5219-3923-07A177F16828}"/>
              </a:ext>
            </a:extLst>
          </p:cNvPr>
          <p:cNvSpPr txBox="1"/>
          <p:nvPr/>
        </p:nvSpPr>
        <p:spPr>
          <a:xfrm>
            <a:off x="7306741" y="5025024"/>
            <a:ext cx="776175"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tart</a:t>
            </a:r>
          </a:p>
        </p:txBody>
      </p:sp>
      <p:sp>
        <p:nvSpPr>
          <p:cNvPr id="11" name="TextBox 10">
            <a:extLst>
              <a:ext uri="{FF2B5EF4-FFF2-40B4-BE49-F238E27FC236}">
                <a16:creationId xmlns:a16="http://schemas.microsoft.com/office/drawing/2014/main" id="{C930349F-BEAD-EC52-A9C9-9AFA9F1C43D0}"/>
              </a:ext>
            </a:extLst>
          </p:cNvPr>
          <p:cNvSpPr txBox="1"/>
          <p:nvPr/>
        </p:nvSpPr>
        <p:spPr>
          <a:xfrm>
            <a:off x="9555770" y="2715386"/>
            <a:ext cx="1141659"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zesty</a:t>
            </a:r>
          </a:p>
        </p:txBody>
      </p:sp>
      <p:sp>
        <p:nvSpPr>
          <p:cNvPr id="12" name="TextBox 11">
            <a:extLst>
              <a:ext uri="{FF2B5EF4-FFF2-40B4-BE49-F238E27FC236}">
                <a16:creationId xmlns:a16="http://schemas.microsoft.com/office/drawing/2014/main" id="{4DD289CE-F69B-49E3-1E46-FC2FB203CAEC}"/>
              </a:ext>
            </a:extLst>
          </p:cNvPr>
          <p:cNvSpPr txBox="1"/>
          <p:nvPr/>
        </p:nvSpPr>
        <p:spPr>
          <a:xfrm>
            <a:off x="1960948" y="5504527"/>
            <a:ext cx="1208985"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sharp</a:t>
            </a:r>
          </a:p>
        </p:txBody>
      </p:sp>
      <p:sp>
        <p:nvSpPr>
          <p:cNvPr id="13" name="TextBox 12">
            <a:extLst>
              <a:ext uri="{FF2B5EF4-FFF2-40B4-BE49-F238E27FC236}">
                <a16:creationId xmlns:a16="http://schemas.microsoft.com/office/drawing/2014/main" id="{2F316245-D6A1-6D88-0D6A-64915AE3E560}"/>
              </a:ext>
            </a:extLst>
          </p:cNvPr>
          <p:cNvSpPr txBox="1"/>
          <p:nvPr/>
        </p:nvSpPr>
        <p:spPr>
          <a:xfrm>
            <a:off x="5728324" y="5850939"/>
            <a:ext cx="1233030"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acidic</a:t>
            </a:r>
          </a:p>
        </p:txBody>
      </p:sp>
      <p:sp>
        <p:nvSpPr>
          <p:cNvPr id="14" name="TextBox 13">
            <a:extLst>
              <a:ext uri="{FF2B5EF4-FFF2-40B4-BE49-F238E27FC236}">
                <a16:creationId xmlns:a16="http://schemas.microsoft.com/office/drawing/2014/main" id="{EC06C19F-46C3-7B4F-6FED-6C98855E918B}"/>
              </a:ext>
            </a:extLst>
          </p:cNvPr>
          <p:cNvSpPr txBox="1"/>
          <p:nvPr/>
        </p:nvSpPr>
        <p:spPr>
          <a:xfrm>
            <a:off x="9029664" y="4445226"/>
            <a:ext cx="1119217"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spicy</a:t>
            </a:r>
          </a:p>
        </p:txBody>
      </p:sp>
      <p:sp>
        <p:nvSpPr>
          <p:cNvPr id="15" name="TextBox 14">
            <a:extLst>
              <a:ext uri="{FF2B5EF4-FFF2-40B4-BE49-F238E27FC236}">
                <a16:creationId xmlns:a16="http://schemas.microsoft.com/office/drawing/2014/main" id="{41DCE983-8F56-2A9B-8B97-60AC02034FCC}"/>
              </a:ext>
            </a:extLst>
          </p:cNvPr>
          <p:cNvSpPr txBox="1"/>
          <p:nvPr/>
        </p:nvSpPr>
        <p:spPr>
          <a:xfrm>
            <a:off x="5728324" y="3860451"/>
            <a:ext cx="981359"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sour</a:t>
            </a:r>
          </a:p>
        </p:txBody>
      </p:sp>
      <p:sp>
        <p:nvSpPr>
          <p:cNvPr id="16" name="TextBox 15">
            <a:extLst>
              <a:ext uri="{FF2B5EF4-FFF2-40B4-BE49-F238E27FC236}">
                <a16:creationId xmlns:a16="http://schemas.microsoft.com/office/drawing/2014/main" id="{7D7D6494-FB01-6C54-0258-4F0A690005C5}"/>
              </a:ext>
            </a:extLst>
          </p:cNvPr>
          <p:cNvSpPr txBox="1"/>
          <p:nvPr/>
        </p:nvSpPr>
        <p:spPr>
          <a:xfrm>
            <a:off x="8622694" y="5796914"/>
            <a:ext cx="845103"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rich</a:t>
            </a:r>
          </a:p>
        </p:txBody>
      </p:sp>
      <p:sp>
        <p:nvSpPr>
          <p:cNvPr id="17" name="TextBox 16">
            <a:extLst>
              <a:ext uri="{FF2B5EF4-FFF2-40B4-BE49-F238E27FC236}">
                <a16:creationId xmlns:a16="http://schemas.microsoft.com/office/drawing/2014/main" id="{39AC9A28-E687-3970-E4A0-2AB32343AB15}"/>
              </a:ext>
            </a:extLst>
          </p:cNvPr>
          <p:cNvSpPr txBox="1"/>
          <p:nvPr/>
        </p:nvSpPr>
        <p:spPr>
          <a:xfrm>
            <a:off x="2864702" y="3400120"/>
            <a:ext cx="936475"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mild</a:t>
            </a:r>
          </a:p>
        </p:txBody>
      </p:sp>
    </p:spTree>
    <p:extLst>
      <p:ext uri="{BB962C8B-B14F-4D97-AF65-F5344CB8AC3E}">
        <p14:creationId xmlns:p14="http://schemas.microsoft.com/office/powerpoint/2010/main" val="198044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C2347-7795-F273-0D47-738EC67931EF}"/>
              </a:ext>
            </a:extLst>
          </p:cNvPr>
          <p:cNvSpPr>
            <a:spLocks noGrp="1"/>
          </p:cNvSpPr>
          <p:nvPr>
            <p:ph type="title"/>
          </p:nvPr>
        </p:nvSpPr>
        <p:spPr/>
        <p:txBody>
          <a:bodyPr/>
          <a:lstStyle/>
          <a:p>
            <a:r>
              <a:rPr lang="en-AU" dirty="0"/>
              <a:t>Touch (texture)</a:t>
            </a:r>
          </a:p>
        </p:txBody>
      </p:sp>
      <p:sp>
        <p:nvSpPr>
          <p:cNvPr id="3" name="Content Placeholder 2">
            <a:extLst>
              <a:ext uri="{FF2B5EF4-FFF2-40B4-BE49-F238E27FC236}">
                <a16:creationId xmlns:a16="http://schemas.microsoft.com/office/drawing/2014/main" id="{335B2ECE-8F12-CA42-EBE3-42A644A24AD4}"/>
              </a:ext>
            </a:extLst>
          </p:cNvPr>
          <p:cNvSpPr>
            <a:spLocks noGrp="1"/>
          </p:cNvSpPr>
          <p:nvPr>
            <p:ph idx="1"/>
          </p:nvPr>
        </p:nvSpPr>
        <p:spPr>
          <a:xfrm>
            <a:off x="838200" y="1396836"/>
            <a:ext cx="10515600" cy="4623371"/>
          </a:xfrm>
        </p:spPr>
        <p:txBody>
          <a:bodyPr>
            <a:normAutofit fontScale="92500" lnSpcReduction="20000"/>
          </a:bodyPr>
          <a:lstStyle/>
          <a:p>
            <a:pPr marL="742950" lvl="0" indent="-742950">
              <a:lnSpc>
                <a:spcPct val="115000"/>
              </a:lnSpc>
              <a:spcBef>
                <a:spcPts val="50"/>
              </a:spcBef>
            </a:pPr>
            <a:r>
              <a:rPr lang="en-US" kern="100" dirty="0">
                <a:ea typeface="Aptos" panose="020B0004020202020204" pitchFamily="34" charset="0"/>
              </a:rPr>
              <a:t>We can assess touch through texture.</a:t>
            </a:r>
          </a:p>
          <a:p>
            <a:pPr marL="742950" lvl="0" indent="-742950">
              <a:lnSpc>
                <a:spcPct val="115000"/>
              </a:lnSpc>
              <a:spcBef>
                <a:spcPts val="50"/>
              </a:spcBef>
            </a:pPr>
            <a:r>
              <a:rPr lang="en-US" kern="100" dirty="0">
                <a:ea typeface="Aptos" panose="020B0004020202020204" pitchFamily="34" charset="0"/>
              </a:rPr>
              <a:t>We may or may not like the way a food feels on our tongue, known as mouth-feel.</a:t>
            </a:r>
          </a:p>
          <a:p>
            <a:pPr marL="742950" lvl="0" indent="-742950">
              <a:lnSpc>
                <a:spcPct val="115000"/>
              </a:lnSpc>
              <a:spcBef>
                <a:spcPts val="50"/>
              </a:spcBef>
            </a:pPr>
            <a:r>
              <a:rPr lang="en-US" kern="100" dirty="0">
                <a:ea typeface="Aptos" panose="020B0004020202020204" pitchFamily="34" charset="0"/>
              </a:rPr>
              <a:t>We may or may not like the feeling when the food is chewed: is it too soft or too chewy?</a:t>
            </a:r>
          </a:p>
        </p:txBody>
      </p:sp>
      <p:pic>
        <p:nvPicPr>
          <p:cNvPr id="4" name="Picture 3">
            <a:extLst>
              <a:ext uri="{FF2B5EF4-FFF2-40B4-BE49-F238E27FC236}">
                <a16:creationId xmlns:a16="http://schemas.microsoft.com/office/drawing/2014/main" id="{1BDE3D56-5740-1650-AB0D-84F8852037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00944" y="5078928"/>
            <a:ext cx="2589553" cy="1723305"/>
          </a:xfrm>
          <a:prstGeom prst="rect">
            <a:avLst/>
          </a:prstGeom>
        </p:spPr>
      </p:pic>
      <p:sp>
        <p:nvSpPr>
          <p:cNvPr id="5" name="TextBox 4">
            <a:extLst>
              <a:ext uri="{FF2B5EF4-FFF2-40B4-BE49-F238E27FC236}">
                <a16:creationId xmlns:a16="http://schemas.microsoft.com/office/drawing/2014/main" id="{5457AD63-F9FC-A317-864C-2CA77CECCFE2}"/>
              </a:ext>
            </a:extLst>
          </p:cNvPr>
          <p:cNvSpPr txBox="1"/>
          <p:nvPr/>
        </p:nvSpPr>
        <p:spPr>
          <a:xfrm>
            <a:off x="6701497" y="5026676"/>
            <a:ext cx="2678954" cy="1477328"/>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Do you like the combination of soft yoghurt, with crunchy/ hard muesli and soft fruit?</a:t>
            </a:r>
          </a:p>
        </p:txBody>
      </p:sp>
    </p:spTree>
    <p:extLst>
      <p:ext uri="{BB962C8B-B14F-4D97-AF65-F5344CB8AC3E}">
        <p14:creationId xmlns:p14="http://schemas.microsoft.com/office/powerpoint/2010/main" val="345563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3301-C79D-FDFF-7A99-5FC93887F1E9}"/>
              </a:ext>
            </a:extLst>
          </p:cNvPr>
          <p:cNvSpPr>
            <a:spLocks noGrp="1"/>
          </p:cNvSpPr>
          <p:nvPr>
            <p:ph type="title"/>
          </p:nvPr>
        </p:nvSpPr>
        <p:spPr/>
        <p:txBody>
          <a:bodyPr/>
          <a:lstStyle/>
          <a:p>
            <a:r>
              <a:rPr lang="en-AU" dirty="0"/>
              <a:t>Touch (texture)</a:t>
            </a:r>
          </a:p>
        </p:txBody>
      </p:sp>
      <p:sp>
        <p:nvSpPr>
          <p:cNvPr id="4" name="TextBox 3">
            <a:extLst>
              <a:ext uri="{FF2B5EF4-FFF2-40B4-BE49-F238E27FC236}">
                <a16:creationId xmlns:a16="http://schemas.microsoft.com/office/drawing/2014/main" id="{4DA61FDB-06F9-B054-5129-7B9D5486DC7B}"/>
              </a:ext>
            </a:extLst>
          </p:cNvPr>
          <p:cNvSpPr txBox="1"/>
          <p:nvPr/>
        </p:nvSpPr>
        <p:spPr>
          <a:xfrm>
            <a:off x="843700" y="1432866"/>
            <a:ext cx="10295355" cy="740011"/>
          </a:xfrm>
          <a:prstGeom prst="rect">
            <a:avLst/>
          </a:prstGeom>
          <a:noFill/>
        </p:spPr>
        <p:txBody>
          <a:bodyPr wrap="square" rtlCol="0">
            <a:spAutoFit/>
          </a:bodyPr>
          <a:lstStyle/>
          <a:p>
            <a:pPr lvl="0" algn="ctr">
              <a:lnSpc>
                <a:spcPct val="115000"/>
              </a:lnSpc>
              <a:spcBef>
                <a:spcPts val="50"/>
              </a:spcBef>
            </a:pPr>
            <a:r>
              <a:rPr lang="en-US" sz="4000" kern="100" dirty="0">
                <a:latin typeface="Arial" panose="020B0604020202020204" pitchFamily="34" charset="0"/>
                <a:ea typeface="Aptos" panose="020B0004020202020204" pitchFamily="34" charset="0"/>
                <a:cs typeface="Arial" panose="020B0604020202020204" pitchFamily="34" charset="0"/>
              </a:rPr>
              <a:t>Words to describe texture:</a:t>
            </a:r>
            <a:endParaRPr lang="en-US" sz="4000" kern="1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A723800-AD9D-CF4F-0D31-E9AE9BA82767}"/>
              </a:ext>
            </a:extLst>
          </p:cNvPr>
          <p:cNvSpPr txBox="1"/>
          <p:nvPr/>
        </p:nvSpPr>
        <p:spPr>
          <a:xfrm>
            <a:off x="573433" y="2715386"/>
            <a:ext cx="1186543"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brittle</a:t>
            </a:r>
          </a:p>
        </p:txBody>
      </p:sp>
      <p:sp>
        <p:nvSpPr>
          <p:cNvPr id="6" name="TextBox 5">
            <a:extLst>
              <a:ext uri="{FF2B5EF4-FFF2-40B4-BE49-F238E27FC236}">
                <a16:creationId xmlns:a16="http://schemas.microsoft.com/office/drawing/2014/main" id="{BB21E1DF-EC2D-4DBF-F7AD-2F16F316F50D}"/>
              </a:ext>
            </a:extLst>
          </p:cNvPr>
          <p:cNvSpPr txBox="1"/>
          <p:nvPr/>
        </p:nvSpPr>
        <p:spPr>
          <a:xfrm>
            <a:off x="1404706" y="4114695"/>
            <a:ext cx="1391728"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mushy</a:t>
            </a:r>
          </a:p>
        </p:txBody>
      </p:sp>
      <p:sp>
        <p:nvSpPr>
          <p:cNvPr id="7" name="TextBox 6">
            <a:extLst>
              <a:ext uri="{FF2B5EF4-FFF2-40B4-BE49-F238E27FC236}">
                <a16:creationId xmlns:a16="http://schemas.microsoft.com/office/drawing/2014/main" id="{AC95AD3A-388B-8DB3-EF0A-3A840893D1B7}"/>
              </a:ext>
            </a:extLst>
          </p:cNvPr>
          <p:cNvSpPr txBox="1"/>
          <p:nvPr/>
        </p:nvSpPr>
        <p:spPr>
          <a:xfrm>
            <a:off x="4355724" y="2758429"/>
            <a:ext cx="1572866"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rubbery</a:t>
            </a:r>
          </a:p>
        </p:txBody>
      </p:sp>
      <p:sp>
        <p:nvSpPr>
          <p:cNvPr id="8" name="TextBox 7">
            <a:extLst>
              <a:ext uri="{FF2B5EF4-FFF2-40B4-BE49-F238E27FC236}">
                <a16:creationId xmlns:a16="http://schemas.microsoft.com/office/drawing/2014/main" id="{3213328F-8C9C-153D-36F0-0A9FA5853C77}"/>
              </a:ext>
            </a:extLst>
          </p:cNvPr>
          <p:cNvSpPr txBox="1"/>
          <p:nvPr/>
        </p:nvSpPr>
        <p:spPr>
          <a:xfrm>
            <a:off x="4389035" y="4685124"/>
            <a:ext cx="1210588"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sticky</a:t>
            </a:r>
          </a:p>
        </p:txBody>
      </p:sp>
      <p:sp>
        <p:nvSpPr>
          <p:cNvPr id="9" name="TextBox 8">
            <a:extLst>
              <a:ext uri="{FF2B5EF4-FFF2-40B4-BE49-F238E27FC236}">
                <a16:creationId xmlns:a16="http://schemas.microsoft.com/office/drawing/2014/main" id="{4BE60E69-FB15-53A1-0057-D83E0D892B7A}"/>
              </a:ext>
            </a:extLst>
          </p:cNvPr>
          <p:cNvSpPr txBox="1"/>
          <p:nvPr/>
        </p:nvSpPr>
        <p:spPr>
          <a:xfrm>
            <a:off x="7306742" y="3215975"/>
            <a:ext cx="1050288"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crisp</a:t>
            </a:r>
          </a:p>
        </p:txBody>
      </p:sp>
      <p:sp>
        <p:nvSpPr>
          <p:cNvPr id="10" name="TextBox 9">
            <a:extLst>
              <a:ext uri="{FF2B5EF4-FFF2-40B4-BE49-F238E27FC236}">
                <a16:creationId xmlns:a16="http://schemas.microsoft.com/office/drawing/2014/main" id="{1F464A2E-B5E3-D433-4D53-5E47498141B2}"/>
              </a:ext>
            </a:extLst>
          </p:cNvPr>
          <p:cNvSpPr txBox="1"/>
          <p:nvPr/>
        </p:nvSpPr>
        <p:spPr>
          <a:xfrm>
            <a:off x="7306741" y="5025024"/>
            <a:ext cx="845103"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soft</a:t>
            </a:r>
          </a:p>
        </p:txBody>
      </p:sp>
      <p:sp>
        <p:nvSpPr>
          <p:cNvPr id="11" name="TextBox 10">
            <a:extLst>
              <a:ext uri="{FF2B5EF4-FFF2-40B4-BE49-F238E27FC236}">
                <a16:creationId xmlns:a16="http://schemas.microsoft.com/office/drawing/2014/main" id="{02356F03-ACC5-A972-51AF-EA992E60A7FB}"/>
              </a:ext>
            </a:extLst>
          </p:cNvPr>
          <p:cNvSpPr txBox="1"/>
          <p:nvPr/>
        </p:nvSpPr>
        <p:spPr>
          <a:xfrm>
            <a:off x="9555770" y="2715386"/>
            <a:ext cx="753732"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dry</a:t>
            </a:r>
          </a:p>
        </p:txBody>
      </p:sp>
      <p:sp>
        <p:nvSpPr>
          <p:cNvPr id="12" name="TextBox 11">
            <a:extLst>
              <a:ext uri="{FF2B5EF4-FFF2-40B4-BE49-F238E27FC236}">
                <a16:creationId xmlns:a16="http://schemas.microsoft.com/office/drawing/2014/main" id="{A4AD5B5C-6BF3-339A-3261-0057C4124F13}"/>
              </a:ext>
            </a:extLst>
          </p:cNvPr>
          <p:cNvSpPr txBox="1"/>
          <p:nvPr/>
        </p:nvSpPr>
        <p:spPr>
          <a:xfrm>
            <a:off x="573433" y="5514004"/>
            <a:ext cx="1277914"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lumpy</a:t>
            </a:r>
          </a:p>
        </p:txBody>
      </p:sp>
      <p:sp>
        <p:nvSpPr>
          <p:cNvPr id="13" name="TextBox 12">
            <a:extLst>
              <a:ext uri="{FF2B5EF4-FFF2-40B4-BE49-F238E27FC236}">
                <a16:creationId xmlns:a16="http://schemas.microsoft.com/office/drawing/2014/main" id="{23FA9AE1-573C-3FE1-9940-14049374B405}"/>
              </a:ext>
            </a:extLst>
          </p:cNvPr>
          <p:cNvSpPr txBox="1"/>
          <p:nvPr/>
        </p:nvSpPr>
        <p:spPr>
          <a:xfrm>
            <a:off x="5728324" y="5850939"/>
            <a:ext cx="1619354"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crumbly</a:t>
            </a:r>
          </a:p>
        </p:txBody>
      </p:sp>
      <p:sp>
        <p:nvSpPr>
          <p:cNvPr id="14" name="TextBox 13">
            <a:extLst>
              <a:ext uri="{FF2B5EF4-FFF2-40B4-BE49-F238E27FC236}">
                <a16:creationId xmlns:a16="http://schemas.microsoft.com/office/drawing/2014/main" id="{03470CFE-E008-3921-F2E3-E54D01C117AE}"/>
              </a:ext>
            </a:extLst>
          </p:cNvPr>
          <p:cNvSpPr txBox="1"/>
          <p:nvPr/>
        </p:nvSpPr>
        <p:spPr>
          <a:xfrm>
            <a:off x="9029664" y="4445226"/>
            <a:ext cx="1003801"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hard</a:t>
            </a:r>
          </a:p>
        </p:txBody>
      </p:sp>
      <p:sp>
        <p:nvSpPr>
          <p:cNvPr id="15" name="TextBox 14">
            <a:extLst>
              <a:ext uri="{FF2B5EF4-FFF2-40B4-BE49-F238E27FC236}">
                <a16:creationId xmlns:a16="http://schemas.microsoft.com/office/drawing/2014/main" id="{2F213971-E9A6-2529-ECB1-B10D6DAE7D6B}"/>
              </a:ext>
            </a:extLst>
          </p:cNvPr>
          <p:cNvSpPr txBox="1"/>
          <p:nvPr/>
        </p:nvSpPr>
        <p:spPr>
          <a:xfrm>
            <a:off x="5728324" y="3860451"/>
            <a:ext cx="1345240"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tender</a:t>
            </a:r>
          </a:p>
        </p:txBody>
      </p:sp>
      <p:sp>
        <p:nvSpPr>
          <p:cNvPr id="16" name="TextBox 15">
            <a:extLst>
              <a:ext uri="{FF2B5EF4-FFF2-40B4-BE49-F238E27FC236}">
                <a16:creationId xmlns:a16="http://schemas.microsoft.com/office/drawing/2014/main" id="{11AFD699-0525-76BA-75B4-1A9D5BB8610E}"/>
              </a:ext>
            </a:extLst>
          </p:cNvPr>
          <p:cNvSpPr txBox="1"/>
          <p:nvPr/>
        </p:nvSpPr>
        <p:spPr>
          <a:xfrm>
            <a:off x="8622694" y="5796914"/>
            <a:ext cx="1072730"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gritty</a:t>
            </a:r>
          </a:p>
        </p:txBody>
      </p:sp>
      <p:sp>
        <p:nvSpPr>
          <p:cNvPr id="17" name="TextBox 16">
            <a:extLst>
              <a:ext uri="{FF2B5EF4-FFF2-40B4-BE49-F238E27FC236}">
                <a16:creationId xmlns:a16="http://schemas.microsoft.com/office/drawing/2014/main" id="{39EFC573-85D9-593D-51D6-CC61318C5F77}"/>
              </a:ext>
            </a:extLst>
          </p:cNvPr>
          <p:cNvSpPr txBox="1"/>
          <p:nvPr/>
        </p:nvSpPr>
        <p:spPr>
          <a:xfrm>
            <a:off x="2864702" y="3400120"/>
            <a:ext cx="1527982"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smooth</a:t>
            </a:r>
          </a:p>
        </p:txBody>
      </p:sp>
      <p:sp>
        <p:nvSpPr>
          <p:cNvPr id="18" name="TextBox 17">
            <a:extLst>
              <a:ext uri="{FF2B5EF4-FFF2-40B4-BE49-F238E27FC236}">
                <a16:creationId xmlns:a16="http://schemas.microsoft.com/office/drawing/2014/main" id="{BDDD2ED5-6A17-F301-B209-EC94A2CBB0EB}"/>
              </a:ext>
            </a:extLst>
          </p:cNvPr>
          <p:cNvSpPr txBox="1"/>
          <p:nvPr/>
        </p:nvSpPr>
        <p:spPr>
          <a:xfrm>
            <a:off x="2890157" y="5544012"/>
            <a:ext cx="1346844"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chewy</a:t>
            </a:r>
          </a:p>
        </p:txBody>
      </p:sp>
      <p:sp>
        <p:nvSpPr>
          <p:cNvPr id="19" name="TextBox 18">
            <a:extLst>
              <a:ext uri="{FF2B5EF4-FFF2-40B4-BE49-F238E27FC236}">
                <a16:creationId xmlns:a16="http://schemas.microsoft.com/office/drawing/2014/main" id="{205282CC-0D89-9921-6E32-CFCA3A8E53BE}"/>
              </a:ext>
            </a:extLst>
          </p:cNvPr>
          <p:cNvSpPr txBox="1"/>
          <p:nvPr/>
        </p:nvSpPr>
        <p:spPr>
          <a:xfrm>
            <a:off x="10310808" y="3440985"/>
            <a:ext cx="1164101"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moist</a:t>
            </a:r>
          </a:p>
        </p:txBody>
      </p:sp>
    </p:spTree>
    <p:extLst>
      <p:ext uri="{BB962C8B-B14F-4D97-AF65-F5344CB8AC3E}">
        <p14:creationId xmlns:p14="http://schemas.microsoft.com/office/powerpoint/2010/main" val="4535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CD4C0-1F48-A640-B64A-2EDF29766C7E}"/>
              </a:ext>
            </a:extLst>
          </p:cNvPr>
          <p:cNvSpPr>
            <a:spLocks noGrp="1"/>
          </p:cNvSpPr>
          <p:nvPr>
            <p:ph type="title"/>
          </p:nvPr>
        </p:nvSpPr>
        <p:spPr/>
        <p:txBody>
          <a:bodyPr/>
          <a:lstStyle/>
          <a:p>
            <a:r>
              <a:rPr lang="en-AU" dirty="0"/>
              <a:t>Activity 1: Booklet task</a:t>
            </a:r>
          </a:p>
        </p:txBody>
      </p:sp>
      <p:sp>
        <p:nvSpPr>
          <p:cNvPr id="3" name="Content Placeholder 2">
            <a:extLst>
              <a:ext uri="{FF2B5EF4-FFF2-40B4-BE49-F238E27FC236}">
                <a16:creationId xmlns:a16="http://schemas.microsoft.com/office/drawing/2014/main" id="{9B1B1DD6-CCE0-F1F7-97D4-E9D43E161FFD}"/>
              </a:ext>
            </a:extLst>
          </p:cNvPr>
          <p:cNvSpPr>
            <a:spLocks noGrp="1"/>
          </p:cNvSpPr>
          <p:nvPr>
            <p:ph idx="1"/>
          </p:nvPr>
        </p:nvSpPr>
        <p:spPr/>
        <p:txBody>
          <a:bodyPr/>
          <a:lstStyle/>
          <a:p>
            <a:pPr marL="571500" lvl="0" indent="-571500">
              <a:lnSpc>
                <a:spcPct val="115000"/>
              </a:lnSpc>
              <a:spcBef>
                <a:spcPts val="50"/>
              </a:spcBef>
            </a:pPr>
            <a:r>
              <a:rPr lang="en-US" kern="100" dirty="0">
                <a:ea typeface="Aptos" panose="020B0004020202020204" pitchFamily="34" charset="0"/>
              </a:rPr>
              <a:t>Choose 3 food products.</a:t>
            </a:r>
          </a:p>
          <a:p>
            <a:pPr marL="571500" lvl="0" indent="-571500">
              <a:lnSpc>
                <a:spcPct val="115000"/>
              </a:lnSpc>
              <a:spcBef>
                <a:spcPts val="50"/>
              </a:spcBef>
            </a:pPr>
            <a:r>
              <a:rPr lang="en-US" kern="100" dirty="0">
                <a:ea typeface="Aptos" panose="020B0004020202020204" pitchFamily="34" charset="0"/>
              </a:rPr>
              <a:t>Evaluate these products based on the 5 senses</a:t>
            </a:r>
          </a:p>
          <a:p>
            <a:pPr marL="571500" lvl="0" indent="-571500">
              <a:lnSpc>
                <a:spcPct val="115000"/>
              </a:lnSpc>
              <a:spcBef>
                <a:spcPts val="50"/>
              </a:spcBef>
            </a:pPr>
            <a:r>
              <a:rPr lang="en-US" kern="100" dirty="0">
                <a:ea typeface="Aptos" panose="020B0004020202020204" pitchFamily="34" charset="0"/>
              </a:rPr>
              <a:t>Compare results.</a:t>
            </a:r>
          </a:p>
        </p:txBody>
      </p:sp>
    </p:spTree>
    <p:extLst>
      <p:ext uri="{BB962C8B-B14F-4D97-AF65-F5344CB8AC3E}">
        <p14:creationId xmlns:p14="http://schemas.microsoft.com/office/powerpoint/2010/main" val="5452496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F3A98-4711-9AB7-C170-10E2189408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234846-FA24-FA6F-63BD-19DE971B3456}"/>
              </a:ext>
            </a:extLst>
          </p:cNvPr>
          <p:cNvSpPr>
            <a:spLocks noGrp="1"/>
          </p:cNvSpPr>
          <p:nvPr>
            <p:ph type="title"/>
          </p:nvPr>
        </p:nvSpPr>
        <p:spPr/>
        <p:txBody>
          <a:bodyPr/>
          <a:lstStyle/>
          <a:p>
            <a:r>
              <a:rPr lang="en-AU" dirty="0"/>
              <a:t>Lesson 5</a:t>
            </a:r>
          </a:p>
        </p:txBody>
      </p:sp>
    </p:spTree>
    <p:extLst>
      <p:ext uri="{BB962C8B-B14F-4D97-AF65-F5344CB8AC3E}">
        <p14:creationId xmlns:p14="http://schemas.microsoft.com/office/powerpoint/2010/main" val="19258474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41B44-1990-7853-8965-F26BCB9C9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6DB79B-BA4C-25B1-119C-55FA3DEE3F8A}"/>
              </a:ext>
            </a:extLst>
          </p:cNvPr>
          <p:cNvSpPr>
            <a:spLocks noGrp="1"/>
          </p:cNvSpPr>
          <p:nvPr>
            <p:ph type="title"/>
          </p:nvPr>
        </p:nvSpPr>
        <p:spPr/>
        <p:txBody>
          <a:bodyPr/>
          <a:lstStyle/>
          <a:p>
            <a:r>
              <a:rPr lang="en-AU" b="1" dirty="0"/>
              <a:t>Review</a:t>
            </a:r>
          </a:p>
        </p:txBody>
      </p:sp>
    </p:spTree>
    <p:extLst>
      <p:ext uri="{BB962C8B-B14F-4D97-AF65-F5344CB8AC3E}">
        <p14:creationId xmlns:p14="http://schemas.microsoft.com/office/powerpoint/2010/main" val="41257415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FA02B-2975-B852-8616-B92C05A471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118A88-5890-2CF2-D631-B3A86F79697C}"/>
              </a:ext>
            </a:extLst>
          </p:cNvPr>
          <p:cNvSpPr>
            <a:spLocks noGrp="1"/>
          </p:cNvSpPr>
          <p:nvPr>
            <p:ph type="title"/>
          </p:nvPr>
        </p:nvSpPr>
        <p:spPr/>
        <p:txBody>
          <a:bodyPr/>
          <a:lstStyle/>
          <a:p>
            <a:r>
              <a:rPr lang="en-AU" dirty="0"/>
              <a:t>Touch (texture)</a:t>
            </a:r>
          </a:p>
        </p:txBody>
      </p:sp>
      <p:sp>
        <p:nvSpPr>
          <p:cNvPr id="4" name="TextBox 3">
            <a:extLst>
              <a:ext uri="{FF2B5EF4-FFF2-40B4-BE49-F238E27FC236}">
                <a16:creationId xmlns:a16="http://schemas.microsoft.com/office/drawing/2014/main" id="{BEDB6A7A-06A6-408A-B6DD-A0C6E4A7E5EB}"/>
              </a:ext>
            </a:extLst>
          </p:cNvPr>
          <p:cNvSpPr txBox="1"/>
          <p:nvPr/>
        </p:nvSpPr>
        <p:spPr>
          <a:xfrm>
            <a:off x="843700" y="1432866"/>
            <a:ext cx="10295355" cy="740011"/>
          </a:xfrm>
          <a:prstGeom prst="rect">
            <a:avLst/>
          </a:prstGeom>
          <a:noFill/>
        </p:spPr>
        <p:txBody>
          <a:bodyPr wrap="square" rtlCol="0">
            <a:spAutoFit/>
          </a:bodyPr>
          <a:lstStyle/>
          <a:p>
            <a:pPr lvl="0" algn="ctr">
              <a:lnSpc>
                <a:spcPct val="115000"/>
              </a:lnSpc>
              <a:spcBef>
                <a:spcPts val="50"/>
              </a:spcBef>
            </a:pPr>
            <a:r>
              <a:rPr lang="en-US" sz="4000" kern="100" dirty="0">
                <a:latin typeface="Arial" panose="020B0604020202020204" pitchFamily="34" charset="0"/>
                <a:ea typeface="Aptos" panose="020B0004020202020204" pitchFamily="34" charset="0"/>
                <a:cs typeface="Arial" panose="020B0604020202020204" pitchFamily="34" charset="0"/>
              </a:rPr>
              <a:t>Words to describe texture:</a:t>
            </a:r>
            <a:endParaRPr lang="en-US" sz="4000" kern="1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8323EF6-B41D-5774-EADE-1F254859C7E5}"/>
              </a:ext>
            </a:extLst>
          </p:cNvPr>
          <p:cNvSpPr txBox="1"/>
          <p:nvPr/>
        </p:nvSpPr>
        <p:spPr>
          <a:xfrm>
            <a:off x="573433" y="2715386"/>
            <a:ext cx="1186543"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brittle</a:t>
            </a:r>
          </a:p>
        </p:txBody>
      </p:sp>
      <p:sp>
        <p:nvSpPr>
          <p:cNvPr id="6" name="TextBox 5">
            <a:extLst>
              <a:ext uri="{FF2B5EF4-FFF2-40B4-BE49-F238E27FC236}">
                <a16:creationId xmlns:a16="http://schemas.microsoft.com/office/drawing/2014/main" id="{15D3751B-4984-D508-A561-3D8A3D71F0B7}"/>
              </a:ext>
            </a:extLst>
          </p:cNvPr>
          <p:cNvSpPr txBox="1"/>
          <p:nvPr/>
        </p:nvSpPr>
        <p:spPr>
          <a:xfrm>
            <a:off x="1404706" y="4114695"/>
            <a:ext cx="1391728"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mushy</a:t>
            </a:r>
          </a:p>
        </p:txBody>
      </p:sp>
      <p:sp>
        <p:nvSpPr>
          <p:cNvPr id="7" name="TextBox 6">
            <a:extLst>
              <a:ext uri="{FF2B5EF4-FFF2-40B4-BE49-F238E27FC236}">
                <a16:creationId xmlns:a16="http://schemas.microsoft.com/office/drawing/2014/main" id="{5BAAAFCC-DC55-4C02-A360-7BD55366965B}"/>
              </a:ext>
            </a:extLst>
          </p:cNvPr>
          <p:cNvSpPr txBox="1"/>
          <p:nvPr/>
        </p:nvSpPr>
        <p:spPr>
          <a:xfrm>
            <a:off x="4355724" y="2758429"/>
            <a:ext cx="1572866"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rubbery</a:t>
            </a:r>
          </a:p>
        </p:txBody>
      </p:sp>
      <p:sp>
        <p:nvSpPr>
          <p:cNvPr id="8" name="TextBox 7">
            <a:extLst>
              <a:ext uri="{FF2B5EF4-FFF2-40B4-BE49-F238E27FC236}">
                <a16:creationId xmlns:a16="http://schemas.microsoft.com/office/drawing/2014/main" id="{92B150A5-59A1-0CFF-69E3-FC7F633C3F9D}"/>
              </a:ext>
            </a:extLst>
          </p:cNvPr>
          <p:cNvSpPr txBox="1"/>
          <p:nvPr/>
        </p:nvSpPr>
        <p:spPr>
          <a:xfrm>
            <a:off x="4389035" y="4685124"/>
            <a:ext cx="1210588"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sticky</a:t>
            </a:r>
          </a:p>
        </p:txBody>
      </p:sp>
      <p:sp>
        <p:nvSpPr>
          <p:cNvPr id="9" name="TextBox 8">
            <a:extLst>
              <a:ext uri="{FF2B5EF4-FFF2-40B4-BE49-F238E27FC236}">
                <a16:creationId xmlns:a16="http://schemas.microsoft.com/office/drawing/2014/main" id="{9B67C731-E881-084F-F32E-78712259EC4A}"/>
              </a:ext>
            </a:extLst>
          </p:cNvPr>
          <p:cNvSpPr txBox="1"/>
          <p:nvPr/>
        </p:nvSpPr>
        <p:spPr>
          <a:xfrm>
            <a:off x="7306742" y="3215975"/>
            <a:ext cx="1050288"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crisp</a:t>
            </a:r>
          </a:p>
        </p:txBody>
      </p:sp>
      <p:sp>
        <p:nvSpPr>
          <p:cNvPr id="10" name="TextBox 9">
            <a:extLst>
              <a:ext uri="{FF2B5EF4-FFF2-40B4-BE49-F238E27FC236}">
                <a16:creationId xmlns:a16="http://schemas.microsoft.com/office/drawing/2014/main" id="{FFD4B22A-D841-BE9F-05C9-5C5AA94C560B}"/>
              </a:ext>
            </a:extLst>
          </p:cNvPr>
          <p:cNvSpPr txBox="1"/>
          <p:nvPr/>
        </p:nvSpPr>
        <p:spPr>
          <a:xfrm>
            <a:off x="7306741" y="5025024"/>
            <a:ext cx="845103"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soft</a:t>
            </a:r>
          </a:p>
        </p:txBody>
      </p:sp>
      <p:sp>
        <p:nvSpPr>
          <p:cNvPr id="11" name="TextBox 10">
            <a:extLst>
              <a:ext uri="{FF2B5EF4-FFF2-40B4-BE49-F238E27FC236}">
                <a16:creationId xmlns:a16="http://schemas.microsoft.com/office/drawing/2014/main" id="{74AB4C41-E35F-4846-3D6F-671CB28B0543}"/>
              </a:ext>
            </a:extLst>
          </p:cNvPr>
          <p:cNvSpPr txBox="1"/>
          <p:nvPr/>
        </p:nvSpPr>
        <p:spPr>
          <a:xfrm>
            <a:off x="9555770" y="2715386"/>
            <a:ext cx="753732"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dry</a:t>
            </a:r>
          </a:p>
        </p:txBody>
      </p:sp>
      <p:sp>
        <p:nvSpPr>
          <p:cNvPr id="12" name="TextBox 11">
            <a:extLst>
              <a:ext uri="{FF2B5EF4-FFF2-40B4-BE49-F238E27FC236}">
                <a16:creationId xmlns:a16="http://schemas.microsoft.com/office/drawing/2014/main" id="{CDBC6A66-B311-C28B-474C-9B810AC53072}"/>
              </a:ext>
            </a:extLst>
          </p:cNvPr>
          <p:cNvSpPr txBox="1"/>
          <p:nvPr/>
        </p:nvSpPr>
        <p:spPr>
          <a:xfrm>
            <a:off x="573433" y="5514004"/>
            <a:ext cx="1277914"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lumpy</a:t>
            </a:r>
          </a:p>
        </p:txBody>
      </p:sp>
      <p:sp>
        <p:nvSpPr>
          <p:cNvPr id="13" name="TextBox 12">
            <a:extLst>
              <a:ext uri="{FF2B5EF4-FFF2-40B4-BE49-F238E27FC236}">
                <a16:creationId xmlns:a16="http://schemas.microsoft.com/office/drawing/2014/main" id="{DD05B63D-6C87-DB8B-B0D1-60383E6A2F0C}"/>
              </a:ext>
            </a:extLst>
          </p:cNvPr>
          <p:cNvSpPr txBox="1"/>
          <p:nvPr/>
        </p:nvSpPr>
        <p:spPr>
          <a:xfrm>
            <a:off x="5728324" y="5850939"/>
            <a:ext cx="1619354"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crumbly</a:t>
            </a:r>
          </a:p>
        </p:txBody>
      </p:sp>
      <p:sp>
        <p:nvSpPr>
          <p:cNvPr id="14" name="TextBox 13">
            <a:extLst>
              <a:ext uri="{FF2B5EF4-FFF2-40B4-BE49-F238E27FC236}">
                <a16:creationId xmlns:a16="http://schemas.microsoft.com/office/drawing/2014/main" id="{582D55CE-6920-1B66-A506-F99B36C2E888}"/>
              </a:ext>
            </a:extLst>
          </p:cNvPr>
          <p:cNvSpPr txBox="1"/>
          <p:nvPr/>
        </p:nvSpPr>
        <p:spPr>
          <a:xfrm>
            <a:off x="9029664" y="4445226"/>
            <a:ext cx="1003801"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hard</a:t>
            </a:r>
          </a:p>
        </p:txBody>
      </p:sp>
      <p:sp>
        <p:nvSpPr>
          <p:cNvPr id="15" name="TextBox 14">
            <a:extLst>
              <a:ext uri="{FF2B5EF4-FFF2-40B4-BE49-F238E27FC236}">
                <a16:creationId xmlns:a16="http://schemas.microsoft.com/office/drawing/2014/main" id="{86B64F8D-E882-EC52-B4EE-5E4AEC256F03}"/>
              </a:ext>
            </a:extLst>
          </p:cNvPr>
          <p:cNvSpPr txBox="1"/>
          <p:nvPr/>
        </p:nvSpPr>
        <p:spPr>
          <a:xfrm>
            <a:off x="5728324" y="3860451"/>
            <a:ext cx="1345240"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tender</a:t>
            </a:r>
          </a:p>
        </p:txBody>
      </p:sp>
      <p:sp>
        <p:nvSpPr>
          <p:cNvPr id="16" name="TextBox 15">
            <a:extLst>
              <a:ext uri="{FF2B5EF4-FFF2-40B4-BE49-F238E27FC236}">
                <a16:creationId xmlns:a16="http://schemas.microsoft.com/office/drawing/2014/main" id="{716786B8-BDB1-629C-29F9-59DE8E1AFC68}"/>
              </a:ext>
            </a:extLst>
          </p:cNvPr>
          <p:cNvSpPr txBox="1"/>
          <p:nvPr/>
        </p:nvSpPr>
        <p:spPr>
          <a:xfrm>
            <a:off x="8622694" y="5796914"/>
            <a:ext cx="1072730"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gritty</a:t>
            </a:r>
          </a:p>
        </p:txBody>
      </p:sp>
      <p:sp>
        <p:nvSpPr>
          <p:cNvPr id="17" name="TextBox 16">
            <a:extLst>
              <a:ext uri="{FF2B5EF4-FFF2-40B4-BE49-F238E27FC236}">
                <a16:creationId xmlns:a16="http://schemas.microsoft.com/office/drawing/2014/main" id="{4E4EC49B-156B-0C09-305F-27A8C0453A41}"/>
              </a:ext>
            </a:extLst>
          </p:cNvPr>
          <p:cNvSpPr txBox="1"/>
          <p:nvPr/>
        </p:nvSpPr>
        <p:spPr>
          <a:xfrm>
            <a:off x="2864702" y="3400120"/>
            <a:ext cx="1527982"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smooth</a:t>
            </a:r>
          </a:p>
        </p:txBody>
      </p:sp>
      <p:sp>
        <p:nvSpPr>
          <p:cNvPr id="18" name="TextBox 17">
            <a:extLst>
              <a:ext uri="{FF2B5EF4-FFF2-40B4-BE49-F238E27FC236}">
                <a16:creationId xmlns:a16="http://schemas.microsoft.com/office/drawing/2014/main" id="{C11B07F8-A383-83E6-55EE-0D42742B8D19}"/>
              </a:ext>
            </a:extLst>
          </p:cNvPr>
          <p:cNvSpPr txBox="1"/>
          <p:nvPr/>
        </p:nvSpPr>
        <p:spPr>
          <a:xfrm>
            <a:off x="2890157" y="5544012"/>
            <a:ext cx="1346844"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chewy</a:t>
            </a:r>
          </a:p>
        </p:txBody>
      </p:sp>
      <p:sp>
        <p:nvSpPr>
          <p:cNvPr id="19" name="TextBox 18">
            <a:extLst>
              <a:ext uri="{FF2B5EF4-FFF2-40B4-BE49-F238E27FC236}">
                <a16:creationId xmlns:a16="http://schemas.microsoft.com/office/drawing/2014/main" id="{9450B334-40DD-EFA8-6444-B30E5A278A07}"/>
              </a:ext>
            </a:extLst>
          </p:cNvPr>
          <p:cNvSpPr txBox="1"/>
          <p:nvPr/>
        </p:nvSpPr>
        <p:spPr>
          <a:xfrm>
            <a:off x="10310808" y="3440985"/>
            <a:ext cx="1164101"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moist</a:t>
            </a:r>
          </a:p>
        </p:txBody>
      </p:sp>
    </p:spTree>
    <p:extLst>
      <p:ext uri="{BB962C8B-B14F-4D97-AF65-F5344CB8AC3E}">
        <p14:creationId xmlns:p14="http://schemas.microsoft.com/office/powerpoint/2010/main" val="90920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95DC7-5FA5-8609-869B-DA6DC167A975}"/>
              </a:ext>
            </a:extLst>
          </p:cNvPr>
          <p:cNvSpPr>
            <a:spLocks noGrp="1"/>
          </p:cNvSpPr>
          <p:nvPr>
            <p:ph type="title"/>
          </p:nvPr>
        </p:nvSpPr>
        <p:spPr/>
        <p:txBody>
          <a:bodyPr/>
          <a:lstStyle/>
          <a:p>
            <a:r>
              <a:rPr lang="en-AU" dirty="0"/>
              <a:t>Overview of the AGHE</a:t>
            </a:r>
          </a:p>
        </p:txBody>
      </p:sp>
      <p:pic>
        <p:nvPicPr>
          <p:cNvPr id="4" name="Online Media 1" title="Facts about the Australian Guide to Healthy Eating (AGHE) - Refresh.ED">
            <a:hlinkClick r:id="" action="ppaction://media"/>
            <a:extLst>
              <a:ext uri="{FF2B5EF4-FFF2-40B4-BE49-F238E27FC236}">
                <a16:creationId xmlns:a16="http://schemas.microsoft.com/office/drawing/2014/main" id="{6B436159-D3C4-BEA1-0713-09EB163A96C4}"/>
              </a:ext>
            </a:extLst>
          </p:cNvPr>
          <p:cNvPicPr>
            <a:picLocks noRot="1" noChangeAspect="1"/>
          </p:cNvPicPr>
          <p:nvPr>
            <a:videoFile r:link="rId1"/>
          </p:nvPr>
        </p:nvPicPr>
        <p:blipFill>
          <a:blip r:embed="rId4"/>
          <a:stretch>
            <a:fillRect/>
          </a:stretch>
        </p:blipFill>
        <p:spPr>
          <a:xfrm>
            <a:off x="1544005" y="1483964"/>
            <a:ext cx="8320452" cy="4697380"/>
          </a:xfrm>
          <a:prstGeom prst="rect">
            <a:avLst/>
          </a:prstGeom>
        </p:spPr>
      </p:pic>
    </p:spTree>
    <p:extLst>
      <p:ext uri="{BB962C8B-B14F-4D97-AF65-F5344CB8AC3E}">
        <p14:creationId xmlns:p14="http://schemas.microsoft.com/office/powerpoint/2010/main" val="410560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7621E-5E98-C29E-26B5-411461B7C7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9F8709-1B86-AD88-2E56-4D35EB79244D}"/>
              </a:ext>
            </a:extLst>
          </p:cNvPr>
          <p:cNvSpPr>
            <a:spLocks noGrp="1"/>
          </p:cNvSpPr>
          <p:nvPr>
            <p:ph type="title"/>
          </p:nvPr>
        </p:nvSpPr>
        <p:spPr/>
        <p:txBody>
          <a:bodyPr/>
          <a:lstStyle/>
          <a:p>
            <a:r>
              <a:rPr lang="en-AU" dirty="0"/>
              <a:t>Taste (flavour)</a:t>
            </a:r>
          </a:p>
        </p:txBody>
      </p:sp>
      <p:sp>
        <p:nvSpPr>
          <p:cNvPr id="4" name="TextBox 3">
            <a:extLst>
              <a:ext uri="{FF2B5EF4-FFF2-40B4-BE49-F238E27FC236}">
                <a16:creationId xmlns:a16="http://schemas.microsoft.com/office/drawing/2014/main" id="{EA4BEB6D-C703-0ED0-A700-6F5F9C75764D}"/>
              </a:ext>
            </a:extLst>
          </p:cNvPr>
          <p:cNvSpPr txBox="1"/>
          <p:nvPr/>
        </p:nvSpPr>
        <p:spPr>
          <a:xfrm>
            <a:off x="843700" y="1432866"/>
            <a:ext cx="10295355" cy="740011"/>
          </a:xfrm>
          <a:prstGeom prst="rect">
            <a:avLst/>
          </a:prstGeom>
          <a:noFill/>
        </p:spPr>
        <p:txBody>
          <a:bodyPr wrap="square" rtlCol="0">
            <a:spAutoFit/>
          </a:bodyPr>
          <a:lstStyle/>
          <a:p>
            <a:pPr lvl="0" algn="ctr">
              <a:lnSpc>
                <a:spcPct val="115000"/>
              </a:lnSpc>
              <a:spcBef>
                <a:spcPts val="50"/>
              </a:spcBef>
            </a:pPr>
            <a:r>
              <a:rPr lang="en-US" sz="4000" kern="100" dirty="0">
                <a:latin typeface="Arial" panose="020B0604020202020204" pitchFamily="34" charset="0"/>
                <a:ea typeface="Aptos" panose="020B0004020202020204" pitchFamily="34" charset="0"/>
                <a:cs typeface="Arial" panose="020B0604020202020204" pitchFamily="34" charset="0"/>
              </a:rPr>
              <a:t>Words to describe taste:</a:t>
            </a:r>
            <a:endParaRPr lang="en-US" sz="4000" kern="1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5D59D90-B878-667C-C351-69C6DACBF36B}"/>
              </a:ext>
            </a:extLst>
          </p:cNvPr>
          <p:cNvSpPr txBox="1"/>
          <p:nvPr/>
        </p:nvSpPr>
        <p:spPr>
          <a:xfrm>
            <a:off x="573433" y="2715386"/>
            <a:ext cx="1255472"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sweet</a:t>
            </a:r>
          </a:p>
        </p:txBody>
      </p:sp>
      <p:sp>
        <p:nvSpPr>
          <p:cNvPr id="6" name="TextBox 5">
            <a:extLst>
              <a:ext uri="{FF2B5EF4-FFF2-40B4-BE49-F238E27FC236}">
                <a16:creationId xmlns:a16="http://schemas.microsoft.com/office/drawing/2014/main" id="{DD0712C1-FA60-B76E-914F-17715C27ADF7}"/>
              </a:ext>
            </a:extLst>
          </p:cNvPr>
          <p:cNvSpPr txBox="1"/>
          <p:nvPr/>
        </p:nvSpPr>
        <p:spPr>
          <a:xfrm>
            <a:off x="1404706" y="4114695"/>
            <a:ext cx="1027845"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salty</a:t>
            </a:r>
          </a:p>
        </p:txBody>
      </p:sp>
      <p:sp>
        <p:nvSpPr>
          <p:cNvPr id="7" name="TextBox 6">
            <a:extLst>
              <a:ext uri="{FF2B5EF4-FFF2-40B4-BE49-F238E27FC236}">
                <a16:creationId xmlns:a16="http://schemas.microsoft.com/office/drawing/2014/main" id="{183DD94B-3EF8-4BF3-8932-F2C6CC8F5484}"/>
              </a:ext>
            </a:extLst>
          </p:cNvPr>
          <p:cNvSpPr txBox="1"/>
          <p:nvPr/>
        </p:nvSpPr>
        <p:spPr>
          <a:xfrm>
            <a:off x="4355724" y="2758429"/>
            <a:ext cx="1095172"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bitter</a:t>
            </a:r>
          </a:p>
        </p:txBody>
      </p:sp>
      <p:sp>
        <p:nvSpPr>
          <p:cNvPr id="8" name="TextBox 7">
            <a:extLst>
              <a:ext uri="{FF2B5EF4-FFF2-40B4-BE49-F238E27FC236}">
                <a16:creationId xmlns:a16="http://schemas.microsoft.com/office/drawing/2014/main" id="{FB58327C-D971-4D54-DDBB-66E91553CBB6}"/>
              </a:ext>
            </a:extLst>
          </p:cNvPr>
          <p:cNvSpPr txBox="1"/>
          <p:nvPr/>
        </p:nvSpPr>
        <p:spPr>
          <a:xfrm>
            <a:off x="4389035" y="4685124"/>
            <a:ext cx="1186543"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bland</a:t>
            </a:r>
          </a:p>
        </p:txBody>
      </p:sp>
      <p:sp>
        <p:nvSpPr>
          <p:cNvPr id="9" name="TextBox 8">
            <a:extLst>
              <a:ext uri="{FF2B5EF4-FFF2-40B4-BE49-F238E27FC236}">
                <a16:creationId xmlns:a16="http://schemas.microsoft.com/office/drawing/2014/main" id="{8298B3D4-D2D3-057D-C7A2-B7966DBD2919}"/>
              </a:ext>
            </a:extLst>
          </p:cNvPr>
          <p:cNvSpPr txBox="1"/>
          <p:nvPr/>
        </p:nvSpPr>
        <p:spPr>
          <a:xfrm>
            <a:off x="7306742" y="3215975"/>
            <a:ext cx="1414170"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umami</a:t>
            </a:r>
          </a:p>
        </p:txBody>
      </p:sp>
      <p:sp>
        <p:nvSpPr>
          <p:cNvPr id="10" name="TextBox 9">
            <a:extLst>
              <a:ext uri="{FF2B5EF4-FFF2-40B4-BE49-F238E27FC236}">
                <a16:creationId xmlns:a16="http://schemas.microsoft.com/office/drawing/2014/main" id="{01329F06-D934-E31D-E42D-FA9CA260E3E2}"/>
              </a:ext>
            </a:extLst>
          </p:cNvPr>
          <p:cNvSpPr txBox="1"/>
          <p:nvPr/>
        </p:nvSpPr>
        <p:spPr>
          <a:xfrm>
            <a:off x="7306741" y="5025024"/>
            <a:ext cx="776175"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tart</a:t>
            </a:r>
          </a:p>
        </p:txBody>
      </p:sp>
      <p:sp>
        <p:nvSpPr>
          <p:cNvPr id="11" name="TextBox 10">
            <a:extLst>
              <a:ext uri="{FF2B5EF4-FFF2-40B4-BE49-F238E27FC236}">
                <a16:creationId xmlns:a16="http://schemas.microsoft.com/office/drawing/2014/main" id="{5676B4ED-B426-65A1-E2DA-72F89BC60985}"/>
              </a:ext>
            </a:extLst>
          </p:cNvPr>
          <p:cNvSpPr txBox="1"/>
          <p:nvPr/>
        </p:nvSpPr>
        <p:spPr>
          <a:xfrm>
            <a:off x="9555770" y="2715386"/>
            <a:ext cx="1141659"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zesty</a:t>
            </a:r>
          </a:p>
        </p:txBody>
      </p:sp>
      <p:sp>
        <p:nvSpPr>
          <p:cNvPr id="12" name="TextBox 11">
            <a:extLst>
              <a:ext uri="{FF2B5EF4-FFF2-40B4-BE49-F238E27FC236}">
                <a16:creationId xmlns:a16="http://schemas.microsoft.com/office/drawing/2014/main" id="{BBA9D937-4D3F-BF24-52BE-F51592D7C43D}"/>
              </a:ext>
            </a:extLst>
          </p:cNvPr>
          <p:cNvSpPr txBox="1"/>
          <p:nvPr/>
        </p:nvSpPr>
        <p:spPr>
          <a:xfrm>
            <a:off x="1960948" y="5504527"/>
            <a:ext cx="1208985"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sharp</a:t>
            </a:r>
          </a:p>
        </p:txBody>
      </p:sp>
      <p:sp>
        <p:nvSpPr>
          <p:cNvPr id="13" name="TextBox 12">
            <a:extLst>
              <a:ext uri="{FF2B5EF4-FFF2-40B4-BE49-F238E27FC236}">
                <a16:creationId xmlns:a16="http://schemas.microsoft.com/office/drawing/2014/main" id="{64B46248-912F-A067-66D0-C3E41EB82A99}"/>
              </a:ext>
            </a:extLst>
          </p:cNvPr>
          <p:cNvSpPr txBox="1"/>
          <p:nvPr/>
        </p:nvSpPr>
        <p:spPr>
          <a:xfrm>
            <a:off x="5728324" y="5850939"/>
            <a:ext cx="1233030"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acidic</a:t>
            </a:r>
          </a:p>
        </p:txBody>
      </p:sp>
      <p:sp>
        <p:nvSpPr>
          <p:cNvPr id="14" name="TextBox 13">
            <a:extLst>
              <a:ext uri="{FF2B5EF4-FFF2-40B4-BE49-F238E27FC236}">
                <a16:creationId xmlns:a16="http://schemas.microsoft.com/office/drawing/2014/main" id="{353BC35E-BC8B-4EC6-5B7A-6DABF9C6BBCD}"/>
              </a:ext>
            </a:extLst>
          </p:cNvPr>
          <p:cNvSpPr txBox="1"/>
          <p:nvPr/>
        </p:nvSpPr>
        <p:spPr>
          <a:xfrm>
            <a:off x="9029664" y="4445226"/>
            <a:ext cx="1119217"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spicy</a:t>
            </a:r>
          </a:p>
        </p:txBody>
      </p:sp>
      <p:sp>
        <p:nvSpPr>
          <p:cNvPr id="15" name="TextBox 14">
            <a:extLst>
              <a:ext uri="{FF2B5EF4-FFF2-40B4-BE49-F238E27FC236}">
                <a16:creationId xmlns:a16="http://schemas.microsoft.com/office/drawing/2014/main" id="{9591E733-B2D3-A732-275B-DE1E2EAC38C5}"/>
              </a:ext>
            </a:extLst>
          </p:cNvPr>
          <p:cNvSpPr txBox="1"/>
          <p:nvPr/>
        </p:nvSpPr>
        <p:spPr>
          <a:xfrm>
            <a:off x="5728324" y="3860451"/>
            <a:ext cx="981359"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sour</a:t>
            </a:r>
          </a:p>
        </p:txBody>
      </p:sp>
      <p:sp>
        <p:nvSpPr>
          <p:cNvPr id="16" name="TextBox 15">
            <a:extLst>
              <a:ext uri="{FF2B5EF4-FFF2-40B4-BE49-F238E27FC236}">
                <a16:creationId xmlns:a16="http://schemas.microsoft.com/office/drawing/2014/main" id="{A16530A7-9D70-83AD-E74E-CA83E2F5E6DC}"/>
              </a:ext>
            </a:extLst>
          </p:cNvPr>
          <p:cNvSpPr txBox="1"/>
          <p:nvPr/>
        </p:nvSpPr>
        <p:spPr>
          <a:xfrm>
            <a:off x="8622694" y="5796914"/>
            <a:ext cx="845103"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rich</a:t>
            </a:r>
          </a:p>
        </p:txBody>
      </p:sp>
      <p:sp>
        <p:nvSpPr>
          <p:cNvPr id="17" name="TextBox 16">
            <a:extLst>
              <a:ext uri="{FF2B5EF4-FFF2-40B4-BE49-F238E27FC236}">
                <a16:creationId xmlns:a16="http://schemas.microsoft.com/office/drawing/2014/main" id="{B8445F00-9EEE-2883-B0FA-9B8DDC640281}"/>
              </a:ext>
            </a:extLst>
          </p:cNvPr>
          <p:cNvSpPr txBox="1"/>
          <p:nvPr/>
        </p:nvSpPr>
        <p:spPr>
          <a:xfrm>
            <a:off x="2864702" y="3400120"/>
            <a:ext cx="936475" cy="584775"/>
          </a:xfrm>
          <a:prstGeom prst="rect">
            <a:avLst/>
          </a:prstGeom>
          <a:noFill/>
        </p:spPr>
        <p:txBody>
          <a:bodyPr wrap="none" rtlCol="0">
            <a:spAutoFit/>
          </a:bodyPr>
          <a:lstStyle/>
          <a:p>
            <a:r>
              <a:rPr lang="en-AU" sz="3200" dirty="0">
                <a:latin typeface="Arial" panose="020B0604020202020204" pitchFamily="34" charset="0"/>
                <a:cs typeface="Arial" panose="020B0604020202020204" pitchFamily="34" charset="0"/>
              </a:rPr>
              <a:t>mild</a:t>
            </a:r>
          </a:p>
        </p:txBody>
      </p:sp>
    </p:spTree>
    <p:extLst>
      <p:ext uri="{BB962C8B-B14F-4D97-AF65-F5344CB8AC3E}">
        <p14:creationId xmlns:p14="http://schemas.microsoft.com/office/powerpoint/2010/main" val="216276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14AE9-1946-F25F-274E-D3C06273A9F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DB9FE0-9A8F-6729-19C0-617D1810746D}"/>
              </a:ext>
            </a:extLst>
          </p:cNvPr>
          <p:cNvSpPr>
            <a:spLocks noGrp="1"/>
          </p:cNvSpPr>
          <p:nvPr>
            <p:ph idx="1"/>
          </p:nvPr>
        </p:nvSpPr>
        <p:spPr/>
        <p:txBody>
          <a:bodyPr/>
          <a:lstStyle/>
          <a:p>
            <a:r>
              <a:rPr lang="en-AU" dirty="0"/>
              <a:t>Success criteria:</a:t>
            </a:r>
          </a:p>
        </p:txBody>
      </p:sp>
      <p:sp>
        <p:nvSpPr>
          <p:cNvPr id="3" name="Content Placeholder 2">
            <a:extLst>
              <a:ext uri="{FF2B5EF4-FFF2-40B4-BE49-F238E27FC236}">
                <a16:creationId xmlns:a16="http://schemas.microsoft.com/office/drawing/2014/main" id="{D03B56C3-CDB4-0CDF-9864-E8D744C64579}"/>
              </a:ext>
            </a:extLst>
          </p:cNvPr>
          <p:cNvSpPr>
            <a:spLocks noGrp="1"/>
          </p:cNvSpPr>
          <p:nvPr>
            <p:ph idx="10"/>
          </p:nvPr>
        </p:nvSpPr>
        <p:spPr>
          <a:xfrm>
            <a:off x="861495" y="708822"/>
            <a:ext cx="10515600" cy="1939130"/>
          </a:xfrm>
        </p:spPr>
        <p:txBody>
          <a:bodyPr>
            <a:normAutofit fontScale="92500" lnSpcReduction="10000"/>
          </a:bodyPr>
          <a:lstStyle/>
          <a:p>
            <a:pPr>
              <a:lnSpc>
                <a:spcPct val="100000"/>
              </a:lnSpc>
            </a:pPr>
            <a:r>
              <a:rPr lang="en-AU" dirty="0"/>
              <a:t>Learning intention: </a:t>
            </a:r>
            <a:r>
              <a:rPr lang="en-US" sz="4800" b="0" dirty="0"/>
              <a:t>To investigate the relationship between food production and the environment. </a:t>
            </a:r>
            <a:endParaRPr lang="en-AU" sz="4800" b="0" dirty="0"/>
          </a:p>
        </p:txBody>
      </p:sp>
      <p:sp>
        <p:nvSpPr>
          <p:cNvPr id="4" name="Content Placeholder 3">
            <a:extLst>
              <a:ext uri="{FF2B5EF4-FFF2-40B4-BE49-F238E27FC236}">
                <a16:creationId xmlns:a16="http://schemas.microsoft.com/office/drawing/2014/main" id="{A17CD493-6A27-8B01-13F2-48184F5FEDC4}"/>
              </a:ext>
            </a:extLst>
          </p:cNvPr>
          <p:cNvSpPr>
            <a:spLocks noGrp="1"/>
          </p:cNvSpPr>
          <p:nvPr>
            <p:ph idx="11"/>
          </p:nvPr>
        </p:nvSpPr>
        <p:spPr>
          <a:xfrm>
            <a:off x="838199" y="3780062"/>
            <a:ext cx="10894889" cy="2369115"/>
          </a:xfrm>
        </p:spPr>
        <p:txBody>
          <a:bodyPr>
            <a:normAutofit/>
          </a:bodyPr>
          <a:lstStyle/>
          <a:p>
            <a:r>
              <a:rPr lang="en-AU" dirty="0"/>
              <a:t>identify key environmental issues related to </a:t>
            </a:r>
            <a:r>
              <a:rPr lang="en-AU" b="1" dirty="0"/>
              <a:t>growing</a:t>
            </a:r>
            <a:r>
              <a:rPr lang="en-AU" dirty="0"/>
              <a:t> and </a:t>
            </a:r>
            <a:r>
              <a:rPr lang="en-AU" b="1" dirty="0"/>
              <a:t>preserving</a:t>
            </a:r>
            <a:r>
              <a:rPr lang="en-AU" dirty="0"/>
              <a:t> food in Australia.</a:t>
            </a:r>
          </a:p>
        </p:txBody>
      </p:sp>
    </p:spTree>
    <p:extLst>
      <p:ext uri="{BB962C8B-B14F-4D97-AF65-F5344CB8AC3E}">
        <p14:creationId xmlns:p14="http://schemas.microsoft.com/office/powerpoint/2010/main" val="39653461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3F125-F3BB-0A97-2AF6-002B621015F4}"/>
              </a:ext>
            </a:extLst>
          </p:cNvPr>
          <p:cNvSpPr>
            <a:spLocks noGrp="1"/>
          </p:cNvSpPr>
          <p:nvPr>
            <p:ph type="title"/>
          </p:nvPr>
        </p:nvSpPr>
        <p:spPr/>
        <p:txBody>
          <a:bodyPr/>
          <a:lstStyle/>
          <a:p>
            <a:r>
              <a:rPr lang="en-AU" dirty="0"/>
              <a:t>Food production can have a negative impact on the environment</a:t>
            </a:r>
          </a:p>
        </p:txBody>
      </p:sp>
      <p:sp>
        <p:nvSpPr>
          <p:cNvPr id="3" name="Content Placeholder 2">
            <a:extLst>
              <a:ext uri="{FF2B5EF4-FFF2-40B4-BE49-F238E27FC236}">
                <a16:creationId xmlns:a16="http://schemas.microsoft.com/office/drawing/2014/main" id="{CDCF9508-0BEB-0D09-16E8-0AD1B071414C}"/>
              </a:ext>
            </a:extLst>
          </p:cNvPr>
          <p:cNvSpPr>
            <a:spLocks noGrp="1"/>
          </p:cNvSpPr>
          <p:nvPr>
            <p:ph idx="1"/>
          </p:nvPr>
        </p:nvSpPr>
        <p:spPr/>
        <p:txBody>
          <a:bodyPr>
            <a:normAutofit/>
          </a:bodyPr>
          <a:lstStyle/>
          <a:p>
            <a:pPr lvl="0">
              <a:lnSpc>
                <a:spcPct val="115000"/>
              </a:lnSpc>
              <a:spcBef>
                <a:spcPts val="50"/>
              </a:spcBef>
              <a:buFont typeface="Symbol" panose="05050102010706020507" pitchFamily="18" charset="2"/>
              <a:buChar char=""/>
            </a:pPr>
            <a:r>
              <a:rPr lang="en-AU" kern="100" dirty="0">
                <a:ea typeface="Aptos" panose="020B0004020202020204" pitchFamily="34" charset="0"/>
              </a:rPr>
              <a:t>Impacts caused using fossil fuels in:</a:t>
            </a:r>
          </a:p>
          <a:p>
            <a:pPr marL="997200" lvl="1" indent="-540000">
              <a:lnSpc>
                <a:spcPct val="115000"/>
              </a:lnSpc>
              <a:spcBef>
                <a:spcPts val="50"/>
              </a:spcBef>
              <a:buFont typeface="Symbol" panose="05050102010706020507" pitchFamily="18" charset="2"/>
              <a:buChar char=""/>
            </a:pPr>
            <a:r>
              <a:rPr lang="en-AU" sz="4400" kern="100" dirty="0">
                <a:ea typeface="Aptos" panose="020B0004020202020204" pitchFamily="34" charset="0"/>
              </a:rPr>
              <a:t>manufacture of agricultural inputs e.g. herbicides, stock feed </a:t>
            </a:r>
          </a:p>
          <a:p>
            <a:pPr marL="997200" lvl="1" indent="-540000">
              <a:lnSpc>
                <a:spcPct val="115000"/>
              </a:lnSpc>
              <a:spcBef>
                <a:spcPts val="50"/>
              </a:spcBef>
              <a:buFont typeface="Symbol" panose="05050102010706020507" pitchFamily="18" charset="2"/>
              <a:buChar char=""/>
            </a:pPr>
            <a:r>
              <a:rPr lang="en-AU" sz="4400" kern="100" dirty="0">
                <a:ea typeface="Aptos" panose="020B0004020202020204" pitchFamily="34" charset="0"/>
              </a:rPr>
              <a:t>transport</a:t>
            </a:r>
          </a:p>
          <a:p>
            <a:pPr marL="997200" lvl="1" indent="-540000">
              <a:lnSpc>
                <a:spcPct val="115000"/>
              </a:lnSpc>
              <a:spcBef>
                <a:spcPts val="50"/>
              </a:spcBef>
              <a:buFont typeface="Symbol" panose="05050102010706020507" pitchFamily="18" charset="2"/>
              <a:buChar char=""/>
            </a:pPr>
            <a:r>
              <a:rPr lang="en-AU" sz="4400" kern="100" dirty="0">
                <a:ea typeface="Aptos" panose="020B0004020202020204" pitchFamily="34" charset="0"/>
              </a:rPr>
              <a:t>processing in factories.</a:t>
            </a:r>
          </a:p>
        </p:txBody>
      </p:sp>
    </p:spTree>
    <p:extLst>
      <p:ext uri="{BB962C8B-B14F-4D97-AF65-F5344CB8AC3E}">
        <p14:creationId xmlns:p14="http://schemas.microsoft.com/office/powerpoint/2010/main" val="27811788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103CE-361D-DDA1-A4A0-47D0E28C7D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7EA937-77C4-AC0F-14A4-13258A82874F}"/>
              </a:ext>
            </a:extLst>
          </p:cNvPr>
          <p:cNvSpPr>
            <a:spLocks noGrp="1"/>
          </p:cNvSpPr>
          <p:nvPr>
            <p:ph type="title"/>
          </p:nvPr>
        </p:nvSpPr>
        <p:spPr/>
        <p:txBody>
          <a:bodyPr/>
          <a:lstStyle/>
          <a:p>
            <a:r>
              <a:rPr lang="en-AU" dirty="0"/>
              <a:t>Food production can have a negative impact on the environment</a:t>
            </a:r>
          </a:p>
        </p:txBody>
      </p:sp>
      <p:sp>
        <p:nvSpPr>
          <p:cNvPr id="3" name="Content Placeholder 2">
            <a:extLst>
              <a:ext uri="{FF2B5EF4-FFF2-40B4-BE49-F238E27FC236}">
                <a16:creationId xmlns:a16="http://schemas.microsoft.com/office/drawing/2014/main" id="{FF8227D0-42E8-8AE0-3A8B-F829FD1C47CC}"/>
              </a:ext>
            </a:extLst>
          </p:cNvPr>
          <p:cNvSpPr>
            <a:spLocks noGrp="1"/>
          </p:cNvSpPr>
          <p:nvPr>
            <p:ph idx="1"/>
          </p:nvPr>
        </p:nvSpPr>
        <p:spPr/>
        <p:txBody>
          <a:bodyPr>
            <a:normAutofit/>
          </a:bodyPr>
          <a:lstStyle/>
          <a:p>
            <a:pPr lvl="0">
              <a:lnSpc>
                <a:spcPct val="115000"/>
              </a:lnSpc>
              <a:spcBef>
                <a:spcPts val="50"/>
              </a:spcBef>
              <a:buFont typeface="Symbol" panose="05050102010706020507" pitchFamily="18" charset="2"/>
              <a:buChar char=""/>
            </a:pPr>
            <a:r>
              <a:rPr lang="en-AU" kern="100" dirty="0">
                <a:ea typeface="Aptos" panose="020B0004020202020204" pitchFamily="34" charset="0"/>
              </a:rPr>
              <a:t>Other impacts during the farming process:</a:t>
            </a:r>
          </a:p>
          <a:p>
            <a:pPr marL="997200" lvl="1" indent="-540000">
              <a:lnSpc>
                <a:spcPct val="115000"/>
              </a:lnSpc>
              <a:spcBef>
                <a:spcPts val="50"/>
              </a:spcBef>
              <a:buFont typeface="Symbol" panose="05050102010706020507" pitchFamily="18" charset="2"/>
              <a:buChar char=""/>
            </a:pPr>
            <a:r>
              <a:rPr lang="en-AU" sz="4400" kern="100" dirty="0">
                <a:ea typeface="Aptos" panose="020B0004020202020204" pitchFamily="34" charset="0"/>
              </a:rPr>
              <a:t>pollutants through growing/ rearing</a:t>
            </a:r>
          </a:p>
          <a:p>
            <a:pPr marL="997200" lvl="1" indent="-540000">
              <a:lnSpc>
                <a:spcPct val="115000"/>
              </a:lnSpc>
              <a:spcBef>
                <a:spcPts val="50"/>
              </a:spcBef>
              <a:buFont typeface="Symbol" panose="05050102010706020507" pitchFamily="18" charset="2"/>
              <a:buChar char=""/>
            </a:pPr>
            <a:r>
              <a:rPr lang="en-AU" sz="4400" kern="100" dirty="0">
                <a:ea typeface="Aptos" panose="020B0004020202020204" pitchFamily="34" charset="0"/>
              </a:rPr>
              <a:t>soil erosion</a:t>
            </a:r>
          </a:p>
          <a:p>
            <a:pPr marL="997200" lvl="1" indent="-540000">
              <a:lnSpc>
                <a:spcPct val="115000"/>
              </a:lnSpc>
              <a:spcBef>
                <a:spcPts val="50"/>
              </a:spcBef>
              <a:buFont typeface="Symbol" panose="05050102010706020507" pitchFamily="18" charset="2"/>
              <a:buChar char=""/>
            </a:pPr>
            <a:r>
              <a:rPr lang="en-AU" sz="4400" kern="100" dirty="0">
                <a:ea typeface="Aptos" panose="020B0004020202020204" pitchFamily="34" charset="0"/>
              </a:rPr>
              <a:t>increases in salinity.</a:t>
            </a:r>
          </a:p>
        </p:txBody>
      </p:sp>
    </p:spTree>
    <p:extLst>
      <p:ext uri="{BB962C8B-B14F-4D97-AF65-F5344CB8AC3E}">
        <p14:creationId xmlns:p14="http://schemas.microsoft.com/office/powerpoint/2010/main" val="19417127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6E05-9777-C3CA-CB7A-2B818D539C22}"/>
              </a:ext>
            </a:extLst>
          </p:cNvPr>
          <p:cNvSpPr>
            <a:spLocks noGrp="1"/>
          </p:cNvSpPr>
          <p:nvPr>
            <p:ph type="title"/>
          </p:nvPr>
        </p:nvSpPr>
        <p:spPr/>
        <p:txBody>
          <a:bodyPr/>
          <a:lstStyle/>
          <a:p>
            <a:r>
              <a:rPr lang="en-AU" dirty="0"/>
              <a:t>The changing climate also has a negative impact on food production</a:t>
            </a:r>
          </a:p>
        </p:txBody>
      </p:sp>
      <p:sp>
        <p:nvSpPr>
          <p:cNvPr id="8" name="TextBox 7">
            <a:extLst>
              <a:ext uri="{FF2B5EF4-FFF2-40B4-BE49-F238E27FC236}">
                <a16:creationId xmlns:a16="http://schemas.microsoft.com/office/drawing/2014/main" id="{914D9CEB-60EE-826B-590B-099B5418F789}"/>
              </a:ext>
            </a:extLst>
          </p:cNvPr>
          <p:cNvSpPr txBox="1"/>
          <p:nvPr/>
        </p:nvSpPr>
        <p:spPr>
          <a:xfrm>
            <a:off x="838200" y="1642964"/>
            <a:ext cx="10368700" cy="2362122"/>
          </a:xfrm>
          <a:prstGeom prst="rect">
            <a:avLst/>
          </a:prstGeom>
          <a:noFill/>
        </p:spPr>
        <p:txBody>
          <a:bodyPr wrap="square" rtlCol="0">
            <a:spAutoFit/>
          </a:bodyPr>
          <a:lstStyle/>
          <a:p>
            <a:pPr lvl="0">
              <a:lnSpc>
                <a:spcPct val="115000"/>
              </a:lnSpc>
              <a:spcBef>
                <a:spcPts val="50"/>
              </a:spcBef>
            </a:pPr>
            <a:r>
              <a:rPr lang="en-AU" sz="4400" kern="100" dirty="0">
                <a:latin typeface="Arial" panose="020B0604020202020204" pitchFamily="34" charset="0"/>
                <a:ea typeface="Aptos" panose="020B0004020202020204" pitchFamily="34" charset="0"/>
                <a:cs typeface="Arial" panose="020B0604020202020204" pitchFamily="34" charset="0"/>
              </a:rPr>
              <a:t>Increased rainfall variability and extreme weather events impact the sustainability of food production.</a:t>
            </a:r>
            <a:endParaRPr lang="en-AU" sz="4400" kern="100" dirty="0">
              <a:effectLst/>
              <a:latin typeface="Arial" panose="020B0604020202020204" pitchFamily="34" charset="0"/>
              <a:ea typeface="Aptos" panose="020B000402020202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AD14E2EA-F5AF-B1D0-CB88-0753A4DAC3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4227" y="4106261"/>
            <a:ext cx="3429000" cy="2286000"/>
          </a:xfrm>
          <a:prstGeom prst="rect">
            <a:avLst/>
          </a:prstGeom>
        </p:spPr>
      </p:pic>
      <p:pic>
        <p:nvPicPr>
          <p:cNvPr id="10" name="Picture 9">
            <a:extLst>
              <a:ext uri="{FF2B5EF4-FFF2-40B4-BE49-F238E27FC236}">
                <a16:creationId xmlns:a16="http://schemas.microsoft.com/office/drawing/2014/main" id="{F87D6AEB-1C52-64F6-1F4E-A84FF870A9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34302" y="4068161"/>
            <a:ext cx="3486150" cy="2324100"/>
          </a:xfrm>
          <a:prstGeom prst="rect">
            <a:avLst/>
          </a:prstGeom>
        </p:spPr>
      </p:pic>
    </p:spTree>
    <p:extLst>
      <p:ext uri="{BB962C8B-B14F-4D97-AF65-F5344CB8AC3E}">
        <p14:creationId xmlns:p14="http://schemas.microsoft.com/office/powerpoint/2010/main" val="2322629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CAF39-2CE4-BE93-FF2C-31AAE76A310D}"/>
              </a:ext>
            </a:extLst>
          </p:cNvPr>
          <p:cNvSpPr>
            <a:spLocks noGrp="1"/>
          </p:cNvSpPr>
          <p:nvPr>
            <p:ph type="title"/>
          </p:nvPr>
        </p:nvSpPr>
        <p:spPr/>
        <p:txBody>
          <a:bodyPr/>
          <a:lstStyle/>
          <a:p>
            <a:r>
              <a:rPr lang="en-AU" dirty="0"/>
              <a:t>Effect of changing weather</a:t>
            </a:r>
          </a:p>
        </p:txBody>
      </p:sp>
      <p:pic>
        <p:nvPicPr>
          <p:cNvPr id="4" name="Picture 3">
            <a:extLst>
              <a:ext uri="{FF2B5EF4-FFF2-40B4-BE49-F238E27FC236}">
                <a16:creationId xmlns:a16="http://schemas.microsoft.com/office/drawing/2014/main" id="{1ABB086C-6F51-F02E-B080-BE7156510AF0}"/>
              </a:ext>
            </a:extLst>
          </p:cNvPr>
          <p:cNvPicPr>
            <a:picLocks noChangeAspect="1"/>
          </p:cNvPicPr>
          <p:nvPr/>
        </p:nvPicPr>
        <p:blipFill>
          <a:blip r:embed="rId3"/>
          <a:stretch>
            <a:fillRect/>
          </a:stretch>
        </p:blipFill>
        <p:spPr>
          <a:xfrm>
            <a:off x="1637265" y="1714483"/>
            <a:ext cx="8758237" cy="4329293"/>
          </a:xfrm>
          <a:prstGeom prst="rect">
            <a:avLst/>
          </a:prstGeom>
        </p:spPr>
      </p:pic>
      <p:sp>
        <p:nvSpPr>
          <p:cNvPr id="5" name="TextBox 4">
            <a:extLst>
              <a:ext uri="{FF2B5EF4-FFF2-40B4-BE49-F238E27FC236}">
                <a16:creationId xmlns:a16="http://schemas.microsoft.com/office/drawing/2014/main" id="{B0C28A6C-3582-15AB-B475-8B38E1732110}"/>
              </a:ext>
            </a:extLst>
          </p:cNvPr>
          <p:cNvSpPr txBox="1"/>
          <p:nvPr/>
        </p:nvSpPr>
        <p:spPr>
          <a:xfrm>
            <a:off x="204537" y="6472989"/>
            <a:ext cx="5997411" cy="276999"/>
          </a:xfrm>
          <a:prstGeom prst="rect">
            <a:avLst/>
          </a:prstGeom>
          <a:noFill/>
        </p:spPr>
        <p:txBody>
          <a:bodyPr wrap="none" rtlCol="0">
            <a:spAutoFit/>
          </a:bodyPr>
          <a:lstStyle/>
          <a:p>
            <a:r>
              <a:rPr lang="en-AU" sz="1200" dirty="0">
                <a:latin typeface="Arial" panose="020B0604020202020204" pitchFamily="34" charset="0"/>
                <a:cs typeface="Arial" panose="020B0604020202020204" pitchFamily="34" charset="0"/>
              </a:rPr>
              <a:t>Source: </a:t>
            </a:r>
            <a:r>
              <a:rPr lang="en-US" sz="1200" i="1" dirty="0">
                <a:latin typeface="Arial" panose="020B0604020202020204" pitchFamily="34" charset="0"/>
                <a:cs typeface="Arial" panose="020B0604020202020204" pitchFamily="34" charset="0"/>
              </a:rPr>
              <a:t>Climate change impacts and adaptation on Australian farms</a:t>
            </a:r>
            <a:r>
              <a:rPr lang="en-AU" sz="1200" dirty="0">
                <a:latin typeface="Arial" panose="020B0604020202020204" pitchFamily="34" charset="0"/>
                <a:cs typeface="Arial" panose="020B0604020202020204" pitchFamily="34" charset="0"/>
              </a:rPr>
              <a:t>, ABARES (2021)</a:t>
            </a:r>
          </a:p>
        </p:txBody>
      </p:sp>
    </p:spTree>
    <p:extLst>
      <p:ext uri="{BB962C8B-B14F-4D97-AF65-F5344CB8AC3E}">
        <p14:creationId xmlns:p14="http://schemas.microsoft.com/office/powerpoint/2010/main" val="23687517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93AFB-A8C8-7142-001E-1AA28533954C}"/>
              </a:ext>
            </a:extLst>
          </p:cNvPr>
          <p:cNvSpPr>
            <a:spLocks noGrp="1"/>
          </p:cNvSpPr>
          <p:nvPr>
            <p:ph type="title"/>
          </p:nvPr>
        </p:nvSpPr>
        <p:spPr/>
        <p:txBody>
          <a:bodyPr/>
          <a:lstStyle/>
          <a:p>
            <a:r>
              <a:rPr lang="en-AU" dirty="0"/>
              <a:t>Food production: reducing environmental impact through technology</a:t>
            </a:r>
          </a:p>
        </p:txBody>
      </p:sp>
      <p:pic>
        <p:nvPicPr>
          <p:cNvPr id="4" name="Online Media 1" title="SATV22 EP2 - AFGC CEO Tanya Barden Interview on Sustainability">
            <a:hlinkClick r:id="" action="ppaction://media"/>
            <a:extLst>
              <a:ext uri="{FF2B5EF4-FFF2-40B4-BE49-F238E27FC236}">
                <a16:creationId xmlns:a16="http://schemas.microsoft.com/office/drawing/2014/main" id="{CC722FCA-86D4-E9CB-276D-79B823F9FBC0}"/>
              </a:ext>
            </a:extLst>
          </p:cNvPr>
          <p:cNvPicPr>
            <a:picLocks noRot="1" noChangeAspect="1"/>
          </p:cNvPicPr>
          <p:nvPr>
            <a:videoFile r:link="rId1"/>
          </p:nvPr>
        </p:nvPicPr>
        <p:blipFill>
          <a:blip r:embed="rId4"/>
          <a:stretch>
            <a:fillRect/>
          </a:stretch>
        </p:blipFill>
        <p:spPr>
          <a:xfrm>
            <a:off x="2068512" y="1672364"/>
            <a:ext cx="8054975" cy="4547503"/>
          </a:xfrm>
          <a:prstGeom prst="rect">
            <a:avLst/>
          </a:prstGeom>
        </p:spPr>
      </p:pic>
    </p:spTree>
    <p:extLst>
      <p:ext uri="{BB962C8B-B14F-4D97-AF65-F5344CB8AC3E}">
        <p14:creationId xmlns:p14="http://schemas.microsoft.com/office/powerpoint/2010/main" val="427888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FEB94-ADF5-4101-000E-AA98A9020FA1}"/>
              </a:ext>
            </a:extLst>
          </p:cNvPr>
          <p:cNvSpPr>
            <a:spLocks noGrp="1"/>
          </p:cNvSpPr>
          <p:nvPr>
            <p:ph type="title"/>
          </p:nvPr>
        </p:nvSpPr>
        <p:spPr/>
        <p:txBody>
          <a:bodyPr/>
          <a:lstStyle/>
          <a:p>
            <a:r>
              <a:rPr lang="en-AU" dirty="0"/>
              <a:t>Farming and the environment: changing practices using technology</a:t>
            </a:r>
          </a:p>
        </p:txBody>
      </p:sp>
      <p:pic>
        <p:nvPicPr>
          <p:cNvPr id="4" name="Online Media 1" title="One Of The World’s Largest Indoor Farms Is Using Advanced Tech To Build A More Resilient Food System">
            <a:hlinkClick r:id="" action="ppaction://media"/>
            <a:extLst>
              <a:ext uri="{FF2B5EF4-FFF2-40B4-BE49-F238E27FC236}">
                <a16:creationId xmlns:a16="http://schemas.microsoft.com/office/drawing/2014/main" id="{ED8EF615-E0C7-079E-0688-4D78C34CE60D}"/>
              </a:ext>
            </a:extLst>
          </p:cNvPr>
          <p:cNvPicPr>
            <a:picLocks noRot="1" noChangeAspect="1"/>
          </p:cNvPicPr>
          <p:nvPr>
            <a:videoFile r:link="rId1"/>
          </p:nvPr>
        </p:nvPicPr>
        <p:blipFill>
          <a:blip r:embed="rId4"/>
          <a:stretch>
            <a:fillRect/>
          </a:stretch>
        </p:blipFill>
        <p:spPr>
          <a:xfrm>
            <a:off x="2200130" y="1718089"/>
            <a:ext cx="7791739" cy="4398891"/>
          </a:xfrm>
          <a:prstGeom prst="rect">
            <a:avLst/>
          </a:prstGeom>
        </p:spPr>
      </p:pic>
    </p:spTree>
    <p:extLst>
      <p:ext uri="{BB962C8B-B14F-4D97-AF65-F5344CB8AC3E}">
        <p14:creationId xmlns:p14="http://schemas.microsoft.com/office/powerpoint/2010/main" val="272904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86172-487B-CCE2-6EEE-611CDA9FA73E}"/>
              </a:ext>
            </a:extLst>
          </p:cNvPr>
          <p:cNvSpPr>
            <a:spLocks noGrp="1"/>
          </p:cNvSpPr>
          <p:nvPr>
            <p:ph type="title"/>
          </p:nvPr>
        </p:nvSpPr>
        <p:spPr/>
        <p:txBody>
          <a:bodyPr/>
          <a:lstStyle/>
          <a:p>
            <a:r>
              <a:rPr lang="en-AU" dirty="0"/>
              <a:t>Food processing: reducing environmental impact through technology</a:t>
            </a:r>
          </a:p>
        </p:txBody>
      </p:sp>
      <p:pic>
        <p:nvPicPr>
          <p:cNvPr id="4" name="Online Media 5" title="Sustainability Featured Film - Danone">
            <a:hlinkClick r:id="" action="ppaction://media"/>
            <a:extLst>
              <a:ext uri="{FF2B5EF4-FFF2-40B4-BE49-F238E27FC236}">
                <a16:creationId xmlns:a16="http://schemas.microsoft.com/office/drawing/2014/main" id="{0790102F-C096-BC10-5BFD-00F7BADA8B68}"/>
              </a:ext>
            </a:extLst>
          </p:cNvPr>
          <p:cNvPicPr>
            <a:picLocks noRot="1" noChangeAspect="1"/>
          </p:cNvPicPr>
          <p:nvPr>
            <a:videoFile r:link="rId1"/>
          </p:nvPr>
        </p:nvPicPr>
        <p:blipFill>
          <a:blip r:embed="rId4"/>
          <a:stretch>
            <a:fillRect/>
          </a:stretch>
        </p:blipFill>
        <p:spPr>
          <a:xfrm>
            <a:off x="1911168" y="1716772"/>
            <a:ext cx="8369664" cy="4725164"/>
          </a:xfrm>
          <a:prstGeom prst="rect">
            <a:avLst/>
          </a:prstGeom>
        </p:spPr>
      </p:pic>
    </p:spTree>
    <p:extLst>
      <p:ext uri="{BB962C8B-B14F-4D97-AF65-F5344CB8AC3E}">
        <p14:creationId xmlns:p14="http://schemas.microsoft.com/office/powerpoint/2010/main" val="264673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E22F6-23DA-1910-66AA-7F077EB7830A}"/>
              </a:ext>
            </a:extLst>
          </p:cNvPr>
          <p:cNvSpPr>
            <a:spLocks noGrp="1"/>
          </p:cNvSpPr>
          <p:nvPr>
            <p:ph type="title"/>
          </p:nvPr>
        </p:nvSpPr>
        <p:spPr/>
        <p:txBody>
          <a:bodyPr/>
          <a:lstStyle/>
          <a:p>
            <a:r>
              <a:rPr lang="en-AU" dirty="0"/>
              <a:t>Activity 1: Booklet task</a:t>
            </a:r>
          </a:p>
        </p:txBody>
      </p:sp>
      <p:sp>
        <p:nvSpPr>
          <p:cNvPr id="3" name="Content Placeholder 2">
            <a:extLst>
              <a:ext uri="{FF2B5EF4-FFF2-40B4-BE49-F238E27FC236}">
                <a16:creationId xmlns:a16="http://schemas.microsoft.com/office/drawing/2014/main" id="{C1103BE6-5F24-699F-7BD2-06E18CE4D5C8}"/>
              </a:ext>
            </a:extLst>
          </p:cNvPr>
          <p:cNvSpPr>
            <a:spLocks noGrp="1"/>
          </p:cNvSpPr>
          <p:nvPr>
            <p:ph idx="1"/>
          </p:nvPr>
        </p:nvSpPr>
        <p:spPr>
          <a:xfrm>
            <a:off x="838200" y="1553592"/>
            <a:ext cx="10515600" cy="5095402"/>
          </a:xfrm>
        </p:spPr>
        <p:txBody>
          <a:bodyPr>
            <a:normAutofit lnSpcReduction="10000"/>
          </a:bodyPr>
          <a:lstStyle/>
          <a:p>
            <a:pPr marL="571500" lvl="0" indent="-571500">
              <a:lnSpc>
                <a:spcPct val="115000"/>
              </a:lnSpc>
              <a:spcBef>
                <a:spcPts val="50"/>
              </a:spcBef>
            </a:pPr>
            <a:r>
              <a:rPr lang="en-US" kern="100" dirty="0">
                <a:ea typeface="Aptos" panose="020B0004020202020204" pitchFamily="34" charset="0"/>
              </a:rPr>
              <a:t>Identify key environmental issues related to:</a:t>
            </a:r>
          </a:p>
          <a:p>
            <a:pPr marL="1370012" lvl="0" indent="-742950">
              <a:lnSpc>
                <a:spcPct val="115000"/>
              </a:lnSpc>
              <a:spcBef>
                <a:spcPts val="50"/>
              </a:spcBef>
              <a:buAutoNum type="arabicPeriod"/>
            </a:pPr>
            <a:r>
              <a:rPr lang="en-US" kern="100" dirty="0">
                <a:ea typeface="Aptos" panose="020B0004020202020204" pitchFamily="34" charset="0"/>
              </a:rPr>
              <a:t>growing food in Australia</a:t>
            </a:r>
          </a:p>
          <a:p>
            <a:pPr marL="1370012" lvl="0" indent="-742950">
              <a:lnSpc>
                <a:spcPct val="115000"/>
              </a:lnSpc>
              <a:spcBef>
                <a:spcPts val="50"/>
              </a:spcBef>
              <a:buAutoNum type="arabicPeriod"/>
            </a:pPr>
            <a:r>
              <a:rPr lang="en-US" kern="100" dirty="0">
                <a:ea typeface="Aptos" panose="020B0004020202020204" pitchFamily="34" charset="0"/>
              </a:rPr>
              <a:t>processing food in Australia.</a:t>
            </a:r>
          </a:p>
          <a:p>
            <a:pPr marL="571500" lvl="0" indent="-571500">
              <a:lnSpc>
                <a:spcPct val="115000"/>
              </a:lnSpc>
              <a:spcBef>
                <a:spcPts val="50"/>
              </a:spcBef>
            </a:pPr>
            <a:r>
              <a:rPr lang="en-US" kern="100" dirty="0">
                <a:ea typeface="Aptos" panose="020B0004020202020204" pitchFamily="34" charset="0"/>
              </a:rPr>
              <a:t>Identify how technology can help reduce the environmental impact of food production.</a:t>
            </a:r>
          </a:p>
        </p:txBody>
      </p:sp>
    </p:spTree>
    <p:extLst>
      <p:ext uri="{BB962C8B-B14F-4D97-AF65-F5344CB8AC3E}">
        <p14:creationId xmlns:p14="http://schemas.microsoft.com/office/powerpoint/2010/main" val="1686552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C389C-68FA-87A2-BA74-DFD68ACDB6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9C6F3F-D032-8B5A-9987-65959F3D73AF}"/>
              </a:ext>
            </a:extLst>
          </p:cNvPr>
          <p:cNvSpPr>
            <a:spLocks noGrp="1"/>
          </p:cNvSpPr>
          <p:nvPr>
            <p:ph type="title"/>
          </p:nvPr>
        </p:nvSpPr>
        <p:spPr/>
        <p:txBody>
          <a:bodyPr/>
          <a:lstStyle/>
          <a:p>
            <a:pPr algn="ctr"/>
            <a:r>
              <a:rPr lang="en-AU" dirty="0"/>
              <a:t>Grain foods</a:t>
            </a:r>
          </a:p>
        </p:txBody>
      </p:sp>
      <p:sp>
        <p:nvSpPr>
          <p:cNvPr id="65" name="Rectangle: Rounded Corners 64">
            <a:extLst>
              <a:ext uri="{FF2B5EF4-FFF2-40B4-BE49-F238E27FC236}">
                <a16:creationId xmlns:a16="http://schemas.microsoft.com/office/drawing/2014/main" id="{498BBCDA-4029-FA37-BA4D-808990E2B271}"/>
              </a:ext>
            </a:extLst>
          </p:cNvPr>
          <p:cNvSpPr/>
          <p:nvPr/>
        </p:nvSpPr>
        <p:spPr>
          <a:xfrm>
            <a:off x="2893325" y="1542195"/>
            <a:ext cx="2988859" cy="717956"/>
          </a:xfrm>
          <a:prstGeom prst="roundRect">
            <a:avLst/>
          </a:prstGeom>
          <a:solidFill>
            <a:srgbClr val="E39219"/>
          </a:solidFill>
          <a:ln>
            <a:solidFill>
              <a:srgbClr val="E392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Breads</a:t>
            </a:r>
          </a:p>
        </p:txBody>
      </p:sp>
      <p:sp>
        <p:nvSpPr>
          <p:cNvPr id="66" name="Rectangle: Rounded Corners 65">
            <a:extLst>
              <a:ext uri="{FF2B5EF4-FFF2-40B4-BE49-F238E27FC236}">
                <a16:creationId xmlns:a16="http://schemas.microsoft.com/office/drawing/2014/main" id="{E1433EDA-0F0B-C8C9-3DD3-7E208BA606E5}"/>
              </a:ext>
            </a:extLst>
          </p:cNvPr>
          <p:cNvSpPr/>
          <p:nvPr/>
        </p:nvSpPr>
        <p:spPr>
          <a:xfrm>
            <a:off x="2893324" y="2367332"/>
            <a:ext cx="2988861" cy="717956"/>
          </a:xfrm>
          <a:prstGeom prst="roundRect">
            <a:avLst/>
          </a:prstGeom>
          <a:solidFill>
            <a:srgbClr val="E39219"/>
          </a:solidFill>
          <a:ln>
            <a:solidFill>
              <a:srgbClr val="E392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Breakfast cereal</a:t>
            </a:r>
          </a:p>
        </p:txBody>
      </p:sp>
      <p:sp>
        <p:nvSpPr>
          <p:cNvPr id="67" name="Rectangle: Rounded Corners 66">
            <a:extLst>
              <a:ext uri="{FF2B5EF4-FFF2-40B4-BE49-F238E27FC236}">
                <a16:creationId xmlns:a16="http://schemas.microsoft.com/office/drawing/2014/main" id="{7DA9C524-2995-ACA9-D6AD-ED6C68908E5E}"/>
              </a:ext>
            </a:extLst>
          </p:cNvPr>
          <p:cNvSpPr/>
          <p:nvPr/>
        </p:nvSpPr>
        <p:spPr>
          <a:xfrm>
            <a:off x="2893324" y="3193975"/>
            <a:ext cx="2988860" cy="717956"/>
          </a:xfrm>
          <a:prstGeom prst="roundRect">
            <a:avLst/>
          </a:prstGeom>
          <a:solidFill>
            <a:srgbClr val="E39219"/>
          </a:solidFill>
          <a:ln>
            <a:solidFill>
              <a:srgbClr val="E392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Grains</a:t>
            </a:r>
          </a:p>
        </p:txBody>
      </p:sp>
      <p:sp>
        <p:nvSpPr>
          <p:cNvPr id="69" name="Rectangle: Rounded Corners 68">
            <a:extLst>
              <a:ext uri="{FF2B5EF4-FFF2-40B4-BE49-F238E27FC236}">
                <a16:creationId xmlns:a16="http://schemas.microsoft.com/office/drawing/2014/main" id="{D41F2B85-416A-CD3B-29FD-B60C676F3C49}"/>
              </a:ext>
            </a:extLst>
          </p:cNvPr>
          <p:cNvSpPr/>
          <p:nvPr/>
        </p:nvSpPr>
        <p:spPr>
          <a:xfrm>
            <a:off x="2893323" y="4020618"/>
            <a:ext cx="2988859" cy="717956"/>
          </a:xfrm>
          <a:prstGeom prst="roundRect">
            <a:avLst/>
          </a:prstGeom>
          <a:solidFill>
            <a:srgbClr val="E39219"/>
          </a:solidFill>
          <a:ln>
            <a:solidFill>
              <a:srgbClr val="E392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Pasta</a:t>
            </a:r>
          </a:p>
        </p:txBody>
      </p:sp>
      <p:pic>
        <p:nvPicPr>
          <p:cNvPr id="75" name="Picture 74">
            <a:extLst>
              <a:ext uri="{FF2B5EF4-FFF2-40B4-BE49-F238E27FC236}">
                <a16:creationId xmlns:a16="http://schemas.microsoft.com/office/drawing/2014/main" id="{B3015150-14A0-A806-0CB8-E115D678D7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02805" y="1837993"/>
            <a:ext cx="1400761" cy="1805104"/>
          </a:xfrm>
          <a:prstGeom prst="rect">
            <a:avLst/>
          </a:prstGeom>
        </p:spPr>
      </p:pic>
      <p:pic>
        <p:nvPicPr>
          <p:cNvPr id="77" name="Picture 76">
            <a:extLst>
              <a:ext uri="{FF2B5EF4-FFF2-40B4-BE49-F238E27FC236}">
                <a16:creationId xmlns:a16="http://schemas.microsoft.com/office/drawing/2014/main" id="{85C3D7FC-9043-1135-86C1-3132F32644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3492" y="2838844"/>
            <a:ext cx="1772661" cy="1181774"/>
          </a:xfrm>
          <a:prstGeom prst="rect">
            <a:avLst/>
          </a:prstGeom>
        </p:spPr>
      </p:pic>
      <p:sp>
        <p:nvSpPr>
          <p:cNvPr id="81" name="Rectangle: Rounded Corners 80">
            <a:extLst>
              <a:ext uri="{FF2B5EF4-FFF2-40B4-BE49-F238E27FC236}">
                <a16:creationId xmlns:a16="http://schemas.microsoft.com/office/drawing/2014/main" id="{F4F2F746-A5DE-3251-0D5C-A62E491FEB7E}"/>
              </a:ext>
            </a:extLst>
          </p:cNvPr>
          <p:cNvSpPr/>
          <p:nvPr/>
        </p:nvSpPr>
        <p:spPr>
          <a:xfrm>
            <a:off x="1581070" y="5739271"/>
            <a:ext cx="9029859" cy="623307"/>
          </a:xfrm>
          <a:prstGeom prst="roundRect">
            <a:avLst/>
          </a:prstGeom>
          <a:solidFill>
            <a:srgbClr val="C0C0C0"/>
          </a:solidFill>
          <a:ln>
            <a:solidFill>
              <a:srgbClr val="C0C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Mostly wholegrain and/or high cereal fibre varieties</a:t>
            </a:r>
            <a:endParaRPr lang="en-AU" sz="2800"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AFEACD2-039D-64AE-4F39-78ACC56EB05F}"/>
              </a:ext>
            </a:extLst>
          </p:cNvPr>
          <p:cNvSpPr/>
          <p:nvPr/>
        </p:nvSpPr>
        <p:spPr>
          <a:xfrm>
            <a:off x="2893321" y="4845755"/>
            <a:ext cx="2988861" cy="719383"/>
          </a:xfrm>
          <a:prstGeom prst="roundRect">
            <a:avLst/>
          </a:prstGeom>
          <a:solidFill>
            <a:srgbClr val="E39219"/>
          </a:solidFill>
          <a:ln>
            <a:solidFill>
              <a:srgbClr val="E392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Other products</a:t>
            </a:r>
          </a:p>
        </p:txBody>
      </p:sp>
      <p:pic>
        <p:nvPicPr>
          <p:cNvPr id="4" name="Picture 3">
            <a:extLst>
              <a:ext uri="{FF2B5EF4-FFF2-40B4-BE49-F238E27FC236}">
                <a16:creationId xmlns:a16="http://schemas.microsoft.com/office/drawing/2014/main" id="{092262BF-A820-D627-9BA1-CBE1C271896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9311" y="107927"/>
            <a:ext cx="2454898" cy="3151494"/>
          </a:xfrm>
          <a:prstGeom prst="rect">
            <a:avLst/>
          </a:prstGeom>
        </p:spPr>
      </p:pic>
      <p:pic>
        <p:nvPicPr>
          <p:cNvPr id="6" name="Picture 5">
            <a:extLst>
              <a:ext uri="{FF2B5EF4-FFF2-40B4-BE49-F238E27FC236}">
                <a16:creationId xmlns:a16="http://schemas.microsoft.com/office/drawing/2014/main" id="{4582533E-D095-F945-D134-66D00A16DD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03492" y="4327932"/>
            <a:ext cx="1773621" cy="1182414"/>
          </a:xfrm>
          <a:prstGeom prst="rect">
            <a:avLst/>
          </a:prstGeom>
        </p:spPr>
      </p:pic>
      <p:pic>
        <p:nvPicPr>
          <p:cNvPr id="7" name="Picture 6">
            <a:extLst>
              <a:ext uri="{FF2B5EF4-FFF2-40B4-BE49-F238E27FC236}">
                <a16:creationId xmlns:a16="http://schemas.microsoft.com/office/drawing/2014/main" id="{04678109-1F20-9BFB-92EE-918D91A6AF1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03492" y="1201107"/>
            <a:ext cx="1546994" cy="1432684"/>
          </a:xfrm>
          <a:prstGeom prst="rect">
            <a:avLst/>
          </a:prstGeom>
        </p:spPr>
      </p:pic>
      <p:pic>
        <p:nvPicPr>
          <p:cNvPr id="9" name="Picture 8">
            <a:extLst>
              <a:ext uri="{FF2B5EF4-FFF2-40B4-BE49-F238E27FC236}">
                <a16:creationId xmlns:a16="http://schemas.microsoft.com/office/drawing/2014/main" id="{6F0B9D98-4388-799F-D7E6-A2079D1B5B0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802805" y="4201357"/>
            <a:ext cx="1841547" cy="1160393"/>
          </a:xfrm>
          <a:prstGeom prst="rect">
            <a:avLst/>
          </a:prstGeom>
        </p:spPr>
      </p:pic>
    </p:spTree>
    <p:extLst>
      <p:ext uri="{BB962C8B-B14F-4D97-AF65-F5344CB8AC3E}">
        <p14:creationId xmlns:p14="http://schemas.microsoft.com/office/powerpoint/2010/main" val="29932942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9E85A-88DD-4D82-AB13-9EDF6820B9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0A8453-4513-A12D-B7CA-951B8F45EC15}"/>
              </a:ext>
            </a:extLst>
          </p:cNvPr>
          <p:cNvSpPr>
            <a:spLocks noGrp="1"/>
          </p:cNvSpPr>
          <p:nvPr>
            <p:ph type="title"/>
          </p:nvPr>
        </p:nvSpPr>
        <p:spPr/>
        <p:txBody>
          <a:bodyPr/>
          <a:lstStyle/>
          <a:p>
            <a:r>
              <a:rPr lang="en-AU" dirty="0"/>
              <a:t>Lesson 6</a:t>
            </a:r>
          </a:p>
        </p:txBody>
      </p:sp>
    </p:spTree>
    <p:extLst>
      <p:ext uri="{BB962C8B-B14F-4D97-AF65-F5344CB8AC3E}">
        <p14:creationId xmlns:p14="http://schemas.microsoft.com/office/powerpoint/2010/main" val="23206225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DAFFD-1047-46EF-702D-6B0A090762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13F09C-4734-F644-50CE-DB47943CC172}"/>
              </a:ext>
            </a:extLst>
          </p:cNvPr>
          <p:cNvSpPr>
            <a:spLocks noGrp="1"/>
          </p:cNvSpPr>
          <p:nvPr>
            <p:ph type="title"/>
          </p:nvPr>
        </p:nvSpPr>
        <p:spPr/>
        <p:txBody>
          <a:bodyPr/>
          <a:lstStyle/>
          <a:p>
            <a:r>
              <a:rPr lang="en-AU" b="1" dirty="0"/>
              <a:t>Review</a:t>
            </a:r>
          </a:p>
        </p:txBody>
      </p:sp>
    </p:spTree>
    <p:extLst>
      <p:ext uri="{BB962C8B-B14F-4D97-AF65-F5344CB8AC3E}">
        <p14:creationId xmlns:p14="http://schemas.microsoft.com/office/powerpoint/2010/main" val="10751556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A2B0C0-F697-CB0F-88BF-0A39E78F8224}"/>
              </a:ext>
            </a:extLst>
          </p:cNvPr>
          <p:cNvSpPr txBox="1"/>
          <p:nvPr/>
        </p:nvSpPr>
        <p:spPr>
          <a:xfrm>
            <a:off x="1142214" y="1806346"/>
            <a:ext cx="9907571" cy="2362122"/>
          </a:xfrm>
          <a:prstGeom prst="rect">
            <a:avLst/>
          </a:prstGeom>
          <a:noFill/>
        </p:spPr>
        <p:txBody>
          <a:bodyPr wrap="square" rtlCol="0">
            <a:spAutoFit/>
          </a:bodyPr>
          <a:lstStyle/>
          <a:p>
            <a:pPr lvl="0" algn="ctr">
              <a:lnSpc>
                <a:spcPct val="115000"/>
              </a:lnSpc>
              <a:spcBef>
                <a:spcPts val="50"/>
              </a:spcBef>
            </a:pPr>
            <a:r>
              <a:rPr lang="en-AU" sz="4400" kern="100" dirty="0">
                <a:effectLst/>
                <a:latin typeface="Arial" panose="020B0604020202020204" pitchFamily="34" charset="0"/>
                <a:ea typeface="Aptos" panose="020B0004020202020204" pitchFamily="34" charset="0"/>
                <a:cs typeface="Arial" panose="020B0604020202020204" pitchFamily="34" charset="0"/>
              </a:rPr>
              <a:t>What are some strategies that can help reduce the environmental impact of food production?</a:t>
            </a:r>
          </a:p>
        </p:txBody>
      </p:sp>
    </p:spTree>
    <p:extLst>
      <p:ext uri="{BB962C8B-B14F-4D97-AF65-F5344CB8AC3E}">
        <p14:creationId xmlns:p14="http://schemas.microsoft.com/office/powerpoint/2010/main" val="29176922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7B5DE-7B65-CEA5-A80B-71FEB240CEC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3A25AD-547E-AE18-8C56-A8DF2C4B4D9F}"/>
              </a:ext>
            </a:extLst>
          </p:cNvPr>
          <p:cNvSpPr>
            <a:spLocks noGrp="1"/>
          </p:cNvSpPr>
          <p:nvPr>
            <p:ph idx="1"/>
          </p:nvPr>
        </p:nvSpPr>
        <p:spPr/>
        <p:txBody>
          <a:bodyPr/>
          <a:lstStyle/>
          <a:p>
            <a:r>
              <a:rPr lang="en-AU" dirty="0"/>
              <a:t>Success criteria:</a:t>
            </a:r>
          </a:p>
        </p:txBody>
      </p:sp>
      <p:sp>
        <p:nvSpPr>
          <p:cNvPr id="3" name="Content Placeholder 2">
            <a:extLst>
              <a:ext uri="{FF2B5EF4-FFF2-40B4-BE49-F238E27FC236}">
                <a16:creationId xmlns:a16="http://schemas.microsoft.com/office/drawing/2014/main" id="{67765D05-A16E-99C7-B9AB-56A49EC96A6E}"/>
              </a:ext>
            </a:extLst>
          </p:cNvPr>
          <p:cNvSpPr>
            <a:spLocks noGrp="1"/>
          </p:cNvSpPr>
          <p:nvPr>
            <p:ph idx="10"/>
          </p:nvPr>
        </p:nvSpPr>
        <p:spPr>
          <a:xfrm>
            <a:off x="861495" y="708822"/>
            <a:ext cx="10515600" cy="1939130"/>
          </a:xfrm>
        </p:spPr>
        <p:txBody>
          <a:bodyPr>
            <a:normAutofit fontScale="92500" lnSpcReduction="10000"/>
          </a:bodyPr>
          <a:lstStyle/>
          <a:p>
            <a:pPr>
              <a:lnSpc>
                <a:spcPct val="100000"/>
              </a:lnSpc>
            </a:pPr>
            <a:r>
              <a:rPr lang="en-AU" dirty="0"/>
              <a:t>Learning intention: </a:t>
            </a:r>
            <a:r>
              <a:rPr lang="en-US" sz="4800" b="0" dirty="0"/>
              <a:t>To investigate the relationship between food packaging and the environment. </a:t>
            </a:r>
            <a:endParaRPr lang="en-AU" sz="4800" b="0" dirty="0"/>
          </a:p>
        </p:txBody>
      </p:sp>
      <p:sp>
        <p:nvSpPr>
          <p:cNvPr id="4" name="Content Placeholder 3">
            <a:extLst>
              <a:ext uri="{FF2B5EF4-FFF2-40B4-BE49-F238E27FC236}">
                <a16:creationId xmlns:a16="http://schemas.microsoft.com/office/drawing/2014/main" id="{61554974-8A12-0A33-E7EC-B921484EB925}"/>
              </a:ext>
            </a:extLst>
          </p:cNvPr>
          <p:cNvSpPr>
            <a:spLocks noGrp="1"/>
          </p:cNvSpPr>
          <p:nvPr>
            <p:ph idx="11"/>
          </p:nvPr>
        </p:nvSpPr>
        <p:spPr>
          <a:xfrm>
            <a:off x="838199" y="3780062"/>
            <a:ext cx="10894889" cy="2369115"/>
          </a:xfrm>
        </p:spPr>
        <p:txBody>
          <a:bodyPr>
            <a:normAutofit/>
          </a:bodyPr>
          <a:lstStyle/>
          <a:p>
            <a:r>
              <a:rPr lang="en-AU" dirty="0"/>
              <a:t>identify key strategies that can help reduce the environmental impact of food production. </a:t>
            </a:r>
          </a:p>
        </p:txBody>
      </p:sp>
    </p:spTree>
    <p:extLst>
      <p:ext uri="{BB962C8B-B14F-4D97-AF65-F5344CB8AC3E}">
        <p14:creationId xmlns:p14="http://schemas.microsoft.com/office/powerpoint/2010/main" val="24793691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95C8C-F3D5-3827-8024-506E65D1D751}"/>
              </a:ext>
            </a:extLst>
          </p:cNvPr>
          <p:cNvSpPr>
            <a:spLocks noGrp="1"/>
          </p:cNvSpPr>
          <p:nvPr>
            <p:ph type="title"/>
          </p:nvPr>
        </p:nvSpPr>
        <p:spPr/>
        <p:txBody>
          <a:bodyPr/>
          <a:lstStyle/>
          <a:p>
            <a:r>
              <a:rPr lang="en-AU" dirty="0"/>
              <a:t>Food packaging</a:t>
            </a:r>
          </a:p>
        </p:txBody>
      </p:sp>
      <p:sp>
        <p:nvSpPr>
          <p:cNvPr id="3" name="Content Placeholder 2">
            <a:extLst>
              <a:ext uri="{FF2B5EF4-FFF2-40B4-BE49-F238E27FC236}">
                <a16:creationId xmlns:a16="http://schemas.microsoft.com/office/drawing/2014/main" id="{4032C910-3C5B-3E46-3DA2-D7E89619EA94}"/>
              </a:ext>
            </a:extLst>
          </p:cNvPr>
          <p:cNvSpPr>
            <a:spLocks noGrp="1"/>
          </p:cNvSpPr>
          <p:nvPr>
            <p:ph idx="1"/>
          </p:nvPr>
        </p:nvSpPr>
        <p:spPr/>
        <p:txBody>
          <a:bodyPr>
            <a:normAutofit lnSpcReduction="10000"/>
          </a:bodyPr>
          <a:lstStyle/>
          <a:p>
            <a:pPr lvl="0">
              <a:lnSpc>
                <a:spcPct val="115000"/>
              </a:lnSpc>
              <a:spcBef>
                <a:spcPts val="50"/>
              </a:spcBef>
              <a:buFont typeface="Symbol" panose="05050102010706020507" pitchFamily="18" charset="2"/>
              <a:buChar char=""/>
            </a:pPr>
            <a:r>
              <a:rPr lang="en-AU" kern="100" dirty="0">
                <a:ea typeface="Aptos" panose="020B0004020202020204" pitchFamily="34" charset="0"/>
              </a:rPr>
              <a:t>Food packaging helps make food:</a:t>
            </a:r>
          </a:p>
          <a:p>
            <a:pPr marL="984250" indent="-444500">
              <a:lnSpc>
                <a:spcPct val="115000"/>
              </a:lnSpc>
              <a:spcBef>
                <a:spcPts val="50"/>
              </a:spcBef>
              <a:buFont typeface="Symbol" panose="05050102010706020507" pitchFamily="18" charset="2"/>
              <a:buChar char=""/>
            </a:pPr>
            <a:r>
              <a:rPr lang="en-AU" kern="100" dirty="0">
                <a:ea typeface="Aptos" panose="020B0004020202020204" pitchFamily="34" charset="0"/>
              </a:rPr>
              <a:t>transportable (therefore accessible)</a:t>
            </a:r>
          </a:p>
          <a:p>
            <a:pPr marL="984250" lvl="0" indent="-444500">
              <a:lnSpc>
                <a:spcPct val="115000"/>
              </a:lnSpc>
              <a:spcBef>
                <a:spcPts val="50"/>
              </a:spcBef>
              <a:buFont typeface="Symbol" panose="05050102010706020507" pitchFamily="18" charset="2"/>
              <a:buChar char=""/>
            </a:pPr>
            <a:r>
              <a:rPr lang="en-AU" kern="100" dirty="0">
                <a:ea typeface="Aptos" panose="020B0004020202020204" pitchFamily="34" charset="0"/>
              </a:rPr>
              <a:t>safe</a:t>
            </a:r>
          </a:p>
          <a:p>
            <a:pPr marL="984250" lvl="0" indent="-444500">
              <a:lnSpc>
                <a:spcPct val="115000"/>
              </a:lnSpc>
              <a:spcBef>
                <a:spcPts val="50"/>
              </a:spcBef>
              <a:buFont typeface="Symbol" panose="05050102010706020507" pitchFamily="18" charset="2"/>
              <a:buChar char=""/>
            </a:pPr>
            <a:r>
              <a:rPr lang="en-AU" kern="100" dirty="0">
                <a:ea typeface="Aptos" panose="020B0004020202020204" pitchFamily="34" charset="0"/>
              </a:rPr>
              <a:t>longer-lasting.</a:t>
            </a:r>
          </a:p>
          <a:p>
            <a:pPr marL="539750" lvl="0" indent="-539750">
              <a:lnSpc>
                <a:spcPct val="115000"/>
              </a:lnSpc>
              <a:spcBef>
                <a:spcPts val="50"/>
              </a:spcBef>
              <a:buFont typeface="Symbol" panose="05050102010706020507" pitchFamily="18" charset="2"/>
              <a:buChar char=""/>
            </a:pPr>
            <a:r>
              <a:rPr lang="en-AU" kern="100" dirty="0">
                <a:ea typeface="Aptos" panose="020B0004020202020204" pitchFamily="34" charset="0"/>
              </a:rPr>
              <a:t>These factors can also reduce the cost </a:t>
            </a:r>
            <a:br>
              <a:rPr lang="en-AU" kern="100" dirty="0">
                <a:ea typeface="Aptos" panose="020B0004020202020204" pitchFamily="34" charset="0"/>
              </a:rPr>
            </a:br>
            <a:r>
              <a:rPr lang="en-AU" kern="100" dirty="0">
                <a:ea typeface="Aptos" panose="020B0004020202020204" pitchFamily="34" charset="0"/>
              </a:rPr>
              <a:t>of food.</a:t>
            </a:r>
          </a:p>
        </p:txBody>
      </p:sp>
    </p:spTree>
    <p:extLst>
      <p:ext uri="{BB962C8B-B14F-4D97-AF65-F5344CB8AC3E}">
        <p14:creationId xmlns:p14="http://schemas.microsoft.com/office/powerpoint/2010/main" val="250823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6D7BC-A8A7-6794-45F8-1791624DB222}"/>
              </a:ext>
            </a:extLst>
          </p:cNvPr>
          <p:cNvSpPr>
            <a:spLocks noGrp="1"/>
          </p:cNvSpPr>
          <p:nvPr>
            <p:ph type="title"/>
          </p:nvPr>
        </p:nvSpPr>
        <p:spPr/>
        <p:txBody>
          <a:bodyPr/>
          <a:lstStyle/>
          <a:p>
            <a:r>
              <a:rPr lang="en-AU" dirty="0"/>
              <a:t>Food packaging</a:t>
            </a:r>
          </a:p>
        </p:txBody>
      </p:sp>
      <p:sp>
        <p:nvSpPr>
          <p:cNvPr id="3" name="Content Placeholder 2">
            <a:extLst>
              <a:ext uri="{FF2B5EF4-FFF2-40B4-BE49-F238E27FC236}">
                <a16:creationId xmlns:a16="http://schemas.microsoft.com/office/drawing/2014/main" id="{BC7636A7-CECE-6B08-81C8-78EA39453C4B}"/>
              </a:ext>
            </a:extLst>
          </p:cNvPr>
          <p:cNvSpPr>
            <a:spLocks noGrp="1"/>
          </p:cNvSpPr>
          <p:nvPr>
            <p:ph idx="1"/>
          </p:nvPr>
        </p:nvSpPr>
        <p:spPr>
          <a:xfrm>
            <a:off x="838200" y="1553592"/>
            <a:ext cx="10515600" cy="5205621"/>
          </a:xfrm>
        </p:spPr>
        <p:txBody>
          <a:bodyPr>
            <a:normAutofit fontScale="92500"/>
          </a:bodyPr>
          <a:lstStyle/>
          <a:p>
            <a:pPr lvl="0">
              <a:lnSpc>
                <a:spcPct val="115000"/>
              </a:lnSpc>
              <a:spcBef>
                <a:spcPts val="50"/>
              </a:spcBef>
              <a:buFont typeface="Symbol" panose="05050102010706020507" pitchFamily="18" charset="2"/>
              <a:buChar char=""/>
            </a:pPr>
            <a:r>
              <a:rPr lang="en-AU" kern="100" dirty="0">
                <a:ea typeface="Aptos" panose="020B0004020202020204" pitchFamily="34" charset="0"/>
              </a:rPr>
              <a:t>Most of the food we buy comes packaged.</a:t>
            </a:r>
          </a:p>
          <a:p>
            <a:pPr lvl="0">
              <a:lnSpc>
                <a:spcPct val="115000"/>
              </a:lnSpc>
              <a:spcBef>
                <a:spcPts val="50"/>
              </a:spcBef>
              <a:buFont typeface="Symbol" panose="05050102010706020507" pitchFamily="18" charset="2"/>
              <a:buChar char=""/>
            </a:pPr>
            <a:r>
              <a:rPr lang="en-AU" kern="100" dirty="0">
                <a:ea typeface="Aptos" panose="020B0004020202020204" pitchFamily="34" charset="0"/>
              </a:rPr>
              <a:t>Packaging is made of a variety of materials:</a:t>
            </a:r>
          </a:p>
          <a:p>
            <a:pPr marL="1081088" lvl="0" indent="-541338">
              <a:lnSpc>
                <a:spcPct val="115000"/>
              </a:lnSpc>
              <a:spcBef>
                <a:spcPts val="50"/>
              </a:spcBef>
              <a:buFont typeface="Symbol" panose="05050102010706020507" pitchFamily="18" charset="2"/>
              <a:buChar char=""/>
            </a:pPr>
            <a:r>
              <a:rPr lang="en-AU" kern="100" dirty="0">
                <a:ea typeface="Aptos" panose="020B0004020202020204" pitchFamily="34" charset="0"/>
              </a:rPr>
              <a:t>glass</a:t>
            </a:r>
          </a:p>
          <a:p>
            <a:pPr marL="1081088" lvl="0" indent="-541338">
              <a:lnSpc>
                <a:spcPct val="115000"/>
              </a:lnSpc>
              <a:spcBef>
                <a:spcPts val="50"/>
              </a:spcBef>
              <a:buFont typeface="Symbol" panose="05050102010706020507" pitchFamily="18" charset="2"/>
              <a:buChar char=""/>
            </a:pPr>
            <a:r>
              <a:rPr lang="en-AU" kern="100" dirty="0">
                <a:ea typeface="Aptos" panose="020B0004020202020204" pitchFamily="34" charset="0"/>
              </a:rPr>
              <a:t>metal</a:t>
            </a:r>
          </a:p>
          <a:p>
            <a:pPr marL="1081088" lvl="0" indent="-541338">
              <a:lnSpc>
                <a:spcPct val="115000"/>
              </a:lnSpc>
              <a:spcBef>
                <a:spcPts val="50"/>
              </a:spcBef>
              <a:buFont typeface="Symbol" panose="05050102010706020507" pitchFamily="18" charset="2"/>
              <a:buChar char=""/>
            </a:pPr>
            <a:r>
              <a:rPr lang="en-AU" kern="100" dirty="0">
                <a:ea typeface="Aptos" panose="020B0004020202020204" pitchFamily="34" charset="0"/>
              </a:rPr>
              <a:t>paper (including cardboard)</a:t>
            </a:r>
          </a:p>
          <a:p>
            <a:pPr marL="1081088" lvl="0" indent="-541338">
              <a:lnSpc>
                <a:spcPct val="115000"/>
              </a:lnSpc>
              <a:spcBef>
                <a:spcPts val="50"/>
              </a:spcBef>
              <a:buFont typeface="Symbol" panose="05050102010706020507" pitchFamily="18" charset="2"/>
              <a:buChar char=""/>
            </a:pPr>
            <a:r>
              <a:rPr lang="en-AU" kern="100" dirty="0">
                <a:ea typeface="Aptos" panose="020B0004020202020204" pitchFamily="34" charset="0"/>
              </a:rPr>
              <a:t>plastic.</a:t>
            </a:r>
          </a:p>
        </p:txBody>
      </p:sp>
    </p:spTree>
    <p:extLst>
      <p:ext uri="{BB962C8B-B14F-4D97-AF65-F5344CB8AC3E}">
        <p14:creationId xmlns:p14="http://schemas.microsoft.com/office/powerpoint/2010/main" val="3775993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D6CB1-778C-42B2-3B4D-55ABAA0A58CC}"/>
              </a:ext>
            </a:extLst>
          </p:cNvPr>
          <p:cNvSpPr>
            <a:spLocks noGrp="1"/>
          </p:cNvSpPr>
          <p:nvPr>
            <p:ph type="title"/>
          </p:nvPr>
        </p:nvSpPr>
        <p:spPr/>
        <p:txBody>
          <a:bodyPr/>
          <a:lstStyle/>
          <a:p>
            <a:r>
              <a:rPr lang="en-AU" dirty="0"/>
              <a:t>Food packaging and the environment</a:t>
            </a:r>
          </a:p>
        </p:txBody>
      </p:sp>
      <p:sp>
        <p:nvSpPr>
          <p:cNvPr id="3" name="Content Placeholder 2">
            <a:extLst>
              <a:ext uri="{FF2B5EF4-FFF2-40B4-BE49-F238E27FC236}">
                <a16:creationId xmlns:a16="http://schemas.microsoft.com/office/drawing/2014/main" id="{B6830136-6B35-8BE4-D3B5-FC1F16561681}"/>
              </a:ext>
            </a:extLst>
          </p:cNvPr>
          <p:cNvSpPr>
            <a:spLocks noGrp="1"/>
          </p:cNvSpPr>
          <p:nvPr>
            <p:ph idx="1"/>
          </p:nvPr>
        </p:nvSpPr>
        <p:spPr>
          <a:xfrm>
            <a:off x="838200" y="1553592"/>
            <a:ext cx="10515600" cy="3214351"/>
          </a:xfrm>
        </p:spPr>
        <p:txBody>
          <a:bodyPr/>
          <a:lstStyle/>
          <a:p>
            <a:pPr lvl="0">
              <a:lnSpc>
                <a:spcPct val="115000"/>
              </a:lnSpc>
              <a:spcBef>
                <a:spcPts val="50"/>
              </a:spcBef>
              <a:buFont typeface="Symbol" panose="05050102010706020507" pitchFamily="18" charset="2"/>
              <a:buChar char=""/>
            </a:pPr>
            <a:r>
              <a:rPr lang="en-AU" kern="100" dirty="0">
                <a:ea typeface="Aptos" panose="020B0004020202020204" pitchFamily="34" charset="0"/>
              </a:rPr>
              <a:t>Resources and energy are used to:</a:t>
            </a:r>
          </a:p>
          <a:p>
            <a:pPr marL="1163638" lvl="0" indent="-623888">
              <a:lnSpc>
                <a:spcPct val="115000"/>
              </a:lnSpc>
              <a:spcBef>
                <a:spcPts val="50"/>
              </a:spcBef>
              <a:buFont typeface="Symbol" panose="05050102010706020507" pitchFamily="18" charset="2"/>
              <a:buChar char=""/>
            </a:pPr>
            <a:r>
              <a:rPr lang="en-AU" b="1" kern="100" dirty="0">
                <a:ea typeface="Aptos" panose="020B0004020202020204" pitchFamily="34" charset="0"/>
              </a:rPr>
              <a:t>produce</a:t>
            </a:r>
            <a:r>
              <a:rPr lang="en-AU" kern="100" dirty="0">
                <a:ea typeface="Aptos" panose="020B0004020202020204" pitchFamily="34" charset="0"/>
              </a:rPr>
              <a:t> the packaging material</a:t>
            </a:r>
          </a:p>
          <a:p>
            <a:pPr marL="1163638" lvl="0" indent="-623888">
              <a:lnSpc>
                <a:spcPct val="115000"/>
              </a:lnSpc>
              <a:spcBef>
                <a:spcPts val="50"/>
              </a:spcBef>
              <a:buFont typeface="Symbol" panose="05050102010706020507" pitchFamily="18" charset="2"/>
              <a:buChar char=""/>
            </a:pPr>
            <a:r>
              <a:rPr lang="en-AU" b="1" kern="100" dirty="0">
                <a:ea typeface="Aptos" panose="020B0004020202020204" pitchFamily="34" charset="0"/>
              </a:rPr>
              <a:t>dispose</a:t>
            </a:r>
            <a:r>
              <a:rPr lang="en-AU" kern="100" dirty="0">
                <a:ea typeface="Aptos" panose="020B0004020202020204" pitchFamily="34" charset="0"/>
              </a:rPr>
              <a:t> of or </a:t>
            </a:r>
            <a:r>
              <a:rPr lang="en-AU" b="1" kern="100" dirty="0">
                <a:ea typeface="Aptos" panose="020B0004020202020204" pitchFamily="34" charset="0"/>
              </a:rPr>
              <a:t>recycle </a:t>
            </a:r>
            <a:r>
              <a:rPr lang="en-AU" kern="100" dirty="0">
                <a:ea typeface="Aptos" panose="020B0004020202020204" pitchFamily="34" charset="0"/>
              </a:rPr>
              <a:t>the packaging.</a:t>
            </a:r>
          </a:p>
        </p:txBody>
      </p:sp>
      <p:pic>
        <p:nvPicPr>
          <p:cNvPr id="9" name="Picture 8">
            <a:extLst>
              <a:ext uri="{FF2B5EF4-FFF2-40B4-BE49-F238E27FC236}">
                <a16:creationId xmlns:a16="http://schemas.microsoft.com/office/drawing/2014/main" id="{EE2D82E0-0CE6-A539-6822-59BEBED65F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5622" y="4767943"/>
            <a:ext cx="1236353" cy="1854529"/>
          </a:xfrm>
          <a:prstGeom prst="rect">
            <a:avLst/>
          </a:prstGeom>
        </p:spPr>
      </p:pic>
      <p:pic>
        <p:nvPicPr>
          <p:cNvPr id="10" name="Picture 9">
            <a:extLst>
              <a:ext uri="{FF2B5EF4-FFF2-40B4-BE49-F238E27FC236}">
                <a16:creationId xmlns:a16="http://schemas.microsoft.com/office/drawing/2014/main" id="{3FE99957-8993-693F-97B5-5A3F660699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2676" y="4720147"/>
            <a:ext cx="2200439" cy="1650330"/>
          </a:xfrm>
          <a:prstGeom prst="rect">
            <a:avLst/>
          </a:prstGeom>
        </p:spPr>
      </p:pic>
      <p:pic>
        <p:nvPicPr>
          <p:cNvPr id="11" name="Picture 10">
            <a:extLst>
              <a:ext uri="{FF2B5EF4-FFF2-40B4-BE49-F238E27FC236}">
                <a16:creationId xmlns:a16="http://schemas.microsoft.com/office/drawing/2014/main" id="{3BFA732B-3D4B-0976-62FE-143CC21C76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03531" y="4720147"/>
            <a:ext cx="2475495" cy="1650330"/>
          </a:xfrm>
          <a:prstGeom prst="rect">
            <a:avLst/>
          </a:prstGeom>
        </p:spPr>
      </p:pic>
      <p:pic>
        <p:nvPicPr>
          <p:cNvPr id="12" name="Picture 11">
            <a:extLst>
              <a:ext uri="{FF2B5EF4-FFF2-40B4-BE49-F238E27FC236}">
                <a16:creationId xmlns:a16="http://schemas.microsoft.com/office/drawing/2014/main" id="{5E0D3E2B-1741-4D5F-A6ED-AB9446135F2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41105" y="4767941"/>
            <a:ext cx="1236354" cy="1854531"/>
          </a:xfrm>
          <a:prstGeom prst="rect">
            <a:avLst/>
          </a:prstGeom>
        </p:spPr>
      </p:pic>
    </p:spTree>
    <p:extLst>
      <p:ext uri="{BB962C8B-B14F-4D97-AF65-F5344CB8AC3E}">
        <p14:creationId xmlns:p14="http://schemas.microsoft.com/office/powerpoint/2010/main" val="17642165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5B14F-6DFF-620C-A4CD-026E50B937A8}"/>
              </a:ext>
            </a:extLst>
          </p:cNvPr>
          <p:cNvSpPr>
            <a:spLocks noGrp="1"/>
          </p:cNvSpPr>
          <p:nvPr>
            <p:ph type="title"/>
          </p:nvPr>
        </p:nvSpPr>
        <p:spPr/>
        <p:txBody>
          <a:bodyPr/>
          <a:lstStyle/>
          <a:p>
            <a:r>
              <a:rPr lang="en-AU" dirty="0"/>
              <a:t>Product stewardship</a:t>
            </a:r>
          </a:p>
        </p:txBody>
      </p:sp>
      <p:sp>
        <p:nvSpPr>
          <p:cNvPr id="3" name="Content Placeholder 2">
            <a:extLst>
              <a:ext uri="{FF2B5EF4-FFF2-40B4-BE49-F238E27FC236}">
                <a16:creationId xmlns:a16="http://schemas.microsoft.com/office/drawing/2014/main" id="{37167583-F317-0A48-E43F-2BBED1001196}"/>
              </a:ext>
            </a:extLst>
          </p:cNvPr>
          <p:cNvSpPr>
            <a:spLocks noGrp="1"/>
          </p:cNvSpPr>
          <p:nvPr>
            <p:ph idx="1"/>
          </p:nvPr>
        </p:nvSpPr>
        <p:spPr/>
        <p:txBody>
          <a:bodyPr>
            <a:normAutofit lnSpcReduction="10000"/>
          </a:bodyPr>
          <a:lstStyle/>
          <a:p>
            <a:pPr lvl="0">
              <a:lnSpc>
                <a:spcPct val="115000"/>
              </a:lnSpc>
              <a:spcBef>
                <a:spcPts val="50"/>
              </a:spcBef>
              <a:buFont typeface="Symbol" panose="05050102010706020507" pitchFamily="18" charset="2"/>
              <a:buChar char=""/>
            </a:pPr>
            <a:r>
              <a:rPr lang="en-AU" kern="100" dirty="0">
                <a:ea typeface="Aptos" panose="020B0004020202020204" pitchFamily="34" charset="0"/>
              </a:rPr>
              <a:t>We </a:t>
            </a:r>
            <a:r>
              <a:rPr lang="en-AU" u="sng" kern="100" dirty="0">
                <a:ea typeface="Aptos" panose="020B0004020202020204" pitchFamily="34" charset="0"/>
              </a:rPr>
              <a:t>all</a:t>
            </a:r>
            <a:r>
              <a:rPr lang="en-AU" kern="100" dirty="0">
                <a:ea typeface="Aptos" panose="020B0004020202020204" pitchFamily="34" charset="0"/>
              </a:rPr>
              <a:t> have a shared responsibility to reduce the environmental impact of food packaging:</a:t>
            </a:r>
          </a:p>
          <a:p>
            <a:pPr marL="1081088" lvl="0" indent="-541338">
              <a:lnSpc>
                <a:spcPct val="115000"/>
              </a:lnSpc>
              <a:spcBef>
                <a:spcPts val="50"/>
              </a:spcBef>
              <a:buFont typeface="Symbol" panose="05050102010706020507" pitchFamily="18" charset="2"/>
              <a:buChar char=""/>
            </a:pPr>
            <a:r>
              <a:rPr lang="en-AU" kern="100" dirty="0">
                <a:ea typeface="Aptos" panose="020B0004020202020204" pitchFamily="34" charset="0"/>
              </a:rPr>
              <a:t>producers</a:t>
            </a:r>
          </a:p>
          <a:p>
            <a:pPr marL="1081088" lvl="0" indent="-541338">
              <a:lnSpc>
                <a:spcPct val="115000"/>
              </a:lnSpc>
              <a:spcBef>
                <a:spcPts val="50"/>
              </a:spcBef>
              <a:buFont typeface="Symbol" panose="05050102010706020507" pitchFamily="18" charset="2"/>
              <a:buChar char=""/>
            </a:pPr>
            <a:r>
              <a:rPr lang="en-AU" kern="100" dirty="0">
                <a:ea typeface="Aptos" panose="020B0004020202020204" pitchFamily="34" charset="0"/>
              </a:rPr>
              <a:t>sellers</a:t>
            </a:r>
          </a:p>
          <a:p>
            <a:pPr marL="1081088" lvl="0" indent="-541338">
              <a:lnSpc>
                <a:spcPct val="115000"/>
              </a:lnSpc>
              <a:spcBef>
                <a:spcPts val="50"/>
              </a:spcBef>
              <a:buFont typeface="Symbol" panose="05050102010706020507" pitchFamily="18" charset="2"/>
              <a:buChar char=""/>
            </a:pPr>
            <a:r>
              <a:rPr lang="en-AU" kern="100" dirty="0">
                <a:ea typeface="Aptos" panose="020B0004020202020204" pitchFamily="34" charset="0"/>
              </a:rPr>
              <a:t>consumers.</a:t>
            </a:r>
          </a:p>
        </p:txBody>
      </p:sp>
    </p:spTree>
    <p:extLst>
      <p:ext uri="{BB962C8B-B14F-4D97-AF65-F5344CB8AC3E}">
        <p14:creationId xmlns:p14="http://schemas.microsoft.com/office/powerpoint/2010/main" val="33278156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13CD2-D95C-69A8-D4DA-1A70D2F57B94}"/>
              </a:ext>
            </a:extLst>
          </p:cNvPr>
          <p:cNvSpPr>
            <a:spLocks noGrp="1"/>
          </p:cNvSpPr>
          <p:nvPr>
            <p:ph type="title"/>
          </p:nvPr>
        </p:nvSpPr>
        <p:spPr/>
        <p:txBody>
          <a:bodyPr/>
          <a:lstStyle/>
          <a:p>
            <a:r>
              <a:rPr lang="en-AU" dirty="0"/>
              <a:t>Plastics and packaging</a:t>
            </a:r>
          </a:p>
        </p:txBody>
      </p:sp>
      <p:pic>
        <p:nvPicPr>
          <p:cNvPr id="4" name="Online Media 2" title="SATV 24 - AFGC CEO Tanya Barden Interview on Plastics &amp;  Packaging">
            <a:hlinkClick r:id="" action="ppaction://media"/>
            <a:extLst>
              <a:ext uri="{FF2B5EF4-FFF2-40B4-BE49-F238E27FC236}">
                <a16:creationId xmlns:a16="http://schemas.microsoft.com/office/drawing/2014/main" id="{18594F47-A8E0-F7D7-AD34-132581505DFA}"/>
              </a:ext>
            </a:extLst>
          </p:cNvPr>
          <p:cNvPicPr>
            <a:picLocks noRot="1" noChangeAspect="1"/>
          </p:cNvPicPr>
          <p:nvPr>
            <a:videoFile r:link="rId1"/>
          </p:nvPr>
        </p:nvPicPr>
        <p:blipFill>
          <a:blip r:embed="rId4"/>
          <a:stretch>
            <a:fillRect/>
          </a:stretch>
        </p:blipFill>
        <p:spPr>
          <a:xfrm>
            <a:off x="1872228" y="1424350"/>
            <a:ext cx="8447544" cy="4769131"/>
          </a:xfrm>
          <a:prstGeom prst="rect">
            <a:avLst/>
          </a:prstGeom>
        </p:spPr>
      </p:pic>
    </p:spTree>
    <p:extLst>
      <p:ext uri="{BB962C8B-B14F-4D97-AF65-F5344CB8AC3E}">
        <p14:creationId xmlns:p14="http://schemas.microsoft.com/office/powerpoint/2010/main" val="116920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F7613-FE41-776C-D714-EE7E44A852CF}"/>
              </a:ext>
            </a:extLst>
          </p:cNvPr>
          <p:cNvSpPr>
            <a:spLocks noGrp="1"/>
          </p:cNvSpPr>
          <p:nvPr>
            <p:ph type="title"/>
          </p:nvPr>
        </p:nvSpPr>
        <p:spPr/>
        <p:txBody>
          <a:bodyPr/>
          <a:lstStyle/>
          <a:p>
            <a:r>
              <a:rPr lang="en-AU" dirty="0"/>
              <a:t>Changing practices: case study</a:t>
            </a:r>
          </a:p>
        </p:txBody>
      </p:sp>
      <p:sp>
        <p:nvSpPr>
          <p:cNvPr id="3" name="Content Placeholder 2">
            <a:extLst>
              <a:ext uri="{FF2B5EF4-FFF2-40B4-BE49-F238E27FC236}">
                <a16:creationId xmlns:a16="http://schemas.microsoft.com/office/drawing/2014/main" id="{64C5E58E-3067-21A5-5408-E244F792C5FD}"/>
              </a:ext>
            </a:extLst>
          </p:cNvPr>
          <p:cNvSpPr>
            <a:spLocks noGrp="1"/>
          </p:cNvSpPr>
          <p:nvPr>
            <p:ph idx="1"/>
          </p:nvPr>
        </p:nvSpPr>
        <p:spPr>
          <a:xfrm>
            <a:off x="838200" y="1553592"/>
            <a:ext cx="10515600" cy="4964774"/>
          </a:xfrm>
        </p:spPr>
        <p:txBody>
          <a:bodyPr>
            <a:normAutofit fontScale="92500" lnSpcReduction="10000"/>
          </a:bodyPr>
          <a:lstStyle/>
          <a:p>
            <a:pPr lvl="0">
              <a:lnSpc>
                <a:spcPct val="115000"/>
              </a:lnSpc>
              <a:spcBef>
                <a:spcPts val="50"/>
              </a:spcBef>
              <a:buFont typeface="Symbol" panose="05050102010706020507" pitchFamily="18" charset="2"/>
              <a:buChar char=""/>
            </a:pPr>
            <a:r>
              <a:rPr lang="en-AU" kern="100" dirty="0" err="1">
                <a:ea typeface="Aptos" panose="020B0004020202020204" pitchFamily="34" charset="0"/>
              </a:rPr>
              <a:t>MasterFoods</a:t>
            </a:r>
            <a:r>
              <a:rPr lang="en-AU" kern="100" dirty="0">
                <a:ea typeface="Aptos" panose="020B0004020202020204" pitchFamily="34" charset="0"/>
              </a:rPr>
              <a:t> is trialling paper-based Squeeze-On packs (single-serve tomato sauce packs).</a:t>
            </a:r>
          </a:p>
          <a:p>
            <a:pPr lvl="0">
              <a:lnSpc>
                <a:spcPct val="115000"/>
              </a:lnSpc>
              <a:spcBef>
                <a:spcPts val="50"/>
              </a:spcBef>
              <a:buFont typeface="Symbol" panose="05050102010706020507" pitchFamily="18" charset="2"/>
              <a:buChar char=""/>
            </a:pPr>
            <a:r>
              <a:rPr lang="en-AU" kern="100" dirty="0">
                <a:ea typeface="Aptos" panose="020B0004020202020204" pitchFamily="34" charset="0"/>
              </a:rPr>
              <a:t>These can be recycled via kerbside recycling.</a:t>
            </a:r>
          </a:p>
          <a:p>
            <a:pPr lvl="0">
              <a:lnSpc>
                <a:spcPct val="115000"/>
              </a:lnSpc>
              <a:spcBef>
                <a:spcPts val="50"/>
              </a:spcBef>
              <a:buFont typeface="Symbol" panose="05050102010706020507" pitchFamily="18" charset="2"/>
              <a:buChar char=""/>
            </a:pPr>
            <a:r>
              <a:rPr lang="en-AU" kern="100" dirty="0">
                <a:ea typeface="Aptos" panose="020B0004020202020204" pitchFamily="34" charset="0"/>
              </a:rPr>
              <a:t>Contain 58% less plastic than original Squeeze-On packs. </a:t>
            </a:r>
          </a:p>
        </p:txBody>
      </p:sp>
    </p:spTree>
    <p:extLst>
      <p:ext uri="{BB962C8B-B14F-4D97-AF65-F5344CB8AC3E}">
        <p14:creationId xmlns:p14="http://schemas.microsoft.com/office/powerpoint/2010/main" val="621508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73F1E-9822-2F96-0A0D-6BCB7D6E86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9EDF3A-7C36-F81A-E249-3A6208A5D386}"/>
              </a:ext>
            </a:extLst>
          </p:cNvPr>
          <p:cNvSpPr>
            <a:spLocks noGrp="1"/>
          </p:cNvSpPr>
          <p:nvPr>
            <p:ph type="title"/>
          </p:nvPr>
        </p:nvSpPr>
        <p:spPr/>
        <p:txBody>
          <a:bodyPr/>
          <a:lstStyle/>
          <a:p>
            <a:pPr algn="ctr"/>
            <a:r>
              <a:rPr lang="en-AU" dirty="0"/>
              <a:t>Vegetables</a:t>
            </a:r>
          </a:p>
        </p:txBody>
      </p:sp>
      <p:sp>
        <p:nvSpPr>
          <p:cNvPr id="65" name="Rectangle: Rounded Corners 64">
            <a:extLst>
              <a:ext uri="{FF2B5EF4-FFF2-40B4-BE49-F238E27FC236}">
                <a16:creationId xmlns:a16="http://schemas.microsoft.com/office/drawing/2014/main" id="{192EAF51-3055-DAEF-D903-62762B947444}"/>
              </a:ext>
            </a:extLst>
          </p:cNvPr>
          <p:cNvSpPr/>
          <p:nvPr/>
        </p:nvSpPr>
        <p:spPr>
          <a:xfrm>
            <a:off x="2893324" y="1542195"/>
            <a:ext cx="4653887" cy="717956"/>
          </a:xfrm>
          <a:prstGeom prst="roundRect">
            <a:avLst/>
          </a:prstGeom>
          <a:solidFill>
            <a:srgbClr val="437B17"/>
          </a:solidFill>
          <a:ln>
            <a:solidFill>
              <a:srgbClr val="437B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Dark green and cruciferous</a:t>
            </a:r>
          </a:p>
        </p:txBody>
      </p:sp>
      <p:sp>
        <p:nvSpPr>
          <p:cNvPr id="66" name="Rectangle: Rounded Corners 65">
            <a:extLst>
              <a:ext uri="{FF2B5EF4-FFF2-40B4-BE49-F238E27FC236}">
                <a16:creationId xmlns:a16="http://schemas.microsoft.com/office/drawing/2014/main" id="{FD1FE260-1600-408B-F7EC-F4BA2ABD7C93}"/>
              </a:ext>
            </a:extLst>
          </p:cNvPr>
          <p:cNvSpPr/>
          <p:nvPr/>
        </p:nvSpPr>
        <p:spPr>
          <a:xfrm>
            <a:off x="2893323" y="2588059"/>
            <a:ext cx="4653887" cy="717956"/>
          </a:xfrm>
          <a:prstGeom prst="roundRect">
            <a:avLst/>
          </a:prstGeom>
          <a:solidFill>
            <a:srgbClr val="437B17"/>
          </a:solidFill>
          <a:ln>
            <a:solidFill>
              <a:srgbClr val="437B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Root/ tubular/ bulb</a:t>
            </a:r>
          </a:p>
        </p:txBody>
      </p:sp>
      <p:sp>
        <p:nvSpPr>
          <p:cNvPr id="67" name="Rectangle: Rounded Corners 66">
            <a:extLst>
              <a:ext uri="{FF2B5EF4-FFF2-40B4-BE49-F238E27FC236}">
                <a16:creationId xmlns:a16="http://schemas.microsoft.com/office/drawing/2014/main" id="{034AF730-F3EB-B027-004A-976A763B435E}"/>
              </a:ext>
            </a:extLst>
          </p:cNvPr>
          <p:cNvSpPr/>
          <p:nvPr/>
        </p:nvSpPr>
        <p:spPr>
          <a:xfrm>
            <a:off x="2893323" y="3633923"/>
            <a:ext cx="4653887" cy="717956"/>
          </a:xfrm>
          <a:prstGeom prst="roundRect">
            <a:avLst/>
          </a:prstGeom>
          <a:solidFill>
            <a:srgbClr val="437B17"/>
          </a:solidFill>
          <a:ln>
            <a:solidFill>
              <a:srgbClr val="437B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Legumes/beans</a:t>
            </a:r>
          </a:p>
        </p:txBody>
      </p:sp>
      <p:sp>
        <p:nvSpPr>
          <p:cNvPr id="69" name="Rectangle: Rounded Corners 68">
            <a:extLst>
              <a:ext uri="{FF2B5EF4-FFF2-40B4-BE49-F238E27FC236}">
                <a16:creationId xmlns:a16="http://schemas.microsoft.com/office/drawing/2014/main" id="{8D94373B-6FBB-D983-3578-178B3215686F}"/>
              </a:ext>
            </a:extLst>
          </p:cNvPr>
          <p:cNvSpPr/>
          <p:nvPr/>
        </p:nvSpPr>
        <p:spPr>
          <a:xfrm>
            <a:off x="2893323" y="4679787"/>
            <a:ext cx="2988861" cy="717956"/>
          </a:xfrm>
          <a:prstGeom prst="roundRect">
            <a:avLst/>
          </a:prstGeom>
          <a:solidFill>
            <a:srgbClr val="437B17"/>
          </a:solidFill>
          <a:ln>
            <a:solidFill>
              <a:srgbClr val="437B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Other</a:t>
            </a:r>
          </a:p>
        </p:txBody>
      </p:sp>
      <p:sp>
        <p:nvSpPr>
          <p:cNvPr id="81" name="Rectangle: Rounded Corners 80">
            <a:extLst>
              <a:ext uri="{FF2B5EF4-FFF2-40B4-BE49-F238E27FC236}">
                <a16:creationId xmlns:a16="http://schemas.microsoft.com/office/drawing/2014/main" id="{6E0E3471-72BF-20BB-3C61-455476F78BF2}"/>
              </a:ext>
            </a:extLst>
          </p:cNvPr>
          <p:cNvSpPr/>
          <p:nvPr/>
        </p:nvSpPr>
        <p:spPr>
          <a:xfrm>
            <a:off x="1581070" y="5739271"/>
            <a:ext cx="9029859" cy="623307"/>
          </a:xfrm>
          <a:prstGeom prst="roundRect">
            <a:avLst/>
          </a:prstGeom>
          <a:solidFill>
            <a:srgbClr val="C0C0C0"/>
          </a:solidFill>
          <a:ln>
            <a:solidFill>
              <a:srgbClr val="C0C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Choose a variety, including different colours, each day</a:t>
            </a:r>
            <a:endParaRPr lang="en-AU" sz="2800" dirty="0">
              <a:solidFill>
                <a:schemeClr val="bg1"/>
              </a:solidFill>
              <a:latin typeface="Arial" panose="020B0604020202020204" pitchFamily="34" charset="0"/>
              <a:cs typeface="Arial" panose="020B0604020202020204" pitchFamily="34" charset="0"/>
            </a:endParaRPr>
          </a:p>
        </p:txBody>
      </p:sp>
      <p:sp>
        <p:nvSpPr>
          <p:cNvPr id="18" name="Rectangle 2">
            <a:extLst>
              <a:ext uri="{FF2B5EF4-FFF2-40B4-BE49-F238E27FC236}">
                <a16:creationId xmlns:a16="http://schemas.microsoft.com/office/drawing/2014/main" id="{B0147AE1-65D2-09E9-5EB8-58D8CB20E8E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4" name="Picture 3">
            <a:extLst>
              <a:ext uri="{FF2B5EF4-FFF2-40B4-BE49-F238E27FC236}">
                <a16:creationId xmlns:a16="http://schemas.microsoft.com/office/drawing/2014/main" id="{1A56DDB1-1988-22F1-D5C9-877ADF253E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720" y="55245"/>
            <a:ext cx="2059757" cy="2596925"/>
          </a:xfrm>
          <a:prstGeom prst="rect">
            <a:avLst/>
          </a:prstGeom>
        </p:spPr>
      </p:pic>
      <p:pic>
        <p:nvPicPr>
          <p:cNvPr id="5" name="Picture 4">
            <a:extLst>
              <a:ext uri="{FF2B5EF4-FFF2-40B4-BE49-F238E27FC236}">
                <a16:creationId xmlns:a16="http://schemas.microsoft.com/office/drawing/2014/main" id="{95337F81-31D3-46D1-6DD0-B58A6C1FB9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0823" y="1467892"/>
            <a:ext cx="1077890" cy="860935"/>
          </a:xfrm>
          <a:prstGeom prst="rect">
            <a:avLst/>
          </a:prstGeom>
        </p:spPr>
      </p:pic>
      <p:pic>
        <p:nvPicPr>
          <p:cNvPr id="7" name="Picture 6">
            <a:extLst>
              <a:ext uri="{FF2B5EF4-FFF2-40B4-BE49-F238E27FC236}">
                <a16:creationId xmlns:a16="http://schemas.microsoft.com/office/drawing/2014/main" id="{1E72772D-2B76-085D-8A7B-D7D25F9C87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80667" y="1477159"/>
            <a:ext cx="834457" cy="831995"/>
          </a:xfrm>
          <a:prstGeom prst="rect">
            <a:avLst/>
          </a:prstGeom>
        </p:spPr>
      </p:pic>
      <p:pic>
        <p:nvPicPr>
          <p:cNvPr id="10" name="Picture 9">
            <a:extLst>
              <a:ext uri="{FF2B5EF4-FFF2-40B4-BE49-F238E27FC236}">
                <a16:creationId xmlns:a16="http://schemas.microsoft.com/office/drawing/2014/main" id="{1C57DEFA-AAC8-9F1E-DA13-796FA964931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65989" y="1463937"/>
            <a:ext cx="912497" cy="860400"/>
          </a:xfrm>
          <a:prstGeom prst="rect">
            <a:avLst/>
          </a:prstGeom>
        </p:spPr>
      </p:pic>
      <p:pic>
        <p:nvPicPr>
          <p:cNvPr id="12" name="Picture 11">
            <a:extLst>
              <a:ext uri="{FF2B5EF4-FFF2-40B4-BE49-F238E27FC236}">
                <a16:creationId xmlns:a16="http://schemas.microsoft.com/office/drawing/2014/main" id="{A98229C4-AEA1-ADE0-835F-3C728FB2157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78637" y="2577597"/>
            <a:ext cx="1044154" cy="676458"/>
          </a:xfrm>
          <a:prstGeom prst="rect">
            <a:avLst/>
          </a:prstGeom>
        </p:spPr>
      </p:pic>
      <p:pic>
        <p:nvPicPr>
          <p:cNvPr id="15" name="Picture 14">
            <a:extLst>
              <a:ext uri="{FF2B5EF4-FFF2-40B4-BE49-F238E27FC236}">
                <a16:creationId xmlns:a16="http://schemas.microsoft.com/office/drawing/2014/main" id="{2CE14B9D-DE13-EA15-91C7-F0E18E8B474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09656" y="2483964"/>
            <a:ext cx="1068696" cy="832701"/>
          </a:xfrm>
          <a:prstGeom prst="rect">
            <a:avLst/>
          </a:prstGeom>
        </p:spPr>
      </p:pic>
      <p:pic>
        <p:nvPicPr>
          <p:cNvPr id="20" name="Picture 19">
            <a:extLst>
              <a:ext uri="{FF2B5EF4-FFF2-40B4-BE49-F238E27FC236}">
                <a16:creationId xmlns:a16="http://schemas.microsoft.com/office/drawing/2014/main" id="{60E2CDC5-DF36-53D2-1FCD-0BCAFC11F45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473481" y="2334846"/>
            <a:ext cx="497511" cy="942754"/>
          </a:xfrm>
          <a:prstGeom prst="rect">
            <a:avLst/>
          </a:prstGeom>
        </p:spPr>
      </p:pic>
      <p:pic>
        <p:nvPicPr>
          <p:cNvPr id="26" name="Picture 25">
            <a:extLst>
              <a:ext uri="{FF2B5EF4-FFF2-40B4-BE49-F238E27FC236}">
                <a16:creationId xmlns:a16="http://schemas.microsoft.com/office/drawing/2014/main" id="{220CB808-8018-A76C-0E2E-A665624C819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993244" y="3412757"/>
            <a:ext cx="761794" cy="1109886"/>
          </a:xfrm>
          <a:prstGeom prst="rect">
            <a:avLst/>
          </a:prstGeom>
        </p:spPr>
      </p:pic>
      <p:pic>
        <p:nvPicPr>
          <p:cNvPr id="32" name="Picture 31">
            <a:extLst>
              <a:ext uri="{FF2B5EF4-FFF2-40B4-BE49-F238E27FC236}">
                <a16:creationId xmlns:a16="http://schemas.microsoft.com/office/drawing/2014/main" id="{8C985578-FE3D-AB15-D62A-55615732C17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201072" y="3627219"/>
            <a:ext cx="1628104" cy="749060"/>
          </a:xfrm>
          <a:prstGeom prst="rect">
            <a:avLst/>
          </a:prstGeom>
        </p:spPr>
      </p:pic>
      <p:pic>
        <p:nvPicPr>
          <p:cNvPr id="35" name="Picture 34">
            <a:extLst>
              <a:ext uri="{FF2B5EF4-FFF2-40B4-BE49-F238E27FC236}">
                <a16:creationId xmlns:a16="http://schemas.microsoft.com/office/drawing/2014/main" id="{8FFE0857-03FF-AE33-133C-D3969ABDA56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395738" y="4586719"/>
            <a:ext cx="1151472" cy="942113"/>
          </a:xfrm>
          <a:prstGeom prst="rect">
            <a:avLst/>
          </a:prstGeom>
        </p:spPr>
      </p:pic>
      <p:pic>
        <p:nvPicPr>
          <p:cNvPr id="38" name="Picture 37">
            <a:extLst>
              <a:ext uri="{FF2B5EF4-FFF2-40B4-BE49-F238E27FC236}">
                <a16:creationId xmlns:a16="http://schemas.microsoft.com/office/drawing/2014/main" id="{2B84DE8C-B579-5D9C-807C-129099204CC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786679" y="4667395"/>
            <a:ext cx="1228069" cy="838047"/>
          </a:xfrm>
          <a:prstGeom prst="rect">
            <a:avLst/>
          </a:prstGeom>
        </p:spPr>
      </p:pic>
      <p:pic>
        <p:nvPicPr>
          <p:cNvPr id="40" name="Picture 39">
            <a:extLst>
              <a:ext uri="{FF2B5EF4-FFF2-40B4-BE49-F238E27FC236}">
                <a16:creationId xmlns:a16="http://schemas.microsoft.com/office/drawing/2014/main" id="{B42DDB78-BD64-EE47-B3C1-8A62ABBD5CA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420706" y="4640592"/>
            <a:ext cx="1151472" cy="867639"/>
          </a:xfrm>
          <a:prstGeom prst="rect">
            <a:avLst/>
          </a:prstGeom>
        </p:spPr>
      </p:pic>
    </p:spTree>
    <p:extLst>
      <p:ext uri="{BB962C8B-B14F-4D97-AF65-F5344CB8AC3E}">
        <p14:creationId xmlns:p14="http://schemas.microsoft.com/office/powerpoint/2010/main" val="14660904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627E6-4994-FB63-C3C2-73D768846DCE}"/>
              </a:ext>
            </a:extLst>
          </p:cNvPr>
          <p:cNvSpPr>
            <a:spLocks noGrp="1"/>
          </p:cNvSpPr>
          <p:nvPr>
            <p:ph type="title"/>
          </p:nvPr>
        </p:nvSpPr>
        <p:spPr/>
        <p:txBody>
          <a:bodyPr/>
          <a:lstStyle/>
          <a:p>
            <a:r>
              <a:rPr lang="en-AU" dirty="0"/>
              <a:t>Changing practices: case study</a:t>
            </a:r>
          </a:p>
        </p:txBody>
      </p:sp>
      <p:pic>
        <p:nvPicPr>
          <p:cNvPr id="4" name="Online Media 2" title="MasterFoods is leading the way in transitioning to a sustainable paper-based recyclable .">
            <a:hlinkClick r:id="" action="ppaction://media"/>
            <a:extLst>
              <a:ext uri="{FF2B5EF4-FFF2-40B4-BE49-F238E27FC236}">
                <a16:creationId xmlns:a16="http://schemas.microsoft.com/office/drawing/2014/main" id="{4E21E45E-AD1B-99AC-78E1-E7E1225D16D8}"/>
              </a:ext>
            </a:extLst>
          </p:cNvPr>
          <p:cNvPicPr>
            <a:picLocks noRot="1" noChangeAspect="1"/>
          </p:cNvPicPr>
          <p:nvPr>
            <a:videoFile r:link="rId1"/>
          </p:nvPr>
        </p:nvPicPr>
        <p:blipFill>
          <a:blip r:embed="rId3"/>
          <a:stretch>
            <a:fillRect/>
          </a:stretch>
        </p:blipFill>
        <p:spPr>
          <a:xfrm>
            <a:off x="4696691" y="1505093"/>
            <a:ext cx="2879897" cy="5100923"/>
          </a:xfrm>
          <a:prstGeom prst="rect">
            <a:avLst/>
          </a:prstGeom>
        </p:spPr>
      </p:pic>
    </p:spTree>
    <p:extLst>
      <p:ext uri="{BB962C8B-B14F-4D97-AF65-F5344CB8AC3E}">
        <p14:creationId xmlns:p14="http://schemas.microsoft.com/office/powerpoint/2010/main" val="295844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4E64-54AB-CA06-D793-93B7D51D7657}"/>
              </a:ext>
            </a:extLst>
          </p:cNvPr>
          <p:cNvSpPr>
            <a:spLocks noGrp="1"/>
          </p:cNvSpPr>
          <p:nvPr>
            <p:ph type="title"/>
          </p:nvPr>
        </p:nvSpPr>
        <p:spPr/>
        <p:txBody>
          <a:bodyPr/>
          <a:lstStyle/>
          <a:p>
            <a:r>
              <a:rPr lang="en-AU" dirty="0"/>
              <a:t>Activity 1: Booklet task</a:t>
            </a:r>
          </a:p>
        </p:txBody>
      </p:sp>
      <p:sp>
        <p:nvSpPr>
          <p:cNvPr id="3" name="Content Placeholder 2">
            <a:extLst>
              <a:ext uri="{FF2B5EF4-FFF2-40B4-BE49-F238E27FC236}">
                <a16:creationId xmlns:a16="http://schemas.microsoft.com/office/drawing/2014/main" id="{616C2179-CAB5-CF17-8CAB-351C592DE38E}"/>
              </a:ext>
            </a:extLst>
          </p:cNvPr>
          <p:cNvSpPr>
            <a:spLocks noGrp="1"/>
          </p:cNvSpPr>
          <p:nvPr>
            <p:ph idx="1"/>
          </p:nvPr>
        </p:nvSpPr>
        <p:spPr>
          <a:xfrm>
            <a:off x="838200" y="1553592"/>
            <a:ext cx="10515600" cy="5043151"/>
          </a:xfrm>
        </p:spPr>
        <p:txBody>
          <a:bodyPr>
            <a:normAutofit fontScale="92500" lnSpcReduction="20000"/>
          </a:bodyPr>
          <a:lstStyle/>
          <a:p>
            <a:pPr marL="571500" lvl="0" indent="-571500">
              <a:lnSpc>
                <a:spcPct val="115000"/>
              </a:lnSpc>
              <a:spcBef>
                <a:spcPts val="50"/>
              </a:spcBef>
            </a:pPr>
            <a:r>
              <a:rPr lang="en-US" kern="100" dirty="0">
                <a:ea typeface="Aptos" panose="020B0004020202020204" pitchFamily="34" charset="0"/>
              </a:rPr>
              <a:t>Identify key factors or strategies that can help reduce the environmental impact of food packaging.</a:t>
            </a:r>
          </a:p>
          <a:p>
            <a:pPr marL="571500" lvl="0" indent="-571500">
              <a:lnSpc>
                <a:spcPct val="115000"/>
              </a:lnSpc>
              <a:spcBef>
                <a:spcPts val="50"/>
              </a:spcBef>
              <a:buFont typeface="Wingdings" panose="05000000000000000000" pitchFamily="2" charset="2"/>
              <a:buChar char="Ø"/>
            </a:pPr>
            <a:r>
              <a:rPr lang="en-US" kern="100" dirty="0">
                <a:ea typeface="Aptos" panose="020B0004020202020204" pitchFamily="34" charset="0"/>
              </a:rPr>
              <a:t> Consider the entire food packaging chain (production, consumer behaviour, recycling).</a:t>
            </a:r>
          </a:p>
          <a:p>
            <a:pPr marL="571500" lvl="0" indent="-571500">
              <a:lnSpc>
                <a:spcPct val="115000"/>
              </a:lnSpc>
              <a:spcBef>
                <a:spcPts val="50"/>
              </a:spcBef>
              <a:buFont typeface="Wingdings" panose="05000000000000000000" pitchFamily="2" charset="2"/>
              <a:buChar char="Ø"/>
            </a:pPr>
            <a:r>
              <a:rPr lang="en-US" kern="100" dirty="0">
                <a:ea typeface="Aptos" panose="020B0004020202020204" pitchFamily="34" charset="0"/>
              </a:rPr>
              <a:t>Consider the role of industry, government and consumers.</a:t>
            </a:r>
          </a:p>
        </p:txBody>
      </p:sp>
    </p:spTree>
    <p:extLst>
      <p:ext uri="{BB962C8B-B14F-4D97-AF65-F5344CB8AC3E}">
        <p14:creationId xmlns:p14="http://schemas.microsoft.com/office/powerpoint/2010/main" val="17893766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8B126-5603-3E24-3E7C-A00467638A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679339-B743-C9E4-BA26-BD7B463B329D}"/>
              </a:ext>
            </a:extLst>
          </p:cNvPr>
          <p:cNvSpPr>
            <a:spLocks noGrp="1"/>
          </p:cNvSpPr>
          <p:nvPr>
            <p:ph type="title"/>
          </p:nvPr>
        </p:nvSpPr>
        <p:spPr/>
        <p:txBody>
          <a:bodyPr/>
          <a:lstStyle/>
          <a:p>
            <a:r>
              <a:rPr lang="en-AU" dirty="0"/>
              <a:t>Lesson 7, 8 and 9</a:t>
            </a:r>
          </a:p>
        </p:txBody>
      </p:sp>
    </p:spTree>
    <p:extLst>
      <p:ext uri="{BB962C8B-B14F-4D97-AF65-F5344CB8AC3E}">
        <p14:creationId xmlns:p14="http://schemas.microsoft.com/office/powerpoint/2010/main" val="6054232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B8C53-2B3B-8A13-96A9-58289B1E4F8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AAC4E0-37BB-5A61-398E-2959C7060EB3}"/>
              </a:ext>
            </a:extLst>
          </p:cNvPr>
          <p:cNvSpPr>
            <a:spLocks noGrp="1"/>
          </p:cNvSpPr>
          <p:nvPr>
            <p:ph idx="10"/>
          </p:nvPr>
        </p:nvSpPr>
        <p:spPr>
          <a:xfrm>
            <a:off x="838200" y="2073796"/>
            <a:ext cx="10515600" cy="2612504"/>
          </a:xfrm>
        </p:spPr>
        <p:txBody>
          <a:bodyPr>
            <a:noAutofit/>
          </a:bodyPr>
          <a:lstStyle/>
          <a:p>
            <a:r>
              <a:rPr lang="en-AU" b="1" dirty="0"/>
              <a:t>Learning intention: </a:t>
            </a:r>
            <a:r>
              <a:rPr lang="en-US" dirty="0"/>
              <a:t>To understand the needs of consumers and the environment in relation to food technologies and new product development.</a:t>
            </a:r>
            <a:endParaRPr lang="en-AU" dirty="0"/>
          </a:p>
        </p:txBody>
      </p:sp>
    </p:spTree>
    <p:extLst>
      <p:ext uri="{BB962C8B-B14F-4D97-AF65-F5344CB8AC3E}">
        <p14:creationId xmlns:p14="http://schemas.microsoft.com/office/powerpoint/2010/main" val="24296786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75DDF1-18EF-E2FD-4A5F-E8DD1735942D}"/>
              </a:ext>
            </a:extLst>
          </p:cNvPr>
          <p:cNvSpPr>
            <a:spLocks noGrp="1"/>
          </p:cNvSpPr>
          <p:nvPr>
            <p:ph idx="1"/>
          </p:nvPr>
        </p:nvSpPr>
        <p:spPr>
          <a:xfrm>
            <a:off x="838200" y="742123"/>
            <a:ext cx="10515600" cy="5446642"/>
          </a:xfrm>
        </p:spPr>
        <p:txBody>
          <a:bodyPr>
            <a:normAutofit/>
          </a:bodyPr>
          <a:lstStyle/>
          <a:p>
            <a:pPr marL="0" indent="0">
              <a:buNone/>
            </a:pPr>
            <a:r>
              <a:rPr lang="en-AU" b="1" dirty="0"/>
              <a:t>Task</a:t>
            </a:r>
          </a:p>
          <a:p>
            <a:pPr marL="0" indent="0">
              <a:buNone/>
            </a:pPr>
            <a:endParaRPr lang="en-AU" sz="2200" b="1" dirty="0"/>
          </a:p>
          <a:p>
            <a:pPr marL="0" indent="0">
              <a:spcAft>
                <a:spcPts val="800"/>
              </a:spcAft>
              <a:buNone/>
            </a:pPr>
            <a:r>
              <a:rPr lang="en-US" dirty="0"/>
              <a:t>To design a </a:t>
            </a:r>
            <a:r>
              <a:rPr lang="en-US" u="sng" dirty="0"/>
              <a:t>packaged</a:t>
            </a:r>
            <a:r>
              <a:rPr lang="en-US" dirty="0"/>
              <a:t> food product that meets the needs of consumers, considers environmental issues, and assists with enhancing healthy eating.</a:t>
            </a:r>
            <a:endParaRPr lang="en-AU" dirty="0"/>
          </a:p>
        </p:txBody>
      </p:sp>
    </p:spTree>
    <p:extLst>
      <p:ext uri="{BB962C8B-B14F-4D97-AF65-F5344CB8AC3E}">
        <p14:creationId xmlns:p14="http://schemas.microsoft.com/office/powerpoint/2010/main" val="22166777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20932F-B2D9-2B0D-01FE-418170CF6A3D}"/>
              </a:ext>
            </a:extLst>
          </p:cNvPr>
          <p:cNvPicPr>
            <a:picLocks noChangeAspect="1"/>
          </p:cNvPicPr>
          <p:nvPr/>
        </p:nvPicPr>
        <p:blipFill>
          <a:blip r:embed="rId3"/>
          <a:stretch>
            <a:fillRect/>
          </a:stretch>
        </p:blipFill>
        <p:spPr>
          <a:xfrm>
            <a:off x="1143604" y="501445"/>
            <a:ext cx="10279027" cy="6076336"/>
          </a:xfrm>
          <a:prstGeom prst="rect">
            <a:avLst/>
          </a:prstGeom>
        </p:spPr>
      </p:pic>
    </p:spTree>
    <p:extLst>
      <p:ext uri="{BB962C8B-B14F-4D97-AF65-F5344CB8AC3E}">
        <p14:creationId xmlns:p14="http://schemas.microsoft.com/office/powerpoint/2010/main" val="35939507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0B86E-BA88-0167-5A19-DE1063E9D44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EF3C0D6-B29B-09A9-47FA-69CA4CAB0CD5}"/>
              </a:ext>
            </a:extLst>
          </p:cNvPr>
          <p:cNvPicPr>
            <a:picLocks noChangeAspect="1"/>
          </p:cNvPicPr>
          <p:nvPr/>
        </p:nvPicPr>
        <p:blipFill>
          <a:blip r:embed="rId2"/>
          <a:stretch>
            <a:fillRect/>
          </a:stretch>
        </p:blipFill>
        <p:spPr>
          <a:xfrm>
            <a:off x="321605" y="752168"/>
            <a:ext cx="11421534" cy="5294671"/>
          </a:xfrm>
          <a:prstGeom prst="rect">
            <a:avLst/>
          </a:prstGeom>
        </p:spPr>
      </p:pic>
    </p:spTree>
    <p:extLst>
      <p:ext uri="{BB962C8B-B14F-4D97-AF65-F5344CB8AC3E}">
        <p14:creationId xmlns:p14="http://schemas.microsoft.com/office/powerpoint/2010/main" val="2781876283"/>
      </p:ext>
    </p:extLst>
  </p:cSld>
  <p:clrMapOvr>
    <a:masterClrMapping/>
  </p:clrMapOvr>
</p:sld>
</file>

<file path=ppt/theme/theme1.xml><?xml version="1.0" encoding="utf-8"?>
<a:theme xmlns:a="http://schemas.openxmlformats.org/drawingml/2006/main" name="FNR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FNRP slide template</Template>
  <TotalTime>125</TotalTime>
  <Words>5425</Words>
  <Application>Microsoft Office PowerPoint</Application>
  <PresentationFormat>Widescreen</PresentationFormat>
  <Paragraphs>700</Paragraphs>
  <Slides>96</Slides>
  <Notes>84</Notes>
  <HiddenSlides>0</HiddenSlides>
  <MMClips>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96</vt:i4>
      </vt:variant>
    </vt:vector>
  </HeadingPairs>
  <TitlesOfParts>
    <vt:vector size="102" baseType="lpstr">
      <vt:lpstr>Aptos</vt:lpstr>
      <vt:lpstr>Aptos Display</vt:lpstr>
      <vt:lpstr>Arial</vt:lpstr>
      <vt:lpstr>Symbol</vt:lpstr>
      <vt:lpstr>Wingdings</vt:lpstr>
      <vt:lpstr>FNRP</vt:lpstr>
      <vt:lpstr>Designing food for consumers, the environment and healthy eating</vt:lpstr>
      <vt:lpstr>Contents</vt:lpstr>
      <vt:lpstr>Lesson 1</vt:lpstr>
      <vt:lpstr>PowerPoint Presentation</vt:lpstr>
      <vt:lpstr>PowerPoint Presentation</vt:lpstr>
      <vt:lpstr>The Australian Guide to Healthy Eating</vt:lpstr>
      <vt:lpstr>Overview of the AGHE</vt:lpstr>
      <vt:lpstr>Grain foods</vt:lpstr>
      <vt:lpstr>Vegetables</vt:lpstr>
      <vt:lpstr>Fruit</vt:lpstr>
      <vt:lpstr>Why grain foods, vegetables and fruit are important</vt:lpstr>
      <vt:lpstr>Dairy and alternatives</vt:lpstr>
      <vt:lpstr>Why dairy and alternative foods are important</vt:lpstr>
      <vt:lpstr>Meat and alternatives</vt:lpstr>
      <vt:lpstr>Why meat and alternative foods are important</vt:lpstr>
      <vt:lpstr>‘Sometimes' foods</vt:lpstr>
      <vt:lpstr>Making food choices</vt:lpstr>
      <vt:lpstr>Food labelling can also assist with decision-making</vt:lpstr>
      <vt:lpstr>Health Star Rating</vt:lpstr>
      <vt:lpstr>Health Star Rating</vt:lpstr>
      <vt:lpstr>Nutrition Information Panel (NIP)</vt:lpstr>
      <vt:lpstr>Activity 1: Booklet task</vt:lpstr>
      <vt:lpstr>Lesson 2</vt:lpstr>
      <vt:lpstr>Review</vt:lpstr>
      <vt:lpstr>PowerPoint Presentation</vt:lpstr>
      <vt:lpstr>PowerPoint Presentation</vt:lpstr>
      <vt:lpstr>PowerPoint Presentation</vt:lpstr>
      <vt:lpstr>Food processing</vt:lpstr>
      <vt:lpstr>Food processing</vt:lpstr>
      <vt:lpstr>Food processing</vt:lpstr>
      <vt:lpstr>Food processing</vt:lpstr>
      <vt:lpstr>To make food edible</vt:lpstr>
      <vt:lpstr>To make food safe</vt:lpstr>
      <vt:lpstr>To extend the shelf life of food</vt:lpstr>
      <vt:lpstr>To increase range and convenience</vt:lpstr>
      <vt:lpstr>To reduce the cost of food</vt:lpstr>
      <vt:lpstr>To reduce health inequalities</vt:lpstr>
      <vt:lpstr>REMINDER</vt:lpstr>
      <vt:lpstr>Activity 1: Booklet task</vt:lpstr>
      <vt:lpstr>Lesson 3</vt:lpstr>
      <vt:lpstr>Review</vt:lpstr>
      <vt:lpstr>PowerPoint Presentation</vt:lpstr>
      <vt:lpstr>PowerPoint Presentation</vt:lpstr>
      <vt:lpstr>Product development</vt:lpstr>
      <vt:lpstr>Product development: categories</vt:lpstr>
      <vt:lpstr>Product development: drivers</vt:lpstr>
      <vt:lpstr>Product development: steps</vt:lpstr>
      <vt:lpstr>Activity 1: Booklet task</vt:lpstr>
      <vt:lpstr>Lesson 4</vt:lpstr>
      <vt:lpstr>Review</vt:lpstr>
      <vt:lpstr>PowerPoint Presentation</vt:lpstr>
      <vt:lpstr>PowerPoint Presentation</vt:lpstr>
      <vt:lpstr>PowerPoint Presentation</vt:lpstr>
      <vt:lpstr>PowerPoint Presentation</vt:lpstr>
      <vt:lpstr>The senses and food</vt:lpstr>
      <vt:lpstr>Senses and food</vt:lpstr>
      <vt:lpstr>Sight (appearance of food)</vt:lpstr>
      <vt:lpstr>Sight (appearance of food)</vt:lpstr>
      <vt:lpstr>Smell</vt:lpstr>
      <vt:lpstr>Smell</vt:lpstr>
      <vt:lpstr>Hearing (sound)</vt:lpstr>
      <vt:lpstr>Taste (flavour)</vt:lpstr>
      <vt:lpstr>Taste (flavour)</vt:lpstr>
      <vt:lpstr>Touch (texture)</vt:lpstr>
      <vt:lpstr>Touch (texture)</vt:lpstr>
      <vt:lpstr>Activity 1: Booklet task</vt:lpstr>
      <vt:lpstr>Lesson 5</vt:lpstr>
      <vt:lpstr>Review</vt:lpstr>
      <vt:lpstr>Touch (texture)</vt:lpstr>
      <vt:lpstr>Taste (flavour)</vt:lpstr>
      <vt:lpstr>PowerPoint Presentation</vt:lpstr>
      <vt:lpstr>Food production can have a negative impact on the environment</vt:lpstr>
      <vt:lpstr>Food production can have a negative impact on the environment</vt:lpstr>
      <vt:lpstr>The changing climate also has a negative impact on food production</vt:lpstr>
      <vt:lpstr>Effect of changing weather</vt:lpstr>
      <vt:lpstr>Food production: reducing environmental impact through technology</vt:lpstr>
      <vt:lpstr>Farming and the environment: changing practices using technology</vt:lpstr>
      <vt:lpstr>Food processing: reducing environmental impact through technology</vt:lpstr>
      <vt:lpstr>Activity 1: Booklet task</vt:lpstr>
      <vt:lpstr>Lesson 6</vt:lpstr>
      <vt:lpstr>Review</vt:lpstr>
      <vt:lpstr>PowerPoint Presentation</vt:lpstr>
      <vt:lpstr>PowerPoint Presentation</vt:lpstr>
      <vt:lpstr>Food packaging</vt:lpstr>
      <vt:lpstr>Food packaging</vt:lpstr>
      <vt:lpstr>Food packaging and the environment</vt:lpstr>
      <vt:lpstr>Product stewardship</vt:lpstr>
      <vt:lpstr>Plastics and packaging</vt:lpstr>
      <vt:lpstr>Changing practices: case study</vt:lpstr>
      <vt:lpstr>Changing practices: case study</vt:lpstr>
      <vt:lpstr>Activity 1: Booklet task</vt:lpstr>
      <vt:lpstr>Lesson 7, 8 and 9</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Editor</dc:creator>
  <cp:lastModifiedBy>Editor</cp:lastModifiedBy>
  <cp:revision>1</cp:revision>
  <dcterms:created xsi:type="dcterms:W3CDTF">2025-09-16T08:57:11Z</dcterms:created>
  <dcterms:modified xsi:type="dcterms:W3CDTF">2025-11-11T00:12:45Z</dcterms:modified>
</cp:coreProperties>
</file>