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5"/>
  </p:notesMasterIdLst>
  <p:sldIdLst>
    <p:sldId id="257" r:id="rId2"/>
    <p:sldId id="258" r:id="rId3"/>
    <p:sldId id="259" r:id="rId4"/>
    <p:sldId id="262" r:id="rId5"/>
    <p:sldId id="442" r:id="rId6"/>
    <p:sldId id="409" r:id="rId7"/>
    <p:sldId id="284" r:id="rId8"/>
    <p:sldId id="285" r:id="rId9"/>
    <p:sldId id="286" r:id="rId10"/>
    <p:sldId id="288" r:id="rId11"/>
    <p:sldId id="410" r:id="rId12"/>
    <p:sldId id="349" r:id="rId13"/>
    <p:sldId id="347" r:id="rId14"/>
    <p:sldId id="443" r:id="rId15"/>
    <p:sldId id="348" r:id="rId16"/>
    <p:sldId id="351" r:id="rId17"/>
    <p:sldId id="352" r:id="rId18"/>
    <p:sldId id="411" r:id="rId19"/>
    <p:sldId id="444" r:id="rId20"/>
    <p:sldId id="445" r:id="rId21"/>
    <p:sldId id="446" r:id="rId22"/>
    <p:sldId id="447" r:id="rId23"/>
    <p:sldId id="448" r:id="rId24"/>
    <p:sldId id="449" r:id="rId25"/>
    <p:sldId id="450" r:id="rId26"/>
    <p:sldId id="451" r:id="rId27"/>
    <p:sldId id="452" r:id="rId28"/>
    <p:sldId id="453" r:id="rId29"/>
    <p:sldId id="454" r:id="rId30"/>
    <p:sldId id="455" r:id="rId31"/>
    <p:sldId id="456" r:id="rId32"/>
    <p:sldId id="457" r:id="rId33"/>
    <p:sldId id="458" r:id="rId34"/>
    <p:sldId id="459" r:id="rId35"/>
    <p:sldId id="460" r:id="rId36"/>
    <p:sldId id="461" r:id="rId37"/>
    <p:sldId id="462" r:id="rId38"/>
    <p:sldId id="463" r:id="rId39"/>
    <p:sldId id="464" r:id="rId40"/>
    <p:sldId id="465" r:id="rId41"/>
    <p:sldId id="466" r:id="rId42"/>
    <p:sldId id="467" r:id="rId43"/>
    <p:sldId id="468" r:id="rId44"/>
    <p:sldId id="469" r:id="rId45"/>
    <p:sldId id="470" r:id="rId46"/>
    <p:sldId id="471" r:id="rId47"/>
    <p:sldId id="472" r:id="rId48"/>
    <p:sldId id="473" r:id="rId49"/>
    <p:sldId id="474" r:id="rId50"/>
    <p:sldId id="475" r:id="rId51"/>
    <p:sldId id="476" r:id="rId52"/>
    <p:sldId id="477" r:id="rId53"/>
    <p:sldId id="478" r:id="rId54"/>
    <p:sldId id="479" r:id="rId55"/>
    <p:sldId id="480" r:id="rId56"/>
    <p:sldId id="481" r:id="rId57"/>
    <p:sldId id="482" r:id="rId58"/>
    <p:sldId id="483" r:id="rId59"/>
    <p:sldId id="484" r:id="rId60"/>
    <p:sldId id="485" r:id="rId61"/>
    <p:sldId id="486" r:id="rId62"/>
    <p:sldId id="487" r:id="rId63"/>
    <p:sldId id="488" r:id="rId64"/>
    <p:sldId id="489" r:id="rId65"/>
    <p:sldId id="490" r:id="rId66"/>
    <p:sldId id="491" r:id="rId67"/>
    <p:sldId id="492" r:id="rId68"/>
    <p:sldId id="493" r:id="rId69"/>
    <p:sldId id="494" r:id="rId70"/>
    <p:sldId id="264" r:id="rId71"/>
    <p:sldId id="439" r:id="rId72"/>
    <p:sldId id="437" r:id="rId73"/>
    <p:sldId id="438" r:id="rId74"/>
    <p:sldId id="266" r:id="rId75"/>
    <p:sldId id="267" r:id="rId76"/>
    <p:sldId id="268" r:id="rId77"/>
    <p:sldId id="269" r:id="rId78"/>
    <p:sldId id="270" r:id="rId79"/>
    <p:sldId id="271" r:id="rId80"/>
    <p:sldId id="287" r:id="rId81"/>
    <p:sldId id="345" r:id="rId82"/>
    <p:sldId id="309" r:id="rId83"/>
    <p:sldId id="307" r:id="rId84"/>
    <p:sldId id="308" r:id="rId85"/>
    <p:sldId id="311" r:id="rId86"/>
    <p:sldId id="310" r:id="rId87"/>
    <p:sldId id="312" r:id="rId88"/>
    <p:sldId id="495" r:id="rId89"/>
    <p:sldId id="496" r:id="rId90"/>
    <p:sldId id="497" r:id="rId91"/>
    <p:sldId id="498" r:id="rId92"/>
    <p:sldId id="499" r:id="rId93"/>
    <p:sldId id="500"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363117-E00E-4FFB-8E29-98647CFAA29C}" v="11" dt="2025-11-10T23:14:32.497"/>
    <p1510:client id="{EBEC0C4E-DE65-4E2E-A35D-94F5ABFBB459}" v="4" dt="2025-11-11T01:02:39.7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46" autoAdjust="0"/>
    <p:restoredTop sz="82484" autoAdjust="0"/>
  </p:normalViewPr>
  <p:slideViewPr>
    <p:cSldViewPr snapToGrid="0">
      <p:cViewPr varScale="1">
        <p:scale>
          <a:sx n="56" d="100"/>
          <a:sy n="56" d="100"/>
        </p:scale>
        <p:origin x="595" y="2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a Craig" userId="b403983d7592b689" providerId="LiveId" clId="{B3B75DA0-8123-49D9-A973-119B14C712D1}"/>
    <pc:docChg chg="undo custSel addSld delSld modSld">
      <pc:chgData name="Peta Craig" userId="b403983d7592b689" providerId="LiveId" clId="{B3B75DA0-8123-49D9-A973-119B14C712D1}" dt="2025-11-11T01:03:02.598" v="2251" actId="14100"/>
      <pc:docMkLst>
        <pc:docMk/>
      </pc:docMkLst>
      <pc:sldChg chg="modNotesTx">
        <pc:chgData name="Peta Craig" userId="b403983d7592b689" providerId="LiveId" clId="{B3B75DA0-8123-49D9-A973-119B14C712D1}" dt="2025-11-10T23:13:30.654" v="2210" actId="20577"/>
        <pc:sldMkLst>
          <pc:docMk/>
          <pc:sldMk cId="3939197884" sldId="268"/>
        </pc:sldMkLst>
      </pc:sldChg>
      <pc:sldChg chg="modNotesTx">
        <pc:chgData name="Peta Craig" userId="b403983d7592b689" providerId="LiveId" clId="{B3B75DA0-8123-49D9-A973-119B14C712D1}" dt="2025-11-10T23:13:41.175" v="2211" actId="20577"/>
        <pc:sldMkLst>
          <pc:docMk/>
          <pc:sldMk cId="1819295951" sldId="270"/>
        </pc:sldMkLst>
      </pc:sldChg>
      <pc:sldChg chg="modNotesTx">
        <pc:chgData name="Peta Craig" userId="b403983d7592b689" providerId="LiveId" clId="{B3B75DA0-8123-49D9-A973-119B14C712D1}" dt="2025-11-10T23:13:49.967" v="2212" actId="20577"/>
        <pc:sldMkLst>
          <pc:docMk/>
          <pc:sldMk cId="1709906571" sldId="287"/>
        </pc:sldMkLst>
      </pc:sldChg>
      <pc:sldChg chg="modNotesTx">
        <pc:chgData name="Peta Craig" userId="b403983d7592b689" providerId="LiveId" clId="{B3B75DA0-8123-49D9-A973-119B14C712D1}" dt="2025-11-10T23:14:05.756" v="2218" actId="5793"/>
        <pc:sldMkLst>
          <pc:docMk/>
          <pc:sldMk cId="2713051954" sldId="307"/>
        </pc:sldMkLst>
      </pc:sldChg>
      <pc:sldChg chg="modNotesTx">
        <pc:chgData name="Peta Craig" userId="b403983d7592b689" providerId="LiveId" clId="{B3B75DA0-8123-49D9-A973-119B14C712D1}" dt="2025-11-10T23:14:12.799" v="2221" actId="5793"/>
        <pc:sldMkLst>
          <pc:docMk/>
          <pc:sldMk cId="354432096" sldId="308"/>
        </pc:sldMkLst>
      </pc:sldChg>
      <pc:sldChg chg="modNotesTx">
        <pc:chgData name="Peta Craig" userId="b403983d7592b689" providerId="LiveId" clId="{B3B75DA0-8123-49D9-A973-119B14C712D1}" dt="2025-11-10T23:13:58.144" v="2215" actId="5793"/>
        <pc:sldMkLst>
          <pc:docMk/>
          <pc:sldMk cId="3770829795" sldId="309"/>
        </pc:sldMkLst>
      </pc:sldChg>
      <pc:sldChg chg="modNotesTx">
        <pc:chgData name="Peta Craig" userId="b403983d7592b689" providerId="LiveId" clId="{B3B75DA0-8123-49D9-A973-119B14C712D1}" dt="2025-11-10T23:14:24.005" v="2227" actId="5793"/>
        <pc:sldMkLst>
          <pc:docMk/>
          <pc:sldMk cId="3599987350" sldId="310"/>
        </pc:sldMkLst>
      </pc:sldChg>
      <pc:sldChg chg="modNotesTx">
        <pc:chgData name="Peta Craig" userId="b403983d7592b689" providerId="LiveId" clId="{B3B75DA0-8123-49D9-A973-119B14C712D1}" dt="2025-11-10T23:14:18.781" v="2224" actId="5793"/>
        <pc:sldMkLst>
          <pc:docMk/>
          <pc:sldMk cId="505504887" sldId="311"/>
        </pc:sldMkLst>
      </pc:sldChg>
      <pc:sldChg chg="modNotesTx">
        <pc:chgData name="Peta Craig" userId="b403983d7592b689" providerId="LiveId" clId="{B3B75DA0-8123-49D9-A973-119B14C712D1}" dt="2025-11-10T23:14:31.971" v="2230" actId="20577"/>
        <pc:sldMkLst>
          <pc:docMk/>
          <pc:sldMk cId="425409552" sldId="312"/>
        </pc:sldMkLst>
      </pc:sldChg>
      <pc:sldChg chg="addSp delSp modSp mod delAnim modAnim modNotesTx">
        <pc:chgData name="Peta Craig" userId="b403983d7592b689" providerId="LiveId" clId="{B3B75DA0-8123-49D9-A973-119B14C712D1}" dt="2025-11-11T00:50:33.220" v="2240" actId="20577"/>
        <pc:sldMkLst>
          <pc:docMk/>
          <pc:sldMk cId="2566242109" sldId="347"/>
        </pc:sldMkLst>
        <pc:picChg chg="add mod">
          <ac:chgData name="Peta Craig" userId="b403983d7592b689" providerId="LiveId" clId="{B3B75DA0-8123-49D9-A973-119B14C712D1}" dt="2025-11-11T00:50:27.174" v="2232"/>
          <ac:picMkLst>
            <pc:docMk/>
            <pc:sldMk cId="2566242109" sldId="347"/>
            <ac:picMk id="3" creationId="{FEA56326-0736-926E-7A58-36D19F9FC1F7}"/>
          </ac:picMkLst>
        </pc:picChg>
        <pc:picChg chg="del">
          <ac:chgData name="Peta Craig" userId="b403983d7592b689" providerId="LiveId" clId="{B3B75DA0-8123-49D9-A973-119B14C712D1}" dt="2025-11-11T00:50:26.810" v="2231" actId="478"/>
          <ac:picMkLst>
            <pc:docMk/>
            <pc:sldMk cId="2566242109" sldId="347"/>
            <ac:picMk id="4" creationId="{99A936C4-AC01-F281-3BC7-A2E594167731}"/>
          </ac:picMkLst>
        </pc:picChg>
      </pc:sldChg>
      <pc:sldChg chg="add modNotesTx">
        <pc:chgData name="Peta Craig" userId="b403983d7592b689" providerId="LiveId" clId="{B3B75DA0-8123-49D9-A973-119B14C712D1}" dt="2025-11-10T23:13:15.122" v="2208" actId="20577"/>
        <pc:sldMkLst>
          <pc:docMk/>
          <pc:sldMk cId="2993294294" sldId="437"/>
        </pc:sldMkLst>
      </pc:sldChg>
      <pc:sldChg chg="add modNotesTx">
        <pc:chgData name="Peta Craig" userId="b403983d7592b689" providerId="LiveId" clId="{B3B75DA0-8123-49D9-A973-119B14C712D1}" dt="2025-11-10T23:13:21.715" v="2209" actId="20577"/>
        <pc:sldMkLst>
          <pc:docMk/>
          <pc:sldMk cId="1466090479" sldId="438"/>
        </pc:sldMkLst>
      </pc:sldChg>
      <pc:sldChg chg="modSp add mod">
        <pc:chgData name="Peta Craig" userId="b403983d7592b689" providerId="LiveId" clId="{B3B75DA0-8123-49D9-A973-119B14C712D1}" dt="2025-10-14T00:41:57.576" v="2123" actId="6549"/>
        <pc:sldMkLst>
          <pc:docMk/>
          <pc:sldMk cId="1594822391" sldId="460"/>
        </pc:sldMkLst>
        <pc:spChg chg="mod">
          <ac:chgData name="Peta Craig" userId="b403983d7592b689" providerId="LiveId" clId="{B3B75DA0-8123-49D9-A973-119B14C712D1}" dt="2025-10-14T00:41:57.576" v="2123" actId="6549"/>
          <ac:spMkLst>
            <pc:docMk/>
            <pc:sldMk cId="1594822391" sldId="460"/>
            <ac:spMk id="4" creationId="{AD3E8E32-E180-C230-9B73-343500941932}"/>
          </ac:spMkLst>
        </pc:spChg>
      </pc:sldChg>
      <pc:sldChg chg="addSp delSp modSp new mod modNotesTx">
        <pc:chgData name="Peta Craig" userId="b403983d7592b689" providerId="LiveId" clId="{B3B75DA0-8123-49D9-A973-119B14C712D1}" dt="2025-10-14T00:54:01.695" v="2150" actId="20577"/>
        <pc:sldMkLst>
          <pc:docMk/>
          <pc:sldMk cId="1917985009" sldId="465"/>
        </pc:sldMkLst>
      </pc:sldChg>
      <pc:sldChg chg="modSp mod modNotesTx">
        <pc:chgData name="Peta Craig" userId="b403983d7592b689" providerId="LiveId" clId="{B3B75DA0-8123-49D9-A973-119B14C712D1}" dt="2025-10-14T01:08:53.886" v="2198" actId="255"/>
        <pc:sldMkLst>
          <pc:docMk/>
          <pc:sldMk cId="3740873152" sldId="476"/>
        </pc:sldMkLst>
        <pc:spChg chg="mod">
          <ac:chgData name="Peta Craig" userId="b403983d7592b689" providerId="LiveId" clId="{B3B75DA0-8123-49D9-A973-119B14C712D1}" dt="2025-10-14T01:08:18.124" v="2158" actId="20577"/>
          <ac:spMkLst>
            <pc:docMk/>
            <pc:sldMk cId="3740873152" sldId="476"/>
            <ac:spMk id="3" creationId="{8026F9B5-C787-27DF-2CD0-2AC08C4E8BA3}"/>
          </ac:spMkLst>
        </pc:spChg>
      </pc:sldChg>
      <pc:sldChg chg="addSp delSp modSp mod delAnim modAnim modNotesTx">
        <pc:chgData name="Peta Craig" userId="b403983d7592b689" providerId="LiveId" clId="{B3B75DA0-8123-49D9-A973-119B14C712D1}" dt="2025-11-11T01:03:02.598" v="2251" actId="14100"/>
        <pc:sldMkLst>
          <pc:docMk/>
          <pc:sldMk cId="1308430782" sldId="487"/>
        </pc:sldMkLst>
        <pc:picChg chg="add mod">
          <ac:chgData name="Peta Craig" userId="b403983d7592b689" providerId="LiveId" clId="{B3B75DA0-8123-49D9-A973-119B14C712D1}" dt="2025-11-11T01:03:02.598" v="2251" actId="14100"/>
          <ac:picMkLst>
            <pc:docMk/>
            <pc:sldMk cId="1308430782" sldId="487"/>
            <ac:picMk id="3" creationId="{6AB1411E-93FB-C6A5-FA15-215D4EEF100F}"/>
          </ac:picMkLst>
        </pc:picChg>
        <pc:picChg chg="del">
          <ac:chgData name="Peta Craig" userId="b403983d7592b689" providerId="LiveId" clId="{B3B75DA0-8123-49D9-A973-119B14C712D1}" dt="2025-11-11T01:02:20.379" v="2245" actId="478"/>
          <ac:picMkLst>
            <pc:docMk/>
            <pc:sldMk cId="1308430782" sldId="487"/>
            <ac:picMk id="4" creationId="{3E634B41-E779-6A5D-53E9-AE68EE998580}"/>
          </ac:picMkLst>
        </pc:picChg>
      </pc:sldChg>
      <pc:sldChg chg="modSp add mod">
        <pc:chgData name="Peta Craig" userId="b403983d7592b689" providerId="LiveId" clId="{B3B75DA0-8123-49D9-A973-119B14C712D1}" dt="2025-10-14T01:31:53.691" v="2200" actId="14100"/>
        <pc:sldMkLst>
          <pc:docMk/>
          <pc:sldMk cId="2216677774" sldId="498"/>
        </pc:sldMkLst>
        <pc:spChg chg="mod">
          <ac:chgData name="Peta Craig" userId="b403983d7592b689" providerId="LiveId" clId="{B3B75DA0-8123-49D9-A973-119B14C712D1}" dt="2025-10-14T01:31:53.691" v="2200" actId="14100"/>
          <ac:spMkLst>
            <pc:docMk/>
            <pc:sldMk cId="2216677774" sldId="498"/>
            <ac:spMk id="3" creationId="{C375DDF1-18EF-E2FD-4A5F-E8DD1735942D}"/>
          </ac:spMkLst>
        </pc:spChg>
      </pc:sldChg>
      <pc:sldChg chg="addSp delSp modSp add mod">
        <pc:chgData name="Peta Craig" userId="b403983d7592b689" providerId="LiveId" clId="{B3B75DA0-8123-49D9-A973-119B14C712D1}" dt="2025-10-14T01:33:08.117" v="2207" actId="1076"/>
        <pc:sldMkLst>
          <pc:docMk/>
          <pc:sldMk cId="3717789568" sldId="500"/>
        </pc:sldMkLst>
        <pc:picChg chg="add mod">
          <ac:chgData name="Peta Craig" userId="b403983d7592b689" providerId="LiveId" clId="{B3B75DA0-8123-49D9-A973-119B14C712D1}" dt="2025-10-14T01:33:08.117" v="2207" actId="1076"/>
          <ac:picMkLst>
            <pc:docMk/>
            <pc:sldMk cId="3717789568" sldId="500"/>
            <ac:picMk id="4" creationId="{31F776BE-BDAC-C996-136B-A50BCF683DC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58D43D-58E5-4166-8C46-63E28280C863}" type="datetimeFigureOut">
              <a:rPr lang="en-AU" smtClean="0"/>
              <a:t>11/11/2025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63BB70-5BCC-4C8B-B08C-EF437997776C}" type="slidenum">
              <a:rPr lang="en-AU" smtClean="0"/>
              <a:t>‹#›</a:t>
            </a:fld>
            <a:endParaRPr lang="en-AU"/>
          </a:p>
        </p:txBody>
      </p:sp>
    </p:spTree>
    <p:extLst>
      <p:ext uri="{BB962C8B-B14F-4D97-AF65-F5344CB8AC3E}">
        <p14:creationId xmlns:p14="http://schemas.microsoft.com/office/powerpoint/2010/main" val="1743541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eatforhealth.gov.au/food-essentials/how-much-do-we-need-each-day/recommended-number-serves-adults"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AU" dirty="0">
                <a:latin typeface="Arial" panose="020B0604020202020204" pitchFamily="34" charset="0"/>
                <a:cs typeface="Arial" panose="020B0604020202020204" pitchFamily="34" charset="0"/>
              </a:rPr>
              <a:t>Images: Designed by </a:t>
            </a:r>
            <a:r>
              <a:rPr lang="en-AU" dirty="0" err="1">
                <a:latin typeface="Arial" panose="020B0604020202020204" pitchFamily="34" charset="0"/>
                <a:cs typeface="Arial" panose="020B0604020202020204" pitchFamily="34" charset="0"/>
              </a:rPr>
              <a:t>Freepik</a:t>
            </a:r>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B77E40-D0E8-4874-BAFC-253CC826BD69}" type="slidenum">
              <a:rPr lang="en-AU" smtClean="0"/>
              <a:t>1</a:t>
            </a:fld>
            <a:endParaRPr lang="en-AU"/>
          </a:p>
        </p:txBody>
      </p:sp>
    </p:spTree>
    <p:extLst>
      <p:ext uri="{BB962C8B-B14F-4D97-AF65-F5344CB8AC3E}">
        <p14:creationId xmlns:p14="http://schemas.microsoft.com/office/powerpoint/2010/main" val="1517981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4E458-4CA7-47C8-5008-BC4D2586C7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E40AA9-A1E2-5B6F-F81C-9E5B76B3D7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A6858F-622B-B4EC-B979-D3E717011B7C}"/>
              </a:ext>
            </a:extLst>
          </p:cNvPr>
          <p:cNvSpPr>
            <a:spLocks noGrp="1"/>
          </p:cNvSpPr>
          <p:nvPr>
            <p:ph type="body" idx="1"/>
          </p:nvPr>
        </p:nvSpPr>
        <p:spPr/>
        <p:txBody>
          <a:bodyPr/>
          <a:lstStyle/>
          <a:p>
            <a:pPr defTabSz="966155"/>
            <a:r>
              <a:rPr lang="en-AU" sz="1100" dirty="0">
                <a:latin typeface="Arial" panose="020B0604020202020204" pitchFamily="34" charset="0"/>
                <a:cs typeface="Arial" panose="020B0604020202020204" pitchFamily="34" charset="0"/>
              </a:rPr>
              <a:t>There are lots of steps that use different equipment to bring wheat from the farm, to make bread, to then appear at the shops. </a:t>
            </a:r>
          </a:p>
          <a:p>
            <a:pPr defTabSz="966155"/>
            <a:endParaRPr lang="en-AU"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Some 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defTabSz="966155"/>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295C755-A13F-EDC5-E339-C799D3539A1A}"/>
              </a:ext>
            </a:extLst>
          </p:cNvPr>
          <p:cNvSpPr>
            <a:spLocks noGrp="1"/>
          </p:cNvSpPr>
          <p:nvPr>
            <p:ph type="sldNum" sz="quarter" idx="5"/>
          </p:nvPr>
        </p:nvSpPr>
        <p:spPr/>
        <p:txBody>
          <a:bodyPr/>
          <a:lstStyle/>
          <a:p>
            <a:fld id="{2EB77E40-D0E8-4874-BAFC-253CC826BD69}" type="slidenum">
              <a:rPr lang="en-AU" smtClean="0"/>
              <a:t>12</a:t>
            </a:fld>
            <a:endParaRPr lang="en-AU"/>
          </a:p>
        </p:txBody>
      </p:sp>
    </p:spTree>
    <p:extLst>
      <p:ext uri="{BB962C8B-B14F-4D97-AF65-F5344CB8AC3E}">
        <p14:creationId xmlns:p14="http://schemas.microsoft.com/office/powerpoint/2010/main" val="488329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[3.06]</a:t>
            </a:r>
          </a:p>
        </p:txBody>
      </p:sp>
      <p:sp>
        <p:nvSpPr>
          <p:cNvPr id="4" name="Slide Number Placeholder 3"/>
          <p:cNvSpPr>
            <a:spLocks noGrp="1"/>
          </p:cNvSpPr>
          <p:nvPr>
            <p:ph type="sldNum" sz="quarter" idx="5"/>
          </p:nvPr>
        </p:nvSpPr>
        <p:spPr/>
        <p:txBody>
          <a:bodyPr/>
          <a:lstStyle/>
          <a:p>
            <a:fld id="{2EB77E40-D0E8-4874-BAFC-253CC826BD69}" type="slidenum">
              <a:rPr lang="en-AU" smtClean="0"/>
              <a:t>13</a:t>
            </a:fld>
            <a:endParaRPr lang="en-AU"/>
          </a:p>
        </p:txBody>
      </p:sp>
    </p:spTree>
    <p:extLst>
      <p:ext uri="{BB962C8B-B14F-4D97-AF65-F5344CB8AC3E}">
        <p14:creationId xmlns:p14="http://schemas.microsoft.com/office/powerpoint/2010/main" val="3748177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Students can access the video to assist with the task: https://www.youtube.com/watch?v=SO9RXavMVk8&amp;t=67s</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The following slide gives and example response. </a:t>
            </a:r>
          </a:p>
          <a:p>
            <a:endParaRPr lang="en-AU" dirty="0"/>
          </a:p>
        </p:txBody>
      </p:sp>
      <p:sp>
        <p:nvSpPr>
          <p:cNvPr id="4" name="Slide Number Placeholder 3"/>
          <p:cNvSpPr>
            <a:spLocks noGrp="1"/>
          </p:cNvSpPr>
          <p:nvPr>
            <p:ph type="sldNum" sz="quarter" idx="5"/>
          </p:nvPr>
        </p:nvSpPr>
        <p:spPr/>
        <p:txBody>
          <a:bodyPr/>
          <a:lstStyle/>
          <a:p>
            <a:fld id="{0363BB70-5BCC-4C8B-B08C-EF437997776C}" type="slidenum">
              <a:rPr lang="en-AU" smtClean="0"/>
              <a:t>14</a:t>
            </a:fld>
            <a:endParaRPr lang="en-AU"/>
          </a:p>
        </p:txBody>
      </p:sp>
    </p:spTree>
    <p:extLst>
      <p:ext uri="{BB962C8B-B14F-4D97-AF65-F5344CB8AC3E}">
        <p14:creationId xmlns:p14="http://schemas.microsoft.com/office/powerpoint/2010/main" val="3441647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Suggested response: There are lots of steps that use different equipment to bring milk from the farm to the supermarket. This is a simplified flowchart of what was shown in the video. </a:t>
            </a:r>
          </a:p>
          <a:p>
            <a:endParaRPr lang="en-AU" sz="1100" dirty="0">
              <a:latin typeface="Arial" panose="020B0604020202020204" pitchFamily="34" charset="0"/>
              <a:cs typeface="Arial" panose="020B0604020202020204" pitchFamily="34" charset="0"/>
            </a:endParaRPr>
          </a:p>
          <a:p>
            <a:pPr marL="241539" indent="-241539">
              <a:buAutoNum type="arabicPeriod"/>
            </a:pPr>
            <a:r>
              <a:rPr lang="en-AU" sz="1100" dirty="0">
                <a:latin typeface="Arial" panose="020B0604020202020204" pitchFamily="34" charset="0"/>
                <a:cs typeface="Arial" panose="020B0604020202020204" pitchFamily="34" charset="0"/>
              </a:rPr>
              <a:t>Dairy cows are kept on a farm where they are given different food to help them produce milk.</a:t>
            </a:r>
          </a:p>
          <a:p>
            <a:pPr marL="241539" indent="-241539">
              <a:buAutoNum type="arabicPeriod"/>
            </a:pPr>
            <a:r>
              <a:rPr lang="en-AU" sz="1100" dirty="0">
                <a:latin typeface="Arial" panose="020B0604020202020204" pitchFamily="34" charset="0"/>
                <a:cs typeface="Arial" panose="020B0604020202020204" pitchFamily="34" charset="0"/>
              </a:rPr>
              <a:t>The cows are milked by farmers in sheds on the farm.</a:t>
            </a:r>
          </a:p>
          <a:p>
            <a:pPr marL="241539" indent="-241539">
              <a:buAutoNum type="arabicPeriod"/>
            </a:pPr>
            <a:r>
              <a:rPr lang="en-AU" sz="1100" dirty="0">
                <a:latin typeface="Arial" panose="020B0604020202020204" pitchFamily="34" charset="0"/>
                <a:cs typeface="Arial" panose="020B0604020202020204" pitchFamily="34" charset="0"/>
              </a:rPr>
              <a:t>The milk is pumped into a milk tank and transported to the nearest processing plant.</a:t>
            </a:r>
          </a:p>
          <a:p>
            <a:pPr marL="241539" indent="-241539">
              <a:buAutoNum type="arabicPeriod"/>
            </a:pPr>
            <a:r>
              <a:rPr lang="en-AU" sz="1100" dirty="0">
                <a:latin typeface="Arial" panose="020B0604020202020204" pitchFamily="34" charset="0"/>
                <a:cs typeface="Arial" panose="020B0604020202020204" pitchFamily="34" charset="0"/>
              </a:rPr>
              <a:t>The testing process is to ensure there is no harmful bacteria and has the right level of nutrients.</a:t>
            </a:r>
          </a:p>
          <a:p>
            <a:pPr marL="241539" indent="-241539">
              <a:buAutoNum type="arabicPeriod"/>
            </a:pPr>
            <a:r>
              <a:rPr lang="en-AU" sz="1100" dirty="0">
                <a:latin typeface="Arial" panose="020B0604020202020204" pitchFamily="34" charset="0"/>
                <a:cs typeface="Arial" panose="020B0604020202020204" pitchFamily="34" charset="0"/>
              </a:rPr>
              <a:t>The milk is pasteurised where it is heated at high temperatures to remove any harmful bacteria.</a:t>
            </a:r>
          </a:p>
          <a:p>
            <a:pPr marL="241539" indent="-241539">
              <a:buAutoNum type="arabicPeriod"/>
            </a:pPr>
            <a:r>
              <a:rPr lang="en-AU" sz="1100" dirty="0">
                <a:latin typeface="Arial" panose="020B0604020202020204" pitchFamily="34" charset="0"/>
                <a:cs typeface="Arial" panose="020B0604020202020204" pitchFamily="34" charset="0"/>
              </a:rPr>
              <a:t>The milk is homogenised, which evenly distribute the fat globules (otherwise the fat would sit on top of the milk).</a:t>
            </a:r>
          </a:p>
          <a:p>
            <a:pPr marL="241539" indent="-241539">
              <a:buAutoNum type="arabicPeriod"/>
            </a:pPr>
            <a:r>
              <a:rPr lang="en-AU" sz="1100" dirty="0">
                <a:latin typeface="Arial" panose="020B0604020202020204" pitchFamily="34" charset="0"/>
                <a:cs typeface="Arial" panose="020B0604020202020204" pitchFamily="34" charset="0"/>
              </a:rPr>
              <a:t>The milk is put into containers and transported to the shops for us to buy.</a:t>
            </a:r>
          </a:p>
          <a:p>
            <a:pPr marL="241539" indent="-241539">
              <a:buAutoNum type="arabicPeriod"/>
            </a:pPr>
            <a:r>
              <a:rPr lang="en-AU" sz="1100" dirty="0">
                <a:latin typeface="Arial" panose="020B0604020202020204" pitchFamily="34" charset="0"/>
                <a:cs typeface="Arial" panose="020B0604020202020204" pitchFamily="34" charset="0"/>
              </a:rPr>
              <a:t>It can also be made into other products, like cheese, yoghurt and custard.</a:t>
            </a:r>
          </a:p>
          <a:p>
            <a:pPr marL="241539" indent="-241539">
              <a:buAutoNum type="arabicPeriod"/>
            </a:pPr>
            <a:endParaRPr lang="en-AU" sz="1100" dirty="0">
              <a:latin typeface="Arial" panose="020B0604020202020204" pitchFamily="34" charset="0"/>
              <a:cs typeface="Arial" panose="020B0604020202020204" pitchFamily="34" charset="0"/>
            </a:endParaRPr>
          </a:p>
          <a:p>
            <a:pPr defTabSz="966155"/>
            <a:r>
              <a:rPr lang="en-AU" sz="1100" dirty="0">
                <a:latin typeface="Arial" panose="020B0604020202020204" pitchFamily="34" charset="0"/>
                <a:cs typeface="Arial" panose="020B0604020202020204" pitchFamily="34" charset="0"/>
              </a:rPr>
              <a:t>Images: Some 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B77E40-D0E8-4874-BAFC-253CC826BD69}" type="slidenum">
              <a:rPr lang="en-AU" smtClean="0"/>
              <a:t>15</a:t>
            </a:fld>
            <a:endParaRPr lang="en-AU"/>
          </a:p>
        </p:txBody>
      </p:sp>
    </p:spTree>
    <p:extLst>
      <p:ext uri="{BB962C8B-B14F-4D97-AF65-F5344CB8AC3E}">
        <p14:creationId xmlns:p14="http://schemas.microsoft.com/office/powerpoint/2010/main" val="4032016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EB77E40-D0E8-4874-BAFC-253CC826BD69}" type="slidenum">
              <a:rPr lang="en-AU" smtClean="0"/>
              <a:t>16</a:t>
            </a:fld>
            <a:endParaRPr lang="en-AU"/>
          </a:p>
        </p:txBody>
      </p:sp>
    </p:spTree>
    <p:extLst>
      <p:ext uri="{BB962C8B-B14F-4D97-AF65-F5344CB8AC3E}">
        <p14:creationId xmlns:p14="http://schemas.microsoft.com/office/powerpoint/2010/main" val="3311430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EB77E40-D0E8-4874-BAFC-253CC826BD69}" type="slidenum">
              <a:rPr lang="en-AU" smtClean="0"/>
              <a:t>17</a:t>
            </a:fld>
            <a:endParaRPr lang="en-AU"/>
          </a:p>
        </p:txBody>
      </p:sp>
    </p:spTree>
    <p:extLst>
      <p:ext uri="{BB962C8B-B14F-4D97-AF65-F5344CB8AC3E}">
        <p14:creationId xmlns:p14="http://schemas.microsoft.com/office/powerpoint/2010/main" val="3713485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4F136-280A-0734-3F2F-FA6AC1B306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3E6F80-1B36-C857-304F-CC1F644D3C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775DE4-2BE4-DF49-DE10-7C7C535382D2}"/>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58E2EBA1-72B4-83F6-DA67-F84EB0CAE2B5}"/>
              </a:ext>
            </a:extLst>
          </p:cNvPr>
          <p:cNvSpPr>
            <a:spLocks noGrp="1"/>
          </p:cNvSpPr>
          <p:nvPr>
            <p:ph type="sldNum" sz="quarter" idx="5"/>
          </p:nvPr>
        </p:nvSpPr>
        <p:spPr/>
        <p:txBody>
          <a:bodyPr/>
          <a:lstStyle/>
          <a:p>
            <a:fld id="{82545549-36F0-40C5-A2B5-E93466E7B68A}" type="slidenum">
              <a:rPr lang="en-AU" smtClean="0"/>
              <a:t>18</a:t>
            </a:fld>
            <a:endParaRPr lang="en-AU"/>
          </a:p>
        </p:txBody>
      </p:sp>
    </p:spTree>
    <p:extLst>
      <p:ext uri="{BB962C8B-B14F-4D97-AF65-F5344CB8AC3E}">
        <p14:creationId xmlns:p14="http://schemas.microsoft.com/office/powerpoint/2010/main" val="2729001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7DDC4-B285-1A3E-7866-7794FCBA87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4B4F90-9646-522F-95CB-F8C507C460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7F81D7-525B-8B3D-3612-0F1E7B02A103}"/>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088D6F71-B131-1B30-3E58-AC6A807DA496}"/>
              </a:ext>
            </a:extLst>
          </p:cNvPr>
          <p:cNvSpPr>
            <a:spLocks noGrp="1"/>
          </p:cNvSpPr>
          <p:nvPr>
            <p:ph type="sldNum" sz="quarter" idx="5"/>
          </p:nvPr>
        </p:nvSpPr>
        <p:spPr/>
        <p:txBody>
          <a:bodyPr/>
          <a:lstStyle/>
          <a:p>
            <a:fld id="{0363BB70-5BCC-4C8B-B08C-EF437997776C}" type="slidenum">
              <a:rPr lang="en-AU" smtClean="0"/>
              <a:t>19</a:t>
            </a:fld>
            <a:endParaRPr lang="en-AU"/>
          </a:p>
        </p:txBody>
      </p:sp>
    </p:spTree>
    <p:extLst>
      <p:ext uri="{BB962C8B-B14F-4D97-AF65-F5344CB8AC3E}">
        <p14:creationId xmlns:p14="http://schemas.microsoft.com/office/powerpoint/2010/main" val="1872952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Record student ideas first.</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Foodborne illness (food poisoning) is the name for the range of illnesses caused by eating or drinking contaminated food or drink.</a:t>
            </a:r>
            <a:endParaRPr lang="en-AU" sz="11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Further details at: https://www.foodauthority.nsw.gov.au/consumer/food-poisoning/foodborne-illness-pathogens</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363BB70-5BCC-4C8B-B08C-EF437997776C}" type="slidenum">
              <a:rPr lang="en-AU" smtClean="0"/>
              <a:t>20</a:t>
            </a:fld>
            <a:endParaRPr lang="en-AU"/>
          </a:p>
        </p:txBody>
      </p:sp>
    </p:spTree>
    <p:extLst>
      <p:ext uri="{BB962C8B-B14F-4D97-AF65-F5344CB8AC3E}">
        <p14:creationId xmlns:p14="http://schemas.microsoft.com/office/powerpoint/2010/main" val="1430756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Record student ideas first.</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Further details at: https://www.foodauthority.nsw.gov.au/consumer/food-poisoning</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363BB70-5BCC-4C8B-B08C-EF437997776C}" type="slidenum">
              <a:rPr lang="en-AU" smtClean="0"/>
              <a:t>21</a:t>
            </a:fld>
            <a:endParaRPr lang="en-AU"/>
          </a:p>
        </p:txBody>
      </p:sp>
    </p:spTree>
    <p:extLst>
      <p:ext uri="{BB962C8B-B14F-4D97-AF65-F5344CB8AC3E}">
        <p14:creationId xmlns:p14="http://schemas.microsoft.com/office/powerpoint/2010/main" val="3930125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2545549-36F0-40C5-A2B5-E93466E7B68A}" type="slidenum">
              <a:rPr lang="en-AU" smtClean="0"/>
              <a:t>2</a:t>
            </a:fld>
            <a:endParaRPr lang="en-AU"/>
          </a:p>
        </p:txBody>
      </p:sp>
    </p:spTree>
    <p:extLst>
      <p:ext uri="{BB962C8B-B14F-4D97-AF65-F5344CB8AC3E}">
        <p14:creationId xmlns:p14="http://schemas.microsoft.com/office/powerpoint/2010/main" val="1580963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Further details at: https://www.foodauthority.nsw.gov.au/consumer/food-poisoning </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363BB70-5BCC-4C8B-B08C-EF437997776C}" type="slidenum">
              <a:rPr lang="en-AU" smtClean="0"/>
              <a:t>22</a:t>
            </a:fld>
            <a:endParaRPr lang="en-AU"/>
          </a:p>
        </p:txBody>
      </p:sp>
    </p:spTree>
    <p:extLst>
      <p:ext uri="{BB962C8B-B14F-4D97-AF65-F5344CB8AC3E}">
        <p14:creationId xmlns:p14="http://schemas.microsoft.com/office/powerpoint/2010/main" val="1518800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Some foods accommodate harmful bugs or toxins more than others.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The bugs or toxins may be present on foods at the time of purchase, get onto food by cross contamination and poor hygiene, or grow to harmful levels as a result of poor temperature control.</a:t>
            </a:r>
            <a:endParaRPr lang="en-AU" sz="11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Further details at: https://www.foodauthority.nsw.gov.au/consumer/food-poisoning </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363BB70-5BCC-4C8B-B08C-EF437997776C}" type="slidenum">
              <a:rPr lang="en-AU" smtClean="0"/>
              <a:t>23</a:t>
            </a:fld>
            <a:endParaRPr lang="en-AU"/>
          </a:p>
        </p:txBody>
      </p:sp>
    </p:spTree>
    <p:extLst>
      <p:ext uri="{BB962C8B-B14F-4D97-AF65-F5344CB8AC3E}">
        <p14:creationId xmlns:p14="http://schemas.microsoft.com/office/powerpoint/2010/main" val="3421547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Record student ideas first.</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Further details at: https://blog.foodsafety.com.au/what-is-food-safety</a:t>
            </a:r>
          </a:p>
        </p:txBody>
      </p:sp>
      <p:sp>
        <p:nvSpPr>
          <p:cNvPr id="4" name="Slide Number Placeholder 3"/>
          <p:cNvSpPr>
            <a:spLocks noGrp="1"/>
          </p:cNvSpPr>
          <p:nvPr>
            <p:ph type="sldNum" sz="quarter" idx="5"/>
          </p:nvPr>
        </p:nvSpPr>
        <p:spPr/>
        <p:txBody>
          <a:bodyPr/>
          <a:lstStyle/>
          <a:p>
            <a:fld id="{0363BB70-5BCC-4C8B-B08C-EF437997776C}" type="slidenum">
              <a:rPr lang="en-AU" smtClean="0"/>
              <a:t>24</a:t>
            </a:fld>
            <a:endParaRPr lang="en-AU"/>
          </a:p>
        </p:txBody>
      </p:sp>
    </p:spTree>
    <p:extLst>
      <p:ext uri="{BB962C8B-B14F-4D97-AF65-F5344CB8AC3E}">
        <p14:creationId xmlns:p14="http://schemas.microsoft.com/office/powerpoint/2010/main" val="3480321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We can reduce the risk of foodborne illness through following these personal hygiene standards.</a:t>
            </a:r>
          </a:p>
          <a:p>
            <a:pPr marL="171450" indent="-171450">
              <a:buFont typeface="Arial" panose="020B0604020202020204" pitchFamily="34" charset="0"/>
              <a:buChar char="•"/>
            </a:pPr>
            <a:r>
              <a:rPr lang="en-AU" dirty="0"/>
              <a:t>Further details at: https://www.health.qld.gov.au/__data/assets/pdf_file/0024/427533/jarjums-sect3-less4.pdf </a:t>
            </a:r>
          </a:p>
          <a:p>
            <a:endParaRPr lang="en-AU" dirty="0"/>
          </a:p>
          <a:p>
            <a:endParaRPr lang="en-AU" dirty="0"/>
          </a:p>
        </p:txBody>
      </p:sp>
      <p:sp>
        <p:nvSpPr>
          <p:cNvPr id="4" name="Slide Number Placeholder 3"/>
          <p:cNvSpPr>
            <a:spLocks noGrp="1"/>
          </p:cNvSpPr>
          <p:nvPr>
            <p:ph type="sldNum" sz="quarter" idx="5"/>
          </p:nvPr>
        </p:nvSpPr>
        <p:spPr/>
        <p:txBody>
          <a:bodyPr/>
          <a:lstStyle/>
          <a:p>
            <a:fld id="{0363BB70-5BCC-4C8B-B08C-EF437997776C}" type="slidenum">
              <a:rPr lang="en-AU" smtClean="0"/>
              <a:t>25</a:t>
            </a:fld>
            <a:endParaRPr lang="en-AU"/>
          </a:p>
        </p:txBody>
      </p:sp>
    </p:spTree>
    <p:extLst>
      <p:ext uri="{BB962C8B-B14F-4D97-AF65-F5344CB8AC3E}">
        <p14:creationId xmlns:p14="http://schemas.microsoft.com/office/powerpoint/2010/main" val="9566007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[3.40]</a:t>
            </a:r>
          </a:p>
        </p:txBody>
      </p:sp>
      <p:sp>
        <p:nvSpPr>
          <p:cNvPr id="4" name="Slide Number Placeholder 3"/>
          <p:cNvSpPr>
            <a:spLocks noGrp="1"/>
          </p:cNvSpPr>
          <p:nvPr>
            <p:ph type="sldNum" sz="quarter" idx="5"/>
          </p:nvPr>
        </p:nvSpPr>
        <p:spPr/>
        <p:txBody>
          <a:bodyPr/>
          <a:lstStyle/>
          <a:p>
            <a:fld id="{0363BB70-5BCC-4C8B-B08C-EF437997776C}" type="slidenum">
              <a:rPr lang="en-AU" smtClean="0"/>
              <a:t>26</a:t>
            </a:fld>
            <a:endParaRPr lang="en-AU"/>
          </a:p>
        </p:txBody>
      </p:sp>
    </p:spTree>
    <p:extLst>
      <p:ext uri="{BB962C8B-B14F-4D97-AF65-F5344CB8AC3E}">
        <p14:creationId xmlns:p14="http://schemas.microsoft.com/office/powerpoint/2010/main" val="11643961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[1.23]</a:t>
            </a:r>
          </a:p>
          <a:p>
            <a:endParaRPr lang="en-AU" sz="11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Keep it clean</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Keep it hot</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Keep it cold</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Check the label</a:t>
            </a:r>
          </a:p>
          <a:p>
            <a:endParaRPr lang="en-AU" dirty="0"/>
          </a:p>
        </p:txBody>
      </p:sp>
      <p:sp>
        <p:nvSpPr>
          <p:cNvPr id="4" name="Slide Number Placeholder 3"/>
          <p:cNvSpPr>
            <a:spLocks noGrp="1"/>
          </p:cNvSpPr>
          <p:nvPr>
            <p:ph type="sldNum" sz="quarter" idx="5"/>
          </p:nvPr>
        </p:nvSpPr>
        <p:spPr/>
        <p:txBody>
          <a:bodyPr/>
          <a:lstStyle/>
          <a:p>
            <a:fld id="{0363BB70-5BCC-4C8B-B08C-EF437997776C}" type="slidenum">
              <a:rPr lang="en-AU" smtClean="0"/>
              <a:t>27</a:t>
            </a:fld>
            <a:endParaRPr lang="en-AU"/>
          </a:p>
        </p:txBody>
      </p:sp>
    </p:spTree>
    <p:extLst>
      <p:ext uri="{BB962C8B-B14F-4D97-AF65-F5344CB8AC3E}">
        <p14:creationId xmlns:p14="http://schemas.microsoft.com/office/powerpoint/2010/main" val="4099871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100" b="1" dirty="0">
                <a:latin typeface="Arial" panose="020B0604020202020204" pitchFamily="34" charset="0"/>
                <a:cs typeface="Arial" panose="020B0604020202020204" pitchFamily="34" charset="0"/>
              </a:rPr>
              <a:t>Start with safe food</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Before you process food, make sure it is safe and suitable (e.g. ingredients from reliable suppliers, safely stored, inspected). </a:t>
            </a:r>
          </a:p>
          <a:p>
            <a:pPr>
              <a:buNone/>
            </a:pPr>
            <a:r>
              <a:rPr lang="en-US" sz="1100" b="1" dirty="0">
                <a:latin typeface="Arial" panose="020B0604020202020204" pitchFamily="34" charset="0"/>
                <a:cs typeface="Arial" panose="020B0604020202020204" pitchFamily="34" charset="0"/>
              </a:rPr>
              <a:t>Prevent food contamination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Make sure food handlers know how to correctly use processing equipment and maintain good hygiene.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Keep food processing areas clean.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Clean and </a:t>
            </a:r>
            <a:r>
              <a:rPr lang="en-US" sz="1100" dirty="0" err="1">
                <a:latin typeface="Arial" panose="020B0604020202020204" pitchFamily="34" charset="0"/>
                <a:cs typeface="Arial" panose="020B0604020202020204" pitchFamily="34" charset="0"/>
              </a:rPr>
              <a:t>sanitise</a:t>
            </a:r>
            <a:r>
              <a:rPr lang="en-US" sz="1100" dirty="0">
                <a:latin typeface="Arial" panose="020B0604020202020204" pitchFamily="34" charset="0"/>
                <a:cs typeface="Arial" panose="020B0604020202020204" pitchFamily="34" charset="0"/>
              </a:rPr>
              <a:t> food contact surfaces before use (e.g. chopping boards, cutting and mixing blades, probe thermometers).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Use separate equipment or areas for preparing raw and ready-to-eat foods, or clean thoroughly between uses. </a:t>
            </a:r>
          </a:p>
          <a:p>
            <a:pPr>
              <a:buNone/>
            </a:pPr>
            <a:r>
              <a:rPr lang="en-US" sz="1100" b="1" dirty="0">
                <a:latin typeface="Arial" panose="020B0604020202020204" pitchFamily="34" charset="0"/>
                <a:cs typeface="Arial" panose="020B0604020202020204" pitchFamily="34" charset="0"/>
              </a:rPr>
              <a:t>Use processing steps known to achieve food safety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Know the critical limits for temperature, time, pH and water activity used for your food processing steps.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When cooking or </a:t>
            </a:r>
            <a:r>
              <a:rPr lang="en-US" sz="1100" dirty="0" err="1">
                <a:latin typeface="Arial" panose="020B0604020202020204" pitchFamily="34" charset="0"/>
                <a:cs typeface="Arial" panose="020B0604020202020204" pitchFamily="34" charset="0"/>
              </a:rPr>
              <a:t>pasteurising</a:t>
            </a:r>
            <a:r>
              <a:rPr lang="en-US" sz="1100" dirty="0">
                <a:latin typeface="Arial" panose="020B0604020202020204" pitchFamily="34" charset="0"/>
                <a:cs typeface="Arial" panose="020B0604020202020204" pitchFamily="34" charset="0"/>
              </a:rPr>
              <a:t>, ensure the time and temperature makes food safe (e.g. cook chicken and mince to an internal temperature of ≥75°C).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When using other processes such as acidification, fermentation and drying, make sure the food reaches the correct critical limit (e.g. pH ≤4.2 to prevent Salmonella growth). </a:t>
            </a:r>
          </a:p>
          <a:p>
            <a:pPr>
              <a:buNone/>
            </a:pPr>
            <a:r>
              <a:rPr lang="en-US" sz="1100" b="1" dirty="0">
                <a:latin typeface="Arial" panose="020B0604020202020204" pitchFamily="34" charset="0"/>
                <a:cs typeface="Arial" panose="020B0604020202020204" pitchFamily="34" charset="0"/>
              </a:rPr>
              <a:t>Keep food at safe temperatures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For potentially hazardous food, keep it cold, keep it hot or make it quick. </a:t>
            </a:r>
          </a:p>
          <a:p>
            <a:pPr>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a:buFont typeface="Arial" panose="020B0604020202020204" pitchFamily="34" charset="0"/>
              <a:buNone/>
            </a:pPr>
            <a:r>
              <a:rPr lang="en-US" sz="1100" dirty="0">
                <a:latin typeface="Arial" panose="020B0604020202020204" pitchFamily="34" charset="0"/>
                <a:cs typeface="Arial" panose="020B0604020202020204" pitchFamily="34" charset="0"/>
              </a:rPr>
              <a:t>Further details at: https://www.foodstandards.gov.au/business/food-safety/processing-food-safely </a:t>
            </a:r>
          </a:p>
          <a:p>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363BB70-5BCC-4C8B-B08C-EF437997776C}" type="slidenum">
              <a:rPr lang="en-AU" smtClean="0"/>
              <a:t>28</a:t>
            </a:fld>
            <a:endParaRPr lang="en-AU"/>
          </a:p>
        </p:txBody>
      </p:sp>
    </p:spTree>
    <p:extLst>
      <p:ext uri="{BB962C8B-B14F-4D97-AF65-F5344CB8AC3E}">
        <p14:creationId xmlns:p14="http://schemas.microsoft.com/office/powerpoint/2010/main" val="20223664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Students can chat with a partner to share practices.</a:t>
            </a:r>
          </a:p>
          <a:p>
            <a:endParaRPr lang="en-AU" dirty="0"/>
          </a:p>
        </p:txBody>
      </p:sp>
      <p:sp>
        <p:nvSpPr>
          <p:cNvPr id="4" name="Slide Number Placeholder 3"/>
          <p:cNvSpPr>
            <a:spLocks noGrp="1"/>
          </p:cNvSpPr>
          <p:nvPr>
            <p:ph type="sldNum" sz="quarter" idx="5"/>
          </p:nvPr>
        </p:nvSpPr>
        <p:spPr/>
        <p:txBody>
          <a:bodyPr/>
          <a:lstStyle/>
          <a:p>
            <a:fld id="{0363BB70-5BCC-4C8B-B08C-EF437997776C}" type="slidenum">
              <a:rPr lang="en-AU" smtClean="0"/>
              <a:t>29</a:t>
            </a:fld>
            <a:endParaRPr lang="en-AU"/>
          </a:p>
        </p:txBody>
      </p:sp>
    </p:spTree>
    <p:extLst>
      <p:ext uri="{BB962C8B-B14F-4D97-AF65-F5344CB8AC3E}">
        <p14:creationId xmlns:p14="http://schemas.microsoft.com/office/powerpoint/2010/main" val="32844278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2F42B-39B2-578E-E762-9F3221C7FE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210832-9914-FDE7-246B-D4C499EB2B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E76A68-9365-14B9-6758-512263E96FB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B87048F-4BE1-9863-ACBA-B448F92FD475}"/>
              </a:ext>
            </a:extLst>
          </p:cNvPr>
          <p:cNvSpPr>
            <a:spLocks noGrp="1"/>
          </p:cNvSpPr>
          <p:nvPr>
            <p:ph type="sldNum" sz="quarter" idx="5"/>
          </p:nvPr>
        </p:nvSpPr>
        <p:spPr/>
        <p:txBody>
          <a:bodyPr/>
          <a:lstStyle/>
          <a:p>
            <a:fld id="{2EB77E40-D0E8-4874-BAFC-253CC826BD69}" type="slidenum">
              <a:rPr lang="en-AU" smtClean="0"/>
              <a:t>30</a:t>
            </a:fld>
            <a:endParaRPr lang="en-AU"/>
          </a:p>
        </p:txBody>
      </p:sp>
    </p:spTree>
    <p:extLst>
      <p:ext uri="{BB962C8B-B14F-4D97-AF65-F5344CB8AC3E}">
        <p14:creationId xmlns:p14="http://schemas.microsoft.com/office/powerpoint/2010/main" val="25914535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DE1DA-CD95-1765-380A-C1AD1F8B9E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9BA476-42BA-F523-32EF-2B89258F2F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13CC69-B168-698B-BBE3-DD067BF325C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A79B377-53ED-9CE9-BB85-2FAB835E3FC4}"/>
              </a:ext>
            </a:extLst>
          </p:cNvPr>
          <p:cNvSpPr>
            <a:spLocks noGrp="1"/>
          </p:cNvSpPr>
          <p:nvPr>
            <p:ph type="sldNum" sz="quarter" idx="5"/>
          </p:nvPr>
        </p:nvSpPr>
        <p:spPr/>
        <p:txBody>
          <a:bodyPr/>
          <a:lstStyle/>
          <a:p>
            <a:fld id="{2EB77E40-D0E8-4874-BAFC-253CC826BD69}" type="slidenum">
              <a:rPr lang="en-AU" smtClean="0"/>
              <a:t>31</a:t>
            </a:fld>
            <a:endParaRPr lang="en-AU"/>
          </a:p>
        </p:txBody>
      </p:sp>
    </p:spTree>
    <p:extLst>
      <p:ext uri="{BB962C8B-B14F-4D97-AF65-F5344CB8AC3E}">
        <p14:creationId xmlns:p14="http://schemas.microsoft.com/office/powerpoint/2010/main" val="473155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EB77E40-D0E8-4874-BAFC-253CC826BD69}" type="slidenum">
              <a:rPr lang="en-AU" smtClean="0"/>
              <a:t>4</a:t>
            </a:fld>
            <a:endParaRPr lang="en-AU"/>
          </a:p>
        </p:txBody>
      </p:sp>
    </p:spTree>
    <p:extLst>
      <p:ext uri="{BB962C8B-B14F-4D97-AF65-F5344CB8AC3E}">
        <p14:creationId xmlns:p14="http://schemas.microsoft.com/office/powerpoint/2010/main" val="9732581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2545549-36F0-40C5-A2B5-E93466E7B68A}" type="slidenum">
              <a:rPr lang="en-AU" smtClean="0"/>
              <a:t>32</a:t>
            </a:fld>
            <a:endParaRPr lang="en-AU"/>
          </a:p>
        </p:txBody>
      </p:sp>
    </p:spTree>
    <p:extLst>
      <p:ext uri="{BB962C8B-B14F-4D97-AF65-F5344CB8AC3E}">
        <p14:creationId xmlns:p14="http://schemas.microsoft.com/office/powerpoint/2010/main" val="27434154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D6B23-C810-CF08-80FD-85D91B8D4D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8734D7-2155-8371-3A53-F943CA3912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03479-9AE4-6B61-EB7E-3CD989A170D9}"/>
              </a:ext>
            </a:extLst>
          </p:cNvPr>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Suggested responses</a:t>
            </a:r>
          </a:p>
        </p:txBody>
      </p:sp>
      <p:sp>
        <p:nvSpPr>
          <p:cNvPr id="4" name="Slide Number Placeholder 3">
            <a:extLst>
              <a:ext uri="{FF2B5EF4-FFF2-40B4-BE49-F238E27FC236}">
                <a16:creationId xmlns:a16="http://schemas.microsoft.com/office/drawing/2014/main" id="{6EEFFFAC-ACE0-E25F-E69E-AE4EB0C81E22}"/>
              </a:ext>
            </a:extLst>
          </p:cNvPr>
          <p:cNvSpPr>
            <a:spLocks noGrp="1"/>
          </p:cNvSpPr>
          <p:nvPr>
            <p:ph type="sldNum" sz="quarter" idx="5"/>
          </p:nvPr>
        </p:nvSpPr>
        <p:spPr/>
        <p:txBody>
          <a:bodyPr/>
          <a:lstStyle/>
          <a:p>
            <a:fld id="{82545549-36F0-40C5-A2B5-E93466E7B68A}" type="slidenum">
              <a:rPr lang="en-AU" smtClean="0"/>
              <a:t>33</a:t>
            </a:fld>
            <a:endParaRPr lang="en-AU"/>
          </a:p>
        </p:txBody>
      </p:sp>
    </p:spTree>
    <p:extLst>
      <p:ext uri="{BB962C8B-B14F-4D97-AF65-F5344CB8AC3E}">
        <p14:creationId xmlns:p14="http://schemas.microsoft.com/office/powerpoint/2010/main" val="18905116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94D5F-7C84-4A5B-2008-B85956D021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D86A04-BD28-DB68-12F8-D0FEA44D60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C1EE00-A546-92E7-22E5-A2829F56F261}"/>
              </a:ext>
            </a:extLst>
          </p:cNvPr>
          <p:cNvSpPr>
            <a:spLocks noGrp="1"/>
          </p:cNvSpPr>
          <p:nvPr>
            <p:ph type="body" idx="1"/>
          </p:nvPr>
        </p:nvSpPr>
        <p:spPr/>
        <p:txBody>
          <a:bodyPr/>
          <a:lstStyle/>
          <a:p>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8FEA113-C28D-A31C-18D9-47740EBC5452}"/>
              </a:ext>
            </a:extLst>
          </p:cNvPr>
          <p:cNvSpPr>
            <a:spLocks noGrp="1"/>
          </p:cNvSpPr>
          <p:nvPr>
            <p:ph type="sldNum" sz="quarter" idx="5"/>
          </p:nvPr>
        </p:nvSpPr>
        <p:spPr/>
        <p:txBody>
          <a:bodyPr/>
          <a:lstStyle/>
          <a:p>
            <a:fld id="{82545549-36F0-40C5-A2B5-E93466E7B68A}" type="slidenum">
              <a:rPr lang="en-AU" smtClean="0"/>
              <a:t>34</a:t>
            </a:fld>
            <a:endParaRPr lang="en-AU"/>
          </a:p>
        </p:txBody>
      </p:sp>
    </p:spTree>
    <p:extLst>
      <p:ext uri="{BB962C8B-B14F-4D97-AF65-F5344CB8AC3E}">
        <p14:creationId xmlns:p14="http://schemas.microsoft.com/office/powerpoint/2010/main" val="23623810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CA2B2-E81E-303A-2572-8B4B2EE277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57A4B7-8B05-860B-A7C6-436A49B041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767B68-843C-6674-D386-0B0A3DE5D5A2}"/>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729F4528-30F5-D029-E236-99C660487399}"/>
              </a:ext>
            </a:extLst>
          </p:cNvPr>
          <p:cNvSpPr>
            <a:spLocks noGrp="1"/>
          </p:cNvSpPr>
          <p:nvPr>
            <p:ph type="sldNum" sz="quarter" idx="5"/>
          </p:nvPr>
        </p:nvSpPr>
        <p:spPr/>
        <p:txBody>
          <a:bodyPr/>
          <a:lstStyle/>
          <a:p>
            <a:fld id="{0363BB70-5BCC-4C8B-B08C-EF437997776C}" type="slidenum">
              <a:rPr lang="en-AU" smtClean="0"/>
              <a:t>35</a:t>
            </a:fld>
            <a:endParaRPr lang="en-AU"/>
          </a:p>
        </p:txBody>
      </p:sp>
    </p:spTree>
    <p:extLst>
      <p:ext uri="{BB962C8B-B14F-4D97-AF65-F5344CB8AC3E}">
        <p14:creationId xmlns:p14="http://schemas.microsoft.com/office/powerpoint/2010/main" val="3276763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There are also the Five Domains, which extend on these Five Freedoms to offer a way of measuring welfare outcomes.</a:t>
            </a:r>
          </a:p>
          <a:p>
            <a:endParaRPr lang="en-AU" dirty="0"/>
          </a:p>
        </p:txBody>
      </p:sp>
      <p:sp>
        <p:nvSpPr>
          <p:cNvPr id="4" name="Slide Number Placeholder 3"/>
          <p:cNvSpPr>
            <a:spLocks noGrp="1"/>
          </p:cNvSpPr>
          <p:nvPr>
            <p:ph type="sldNum" sz="quarter" idx="5"/>
          </p:nvPr>
        </p:nvSpPr>
        <p:spPr/>
        <p:txBody>
          <a:bodyPr/>
          <a:lstStyle/>
          <a:p>
            <a:fld id="{0363BB70-5BCC-4C8B-B08C-EF437997776C}" type="slidenum">
              <a:rPr lang="en-AU" smtClean="0"/>
              <a:t>37</a:t>
            </a:fld>
            <a:endParaRPr lang="en-AU"/>
          </a:p>
        </p:txBody>
      </p:sp>
    </p:spTree>
    <p:extLst>
      <p:ext uri="{BB962C8B-B14F-4D97-AF65-F5344CB8AC3E}">
        <p14:creationId xmlns:p14="http://schemas.microsoft.com/office/powerpoint/2010/main" val="10147791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Bef>
                <a:spcPts val="50"/>
              </a:spcBef>
              <a:spcAft>
                <a:spcPts val="50"/>
              </a:spcAft>
              <a:buFont typeface="Symbol" panose="05050102010706020507" pitchFamily="18" charset="2"/>
              <a:buNone/>
            </a:pPr>
            <a:r>
              <a:rPr lang="en-AU" sz="1100" dirty="0">
                <a:latin typeface="Arial" panose="020B0604020202020204" pitchFamily="34" charset="0"/>
                <a:cs typeface="Arial" panose="020B0604020202020204" pitchFamily="34" charset="0"/>
              </a:rPr>
              <a:t>[1.37]</a:t>
            </a:r>
          </a:p>
          <a:p>
            <a:pPr marL="0" lvl="0" indent="0">
              <a:lnSpc>
                <a:spcPct val="107000"/>
              </a:lnSpc>
              <a:spcBef>
                <a:spcPts val="50"/>
              </a:spcBef>
              <a:spcAft>
                <a:spcPts val="50"/>
              </a:spcAft>
              <a:buFont typeface="Symbol" panose="05050102010706020507" pitchFamily="18" charset="2"/>
              <a:buNone/>
            </a:pPr>
            <a:endParaRPr lang="en-AU" sz="1100" dirty="0">
              <a:latin typeface="Arial" panose="020B0604020202020204" pitchFamily="34" charset="0"/>
              <a:cs typeface="Arial" panose="020B0604020202020204" pitchFamily="34" charset="0"/>
            </a:endParaRPr>
          </a:p>
          <a:p>
            <a:pPr marL="0" lvl="0" indent="0">
              <a:lnSpc>
                <a:spcPct val="107000"/>
              </a:lnSpc>
              <a:spcBef>
                <a:spcPts val="50"/>
              </a:spcBef>
              <a:spcAft>
                <a:spcPts val="50"/>
              </a:spcAft>
              <a:buFont typeface="Symbol" panose="05050102010706020507" pitchFamily="18" charset="2"/>
              <a:buNone/>
            </a:pPr>
            <a:r>
              <a:rPr lang="en-AU" sz="1100" dirty="0">
                <a:latin typeface="Arial" panose="020B0604020202020204" pitchFamily="34" charset="0"/>
                <a:cs typeface="Arial" panose="020B0604020202020204" pitchFamily="34" charset="0"/>
              </a:rPr>
              <a:t>These 5 freedoms in action on a cattle feedlot farm. </a:t>
            </a:r>
          </a:p>
          <a:p>
            <a:endParaRPr lang="en-AU" dirty="0"/>
          </a:p>
        </p:txBody>
      </p:sp>
      <p:sp>
        <p:nvSpPr>
          <p:cNvPr id="4" name="Slide Number Placeholder 3"/>
          <p:cNvSpPr>
            <a:spLocks noGrp="1"/>
          </p:cNvSpPr>
          <p:nvPr>
            <p:ph type="sldNum" sz="quarter" idx="5"/>
          </p:nvPr>
        </p:nvSpPr>
        <p:spPr/>
        <p:txBody>
          <a:bodyPr/>
          <a:lstStyle/>
          <a:p>
            <a:fld id="{0363BB70-5BCC-4C8B-B08C-EF437997776C}" type="slidenum">
              <a:rPr lang="en-AU" smtClean="0"/>
              <a:t>38</a:t>
            </a:fld>
            <a:endParaRPr lang="en-AU"/>
          </a:p>
        </p:txBody>
      </p:sp>
    </p:spTree>
    <p:extLst>
      <p:ext uri="{BB962C8B-B14F-4D97-AF65-F5344CB8AC3E}">
        <p14:creationId xmlns:p14="http://schemas.microsoft.com/office/powerpoint/2010/main" val="21792241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Bef>
                <a:spcPts val="50"/>
              </a:spcBef>
              <a:spcAft>
                <a:spcPts val="50"/>
              </a:spcAft>
              <a:buFont typeface="Symbol" panose="05050102010706020507" pitchFamily="18" charset="2"/>
              <a:buNone/>
            </a:pPr>
            <a:r>
              <a:rPr lang="en-AU" sz="1100" dirty="0">
                <a:latin typeface="Arial" panose="020B0604020202020204" pitchFamily="34" charset="0"/>
                <a:cs typeface="Arial" panose="020B0604020202020204" pitchFamily="34" charset="0"/>
              </a:rPr>
              <a:t>Additional video [6.21]</a:t>
            </a:r>
          </a:p>
          <a:p>
            <a:pPr marL="0" lvl="0" indent="0">
              <a:lnSpc>
                <a:spcPct val="107000"/>
              </a:lnSpc>
              <a:spcBef>
                <a:spcPts val="50"/>
              </a:spcBef>
              <a:spcAft>
                <a:spcPts val="50"/>
              </a:spcAft>
              <a:buFont typeface="Symbol" panose="05050102010706020507" pitchFamily="18" charset="2"/>
              <a:buNone/>
            </a:pPr>
            <a:endParaRPr lang="en-AU" sz="1100" dirty="0">
              <a:latin typeface="Arial" panose="020B0604020202020204" pitchFamily="34" charset="0"/>
              <a:cs typeface="Arial" panose="020B0604020202020204" pitchFamily="34" charset="0"/>
            </a:endParaRPr>
          </a:p>
          <a:p>
            <a:pPr marL="171450" lvl="0" indent="-171450">
              <a:lnSpc>
                <a:spcPct val="107000"/>
              </a:lnSpc>
              <a:spcBef>
                <a:spcPts val="50"/>
              </a:spcBef>
              <a:spcAft>
                <a:spcPts val="50"/>
              </a:spcAft>
              <a:buFont typeface="Arial" panose="020B0604020202020204" pitchFamily="34" charset="0"/>
              <a:buChar char="•"/>
            </a:pPr>
            <a:r>
              <a:rPr lang="en-AU" sz="1100" dirty="0">
                <a:latin typeface="Arial" panose="020B0604020202020204" pitchFamily="34" charset="0"/>
                <a:cs typeface="Arial" panose="020B0604020202020204" pitchFamily="34" charset="0"/>
              </a:rPr>
              <a:t>This covers animal welfare, along with beef production processes. It’s a 360 degree video – use the arrows on the top left to move the screen – down, up, behind.</a:t>
            </a:r>
          </a:p>
          <a:p>
            <a:pPr marL="171450" lvl="0" indent="-171450">
              <a:lnSpc>
                <a:spcPct val="107000"/>
              </a:lnSpc>
              <a:spcBef>
                <a:spcPts val="50"/>
              </a:spcBef>
              <a:spcAft>
                <a:spcPts val="50"/>
              </a:spcAft>
              <a:buFont typeface="Arial" panose="020B0604020202020204" pitchFamily="34" charset="0"/>
              <a:buChar char="•"/>
            </a:pPr>
            <a:r>
              <a:rPr lang="en-AU" sz="1100" dirty="0">
                <a:latin typeface="Arial" panose="020B0604020202020204" pitchFamily="34" charset="0"/>
                <a:cs typeface="Arial" panose="020B0604020202020204" pitchFamily="34" charset="0"/>
              </a:rPr>
              <a:t>NOTE: it contains images of beef carcases to discretion is advised. </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363BB70-5BCC-4C8B-B08C-EF437997776C}" type="slidenum">
              <a:rPr lang="en-AU" smtClean="0"/>
              <a:t>39</a:t>
            </a:fld>
            <a:endParaRPr lang="en-AU"/>
          </a:p>
        </p:txBody>
      </p:sp>
    </p:spTree>
    <p:extLst>
      <p:ext uri="{BB962C8B-B14F-4D97-AF65-F5344CB8AC3E}">
        <p14:creationId xmlns:p14="http://schemas.microsoft.com/office/powerpoint/2010/main" val="7987402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7000"/>
              </a:lnSpc>
              <a:spcBef>
                <a:spcPts val="50"/>
              </a:spcBef>
              <a:spcAft>
                <a:spcPts val="800"/>
              </a:spcAft>
              <a:buFont typeface="Arial" panose="020B0604020202020204" pitchFamily="34" charset="0"/>
              <a:buChar char="•"/>
            </a:pPr>
            <a:r>
              <a:rPr lang="en-AU" sz="1100" b="0" kern="100" dirty="0">
                <a:effectLst/>
                <a:latin typeface="Arial" panose="020B0604020202020204" pitchFamily="34" charset="0"/>
                <a:ea typeface="Aptos" panose="020B0004020202020204" pitchFamily="34" charset="0"/>
                <a:cs typeface="Times New Roman" panose="02020603050405020304" pitchFamily="18" charset="0"/>
              </a:rPr>
              <a:t>In relation to the Five Freedoms of animal welfare, identify strategies for farmers to meet these freedoms (what might it look like, sound like)?</a:t>
            </a:r>
          </a:p>
          <a:p>
            <a:pPr marL="171450" indent="-171450">
              <a:lnSpc>
                <a:spcPct val="107000"/>
              </a:lnSpc>
              <a:spcBef>
                <a:spcPts val="50"/>
              </a:spcBef>
              <a:spcAft>
                <a:spcPts val="800"/>
              </a:spcAft>
              <a:buFont typeface="Arial" panose="020B0604020202020204" pitchFamily="34" charset="0"/>
              <a:buChar char="•"/>
            </a:pPr>
            <a:r>
              <a:rPr lang="en-AU" sz="1100" dirty="0">
                <a:latin typeface="Arial" panose="020B0604020202020204" pitchFamily="34" charset="0"/>
                <a:cs typeface="Arial" panose="020B0604020202020204" pitchFamily="34" charset="0"/>
              </a:rPr>
              <a:t>Students can view additional videos in relation to feedlot cattle (see links in lesson plan)</a:t>
            </a:r>
          </a:p>
          <a:p>
            <a:endParaRPr lang="en-AU" sz="1100" dirty="0"/>
          </a:p>
        </p:txBody>
      </p:sp>
      <p:sp>
        <p:nvSpPr>
          <p:cNvPr id="4" name="Slide Number Placeholder 3"/>
          <p:cNvSpPr>
            <a:spLocks noGrp="1"/>
          </p:cNvSpPr>
          <p:nvPr>
            <p:ph type="sldNum" sz="quarter" idx="5"/>
          </p:nvPr>
        </p:nvSpPr>
        <p:spPr/>
        <p:txBody>
          <a:bodyPr/>
          <a:lstStyle/>
          <a:p>
            <a:fld id="{0363BB70-5BCC-4C8B-B08C-EF437997776C}" type="slidenum">
              <a:rPr lang="en-AU" smtClean="0"/>
              <a:t>40</a:t>
            </a:fld>
            <a:endParaRPr lang="en-AU"/>
          </a:p>
        </p:txBody>
      </p:sp>
    </p:spTree>
    <p:extLst>
      <p:ext uri="{BB962C8B-B14F-4D97-AF65-F5344CB8AC3E}">
        <p14:creationId xmlns:p14="http://schemas.microsoft.com/office/powerpoint/2010/main" val="34493884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8A898-17B7-CCEE-A78D-A45709A324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66D265-A43C-AEE0-E755-5C02A7718C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BCE445-7151-7832-0E32-2B0FCB4CAC0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9D8A01C-A76B-3F3B-7E19-2B2D2C714C8C}"/>
              </a:ext>
            </a:extLst>
          </p:cNvPr>
          <p:cNvSpPr>
            <a:spLocks noGrp="1"/>
          </p:cNvSpPr>
          <p:nvPr>
            <p:ph type="sldNum" sz="quarter" idx="5"/>
          </p:nvPr>
        </p:nvSpPr>
        <p:spPr/>
        <p:txBody>
          <a:bodyPr/>
          <a:lstStyle/>
          <a:p>
            <a:fld id="{2EB77E40-D0E8-4874-BAFC-253CC826BD69}" type="slidenum">
              <a:rPr lang="en-AU" smtClean="0"/>
              <a:t>41</a:t>
            </a:fld>
            <a:endParaRPr lang="en-AU"/>
          </a:p>
        </p:txBody>
      </p:sp>
    </p:spTree>
    <p:extLst>
      <p:ext uri="{BB962C8B-B14F-4D97-AF65-F5344CB8AC3E}">
        <p14:creationId xmlns:p14="http://schemas.microsoft.com/office/powerpoint/2010/main" val="17897696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9EAFC-D152-0400-05F4-0E0825F700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253604-B6F0-1209-C7FE-7458B50CAC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AA019A-4D28-28CE-E117-04061A7A509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900740F-6277-00CC-1990-7EBC5956D74A}"/>
              </a:ext>
            </a:extLst>
          </p:cNvPr>
          <p:cNvSpPr>
            <a:spLocks noGrp="1"/>
          </p:cNvSpPr>
          <p:nvPr>
            <p:ph type="sldNum" sz="quarter" idx="5"/>
          </p:nvPr>
        </p:nvSpPr>
        <p:spPr/>
        <p:txBody>
          <a:bodyPr/>
          <a:lstStyle/>
          <a:p>
            <a:fld id="{2EB77E40-D0E8-4874-BAFC-253CC826BD69}" type="slidenum">
              <a:rPr lang="en-AU" smtClean="0"/>
              <a:t>42</a:t>
            </a:fld>
            <a:endParaRPr lang="en-AU"/>
          </a:p>
        </p:txBody>
      </p:sp>
    </p:spTree>
    <p:extLst>
      <p:ext uri="{BB962C8B-B14F-4D97-AF65-F5344CB8AC3E}">
        <p14:creationId xmlns:p14="http://schemas.microsoft.com/office/powerpoint/2010/main" val="557659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363BB70-5BCC-4C8B-B08C-EF437997776C}" type="slidenum">
              <a:rPr lang="en-AU" smtClean="0"/>
              <a:t>5</a:t>
            </a:fld>
            <a:endParaRPr lang="en-AU"/>
          </a:p>
        </p:txBody>
      </p:sp>
    </p:spTree>
    <p:extLst>
      <p:ext uri="{BB962C8B-B14F-4D97-AF65-F5344CB8AC3E}">
        <p14:creationId xmlns:p14="http://schemas.microsoft.com/office/powerpoint/2010/main" val="21818282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26A14-84CA-E5EA-7358-3E4A67C4B3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391B97-D677-D43F-E0B7-681061157E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86131B-F66D-0437-FA26-B3D92893F5EB}"/>
              </a:ext>
            </a:extLst>
          </p:cNvPr>
          <p:cNvSpPr>
            <a:spLocks noGrp="1"/>
          </p:cNvSpPr>
          <p:nvPr>
            <p:ph type="body" idx="1"/>
          </p:nvPr>
        </p:nvSpPr>
        <p:spPr/>
        <p:txBody>
          <a:bodyPr/>
          <a:lstStyle/>
          <a:p>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3531DDB-6659-19A2-5215-C68A18755886}"/>
              </a:ext>
            </a:extLst>
          </p:cNvPr>
          <p:cNvSpPr>
            <a:spLocks noGrp="1"/>
          </p:cNvSpPr>
          <p:nvPr>
            <p:ph type="sldNum" sz="quarter" idx="5"/>
          </p:nvPr>
        </p:nvSpPr>
        <p:spPr/>
        <p:txBody>
          <a:bodyPr/>
          <a:lstStyle/>
          <a:p>
            <a:fld id="{82545549-36F0-40C5-A2B5-E93466E7B68A}" type="slidenum">
              <a:rPr lang="en-AU" smtClean="0"/>
              <a:t>43</a:t>
            </a:fld>
            <a:endParaRPr lang="en-AU"/>
          </a:p>
        </p:txBody>
      </p:sp>
    </p:spTree>
    <p:extLst>
      <p:ext uri="{BB962C8B-B14F-4D97-AF65-F5344CB8AC3E}">
        <p14:creationId xmlns:p14="http://schemas.microsoft.com/office/powerpoint/2010/main" val="2703159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4105D-E0D8-D00D-46A0-FCD8CFCF98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AA01A1-41CF-51CA-1CF4-41B057C53B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A93586-1186-26B2-963A-3F902799843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Elicit student responses</a:t>
            </a:r>
          </a:p>
          <a:p>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AA1E9C5-C736-E0A2-3A28-8192DA2F9B41}"/>
              </a:ext>
            </a:extLst>
          </p:cNvPr>
          <p:cNvSpPr>
            <a:spLocks noGrp="1"/>
          </p:cNvSpPr>
          <p:nvPr>
            <p:ph type="sldNum" sz="quarter" idx="5"/>
          </p:nvPr>
        </p:nvSpPr>
        <p:spPr/>
        <p:txBody>
          <a:bodyPr/>
          <a:lstStyle/>
          <a:p>
            <a:fld id="{82545549-36F0-40C5-A2B5-E93466E7B68A}" type="slidenum">
              <a:rPr lang="en-AU" smtClean="0"/>
              <a:t>44</a:t>
            </a:fld>
            <a:endParaRPr lang="en-AU"/>
          </a:p>
        </p:txBody>
      </p:sp>
    </p:spTree>
    <p:extLst>
      <p:ext uri="{BB962C8B-B14F-4D97-AF65-F5344CB8AC3E}">
        <p14:creationId xmlns:p14="http://schemas.microsoft.com/office/powerpoint/2010/main" val="1257208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FAA28-DABC-0216-8B7B-D44E164468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E4DAEA-7880-B738-655D-8AE804E815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FD3364-F3D9-3B2A-E465-B57ABB436CB7}"/>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18BC87FC-C0D4-9A7B-972E-36A235AD2555}"/>
              </a:ext>
            </a:extLst>
          </p:cNvPr>
          <p:cNvSpPr>
            <a:spLocks noGrp="1"/>
          </p:cNvSpPr>
          <p:nvPr>
            <p:ph type="sldNum" sz="quarter" idx="5"/>
          </p:nvPr>
        </p:nvSpPr>
        <p:spPr/>
        <p:txBody>
          <a:bodyPr/>
          <a:lstStyle/>
          <a:p>
            <a:fld id="{0363BB70-5BCC-4C8B-B08C-EF437997776C}" type="slidenum">
              <a:rPr lang="en-AU" smtClean="0"/>
              <a:t>45</a:t>
            </a:fld>
            <a:endParaRPr lang="en-AU"/>
          </a:p>
        </p:txBody>
      </p:sp>
    </p:spTree>
    <p:extLst>
      <p:ext uri="{BB962C8B-B14F-4D97-AF65-F5344CB8AC3E}">
        <p14:creationId xmlns:p14="http://schemas.microsoft.com/office/powerpoint/2010/main" val="4310663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nSpc>
                <a:spcPct val="107000"/>
              </a:lnSpc>
              <a:spcBef>
                <a:spcPts val="50"/>
              </a:spcBef>
              <a:spcAft>
                <a:spcPts val="50"/>
              </a:spcAft>
              <a:buFont typeface="Arial" panose="020B0604020202020204" pitchFamily="34" charset="0"/>
              <a:buChar char="•"/>
            </a:pPr>
            <a:r>
              <a:rPr lang="en-AU" sz="1100" dirty="0">
                <a:latin typeface="Arial" panose="020B0604020202020204" pitchFamily="34" charset="0"/>
                <a:cs typeface="Arial" panose="020B0604020202020204" pitchFamily="34" charset="0"/>
              </a:rPr>
              <a:t>This infographic shows the proportion of different commodities that make up Australia’s agriculture, fisheries and forestry production (by value). </a:t>
            </a:r>
          </a:p>
          <a:p>
            <a:pPr marL="171450" lvl="0" indent="-171450">
              <a:lnSpc>
                <a:spcPct val="107000"/>
              </a:lnSpc>
              <a:spcBef>
                <a:spcPts val="50"/>
              </a:spcBef>
              <a:spcAft>
                <a:spcPts val="50"/>
              </a:spcAft>
              <a:buFont typeface="Arial" panose="020B0604020202020204" pitchFamily="34" charset="0"/>
              <a:buChar char="•"/>
            </a:pPr>
            <a:r>
              <a:rPr lang="en-AU" sz="1100" dirty="0">
                <a:latin typeface="Arial" panose="020B0604020202020204" pitchFamily="34" charset="0"/>
                <a:cs typeface="Arial" panose="020B0604020202020204" pitchFamily="34" charset="0"/>
              </a:rPr>
              <a:t>The biggest commodities are cereal grains, followed by cattle and calves. </a:t>
            </a:r>
          </a:p>
          <a:p>
            <a:pPr marL="0" lvl="0" indent="0">
              <a:lnSpc>
                <a:spcPct val="107000"/>
              </a:lnSpc>
              <a:spcBef>
                <a:spcPts val="50"/>
              </a:spcBef>
              <a:spcAft>
                <a:spcPts val="50"/>
              </a:spcAft>
              <a:buFont typeface="Symbol" panose="05050102010706020507" pitchFamily="18" charset="2"/>
              <a:buNone/>
            </a:pPr>
            <a:endParaRPr lang="en-AU" sz="1100" dirty="0">
              <a:latin typeface="Arial" panose="020B0604020202020204" pitchFamily="34" charset="0"/>
              <a:cs typeface="Arial" panose="020B0604020202020204" pitchFamily="34" charset="0"/>
            </a:endParaRPr>
          </a:p>
          <a:p>
            <a:pPr marL="0" lvl="0" indent="0">
              <a:lnSpc>
                <a:spcPct val="107000"/>
              </a:lnSpc>
              <a:spcBef>
                <a:spcPts val="50"/>
              </a:spcBef>
              <a:spcAft>
                <a:spcPts val="50"/>
              </a:spcAft>
              <a:buFont typeface="Symbol" panose="05050102010706020507" pitchFamily="18" charset="2"/>
              <a:buNone/>
            </a:pPr>
            <a:r>
              <a:rPr lang="en-AU" sz="1100" dirty="0">
                <a:latin typeface="Arial" panose="020B0604020202020204" pitchFamily="34" charset="0"/>
                <a:cs typeface="Arial" panose="020B0604020202020204" pitchFamily="34" charset="0"/>
              </a:rPr>
              <a:t>Source: https://daff.ent.sirsidynix.net.au/client/en_AU/search/asset/1036762/0 </a:t>
            </a:r>
          </a:p>
          <a:p>
            <a:endParaRPr lang="en-AU" dirty="0"/>
          </a:p>
        </p:txBody>
      </p:sp>
      <p:sp>
        <p:nvSpPr>
          <p:cNvPr id="4" name="Slide Number Placeholder 3"/>
          <p:cNvSpPr>
            <a:spLocks noGrp="1"/>
          </p:cNvSpPr>
          <p:nvPr>
            <p:ph type="sldNum" sz="quarter" idx="5"/>
          </p:nvPr>
        </p:nvSpPr>
        <p:spPr/>
        <p:txBody>
          <a:bodyPr/>
          <a:lstStyle/>
          <a:p>
            <a:fld id="{0363BB70-5BCC-4C8B-B08C-EF437997776C}" type="slidenum">
              <a:rPr lang="en-AU" smtClean="0"/>
              <a:t>47</a:t>
            </a:fld>
            <a:endParaRPr lang="en-AU"/>
          </a:p>
        </p:txBody>
      </p:sp>
    </p:spTree>
    <p:extLst>
      <p:ext uri="{BB962C8B-B14F-4D97-AF65-F5344CB8AC3E}">
        <p14:creationId xmlns:p14="http://schemas.microsoft.com/office/powerpoint/2010/main" val="35109064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nSpc>
                <a:spcPct val="107000"/>
              </a:lnSpc>
              <a:spcBef>
                <a:spcPts val="50"/>
              </a:spcBef>
              <a:spcAft>
                <a:spcPts val="50"/>
              </a:spcAft>
              <a:buFont typeface="Arial" panose="020B0604020202020204" pitchFamily="34" charset="0"/>
              <a:buChar char="•"/>
            </a:pPr>
            <a:r>
              <a:rPr lang="en-AU" sz="1100" dirty="0">
                <a:latin typeface="Arial" panose="020B0604020202020204" pitchFamily="34" charset="0"/>
                <a:cs typeface="Arial" panose="020B0604020202020204" pitchFamily="34" charset="0"/>
              </a:rPr>
              <a:t>The</a:t>
            </a:r>
            <a:r>
              <a:rPr lang="en-US" sz="1100" dirty="0">
                <a:latin typeface="Arial" panose="020B0604020202020204" pitchFamily="34" charset="0"/>
                <a:cs typeface="Arial" panose="020B0604020202020204" pitchFamily="34" charset="0"/>
              </a:rPr>
              <a:t> mix of Australian agricultural activity is determined by climate, water availability, soil type and proximity to markets.</a:t>
            </a:r>
          </a:p>
          <a:p>
            <a:pPr marL="171450" lvl="0" indent="-171450">
              <a:lnSpc>
                <a:spcPct val="107000"/>
              </a:lnSpc>
              <a:spcBef>
                <a:spcPts val="50"/>
              </a:spcBef>
              <a:spcAft>
                <a:spcPts val="50"/>
              </a:spcAft>
              <a:buFont typeface="Arial" panose="020B0604020202020204" pitchFamily="34" charset="0"/>
              <a:buChar char="•"/>
            </a:pPr>
            <a:r>
              <a:rPr lang="en-US" sz="1100" dirty="0">
                <a:latin typeface="Arial" panose="020B0604020202020204" pitchFamily="34" charset="0"/>
                <a:cs typeface="Arial" panose="020B0604020202020204" pitchFamily="34" charset="0"/>
              </a:rPr>
              <a:t>This infographic shows that livestock grazing is widespread, occurring in most areas of Australia, while cropping and horticulture are generally concentrated in areas relatively close to the coast.</a:t>
            </a:r>
          </a:p>
          <a:p>
            <a:pPr marL="171450" lvl="0" indent="-171450">
              <a:lnSpc>
                <a:spcPct val="107000"/>
              </a:lnSpc>
              <a:spcBef>
                <a:spcPts val="50"/>
              </a:spcBef>
              <a:spcAft>
                <a:spcPts val="50"/>
              </a:spcAft>
              <a:buFont typeface="Arial" panose="020B0604020202020204" pitchFamily="34" charset="0"/>
              <a:buChar char="•"/>
            </a:pPr>
            <a:r>
              <a:rPr lang="en-AU" sz="1100" dirty="0">
                <a:latin typeface="Arial" panose="020B0604020202020204" pitchFamily="34" charset="0"/>
                <a:cs typeface="Arial" panose="020B0604020202020204" pitchFamily="34" charset="0"/>
              </a:rPr>
              <a:t>Most of Australia’s food is produced in country areas, and eaten in our cities where most of the population lives. </a:t>
            </a:r>
          </a:p>
          <a:p>
            <a:pPr marL="0" lvl="0" indent="0">
              <a:lnSpc>
                <a:spcPct val="107000"/>
              </a:lnSpc>
              <a:spcBef>
                <a:spcPts val="50"/>
              </a:spcBef>
              <a:spcAft>
                <a:spcPts val="50"/>
              </a:spcAft>
              <a:buFont typeface="Symbol" panose="05050102010706020507" pitchFamily="18" charset="2"/>
              <a:buNone/>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50"/>
              </a:spcBef>
              <a:spcAft>
                <a:spcPts val="50"/>
              </a:spcAft>
              <a:buClrTx/>
              <a:buSzTx/>
              <a:buFont typeface="Symbol" panose="05050102010706020507" pitchFamily="18" charset="2"/>
              <a:buNone/>
              <a:tabLst/>
              <a:defRPr/>
            </a:pPr>
            <a:r>
              <a:rPr lang="en-AU" sz="1100" dirty="0">
                <a:latin typeface="Arial" panose="020B0604020202020204" pitchFamily="34" charset="0"/>
                <a:cs typeface="Arial" panose="020B0604020202020204" pitchFamily="34" charset="0"/>
              </a:rPr>
              <a:t>Source: </a:t>
            </a:r>
          </a:p>
          <a:p>
            <a:pPr marL="0" marR="0" lvl="0" indent="0" algn="l" defTabSz="914400" rtl="0" eaLnBrk="1" fontAlgn="auto" latinLnBrk="0" hangingPunct="1">
              <a:lnSpc>
                <a:spcPct val="107000"/>
              </a:lnSpc>
              <a:spcBef>
                <a:spcPts val="50"/>
              </a:spcBef>
              <a:spcAft>
                <a:spcPts val="50"/>
              </a:spcAft>
              <a:buClrTx/>
              <a:buSzTx/>
              <a:buFont typeface="Symbol" panose="05050102010706020507" pitchFamily="18" charset="2"/>
              <a:buNone/>
              <a:tabLst/>
              <a:defRPr/>
            </a:pPr>
            <a:r>
              <a:rPr lang="en-AU" sz="1100" dirty="0">
                <a:latin typeface="Arial" panose="020B0604020202020204" pitchFamily="34" charset="0"/>
                <a:cs typeface="Arial" panose="020B0604020202020204" pitchFamily="34" charset="0"/>
              </a:rPr>
              <a:t>https://daff.ent.sirsidynix.net.au/client/en_AU/search/asset/1036762/0 </a:t>
            </a:r>
          </a:p>
          <a:p>
            <a:pPr marL="0" lvl="0" indent="0">
              <a:lnSpc>
                <a:spcPct val="107000"/>
              </a:lnSpc>
              <a:spcBef>
                <a:spcPts val="50"/>
              </a:spcBef>
              <a:spcAft>
                <a:spcPts val="50"/>
              </a:spcAft>
              <a:buFont typeface="Symbol" panose="05050102010706020507" pitchFamily="18" charset="2"/>
              <a:buNone/>
            </a:pPr>
            <a:r>
              <a:rPr lang="en-AU" sz="1100" dirty="0">
                <a:latin typeface="Arial" panose="020B0604020202020204" pitchFamily="34" charset="0"/>
                <a:cs typeface="Arial" panose="020B0604020202020204" pitchFamily="34" charset="0"/>
              </a:rPr>
              <a:t>https://www.nma.gov.au/explore/features/urban-farming/australias-food-production</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363BB70-5BCC-4C8B-B08C-EF437997776C}" type="slidenum">
              <a:rPr lang="en-AU" smtClean="0"/>
              <a:t>48</a:t>
            </a:fld>
            <a:endParaRPr lang="en-AU"/>
          </a:p>
        </p:txBody>
      </p:sp>
    </p:spTree>
    <p:extLst>
      <p:ext uri="{BB962C8B-B14F-4D97-AF65-F5344CB8AC3E}">
        <p14:creationId xmlns:p14="http://schemas.microsoft.com/office/powerpoint/2010/main" val="36216915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[9.08 – but up to 5.30 for the growing aspect]</a:t>
            </a:r>
          </a:p>
          <a:p>
            <a:endParaRPr lang="en-AU" dirty="0"/>
          </a:p>
        </p:txBody>
      </p:sp>
      <p:sp>
        <p:nvSpPr>
          <p:cNvPr id="4" name="Slide Number Placeholder 3"/>
          <p:cNvSpPr>
            <a:spLocks noGrp="1"/>
          </p:cNvSpPr>
          <p:nvPr>
            <p:ph type="sldNum" sz="quarter" idx="5"/>
          </p:nvPr>
        </p:nvSpPr>
        <p:spPr/>
        <p:txBody>
          <a:bodyPr/>
          <a:lstStyle/>
          <a:p>
            <a:fld id="{0363BB70-5BCC-4C8B-B08C-EF437997776C}" type="slidenum">
              <a:rPr lang="en-AU" smtClean="0"/>
              <a:t>49</a:t>
            </a:fld>
            <a:endParaRPr lang="en-AU"/>
          </a:p>
        </p:txBody>
      </p:sp>
    </p:spTree>
    <p:extLst>
      <p:ext uri="{BB962C8B-B14F-4D97-AF65-F5344CB8AC3E}">
        <p14:creationId xmlns:p14="http://schemas.microsoft.com/office/powerpoint/2010/main" val="41330553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Brainstorm responses with the students. </a:t>
            </a:r>
          </a:p>
          <a:p>
            <a:endParaRPr lang="en-AU" dirty="0"/>
          </a:p>
        </p:txBody>
      </p:sp>
      <p:sp>
        <p:nvSpPr>
          <p:cNvPr id="4" name="Slide Number Placeholder 3"/>
          <p:cNvSpPr>
            <a:spLocks noGrp="1"/>
          </p:cNvSpPr>
          <p:nvPr>
            <p:ph type="sldNum" sz="quarter" idx="5"/>
          </p:nvPr>
        </p:nvSpPr>
        <p:spPr/>
        <p:txBody>
          <a:bodyPr/>
          <a:lstStyle/>
          <a:p>
            <a:fld id="{0363BB70-5BCC-4C8B-B08C-EF437997776C}" type="slidenum">
              <a:rPr lang="en-AU" smtClean="0"/>
              <a:t>50</a:t>
            </a:fld>
            <a:endParaRPr lang="en-AU"/>
          </a:p>
        </p:txBody>
      </p:sp>
    </p:spTree>
    <p:extLst>
      <p:ext uri="{BB962C8B-B14F-4D97-AF65-F5344CB8AC3E}">
        <p14:creationId xmlns:p14="http://schemas.microsoft.com/office/powerpoint/2010/main" val="40193850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Links to resources in the lesson plan.</a:t>
            </a:r>
          </a:p>
        </p:txBody>
      </p:sp>
      <p:sp>
        <p:nvSpPr>
          <p:cNvPr id="4" name="Slide Number Placeholder 3"/>
          <p:cNvSpPr>
            <a:spLocks noGrp="1"/>
          </p:cNvSpPr>
          <p:nvPr>
            <p:ph type="sldNum" sz="quarter" idx="5"/>
          </p:nvPr>
        </p:nvSpPr>
        <p:spPr/>
        <p:txBody>
          <a:bodyPr/>
          <a:lstStyle/>
          <a:p>
            <a:fld id="{0363BB70-5BCC-4C8B-B08C-EF437997776C}" type="slidenum">
              <a:rPr lang="en-AU" smtClean="0"/>
              <a:t>51</a:t>
            </a:fld>
            <a:endParaRPr lang="en-AU"/>
          </a:p>
        </p:txBody>
      </p:sp>
    </p:spTree>
    <p:extLst>
      <p:ext uri="{BB962C8B-B14F-4D97-AF65-F5344CB8AC3E}">
        <p14:creationId xmlns:p14="http://schemas.microsoft.com/office/powerpoint/2010/main" val="28482741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B043F-8371-8235-EB0C-2E1200DB8A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CF5105-BE6C-6031-7AF1-936689FE32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0FA382-FA62-A09C-A1E7-5A2A7517048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510C6F6-C80D-FB0E-B197-8A995DFD9ED0}"/>
              </a:ext>
            </a:extLst>
          </p:cNvPr>
          <p:cNvSpPr>
            <a:spLocks noGrp="1"/>
          </p:cNvSpPr>
          <p:nvPr>
            <p:ph type="sldNum" sz="quarter" idx="5"/>
          </p:nvPr>
        </p:nvSpPr>
        <p:spPr/>
        <p:txBody>
          <a:bodyPr/>
          <a:lstStyle/>
          <a:p>
            <a:fld id="{2EB77E40-D0E8-4874-BAFC-253CC826BD69}" type="slidenum">
              <a:rPr lang="en-AU" smtClean="0"/>
              <a:t>52</a:t>
            </a:fld>
            <a:endParaRPr lang="en-AU"/>
          </a:p>
        </p:txBody>
      </p:sp>
    </p:spTree>
    <p:extLst>
      <p:ext uri="{BB962C8B-B14F-4D97-AF65-F5344CB8AC3E}">
        <p14:creationId xmlns:p14="http://schemas.microsoft.com/office/powerpoint/2010/main" val="21209018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6678E-9B3A-6A62-0811-3EAC271B0F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E5E981-073A-17FD-28A0-BD759510CC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088B48-FDB1-B3C3-DDB9-23F53F1FDF0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21C0710-A159-C2A1-E9C3-D1AB47D36996}"/>
              </a:ext>
            </a:extLst>
          </p:cNvPr>
          <p:cNvSpPr>
            <a:spLocks noGrp="1"/>
          </p:cNvSpPr>
          <p:nvPr>
            <p:ph type="sldNum" sz="quarter" idx="5"/>
          </p:nvPr>
        </p:nvSpPr>
        <p:spPr/>
        <p:txBody>
          <a:bodyPr/>
          <a:lstStyle/>
          <a:p>
            <a:fld id="{2EB77E40-D0E8-4874-BAFC-253CC826BD69}" type="slidenum">
              <a:rPr lang="en-AU" smtClean="0"/>
              <a:t>53</a:t>
            </a:fld>
            <a:endParaRPr lang="en-AU"/>
          </a:p>
        </p:txBody>
      </p:sp>
    </p:spTree>
    <p:extLst>
      <p:ext uri="{BB962C8B-B14F-4D97-AF65-F5344CB8AC3E}">
        <p14:creationId xmlns:p14="http://schemas.microsoft.com/office/powerpoint/2010/main" val="266567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2545549-36F0-40C5-A2B5-E93466E7B68A}" type="slidenum">
              <a:rPr lang="en-AU" smtClean="0"/>
              <a:t>6</a:t>
            </a:fld>
            <a:endParaRPr lang="en-AU"/>
          </a:p>
        </p:txBody>
      </p:sp>
    </p:spTree>
    <p:extLst>
      <p:ext uri="{BB962C8B-B14F-4D97-AF65-F5344CB8AC3E}">
        <p14:creationId xmlns:p14="http://schemas.microsoft.com/office/powerpoint/2010/main" val="27434154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15C8D-893C-F99A-F0BB-B07132C37B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A0D062-648C-3F9F-41EB-650727B61A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7DCDEE-E77D-32C2-84A3-410FCA352E95}"/>
              </a:ext>
            </a:extLst>
          </p:cNvPr>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Elicit student responses. These will differ based on different commodities.</a:t>
            </a:r>
          </a:p>
        </p:txBody>
      </p:sp>
      <p:sp>
        <p:nvSpPr>
          <p:cNvPr id="4" name="Slide Number Placeholder 3">
            <a:extLst>
              <a:ext uri="{FF2B5EF4-FFF2-40B4-BE49-F238E27FC236}">
                <a16:creationId xmlns:a16="http://schemas.microsoft.com/office/drawing/2014/main" id="{8455B21D-E4C5-37EC-41BC-9835D2D6B7D5}"/>
              </a:ext>
            </a:extLst>
          </p:cNvPr>
          <p:cNvSpPr>
            <a:spLocks noGrp="1"/>
          </p:cNvSpPr>
          <p:nvPr>
            <p:ph type="sldNum" sz="quarter" idx="5"/>
          </p:nvPr>
        </p:nvSpPr>
        <p:spPr/>
        <p:txBody>
          <a:bodyPr/>
          <a:lstStyle/>
          <a:p>
            <a:fld id="{82545549-36F0-40C5-A2B5-E93466E7B68A}" type="slidenum">
              <a:rPr lang="en-AU" smtClean="0"/>
              <a:t>54</a:t>
            </a:fld>
            <a:endParaRPr lang="en-AU"/>
          </a:p>
        </p:txBody>
      </p:sp>
    </p:spTree>
    <p:extLst>
      <p:ext uri="{BB962C8B-B14F-4D97-AF65-F5344CB8AC3E}">
        <p14:creationId xmlns:p14="http://schemas.microsoft.com/office/powerpoint/2010/main" val="6034390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574CF-69DB-BA1B-5072-46B84833AE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707934-544D-B20D-326D-E1D1CC6963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E67A3E-DDA3-9167-6C4F-43FB9AD2FE1A}"/>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5257926F-2BFD-3CFD-13FC-9A494384E833}"/>
              </a:ext>
            </a:extLst>
          </p:cNvPr>
          <p:cNvSpPr>
            <a:spLocks noGrp="1"/>
          </p:cNvSpPr>
          <p:nvPr>
            <p:ph type="sldNum" sz="quarter" idx="5"/>
          </p:nvPr>
        </p:nvSpPr>
        <p:spPr/>
        <p:txBody>
          <a:bodyPr/>
          <a:lstStyle/>
          <a:p>
            <a:fld id="{0363BB70-5BCC-4C8B-B08C-EF437997776C}" type="slidenum">
              <a:rPr lang="en-AU" smtClean="0"/>
              <a:t>55</a:t>
            </a:fld>
            <a:endParaRPr lang="en-AU"/>
          </a:p>
        </p:txBody>
      </p:sp>
    </p:spTree>
    <p:extLst>
      <p:ext uri="{BB962C8B-B14F-4D97-AF65-F5344CB8AC3E}">
        <p14:creationId xmlns:p14="http://schemas.microsoft.com/office/powerpoint/2010/main" val="3778713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Source: https://www.nma.gov.au/explore/features/urban-farming/australias-food-production</a:t>
            </a:r>
          </a:p>
        </p:txBody>
      </p:sp>
      <p:sp>
        <p:nvSpPr>
          <p:cNvPr id="4" name="Slide Number Placeholder 3"/>
          <p:cNvSpPr>
            <a:spLocks noGrp="1"/>
          </p:cNvSpPr>
          <p:nvPr>
            <p:ph type="sldNum" sz="quarter" idx="5"/>
          </p:nvPr>
        </p:nvSpPr>
        <p:spPr/>
        <p:txBody>
          <a:bodyPr/>
          <a:lstStyle/>
          <a:p>
            <a:fld id="{0363BB70-5BCC-4C8B-B08C-EF437997776C}" type="slidenum">
              <a:rPr lang="en-AU" smtClean="0"/>
              <a:t>56</a:t>
            </a:fld>
            <a:endParaRPr lang="en-AU"/>
          </a:p>
        </p:txBody>
      </p:sp>
    </p:spTree>
    <p:extLst>
      <p:ext uri="{BB962C8B-B14F-4D97-AF65-F5344CB8AC3E}">
        <p14:creationId xmlns:p14="http://schemas.microsoft.com/office/powerpoint/2010/main" val="21091157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1D3DF-D766-43FC-E6A1-9CB5FAAF85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7B549C-F770-31C6-1B3E-E1BFB2B336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1886DA-DAB7-25F1-8AD1-80C5079733E8}"/>
              </a:ext>
            </a:extLst>
          </p:cNvPr>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Australian agriculture accounts for:</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55% of Australian land use (measured December 2023)</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74% of water consumption (measured for 2021–2022). </a:t>
            </a:r>
          </a:p>
          <a:p>
            <a:r>
              <a:rPr lang="en-AU" sz="1100" dirty="0">
                <a:latin typeface="Arial" panose="020B0604020202020204" pitchFamily="34" charset="0"/>
                <a:cs typeface="Arial" panose="020B0604020202020204" pitchFamily="34" charset="0"/>
              </a:rPr>
              <a:t> </a:t>
            </a:r>
          </a:p>
          <a:p>
            <a:r>
              <a:rPr lang="en-AU" sz="1100" dirty="0">
                <a:latin typeface="Arial" panose="020B0604020202020204" pitchFamily="34" charset="0"/>
                <a:cs typeface="Arial" panose="020B0604020202020204" pitchFamily="34" charset="0"/>
              </a:rPr>
              <a:t>But it also accounts for:</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0.8% of goods and services exported (measured for 2023–24)</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5.9% of rural employment (215,600 people in 2023–24). </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Source: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https://www.nma.gov.a.u/explore/features/urban-farming/australias-food-production</a:t>
            </a:r>
          </a:p>
          <a:p>
            <a:r>
              <a:rPr lang="en-AU" sz="1100" dirty="0">
                <a:latin typeface="Arial" panose="020B0604020202020204" pitchFamily="34" charset="0"/>
                <a:cs typeface="Arial" panose="020B0604020202020204" pitchFamily="34" charset="0"/>
              </a:rPr>
              <a:t>https://daff.ent.sirsidynix.net.au/client/en_AU/search/asset/1036762/0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C8666F1-9C29-67C6-2971-BE845B2D668D}"/>
              </a:ext>
            </a:extLst>
          </p:cNvPr>
          <p:cNvSpPr>
            <a:spLocks noGrp="1"/>
          </p:cNvSpPr>
          <p:nvPr>
            <p:ph type="sldNum" sz="quarter" idx="5"/>
          </p:nvPr>
        </p:nvSpPr>
        <p:spPr/>
        <p:txBody>
          <a:bodyPr/>
          <a:lstStyle/>
          <a:p>
            <a:fld id="{0363BB70-5BCC-4C8B-B08C-EF437997776C}" type="slidenum">
              <a:rPr lang="en-AU" smtClean="0"/>
              <a:t>57</a:t>
            </a:fld>
            <a:endParaRPr lang="en-AU"/>
          </a:p>
        </p:txBody>
      </p:sp>
    </p:spTree>
    <p:extLst>
      <p:ext uri="{BB962C8B-B14F-4D97-AF65-F5344CB8AC3E}">
        <p14:creationId xmlns:p14="http://schemas.microsoft.com/office/powerpoint/2010/main" val="32383740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7B0EF-E48B-8478-5A2B-7A0D4DE22C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4C1BE-0E51-4D37-2A44-0392512829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F358C2-1B3A-C1F7-F6B1-02B24FE2C51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D6F66E4-2237-5A1B-90B9-D65D306347B1}"/>
              </a:ext>
            </a:extLst>
          </p:cNvPr>
          <p:cNvSpPr>
            <a:spLocks noGrp="1"/>
          </p:cNvSpPr>
          <p:nvPr>
            <p:ph type="sldNum" sz="quarter" idx="5"/>
          </p:nvPr>
        </p:nvSpPr>
        <p:spPr/>
        <p:txBody>
          <a:bodyPr/>
          <a:lstStyle/>
          <a:p>
            <a:fld id="{0363BB70-5BCC-4C8B-B08C-EF437997776C}" type="slidenum">
              <a:rPr lang="en-AU" smtClean="0"/>
              <a:t>58</a:t>
            </a:fld>
            <a:endParaRPr lang="en-AU"/>
          </a:p>
        </p:txBody>
      </p:sp>
    </p:spTree>
    <p:extLst>
      <p:ext uri="{BB962C8B-B14F-4D97-AF65-F5344CB8AC3E}">
        <p14:creationId xmlns:p14="http://schemas.microsoft.com/office/powerpoint/2010/main" val="28669408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8359B-9FF3-0F73-932E-1F69AE0A99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FFB14B-8AB2-CC59-0AA5-FC63BD87A7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AEF9D3-A1DA-69E7-847E-C2CC2F65821C}"/>
              </a:ext>
            </a:extLst>
          </p:cNvPr>
          <p:cNvSpPr>
            <a:spLocks noGrp="1"/>
          </p:cNvSpPr>
          <p:nvPr>
            <p:ph type="body" idx="1"/>
          </p:nvPr>
        </p:nvSpPr>
        <p:spPr/>
        <p:txBody>
          <a:bodyPr/>
          <a:lstStyle/>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The Australian Agricultural Sustainability Framework (AASF) is a joint initiative led by the National Farmers’ Federation and supported by the Australian Government.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The AASF was developed in response to increasing pressures on the agricultural sector to demonstrate sustainability performance, both domestically and internationally.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Global shifts towards environmental, social, and governance (ESG) standards put pressure on Australian agriculture to demonstrate its sustainability performance.</a:t>
            </a:r>
          </a:p>
          <a:p>
            <a:endParaRPr lang="en-US"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Source: https://aasf.org.au/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6EF31C3-236B-F253-B79F-FCC0716D8F6A}"/>
              </a:ext>
            </a:extLst>
          </p:cNvPr>
          <p:cNvSpPr>
            <a:spLocks noGrp="1"/>
          </p:cNvSpPr>
          <p:nvPr>
            <p:ph type="sldNum" sz="quarter" idx="5"/>
          </p:nvPr>
        </p:nvSpPr>
        <p:spPr/>
        <p:txBody>
          <a:bodyPr/>
          <a:lstStyle/>
          <a:p>
            <a:fld id="{0363BB70-5BCC-4C8B-B08C-EF437997776C}" type="slidenum">
              <a:rPr lang="en-AU" smtClean="0"/>
              <a:t>59</a:t>
            </a:fld>
            <a:endParaRPr lang="en-AU"/>
          </a:p>
        </p:txBody>
      </p:sp>
    </p:spTree>
    <p:extLst>
      <p:ext uri="{BB962C8B-B14F-4D97-AF65-F5344CB8AC3E}">
        <p14:creationId xmlns:p14="http://schemas.microsoft.com/office/powerpoint/2010/main" val="21385541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100" dirty="0">
                <a:latin typeface="Arial" panose="020B0604020202020204" pitchFamily="34" charset="0"/>
                <a:cs typeface="Arial" panose="020B0604020202020204" pitchFamily="34" charset="0"/>
              </a:rPr>
              <a:t>With a focus on the Environmental Stewardship components, ensuring environmental sustainability in agriculture involves:</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reducing greenhouse gas emissions throughout the production lifecycle</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preserving on-farm natural capital</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protecting, maintaining and improving our soil, land and water assets</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using finite resources responsibly</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promoting recycling where possible. </a:t>
            </a:r>
          </a:p>
          <a:p>
            <a:pPr>
              <a:buNone/>
            </a:pPr>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The AASF embraces the theme of </a:t>
            </a:r>
            <a:r>
              <a:rPr lang="en-US" sz="1100" i="1" dirty="0">
                <a:latin typeface="Arial" panose="020B0604020202020204" pitchFamily="34" charset="0"/>
                <a:cs typeface="Arial" panose="020B0604020202020204" pitchFamily="34" charset="0"/>
              </a:rPr>
              <a:t>environmental stewardship</a:t>
            </a:r>
            <a:r>
              <a:rPr lang="en-US" sz="1100" dirty="0">
                <a:latin typeface="Arial" panose="020B0604020202020204" pitchFamily="34" charset="0"/>
                <a:cs typeface="Arial" panose="020B0604020202020204" pitchFamily="34" charset="0"/>
              </a:rPr>
              <a:t> through five Principles. These Principles aim to demonstrate sustainable agricultural practices, covering </a:t>
            </a:r>
            <a:r>
              <a:rPr lang="en-US" sz="1100" b="1" dirty="0">
                <a:latin typeface="Arial" panose="020B0604020202020204" pitchFamily="34" charset="0"/>
                <a:cs typeface="Arial" panose="020B0604020202020204" pitchFamily="34" charset="0"/>
              </a:rPr>
              <a:t>greenhouse gas emissions and air</a:t>
            </a:r>
            <a:r>
              <a:rPr lang="en-US" sz="1100" dirty="0">
                <a:latin typeface="Arial" panose="020B0604020202020204" pitchFamily="34" charset="0"/>
                <a:cs typeface="Arial" panose="020B0604020202020204" pitchFamily="34" charset="0"/>
              </a:rPr>
              <a:t>, </a:t>
            </a:r>
            <a:r>
              <a:rPr lang="en-US" sz="1100" b="1" dirty="0">
                <a:latin typeface="Arial" panose="020B0604020202020204" pitchFamily="34" charset="0"/>
                <a:cs typeface="Arial" panose="020B0604020202020204" pitchFamily="34" charset="0"/>
              </a:rPr>
              <a:t>soil and landscapes</a:t>
            </a:r>
            <a:r>
              <a:rPr lang="en-US" sz="1100" dirty="0">
                <a:latin typeface="Arial" panose="020B0604020202020204" pitchFamily="34" charset="0"/>
                <a:cs typeface="Arial" panose="020B0604020202020204" pitchFamily="34" charset="0"/>
              </a:rPr>
              <a:t>, </a:t>
            </a:r>
            <a:r>
              <a:rPr lang="en-US" sz="1100" b="1" dirty="0">
                <a:latin typeface="Arial" panose="020B0604020202020204" pitchFamily="34" charset="0"/>
                <a:cs typeface="Arial" panose="020B0604020202020204" pitchFamily="34" charset="0"/>
              </a:rPr>
              <a:t>biodiversity</a:t>
            </a:r>
            <a:r>
              <a:rPr lang="en-US" sz="1100" dirty="0">
                <a:latin typeface="Arial" panose="020B0604020202020204" pitchFamily="34" charset="0"/>
                <a:cs typeface="Arial" panose="020B0604020202020204" pitchFamily="34" charset="0"/>
              </a:rPr>
              <a:t>, </a:t>
            </a:r>
            <a:r>
              <a:rPr lang="en-US" sz="1100" b="1" dirty="0">
                <a:latin typeface="Arial" panose="020B0604020202020204" pitchFamily="34" charset="0"/>
                <a:cs typeface="Arial" panose="020B0604020202020204" pitchFamily="34" charset="0"/>
              </a:rPr>
              <a:t>water</a:t>
            </a:r>
            <a:r>
              <a:rPr lang="en-US" sz="1100" dirty="0">
                <a:latin typeface="Arial" panose="020B0604020202020204" pitchFamily="34" charset="0"/>
                <a:cs typeface="Arial" panose="020B0604020202020204" pitchFamily="34" charset="0"/>
              </a:rPr>
              <a:t>, and </a:t>
            </a:r>
            <a:r>
              <a:rPr lang="en-US" sz="1100" b="1" dirty="0">
                <a:latin typeface="Arial" panose="020B0604020202020204" pitchFamily="34" charset="0"/>
                <a:cs typeface="Arial" panose="020B0604020202020204" pitchFamily="34" charset="0"/>
              </a:rPr>
              <a:t>materials and resources</a:t>
            </a:r>
            <a:r>
              <a:rPr lang="en-US" sz="1100" dirty="0">
                <a:latin typeface="Arial" panose="020B0604020202020204" pitchFamily="34" charset="0"/>
                <a:cs typeface="Arial" panose="020B0604020202020204" pitchFamily="34" charset="0"/>
              </a:rPr>
              <a:t>.</a:t>
            </a:r>
          </a:p>
          <a:p>
            <a:endParaRPr lang="en-US"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Source: https://aasf.org.au/environmental-stewardship/</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363BB70-5BCC-4C8B-B08C-EF437997776C}" type="slidenum">
              <a:rPr lang="en-AU" smtClean="0"/>
              <a:t>60</a:t>
            </a:fld>
            <a:endParaRPr lang="en-AU"/>
          </a:p>
        </p:txBody>
      </p:sp>
    </p:spTree>
    <p:extLst>
      <p:ext uri="{BB962C8B-B14F-4D97-AF65-F5344CB8AC3E}">
        <p14:creationId xmlns:p14="http://schemas.microsoft.com/office/powerpoint/2010/main" val="21145349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Bef>
                <a:spcPts val="50"/>
              </a:spcBef>
              <a:spcAft>
                <a:spcPts val="50"/>
              </a:spcAft>
              <a:buFont typeface="Symbol" panose="05050102010706020507" pitchFamily="18" charset="2"/>
              <a:buNone/>
            </a:pPr>
            <a:r>
              <a:rPr lang="en-AU" sz="1100" dirty="0">
                <a:latin typeface="Arial" panose="020B0604020202020204" pitchFamily="34" charset="0"/>
                <a:cs typeface="Arial" panose="020B0604020202020204" pitchFamily="34" charset="0"/>
              </a:rPr>
              <a:t>[4.29]</a:t>
            </a:r>
          </a:p>
          <a:p>
            <a:pPr marL="0" lvl="0" indent="0">
              <a:lnSpc>
                <a:spcPct val="107000"/>
              </a:lnSpc>
              <a:spcBef>
                <a:spcPts val="50"/>
              </a:spcBef>
              <a:spcAft>
                <a:spcPts val="50"/>
              </a:spcAft>
              <a:buFont typeface="Symbol" panose="05050102010706020507" pitchFamily="18" charset="2"/>
              <a:buNone/>
            </a:pPr>
            <a:endParaRPr lang="en-AU" sz="1100" dirty="0">
              <a:latin typeface="Arial" panose="020B0604020202020204" pitchFamily="34" charset="0"/>
              <a:cs typeface="Arial" panose="020B0604020202020204" pitchFamily="34" charset="0"/>
            </a:endParaRPr>
          </a:p>
          <a:p>
            <a:pPr marL="0" lvl="0" indent="0">
              <a:lnSpc>
                <a:spcPct val="107000"/>
              </a:lnSpc>
              <a:spcBef>
                <a:spcPts val="50"/>
              </a:spcBef>
              <a:spcAft>
                <a:spcPts val="50"/>
              </a:spcAft>
              <a:buFont typeface="Symbol" panose="05050102010706020507" pitchFamily="18" charset="2"/>
              <a:buNone/>
            </a:pPr>
            <a:r>
              <a:rPr lang="en-AU" sz="1100" dirty="0">
                <a:latin typeface="Arial" panose="020B0604020202020204" pitchFamily="34" charset="0"/>
                <a:cs typeface="Arial" panose="020B0604020202020204" pitchFamily="34" charset="0"/>
              </a:rPr>
              <a:t>Watch with students – provides an overview. Impact of climate change on farmers. </a:t>
            </a:r>
          </a:p>
        </p:txBody>
      </p:sp>
      <p:sp>
        <p:nvSpPr>
          <p:cNvPr id="4" name="Slide Number Placeholder 3"/>
          <p:cNvSpPr>
            <a:spLocks noGrp="1"/>
          </p:cNvSpPr>
          <p:nvPr>
            <p:ph type="sldNum" sz="quarter" idx="5"/>
          </p:nvPr>
        </p:nvSpPr>
        <p:spPr/>
        <p:txBody>
          <a:bodyPr/>
          <a:lstStyle/>
          <a:p>
            <a:fld id="{0363BB70-5BCC-4C8B-B08C-EF437997776C}" type="slidenum">
              <a:rPr lang="en-AU" smtClean="0"/>
              <a:t>61</a:t>
            </a:fld>
            <a:endParaRPr lang="en-AU"/>
          </a:p>
        </p:txBody>
      </p:sp>
    </p:spTree>
    <p:extLst>
      <p:ext uri="{BB962C8B-B14F-4D97-AF65-F5344CB8AC3E}">
        <p14:creationId xmlns:p14="http://schemas.microsoft.com/office/powerpoint/2010/main" val="3786634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Bef>
                <a:spcPts val="50"/>
              </a:spcBef>
              <a:spcAft>
                <a:spcPts val="50"/>
              </a:spcAft>
              <a:buFont typeface="Symbol" panose="05050102010706020507" pitchFamily="18" charset="2"/>
              <a:buNone/>
            </a:pPr>
            <a:r>
              <a:rPr lang="en-AU" sz="1100" dirty="0">
                <a:latin typeface="Arial" panose="020B0604020202020204" pitchFamily="34" charset="0"/>
                <a:cs typeface="Arial" panose="020B0604020202020204" pitchFamily="34" charset="0"/>
              </a:rPr>
              <a:t>[2.55]</a:t>
            </a:r>
          </a:p>
          <a:p>
            <a:pPr marL="0" lvl="0" indent="0">
              <a:lnSpc>
                <a:spcPct val="107000"/>
              </a:lnSpc>
              <a:spcBef>
                <a:spcPts val="50"/>
              </a:spcBef>
              <a:spcAft>
                <a:spcPts val="50"/>
              </a:spcAft>
              <a:buFont typeface="Symbol" panose="05050102010706020507" pitchFamily="18" charset="2"/>
              <a:buNone/>
            </a:pPr>
            <a:endParaRPr lang="en-AU" sz="1100" dirty="0">
              <a:latin typeface="Arial" panose="020B0604020202020204" pitchFamily="34" charset="0"/>
              <a:cs typeface="Arial" panose="020B0604020202020204" pitchFamily="34" charset="0"/>
            </a:endParaRPr>
          </a:p>
          <a:p>
            <a:pPr marL="0" lvl="0" indent="0">
              <a:lnSpc>
                <a:spcPct val="107000"/>
              </a:lnSpc>
              <a:spcBef>
                <a:spcPts val="50"/>
              </a:spcBef>
              <a:spcAft>
                <a:spcPts val="50"/>
              </a:spcAft>
              <a:buFont typeface="Symbol" panose="05050102010706020507" pitchFamily="18" charset="2"/>
              <a:buNone/>
            </a:pPr>
            <a:r>
              <a:rPr lang="en-AU" sz="1100" dirty="0">
                <a:latin typeface="Arial" panose="020B0604020202020204" pitchFamily="34" charset="0"/>
                <a:cs typeface="Arial" panose="020B0604020202020204" pitchFamily="34" charset="0"/>
              </a:rPr>
              <a:t>Watch with students – this video looks at the practices that farmers can implement to help protect the environment.</a:t>
            </a:r>
          </a:p>
          <a:p>
            <a:endParaRPr lang="en-AU" dirty="0"/>
          </a:p>
        </p:txBody>
      </p:sp>
      <p:sp>
        <p:nvSpPr>
          <p:cNvPr id="4" name="Slide Number Placeholder 3"/>
          <p:cNvSpPr>
            <a:spLocks noGrp="1"/>
          </p:cNvSpPr>
          <p:nvPr>
            <p:ph type="sldNum" sz="quarter" idx="5"/>
          </p:nvPr>
        </p:nvSpPr>
        <p:spPr/>
        <p:txBody>
          <a:bodyPr/>
          <a:lstStyle/>
          <a:p>
            <a:fld id="{0363BB70-5BCC-4C8B-B08C-EF437997776C}" type="slidenum">
              <a:rPr lang="en-AU" smtClean="0"/>
              <a:t>62</a:t>
            </a:fld>
            <a:endParaRPr lang="en-AU"/>
          </a:p>
        </p:txBody>
      </p:sp>
    </p:spTree>
    <p:extLst>
      <p:ext uri="{BB962C8B-B14F-4D97-AF65-F5344CB8AC3E}">
        <p14:creationId xmlns:p14="http://schemas.microsoft.com/office/powerpoint/2010/main" val="5150159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22650-E5BB-7476-2661-25C41FDD07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35F49C-53CD-9CCD-49B2-A85CCEEC45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AD8CAA-CED7-2D14-258D-DCBA9637B71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E2549F4-B06B-8E33-6231-96E9BE45BEE4}"/>
              </a:ext>
            </a:extLst>
          </p:cNvPr>
          <p:cNvSpPr>
            <a:spLocks noGrp="1"/>
          </p:cNvSpPr>
          <p:nvPr>
            <p:ph type="sldNum" sz="quarter" idx="5"/>
          </p:nvPr>
        </p:nvSpPr>
        <p:spPr/>
        <p:txBody>
          <a:bodyPr/>
          <a:lstStyle/>
          <a:p>
            <a:fld id="{2EB77E40-D0E8-4874-BAFC-253CC826BD69}" type="slidenum">
              <a:rPr lang="en-AU" smtClean="0"/>
              <a:t>64</a:t>
            </a:fld>
            <a:endParaRPr lang="en-AU"/>
          </a:p>
        </p:txBody>
      </p:sp>
    </p:spTree>
    <p:extLst>
      <p:ext uri="{BB962C8B-B14F-4D97-AF65-F5344CB8AC3E}">
        <p14:creationId xmlns:p14="http://schemas.microsoft.com/office/powerpoint/2010/main" val="1830182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2EB77E40-D0E8-4874-BAFC-253CC826BD69}" type="slidenum">
              <a:rPr lang="en-AU" smtClean="0"/>
              <a:t>7</a:t>
            </a:fld>
            <a:endParaRPr lang="en-AU"/>
          </a:p>
        </p:txBody>
      </p:sp>
    </p:spTree>
    <p:extLst>
      <p:ext uri="{BB962C8B-B14F-4D97-AF65-F5344CB8AC3E}">
        <p14:creationId xmlns:p14="http://schemas.microsoft.com/office/powerpoint/2010/main" val="21022066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DC077-C223-4B7F-A129-21F7B774EA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180243-C8FC-D60B-78BF-97316FAD45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D03FD3-3BC6-EC77-D742-6A15309E65A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990A2FF-C5C7-95E0-060F-EB66156FF7FD}"/>
              </a:ext>
            </a:extLst>
          </p:cNvPr>
          <p:cNvSpPr>
            <a:spLocks noGrp="1"/>
          </p:cNvSpPr>
          <p:nvPr>
            <p:ph type="sldNum" sz="quarter" idx="5"/>
          </p:nvPr>
        </p:nvSpPr>
        <p:spPr/>
        <p:txBody>
          <a:bodyPr/>
          <a:lstStyle/>
          <a:p>
            <a:fld id="{2EB77E40-D0E8-4874-BAFC-253CC826BD69}" type="slidenum">
              <a:rPr lang="en-AU" smtClean="0"/>
              <a:t>65</a:t>
            </a:fld>
            <a:endParaRPr lang="en-AU"/>
          </a:p>
        </p:txBody>
      </p:sp>
    </p:spTree>
    <p:extLst>
      <p:ext uri="{BB962C8B-B14F-4D97-AF65-F5344CB8AC3E}">
        <p14:creationId xmlns:p14="http://schemas.microsoft.com/office/powerpoint/2010/main" val="13947996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3095F-B7BD-7DA6-20E2-40B56E2DE4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030596-5BD9-4C12-EDC2-C67DE4BE95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ED106A-F4D2-E072-CA18-A6947B1BD420}"/>
              </a:ext>
            </a:extLst>
          </p:cNvPr>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Elicit student responses. </a:t>
            </a:r>
          </a:p>
        </p:txBody>
      </p:sp>
      <p:sp>
        <p:nvSpPr>
          <p:cNvPr id="4" name="Slide Number Placeholder 3">
            <a:extLst>
              <a:ext uri="{FF2B5EF4-FFF2-40B4-BE49-F238E27FC236}">
                <a16:creationId xmlns:a16="http://schemas.microsoft.com/office/drawing/2014/main" id="{10A0BED4-81FD-7D64-C97A-CDBE30098904}"/>
              </a:ext>
            </a:extLst>
          </p:cNvPr>
          <p:cNvSpPr>
            <a:spLocks noGrp="1"/>
          </p:cNvSpPr>
          <p:nvPr>
            <p:ph type="sldNum" sz="quarter" idx="5"/>
          </p:nvPr>
        </p:nvSpPr>
        <p:spPr/>
        <p:txBody>
          <a:bodyPr/>
          <a:lstStyle/>
          <a:p>
            <a:fld id="{82545549-36F0-40C5-A2B5-E93466E7B68A}" type="slidenum">
              <a:rPr lang="en-AU" smtClean="0"/>
              <a:t>66</a:t>
            </a:fld>
            <a:endParaRPr lang="en-AU"/>
          </a:p>
        </p:txBody>
      </p:sp>
    </p:spTree>
    <p:extLst>
      <p:ext uri="{BB962C8B-B14F-4D97-AF65-F5344CB8AC3E}">
        <p14:creationId xmlns:p14="http://schemas.microsoft.com/office/powerpoint/2010/main" val="20485872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4916E-44F3-9670-82BE-E204945F2C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9340B1-7024-9B80-F261-6874942212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EBA454-25B9-609C-8040-CF27C9E0F727}"/>
              </a:ext>
            </a:extLst>
          </p:cNvPr>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Elicit student responses. </a:t>
            </a:r>
          </a:p>
        </p:txBody>
      </p:sp>
      <p:sp>
        <p:nvSpPr>
          <p:cNvPr id="4" name="Slide Number Placeholder 3">
            <a:extLst>
              <a:ext uri="{FF2B5EF4-FFF2-40B4-BE49-F238E27FC236}">
                <a16:creationId xmlns:a16="http://schemas.microsoft.com/office/drawing/2014/main" id="{B8DF059B-44C2-4B3E-13E1-ED74E6CF47A0}"/>
              </a:ext>
            </a:extLst>
          </p:cNvPr>
          <p:cNvSpPr>
            <a:spLocks noGrp="1"/>
          </p:cNvSpPr>
          <p:nvPr>
            <p:ph type="sldNum" sz="quarter" idx="5"/>
          </p:nvPr>
        </p:nvSpPr>
        <p:spPr/>
        <p:txBody>
          <a:bodyPr/>
          <a:lstStyle/>
          <a:p>
            <a:fld id="{82545549-36F0-40C5-A2B5-E93466E7B68A}" type="slidenum">
              <a:rPr lang="en-AU" smtClean="0"/>
              <a:t>67</a:t>
            </a:fld>
            <a:endParaRPr lang="en-AU"/>
          </a:p>
        </p:txBody>
      </p:sp>
    </p:spTree>
    <p:extLst>
      <p:ext uri="{BB962C8B-B14F-4D97-AF65-F5344CB8AC3E}">
        <p14:creationId xmlns:p14="http://schemas.microsoft.com/office/powerpoint/2010/main" val="38429938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ADD24-2982-C2E2-0004-B5E791F6E2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3EE012-7FCD-59EC-FC12-10A93D29E5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EF6B1-57E0-46E3-9B64-6EAE0772073B}"/>
              </a:ext>
            </a:extLst>
          </p:cNvPr>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Elicit student responses. </a:t>
            </a:r>
          </a:p>
        </p:txBody>
      </p:sp>
      <p:sp>
        <p:nvSpPr>
          <p:cNvPr id="4" name="Slide Number Placeholder 3">
            <a:extLst>
              <a:ext uri="{FF2B5EF4-FFF2-40B4-BE49-F238E27FC236}">
                <a16:creationId xmlns:a16="http://schemas.microsoft.com/office/drawing/2014/main" id="{4F86A897-EA30-760D-FF09-AA7E27C73886}"/>
              </a:ext>
            </a:extLst>
          </p:cNvPr>
          <p:cNvSpPr>
            <a:spLocks noGrp="1"/>
          </p:cNvSpPr>
          <p:nvPr>
            <p:ph type="sldNum" sz="quarter" idx="5"/>
          </p:nvPr>
        </p:nvSpPr>
        <p:spPr/>
        <p:txBody>
          <a:bodyPr/>
          <a:lstStyle/>
          <a:p>
            <a:fld id="{82545549-36F0-40C5-A2B5-E93466E7B68A}" type="slidenum">
              <a:rPr lang="en-AU" smtClean="0"/>
              <a:t>68</a:t>
            </a:fld>
            <a:endParaRPr lang="en-AU"/>
          </a:p>
        </p:txBody>
      </p:sp>
    </p:spTree>
    <p:extLst>
      <p:ext uri="{BB962C8B-B14F-4D97-AF65-F5344CB8AC3E}">
        <p14:creationId xmlns:p14="http://schemas.microsoft.com/office/powerpoint/2010/main" val="31708958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F7E79-73CC-56D6-BA25-F4E1055141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8FE58B-7F2E-3968-98B9-77863F35CD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2E1CE9-1C22-BDDC-B29F-9B46B6401B04}"/>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E915D820-A010-C1C4-59EA-FA3A700B235A}"/>
              </a:ext>
            </a:extLst>
          </p:cNvPr>
          <p:cNvSpPr>
            <a:spLocks noGrp="1"/>
          </p:cNvSpPr>
          <p:nvPr>
            <p:ph type="sldNum" sz="quarter" idx="5"/>
          </p:nvPr>
        </p:nvSpPr>
        <p:spPr/>
        <p:txBody>
          <a:bodyPr/>
          <a:lstStyle/>
          <a:p>
            <a:fld id="{0363BB70-5BCC-4C8B-B08C-EF437997776C}" type="slidenum">
              <a:rPr lang="en-AU" smtClean="0"/>
              <a:t>69</a:t>
            </a:fld>
            <a:endParaRPr lang="en-AU"/>
          </a:p>
        </p:txBody>
      </p:sp>
    </p:spTree>
    <p:extLst>
      <p:ext uri="{BB962C8B-B14F-4D97-AF65-F5344CB8AC3E}">
        <p14:creationId xmlns:p14="http://schemas.microsoft.com/office/powerpoint/2010/main" val="31126252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The Australian Guide to Healthy Eating (AGHE) is a visual representation of the Australian Dietary Guidelines. </a:t>
            </a:r>
          </a:p>
          <a:p>
            <a:pPr marL="181154" indent="-181154" defTabSz="966155">
              <a:buFont typeface="Arial" panose="020B0604020202020204" pitchFamily="34" charset="0"/>
              <a:buChar char="•"/>
              <a:defRPr/>
            </a:pPr>
            <a:r>
              <a:rPr lang="en-AU" sz="1100" dirty="0">
                <a:latin typeface="Arial" panose="020B0604020202020204" pitchFamily="34" charset="0"/>
                <a:cs typeface="Arial" panose="020B0604020202020204" pitchFamily="34" charset="0"/>
              </a:rPr>
              <a:t>It is a broad guide to the types and amounts of foods we should eat each day.</a:t>
            </a: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The food groups:</a:t>
            </a:r>
          </a:p>
          <a:p>
            <a:pPr marL="724616" lvl="1" indent="-241539">
              <a:buFont typeface="+mj-lt"/>
              <a:buAutoNum type="arabicPeriod"/>
            </a:pPr>
            <a:r>
              <a:rPr lang="en-AU" sz="1100" dirty="0">
                <a:latin typeface="Arial" panose="020B0604020202020204" pitchFamily="34" charset="0"/>
                <a:cs typeface="Arial" panose="020B0604020202020204" pitchFamily="34" charset="0"/>
              </a:rPr>
              <a:t>Grain foods</a:t>
            </a:r>
          </a:p>
          <a:p>
            <a:pPr marL="724616" lvl="1" indent="-241539">
              <a:buFont typeface="+mj-lt"/>
              <a:buAutoNum type="arabicPeriod"/>
            </a:pPr>
            <a:r>
              <a:rPr lang="en-AU" sz="1100" dirty="0">
                <a:latin typeface="Arial" panose="020B0604020202020204" pitchFamily="34" charset="0"/>
                <a:cs typeface="Arial" panose="020B0604020202020204" pitchFamily="34" charset="0"/>
              </a:rPr>
              <a:t>Vegetables</a:t>
            </a:r>
          </a:p>
          <a:p>
            <a:pPr marL="724616" lvl="1" indent="-241539">
              <a:buFont typeface="+mj-lt"/>
              <a:buAutoNum type="arabicPeriod"/>
            </a:pPr>
            <a:r>
              <a:rPr lang="en-AU" sz="1100" dirty="0">
                <a:latin typeface="Arial" panose="020B0604020202020204" pitchFamily="34" charset="0"/>
                <a:cs typeface="Arial" panose="020B0604020202020204" pitchFamily="34" charset="0"/>
              </a:rPr>
              <a:t>Fruit</a:t>
            </a:r>
          </a:p>
          <a:p>
            <a:pPr marL="724616" lvl="1" indent="-241539">
              <a:buFont typeface="+mj-lt"/>
              <a:buAutoNum type="arabicPeriod"/>
            </a:pPr>
            <a:r>
              <a:rPr lang="en-AU" sz="1100" dirty="0">
                <a:latin typeface="Arial" panose="020B0604020202020204" pitchFamily="34" charset="0"/>
                <a:cs typeface="Arial" panose="020B0604020202020204" pitchFamily="34" charset="0"/>
              </a:rPr>
              <a:t>Dairy and alternatives</a:t>
            </a:r>
          </a:p>
          <a:p>
            <a:pPr marL="724616" lvl="1" indent="-241539">
              <a:buFont typeface="+mj-lt"/>
              <a:buAutoNum type="arabicPeriod"/>
            </a:pPr>
            <a:r>
              <a:rPr lang="en-AU" sz="1100" dirty="0">
                <a:latin typeface="Arial" panose="020B0604020202020204" pitchFamily="34" charset="0"/>
                <a:cs typeface="Arial" panose="020B0604020202020204" pitchFamily="34" charset="0"/>
              </a:rPr>
              <a:t>Meat and alternatives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latin typeface="Arial" panose="020B0604020202020204" pitchFamily="34" charset="0"/>
                <a:cs typeface="Arial" panose="020B0604020202020204" pitchFamily="34" charset="0"/>
              </a:rPr>
              <a:t>Sitting off to the side are foods categorised as ‘sometimes’ foods.</a:t>
            </a:r>
            <a:r>
              <a:rPr lang="en-US" sz="1100" b="0" i="0" kern="1200" dirty="0">
                <a:solidFill>
                  <a:schemeClr val="tx1"/>
                </a:solidFill>
                <a:effectLst/>
                <a:latin typeface="Arial" panose="020B0604020202020204" pitchFamily="34" charset="0"/>
                <a:ea typeface="+mn-ea"/>
                <a:cs typeface="Arial" panose="020B0604020202020204" pitchFamily="34" charset="0"/>
              </a:rPr>
              <a:t> These foods are high in saturated fat and/or added sugars, added salt or alcohol and low in </a:t>
            </a:r>
            <a:r>
              <a:rPr lang="en-US" sz="1100" b="0" i="0" kern="1200" dirty="0" err="1">
                <a:solidFill>
                  <a:schemeClr val="tx1"/>
                </a:solidFill>
                <a:effectLst/>
                <a:latin typeface="Arial" panose="020B0604020202020204" pitchFamily="34" charset="0"/>
                <a:ea typeface="+mn-ea"/>
                <a:cs typeface="Arial" panose="020B0604020202020204" pitchFamily="34" charset="0"/>
              </a:rPr>
              <a:t>fibre</a:t>
            </a:r>
            <a:r>
              <a:rPr lang="en-US" sz="1100" b="0" i="0" kern="1200" dirty="0">
                <a:solidFill>
                  <a:schemeClr val="tx1"/>
                </a:solidFill>
                <a:effectLst/>
                <a:latin typeface="Arial" panose="020B0604020202020204" pitchFamily="34" charset="0"/>
                <a:ea typeface="+mn-ea"/>
                <a:cs typeface="Arial" panose="020B0604020202020204" pitchFamily="34" charset="0"/>
              </a:rPr>
              <a:t>. These foods and drinks can also be high in kilojoules (energy).</a:t>
            </a:r>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6D7DA54-C4FE-4877-8DF5-AF24F4B46978}" type="slidenum">
              <a:rPr lang="en-AU" smtClean="0"/>
              <a:t>70</a:t>
            </a:fld>
            <a:endParaRPr lang="en-AU"/>
          </a:p>
        </p:txBody>
      </p:sp>
    </p:spTree>
    <p:extLst>
      <p:ext uri="{BB962C8B-B14F-4D97-AF65-F5344CB8AC3E}">
        <p14:creationId xmlns:p14="http://schemas.microsoft.com/office/powerpoint/2010/main" val="19901107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[2.27]</a:t>
            </a:r>
          </a:p>
          <a:p>
            <a:endParaRPr lang="en-AU" sz="110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0" dirty="0">
                <a:effectLst/>
                <a:latin typeface="Arial" panose="020B0604020202020204" pitchFamily="34" charset="0"/>
                <a:ea typeface="Calibri" panose="020F0502020204030204" pitchFamily="34" charset="0"/>
                <a:cs typeface="Arial" panose="020B0604020202020204" pitchFamily="34" charset="0"/>
              </a:rPr>
              <a:t>While this video is directed at teachers, it provides a good overview of the five food groups, represented in the Australian Guide to healthy Eating. </a:t>
            </a:r>
            <a:endParaRPr lang="en-AU" sz="1100" dirty="0"/>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83357E9-95E8-4A64-ABC1-2310E2F81D32}" type="slidenum">
              <a:rPr lang="en-AU" smtClean="0"/>
              <a:t>71</a:t>
            </a:fld>
            <a:endParaRPr lang="en-AU"/>
          </a:p>
        </p:txBody>
      </p:sp>
    </p:spTree>
    <p:extLst>
      <p:ext uri="{BB962C8B-B14F-4D97-AF65-F5344CB8AC3E}">
        <p14:creationId xmlns:p14="http://schemas.microsoft.com/office/powerpoint/2010/main" val="26787157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EFB5F-57D3-D66A-D163-E293A46465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7F0485-9EA8-4F37-A0EC-1CBC811350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829C1B-A067-3012-C9D7-CEE576DC6F7A}"/>
              </a:ext>
            </a:extLst>
          </p:cNvPr>
          <p:cNvSpPr>
            <a:spLocks noGrp="1"/>
          </p:cNvSpPr>
          <p:nvPr>
            <p:ph type="body" idx="1"/>
          </p:nvPr>
        </p:nvSpPr>
        <p:spPr/>
        <p:txBody>
          <a:bodyPr/>
          <a:lstStyle/>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Grain foods comprise grains that can be cooked and eaten whole, ground into flour to make cereal foods, or made into breakfast cereals:</a:t>
            </a:r>
          </a:p>
          <a:p>
            <a:endParaRPr lang="en-US" sz="1100"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Breads:</a:t>
            </a:r>
            <a:r>
              <a:rPr lang="en-AU" sz="1100" dirty="0">
                <a:latin typeface="Arial" panose="020B0604020202020204" pitchFamily="34" charset="0"/>
                <a:cs typeface="Arial" panose="020B0604020202020204" pitchFamily="34" charset="0"/>
              </a:rPr>
              <a:t> wholemeal, wholegrain, white, rye, pita, focaccia, crispbreads.</a:t>
            </a:r>
          </a:p>
          <a:p>
            <a:r>
              <a:rPr lang="en-AU" sz="1100" b="1" dirty="0">
                <a:latin typeface="Arial" panose="020B0604020202020204" pitchFamily="34" charset="0"/>
                <a:cs typeface="Arial" panose="020B0604020202020204" pitchFamily="34" charset="0"/>
              </a:rPr>
              <a:t>Breakfast cereals:</a:t>
            </a:r>
            <a:r>
              <a:rPr lang="en-AU" sz="1100" dirty="0">
                <a:latin typeface="Arial" panose="020B0604020202020204" pitchFamily="34" charset="0"/>
                <a:cs typeface="Arial" panose="020B0604020202020204" pitchFamily="34" charset="0"/>
              </a:rPr>
              <a:t> high fibre (wholegrain) oats, porridge, muesli, wholewheat biscuits, ready to eat (such as cornflakes, </a:t>
            </a:r>
            <a:r>
              <a:rPr lang="en-AU" sz="1100" dirty="0" err="1">
                <a:latin typeface="Arial" panose="020B0604020202020204" pitchFamily="34" charset="0"/>
                <a:cs typeface="Arial" panose="020B0604020202020204" pitchFamily="34" charset="0"/>
              </a:rPr>
              <a:t>cheerios</a:t>
            </a:r>
            <a:r>
              <a:rPr lang="en-AU" sz="1100" dirty="0">
                <a:latin typeface="Arial" panose="020B0604020202020204" pitchFamily="34" charset="0"/>
                <a:cs typeface="Arial" panose="020B0604020202020204" pitchFamily="34" charset="0"/>
              </a:rPr>
              <a:t>).</a:t>
            </a:r>
          </a:p>
          <a:p>
            <a:r>
              <a:rPr lang="en-AU" sz="1100" b="1" dirty="0">
                <a:latin typeface="Arial" panose="020B0604020202020204" pitchFamily="34" charset="0"/>
                <a:cs typeface="Arial" panose="020B0604020202020204" pitchFamily="34" charset="0"/>
              </a:rPr>
              <a:t>Grains:</a:t>
            </a:r>
            <a:r>
              <a:rPr lang="en-AU" sz="1100" dirty="0">
                <a:latin typeface="Arial" panose="020B0604020202020204" pitchFamily="34" charset="0"/>
                <a:cs typeface="Arial" panose="020B0604020202020204" pitchFamily="34" charset="0"/>
              </a:rPr>
              <a:t> rice, barley, corn, polenta, buckwheat, spelt, millet.</a:t>
            </a:r>
          </a:p>
          <a:p>
            <a:r>
              <a:rPr lang="en-AU" sz="1100" b="1" dirty="0">
                <a:latin typeface="Arial" panose="020B0604020202020204" pitchFamily="34" charset="0"/>
                <a:cs typeface="Arial" panose="020B0604020202020204" pitchFamily="34" charset="0"/>
              </a:rPr>
              <a:t>Pasta: </a:t>
            </a:r>
            <a:r>
              <a:rPr lang="en-AU" sz="1100" dirty="0">
                <a:latin typeface="Arial" panose="020B0604020202020204" pitchFamily="34" charset="0"/>
                <a:cs typeface="Arial" panose="020B0604020202020204" pitchFamily="34" charset="0"/>
              </a:rPr>
              <a:t>short and long (white and wholemeal).</a:t>
            </a:r>
            <a:endParaRPr lang="en-AU" sz="1100" b="1"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Other products:</a:t>
            </a:r>
            <a:r>
              <a:rPr lang="en-AU" sz="1100" dirty="0">
                <a:latin typeface="Arial" panose="020B0604020202020204" pitchFamily="34" charset="0"/>
                <a:cs typeface="Arial" panose="020B0604020202020204" pitchFamily="34" charset="0"/>
              </a:rPr>
              <a:t> noodles, English muffin, crumpet, rice cakes, couscous, popcorn, flour.</a:t>
            </a:r>
          </a:p>
          <a:p>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The recommendation is for ‘mostly wholegrain and/or high cereal fibre varieties’ (at least two thirds). Wholegrain cereals contain more nutrients than refined cereal foods (e.g. white bread), because many of the important nutrients occur in the outer layer of the grain which is lost during processing.</a:t>
            </a:r>
          </a:p>
          <a:p>
            <a:pPr marL="181154" indent="-181154">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defTabSz="966155">
              <a:defRPr/>
            </a:pP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321F15E-BA65-C028-9D1D-BFD0065D8C71}"/>
              </a:ext>
            </a:extLst>
          </p:cNvPr>
          <p:cNvSpPr>
            <a:spLocks noGrp="1"/>
          </p:cNvSpPr>
          <p:nvPr>
            <p:ph type="sldNum" sz="quarter" idx="5"/>
          </p:nvPr>
        </p:nvSpPr>
        <p:spPr/>
        <p:txBody>
          <a:bodyPr/>
          <a:lstStyle/>
          <a:p>
            <a:fld id="{E6D7DA54-C4FE-4877-8DF5-AF24F4B46978}" type="slidenum">
              <a:rPr lang="en-AU" smtClean="0"/>
              <a:t>72</a:t>
            </a:fld>
            <a:endParaRPr lang="en-AU"/>
          </a:p>
        </p:txBody>
      </p:sp>
    </p:spTree>
    <p:extLst>
      <p:ext uri="{BB962C8B-B14F-4D97-AF65-F5344CB8AC3E}">
        <p14:creationId xmlns:p14="http://schemas.microsoft.com/office/powerpoint/2010/main" val="4811300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A10F0-7B40-FE27-3572-4AE8D76D30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770CA1-577B-B003-09FF-77E317195F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1524AD-5D92-3085-DD76-CC8A487686BF}"/>
              </a:ext>
            </a:extLst>
          </p:cNvPr>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Types of vegetables (also includes legumes and beans):</a:t>
            </a:r>
          </a:p>
          <a:p>
            <a:endParaRPr lang="en-AU" sz="1100" b="1"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Dark green and cruciferous:</a:t>
            </a:r>
            <a:r>
              <a:rPr lang="en-AU" sz="1100" dirty="0">
                <a:latin typeface="Arial" panose="020B0604020202020204" pitchFamily="34" charset="0"/>
                <a:cs typeface="Arial" panose="020B0604020202020204" pitchFamily="34" charset="0"/>
              </a:rPr>
              <a:t> broccoli, brussels sprouts, </a:t>
            </a:r>
            <a:r>
              <a:rPr lang="en-AU" sz="1100" dirty="0" err="1">
                <a:latin typeface="Arial" panose="020B0604020202020204" pitchFamily="34" charset="0"/>
                <a:cs typeface="Arial" panose="020B0604020202020204" pitchFamily="34" charset="0"/>
              </a:rPr>
              <a:t>bok</a:t>
            </a:r>
            <a:r>
              <a:rPr lang="en-AU" sz="1100" dirty="0">
                <a:latin typeface="Arial" panose="020B0604020202020204" pitchFamily="34" charset="0"/>
                <a:cs typeface="Arial" panose="020B0604020202020204" pitchFamily="34" charset="0"/>
              </a:rPr>
              <a:t> choy, cabbages, cauliflower, lettuce, spinach, snow peas.</a:t>
            </a:r>
          </a:p>
          <a:p>
            <a:r>
              <a:rPr lang="en-AU" sz="1100" b="1" dirty="0">
                <a:latin typeface="Arial" panose="020B0604020202020204" pitchFamily="34" charset="0"/>
                <a:cs typeface="Arial" panose="020B0604020202020204" pitchFamily="34" charset="0"/>
              </a:rPr>
              <a:t>Root/ tubular/ bulb: </a:t>
            </a:r>
            <a:r>
              <a:rPr lang="en-AU" sz="1100" dirty="0">
                <a:latin typeface="Arial" panose="020B0604020202020204" pitchFamily="34" charset="0"/>
                <a:cs typeface="Arial" panose="020B0604020202020204" pitchFamily="34" charset="0"/>
              </a:rPr>
              <a:t>potato, sweet potato, carrots, beetroot, onion, shallots, garlic, swede, turnip.</a:t>
            </a:r>
          </a:p>
          <a:p>
            <a:r>
              <a:rPr lang="en-AU" sz="1100" b="1" dirty="0">
                <a:latin typeface="Arial" panose="020B0604020202020204" pitchFamily="34" charset="0"/>
                <a:cs typeface="Arial" panose="020B0604020202020204" pitchFamily="34" charset="0"/>
              </a:rPr>
              <a:t>Legumes/ beans:</a:t>
            </a:r>
            <a:r>
              <a:rPr lang="en-AU" sz="1100" dirty="0">
                <a:latin typeface="Arial" panose="020B0604020202020204" pitchFamily="34" charset="0"/>
                <a:cs typeface="Arial" panose="020B0604020202020204" pitchFamily="34" charset="0"/>
              </a:rPr>
              <a:t> kidney beans, soybeans, lima beans, cannellini beans, chickpeas, lentils, split peas, tofu.</a:t>
            </a:r>
          </a:p>
          <a:p>
            <a:r>
              <a:rPr lang="en-AU" sz="1100" b="1" dirty="0">
                <a:latin typeface="Arial" panose="020B0604020202020204" pitchFamily="34" charset="0"/>
                <a:cs typeface="Arial" panose="020B0604020202020204" pitchFamily="34" charset="0"/>
              </a:rPr>
              <a:t>Other:</a:t>
            </a:r>
            <a:r>
              <a:rPr lang="en-AU" sz="1100" dirty="0">
                <a:latin typeface="Arial" panose="020B0604020202020204" pitchFamily="34" charset="0"/>
                <a:cs typeface="Arial" panose="020B0604020202020204" pitchFamily="34" charset="0"/>
              </a:rPr>
              <a:t> tomato, celery, zucchini, avocado, capsicum, eggplant, mushrooms, cucumber, pumpkin, green peas, green beans.</a:t>
            </a:r>
          </a:p>
          <a:p>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US" sz="1100" dirty="0">
                <a:solidFill>
                  <a:srgbClr val="000000"/>
                </a:solidFill>
                <a:latin typeface="Arial" panose="020B0604020202020204" pitchFamily="34" charset="0"/>
                <a:cs typeface="Arial" panose="020B0604020202020204" pitchFamily="34" charset="0"/>
              </a:rPr>
              <a:t>Eat different colours of vegetables, as the different colour groups have different vitamins and minerals.  </a:t>
            </a:r>
          </a:p>
          <a:p>
            <a:pPr marL="181154" indent="-181154">
              <a:buFont typeface="Arial" panose="020B0604020202020204" pitchFamily="34" charset="0"/>
              <a:buChar char="•"/>
            </a:pPr>
            <a:r>
              <a:rPr lang="en-US" sz="1100" dirty="0">
                <a:solidFill>
                  <a:srgbClr val="000000"/>
                </a:solidFill>
                <a:latin typeface="Arial" panose="020B0604020202020204" pitchFamily="34" charset="0"/>
                <a:cs typeface="Arial" panose="020B0604020202020204" pitchFamily="34" charset="0"/>
              </a:rPr>
              <a:t>Vegetables such as tomatoes and pumpkins are </a:t>
            </a:r>
            <a:r>
              <a:rPr lang="en-US" sz="1100" b="1" dirty="0">
                <a:solidFill>
                  <a:srgbClr val="000000"/>
                </a:solidFill>
                <a:latin typeface="Arial" panose="020B0604020202020204" pitchFamily="34" charset="0"/>
                <a:cs typeface="Arial" panose="020B0604020202020204" pitchFamily="34" charset="0"/>
              </a:rPr>
              <a:t>technically classified as fruit </a:t>
            </a:r>
            <a:r>
              <a:rPr lang="en-US" sz="1100" dirty="0">
                <a:solidFill>
                  <a:srgbClr val="000000"/>
                </a:solidFill>
                <a:latin typeface="Arial" panose="020B0604020202020204" pitchFamily="34" charset="0"/>
                <a:cs typeface="Arial" panose="020B0604020202020204" pitchFamily="34" charset="0"/>
              </a:rPr>
              <a:t>because they have seeds. They are included in the vegetable group because they have similar nutritional properties as vegetables and are typically eaten as a vegetable.  </a:t>
            </a:r>
          </a:p>
          <a:p>
            <a:pPr marL="181154" indent="-181154">
              <a:buFont typeface="Arial" panose="020B0604020202020204" pitchFamily="34" charset="0"/>
              <a:buChar char="•"/>
            </a:pPr>
            <a:endParaRPr lang="en-US" sz="1100" dirty="0">
              <a:solidFill>
                <a:srgbClr val="000000"/>
              </a:solidFill>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defTabSz="966155">
              <a:defRPr/>
            </a:pPr>
            <a:endParaRPr lang="en-AU" sz="1100" dirty="0">
              <a:latin typeface="Arial" panose="020B0604020202020204" pitchFamily="34" charset="0"/>
              <a:cs typeface="Arial" panose="020B0604020202020204" pitchFamily="34" charset="0"/>
            </a:endParaRPr>
          </a:p>
          <a:p>
            <a:endParaRPr lang="en-US" sz="1100" dirty="0">
              <a:solidFill>
                <a:srgbClr val="0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64D54D9-5AC9-A538-437F-EFE333431943}"/>
              </a:ext>
            </a:extLst>
          </p:cNvPr>
          <p:cNvSpPr>
            <a:spLocks noGrp="1"/>
          </p:cNvSpPr>
          <p:nvPr>
            <p:ph type="sldNum" sz="quarter" idx="5"/>
          </p:nvPr>
        </p:nvSpPr>
        <p:spPr/>
        <p:txBody>
          <a:bodyPr/>
          <a:lstStyle/>
          <a:p>
            <a:fld id="{E6D7DA54-C4FE-4877-8DF5-AF24F4B46978}" type="slidenum">
              <a:rPr lang="en-AU" smtClean="0"/>
              <a:t>73</a:t>
            </a:fld>
            <a:endParaRPr lang="en-AU"/>
          </a:p>
        </p:txBody>
      </p:sp>
    </p:spTree>
    <p:extLst>
      <p:ext uri="{BB962C8B-B14F-4D97-AF65-F5344CB8AC3E}">
        <p14:creationId xmlns:p14="http://schemas.microsoft.com/office/powerpoint/2010/main" val="16403202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C4928-D64D-912D-8F42-22EE7C14C7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DCF1B2-6BD1-A227-E4D7-143DA0938C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1A9EC3-B8F6-53B9-5473-1DB553478917}"/>
              </a:ext>
            </a:extLst>
          </p:cNvPr>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Types of fruit:</a:t>
            </a:r>
          </a:p>
          <a:p>
            <a:endParaRPr lang="en-AU" sz="1100" b="1"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Pome fruit:</a:t>
            </a:r>
            <a:r>
              <a:rPr lang="en-AU" sz="1100" dirty="0">
                <a:latin typeface="Arial" panose="020B0604020202020204" pitchFamily="34" charset="0"/>
                <a:cs typeface="Arial" panose="020B0604020202020204" pitchFamily="34" charset="0"/>
              </a:rPr>
              <a:t> apple, pear.</a:t>
            </a:r>
          </a:p>
          <a:p>
            <a:r>
              <a:rPr lang="en-AU" sz="1100" b="1" dirty="0">
                <a:latin typeface="Arial" panose="020B0604020202020204" pitchFamily="34" charset="0"/>
                <a:cs typeface="Arial" panose="020B0604020202020204" pitchFamily="34" charset="0"/>
              </a:rPr>
              <a:t>Citrus fruit: </a:t>
            </a:r>
            <a:r>
              <a:rPr lang="en-AU" sz="1100" dirty="0">
                <a:latin typeface="Arial" panose="020B0604020202020204" pitchFamily="34" charset="0"/>
                <a:cs typeface="Arial" panose="020B0604020202020204" pitchFamily="34" charset="0"/>
              </a:rPr>
              <a:t>orange, mandarin, grapefruit.</a:t>
            </a:r>
          </a:p>
          <a:p>
            <a:r>
              <a:rPr lang="en-AU" sz="1100" b="1" dirty="0">
                <a:latin typeface="Arial" panose="020B0604020202020204" pitchFamily="34" charset="0"/>
                <a:cs typeface="Arial" panose="020B0604020202020204" pitchFamily="34" charset="0"/>
              </a:rPr>
              <a:t>Stone fruit:</a:t>
            </a:r>
            <a:r>
              <a:rPr lang="en-AU" sz="1100" dirty="0">
                <a:latin typeface="Arial" panose="020B0604020202020204" pitchFamily="34" charset="0"/>
                <a:cs typeface="Arial" panose="020B0604020202020204" pitchFamily="34" charset="0"/>
              </a:rPr>
              <a:t> apricot, cherry, peach, nectarine, plum.</a:t>
            </a:r>
          </a:p>
          <a:p>
            <a:r>
              <a:rPr lang="en-AU" sz="1100" b="1" dirty="0">
                <a:latin typeface="Arial" panose="020B0604020202020204" pitchFamily="34" charset="0"/>
                <a:cs typeface="Arial" panose="020B0604020202020204" pitchFamily="34" charset="0"/>
              </a:rPr>
              <a:t>Tropical:</a:t>
            </a:r>
            <a:r>
              <a:rPr lang="en-AU" sz="1100" dirty="0">
                <a:latin typeface="Arial" panose="020B0604020202020204" pitchFamily="34" charset="0"/>
                <a:cs typeface="Arial" panose="020B0604020202020204" pitchFamily="34" charset="0"/>
              </a:rPr>
              <a:t> banana, paw </a:t>
            </a:r>
            <a:r>
              <a:rPr lang="en-AU" sz="1100" dirty="0" err="1">
                <a:latin typeface="Arial" panose="020B0604020202020204" pitchFamily="34" charset="0"/>
                <a:cs typeface="Arial" panose="020B0604020202020204" pitchFamily="34" charset="0"/>
              </a:rPr>
              <a:t>paw</a:t>
            </a:r>
            <a:r>
              <a:rPr lang="en-AU" sz="1100" dirty="0">
                <a:latin typeface="Arial" panose="020B0604020202020204" pitchFamily="34" charset="0"/>
                <a:cs typeface="Arial" panose="020B0604020202020204" pitchFamily="34" charset="0"/>
              </a:rPr>
              <a:t>, mangoes, pineapple and melon.</a:t>
            </a:r>
          </a:p>
          <a:p>
            <a:r>
              <a:rPr lang="en-AU" sz="1100" b="1" dirty="0">
                <a:latin typeface="Arial" panose="020B0604020202020204" pitchFamily="34" charset="0"/>
                <a:cs typeface="Arial" panose="020B0604020202020204" pitchFamily="34" charset="0"/>
              </a:rPr>
              <a:t>Berries: </a:t>
            </a:r>
            <a:r>
              <a:rPr lang="en-AU" sz="1100" dirty="0">
                <a:latin typeface="Arial" panose="020B0604020202020204" pitchFamily="34" charset="0"/>
                <a:cs typeface="Arial" panose="020B0604020202020204" pitchFamily="34" charset="0"/>
              </a:rPr>
              <a:t>strawberry, blueberry, raspberry, blackberry.</a:t>
            </a:r>
          </a:p>
          <a:p>
            <a:r>
              <a:rPr lang="en-AU" sz="1100" b="1" dirty="0">
                <a:latin typeface="Arial" panose="020B0604020202020204" pitchFamily="34" charset="0"/>
                <a:cs typeface="Arial" panose="020B0604020202020204" pitchFamily="34" charset="0"/>
              </a:rPr>
              <a:t>Other:</a:t>
            </a:r>
            <a:r>
              <a:rPr lang="en-AU" sz="1100" dirty="0">
                <a:latin typeface="Arial" panose="020B0604020202020204" pitchFamily="34" charset="0"/>
                <a:cs typeface="Arial" panose="020B0604020202020204" pitchFamily="34" charset="0"/>
              </a:rPr>
              <a:t> grapes, passionfruit.</a:t>
            </a:r>
          </a:p>
          <a:p>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Whole or chopped fruit is the best choice. </a:t>
            </a:r>
          </a:p>
          <a:p>
            <a:pPr marL="181154"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Fresh, frozen and canned fruits are all part of this food group. It is best to avoid fruits canned in syrup and choose varieties canned in natural juice or water instead. </a:t>
            </a:r>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Choose dried fruit or fruit juice only occasionally:</a:t>
            </a:r>
          </a:p>
          <a:p>
            <a:pPr marL="664232" lvl="1"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Eating dried fruit regularly is not recommended as it is high in kilojoules, can stick to the teeth and increases the risk of dental decay. You can also easily eat more than you realise.</a:t>
            </a:r>
            <a:r>
              <a:rPr lang="en-US" sz="1100" dirty="0">
                <a:solidFill>
                  <a:srgbClr val="000000"/>
                </a:solidFill>
                <a:latin typeface="Arial" panose="020B0604020202020204" pitchFamily="34" charset="0"/>
                <a:cs typeface="Arial" panose="020B0604020202020204" pitchFamily="34" charset="0"/>
              </a:rPr>
              <a:t> </a:t>
            </a:r>
          </a:p>
          <a:p>
            <a:pPr marL="664232" lvl="1"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Fruit juice is acidic and can increase the risk of dental decay.  Fruit juice also has less fibre and other nutrients than whole fruit.</a:t>
            </a:r>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US" sz="1100" dirty="0"/>
              <a:t>Different fruits can help protect our bodies in different ways, so it’s important to choose a variety, including different colours, each day.</a:t>
            </a:r>
          </a:p>
          <a:p>
            <a:endParaRPr lang="en-US" sz="1100" dirty="0"/>
          </a:p>
          <a:p>
            <a:r>
              <a:rPr lang="en-US" sz="1100" b="1" dirty="0"/>
              <a:t>Differences between fruit and vegetables</a:t>
            </a: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Fruits and vegetables are from different parts of a plant. </a:t>
            </a:r>
            <a:r>
              <a:rPr lang="en-AU" sz="1100" b="1" dirty="0">
                <a:latin typeface="Arial" panose="020B0604020202020204" pitchFamily="34" charset="0"/>
                <a:cs typeface="Arial" panose="020B0604020202020204" pitchFamily="34" charset="0"/>
              </a:rPr>
              <a:t>Fruits come from the flowering part of a plant and contain seeds.</a:t>
            </a:r>
            <a:r>
              <a:rPr lang="en-AU" sz="1100" dirty="0">
                <a:latin typeface="Arial" panose="020B0604020202020204" pitchFamily="34" charset="0"/>
                <a:cs typeface="Arial" panose="020B0604020202020204" pitchFamily="34" charset="0"/>
              </a:rPr>
              <a:t> </a:t>
            </a:r>
            <a:r>
              <a:rPr lang="en-AU" sz="1100" b="1" dirty="0">
                <a:latin typeface="Arial" panose="020B0604020202020204" pitchFamily="34" charset="0"/>
                <a:cs typeface="Arial" panose="020B0604020202020204" pitchFamily="34" charset="0"/>
              </a:rPr>
              <a:t>Vegetables are the edible parts of a plant, such as the leaves, stem, roots, and bulbs.</a:t>
            </a: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Fruits that are eaten like vegetables: pumpkin, cucumber, tomato (and therefore part of the vegetable group).</a:t>
            </a:r>
          </a:p>
          <a:p>
            <a:pPr marL="181154" indent="-181154">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Freepik</a:t>
            </a:r>
            <a:r>
              <a:rPr lang="en-AU" sz="1100" dirty="0">
                <a:latin typeface="Arial" panose="020B0604020202020204" pitchFamily="34" charset="0"/>
                <a:cs typeface="Arial" panose="020B0604020202020204" pitchFamily="34" charset="0"/>
              </a:rPr>
              <a:t> and ChatGPT</a:t>
            </a:r>
          </a:p>
          <a:p>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8BB8F03-8C9B-BFBA-BCAF-A25BCA681126}"/>
              </a:ext>
            </a:extLst>
          </p:cNvPr>
          <p:cNvSpPr>
            <a:spLocks noGrp="1"/>
          </p:cNvSpPr>
          <p:nvPr>
            <p:ph type="sldNum" sz="quarter" idx="5"/>
          </p:nvPr>
        </p:nvSpPr>
        <p:spPr/>
        <p:txBody>
          <a:bodyPr/>
          <a:lstStyle/>
          <a:p>
            <a:fld id="{E6D7DA54-C4FE-4877-8DF5-AF24F4B46978}" type="slidenum">
              <a:rPr lang="en-AU" smtClean="0"/>
              <a:t>74</a:t>
            </a:fld>
            <a:endParaRPr lang="en-AU"/>
          </a:p>
        </p:txBody>
      </p:sp>
    </p:spTree>
    <p:extLst>
      <p:ext uri="{BB962C8B-B14F-4D97-AF65-F5344CB8AC3E}">
        <p14:creationId xmlns:p14="http://schemas.microsoft.com/office/powerpoint/2010/main" val="4106296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AU" sz="1100" dirty="0">
                <a:latin typeface="Arial" panose="020B0604020202020204" pitchFamily="34" charset="0"/>
                <a:cs typeface="Arial" panose="020B0604020202020204" pitchFamily="34" charset="0"/>
              </a:rPr>
              <a:t>These are example foods.</a:t>
            </a:r>
          </a:p>
          <a:p>
            <a:pPr defTabSz="966155">
              <a:defRPr/>
            </a:pPr>
            <a:endParaRPr lang="en-AU"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B77E40-D0E8-4874-BAFC-253CC826BD69}" type="slidenum">
              <a:rPr lang="en-AU" smtClean="0"/>
              <a:t>8</a:t>
            </a:fld>
            <a:endParaRPr lang="en-AU"/>
          </a:p>
        </p:txBody>
      </p:sp>
    </p:spTree>
    <p:extLst>
      <p:ext uri="{BB962C8B-B14F-4D97-AF65-F5344CB8AC3E}">
        <p14:creationId xmlns:p14="http://schemas.microsoft.com/office/powerpoint/2010/main" val="27622454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57836-0DA4-CF98-775A-7BD2F21089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76159C-DA1A-5A1F-252D-D6FD14B3B3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CBA8C2-1B04-6C25-5783-8D52EA4739B0}"/>
              </a:ext>
            </a:extLst>
          </p:cNvPr>
          <p:cNvSpPr>
            <a:spLocks noGrp="1"/>
          </p:cNvSpPr>
          <p:nvPr>
            <p:ph type="body" idx="1"/>
          </p:nvPr>
        </p:nvSpPr>
        <p:spPr/>
        <p:txBody>
          <a:bodyPr/>
          <a:lstStyle/>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The complex carbohydrates in these foods are slowly digested, which provides energy over time and helps prevent overeating.</a:t>
            </a: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Carbohydrate provides the best source of energy for the brain. </a:t>
            </a: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Fibre helps us stay fuller for longer, which can help with concentration.</a:t>
            </a: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Fibre is especially useful in keeping the digestive track (including the intestines) healthy and can assist with constipation.</a:t>
            </a: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The vast range of vitamins and minerals are important for growth and repair, healthy ageing, and preventing chronic conditions. </a:t>
            </a:r>
          </a:p>
          <a:p>
            <a:pPr marL="181154" indent="-181154">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D9163C1-1200-C9C6-5061-ED4715631C83}"/>
              </a:ext>
            </a:extLst>
          </p:cNvPr>
          <p:cNvSpPr>
            <a:spLocks noGrp="1"/>
          </p:cNvSpPr>
          <p:nvPr>
            <p:ph type="sldNum" sz="quarter" idx="5"/>
          </p:nvPr>
        </p:nvSpPr>
        <p:spPr/>
        <p:txBody>
          <a:bodyPr/>
          <a:lstStyle/>
          <a:p>
            <a:fld id="{E6D7DA54-C4FE-4877-8DF5-AF24F4B46978}" type="slidenum">
              <a:rPr lang="en-AU" smtClean="0"/>
              <a:t>75</a:t>
            </a:fld>
            <a:endParaRPr lang="en-AU"/>
          </a:p>
        </p:txBody>
      </p:sp>
    </p:spTree>
    <p:extLst>
      <p:ext uri="{BB962C8B-B14F-4D97-AF65-F5344CB8AC3E}">
        <p14:creationId xmlns:p14="http://schemas.microsoft.com/office/powerpoint/2010/main" val="30248391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D7798-161C-7BE7-7D1A-52F7AFAE6C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F1F3B9-60B8-2336-04A6-82AA313C26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2CFC42-0697-0C8D-8919-E784282FF72B}"/>
              </a:ext>
            </a:extLst>
          </p:cNvPr>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Types of foods:</a:t>
            </a:r>
          </a:p>
          <a:p>
            <a:endParaRPr lang="en-AU" sz="1100" b="1"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Milks:</a:t>
            </a:r>
            <a:r>
              <a:rPr lang="en-AU" sz="1100" dirty="0">
                <a:latin typeface="Arial" panose="020B0604020202020204" pitchFamily="34" charset="0"/>
                <a:cs typeface="Arial" panose="020B0604020202020204" pitchFamily="34" charset="0"/>
              </a:rPr>
              <a:t> All reduced fat or full cream milks, plain and flavoured, long life milks, powdered milk, evaporated milk, soy beverages (</a:t>
            </a:r>
            <a:r>
              <a:rPr lang="en-AU" sz="1100" b="1" dirty="0">
                <a:latin typeface="Arial" panose="020B0604020202020204" pitchFamily="34" charset="0"/>
                <a:cs typeface="Arial" panose="020B0604020202020204" pitchFamily="34" charset="0"/>
              </a:rPr>
              <a:t>fortified with at least 100mg calcium/100mL</a:t>
            </a:r>
            <a:r>
              <a:rPr lang="en-AU" sz="1100" dirty="0">
                <a:latin typeface="Arial" panose="020B0604020202020204" pitchFamily="34" charset="0"/>
                <a:cs typeface="Arial" panose="020B0604020202020204" pitchFamily="34" charset="0"/>
              </a:rPr>
              <a:t>).</a:t>
            </a:r>
          </a:p>
          <a:p>
            <a:r>
              <a:rPr lang="en-AU" sz="1100" b="1" dirty="0">
                <a:latin typeface="Arial" panose="020B0604020202020204" pitchFamily="34" charset="0"/>
                <a:cs typeface="Arial" panose="020B0604020202020204" pitchFamily="34" charset="0"/>
              </a:rPr>
              <a:t>Yoghurt:</a:t>
            </a:r>
            <a:r>
              <a:rPr lang="en-AU" sz="1100" dirty="0">
                <a:latin typeface="Arial" panose="020B0604020202020204" pitchFamily="34" charset="0"/>
                <a:cs typeface="Arial" panose="020B0604020202020204" pitchFamily="34" charset="0"/>
              </a:rPr>
              <a:t> All yoghurts including reduced fat or full cream, plain and flavoured, soy yoghurt (</a:t>
            </a:r>
            <a:r>
              <a:rPr lang="en-AU" sz="1100" b="1" dirty="0">
                <a:latin typeface="Arial" panose="020B0604020202020204" pitchFamily="34" charset="0"/>
                <a:cs typeface="Arial" panose="020B0604020202020204" pitchFamily="34" charset="0"/>
              </a:rPr>
              <a:t>calcium fortified</a:t>
            </a:r>
            <a:r>
              <a:rPr lang="en-AU" sz="1100" dirty="0">
                <a:latin typeface="Arial" panose="020B0604020202020204" pitchFamily="34" charset="0"/>
                <a:cs typeface="Arial" panose="020B0604020202020204" pitchFamily="34" charset="0"/>
              </a:rPr>
              <a:t>).</a:t>
            </a:r>
          </a:p>
          <a:p>
            <a:r>
              <a:rPr lang="en-AU" sz="1100" b="1" dirty="0">
                <a:latin typeface="Arial" panose="020B0604020202020204" pitchFamily="34" charset="0"/>
                <a:cs typeface="Arial" panose="020B0604020202020204" pitchFamily="34" charset="0"/>
              </a:rPr>
              <a:t>Cheese:</a:t>
            </a:r>
            <a:r>
              <a:rPr lang="en-AU" sz="1100" dirty="0">
                <a:latin typeface="Arial" panose="020B0604020202020204" pitchFamily="34" charset="0"/>
                <a:cs typeface="Arial" panose="020B0604020202020204" pitchFamily="34" charset="0"/>
              </a:rPr>
              <a:t> All hard cheeses, reduced or full fat, for example cheddar, red Leicester, Gloucester, Edam, Gouda Soy cheeses (</a:t>
            </a:r>
            <a:r>
              <a:rPr lang="en-AU" sz="1100" b="1" dirty="0">
                <a:latin typeface="Arial" panose="020B0604020202020204" pitchFamily="34" charset="0"/>
                <a:cs typeface="Arial" panose="020B0604020202020204" pitchFamily="34" charset="0"/>
              </a:rPr>
              <a:t>calcium fortified</a:t>
            </a:r>
            <a:r>
              <a:rPr lang="en-AU" sz="1100" dirty="0">
                <a:latin typeface="Arial" panose="020B0604020202020204" pitchFamily="34" charset="0"/>
                <a:cs typeface="Arial" panose="020B0604020202020204" pitchFamily="34" charset="0"/>
              </a:rPr>
              <a:t>).</a:t>
            </a:r>
          </a:p>
          <a:p>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Dairy = products made from milk.</a:t>
            </a: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Dairy alternatives:</a:t>
            </a:r>
          </a:p>
          <a:p>
            <a:pPr marL="664232" lvl="1"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Calcium</a:t>
            </a:r>
            <a:r>
              <a:rPr lang="en-US" sz="1100" dirty="0">
                <a:solidFill>
                  <a:srgbClr val="000000"/>
                </a:solidFill>
                <a:latin typeface="Arial" panose="020B0604020202020204" pitchFamily="34" charset="0"/>
                <a:cs typeface="Arial" panose="020B0604020202020204" pitchFamily="34" charset="0"/>
              </a:rPr>
              <a:t>-fortified dairy alternatives include soy, rice, almond or oat milk and soy or lactose free yoghurts and cheeses. </a:t>
            </a:r>
          </a:p>
          <a:p>
            <a:pPr marL="664232" lvl="1" indent="-181154">
              <a:buFont typeface="Arial" panose="020B0604020202020204" pitchFamily="34" charset="0"/>
              <a:buChar char="•"/>
            </a:pPr>
            <a:r>
              <a:rPr lang="en-US" sz="1100" dirty="0">
                <a:solidFill>
                  <a:srgbClr val="000000"/>
                </a:solidFill>
                <a:latin typeface="Arial" panose="020B0604020202020204" pitchFamily="34" charset="0"/>
                <a:cs typeface="Arial" panose="020B0604020202020204" pitchFamily="34" charset="0"/>
              </a:rPr>
              <a:t>Non-dairy alternatives do not naturally contain calcium. It is important to select products labelled as calcium-fortified. </a:t>
            </a:r>
          </a:p>
          <a:p>
            <a:pPr marL="664232" lvl="1" indent="-181154">
              <a:buFont typeface="Arial" panose="020B0604020202020204" pitchFamily="34" charset="0"/>
              <a:buChar char="•"/>
            </a:pPr>
            <a:r>
              <a:rPr lang="en-US" sz="1100" dirty="0">
                <a:solidFill>
                  <a:srgbClr val="000000"/>
                </a:solidFill>
                <a:latin typeface="Arial" panose="020B0604020202020204" pitchFamily="34" charset="0"/>
                <a:cs typeface="Arial" panose="020B0604020202020204" pitchFamily="34" charset="0"/>
              </a:rPr>
              <a:t>Many of the alternative milks, with the exception of soy milk products, may not be a good source of protein and other key nutrients found in milk and products made from milk. </a:t>
            </a:r>
            <a:endParaRPr lang="en-AU" sz="1100" dirty="0">
              <a:latin typeface="Arial" panose="020B0604020202020204" pitchFamily="34" charset="0"/>
              <a:cs typeface="Arial" panose="020B0604020202020204" pitchFamily="34" charset="0"/>
            </a:endParaRPr>
          </a:p>
          <a:p>
            <a:pPr marL="181154"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For </a:t>
            </a:r>
            <a:r>
              <a:rPr lang="en-US" sz="1100" b="1" dirty="0">
                <a:solidFill>
                  <a:srgbClr val="000000"/>
                </a:solidFill>
                <a:latin typeface="Arial" panose="020B0604020202020204" pitchFamily="34" charset="0"/>
                <a:cs typeface="Arial" panose="020B0604020202020204" pitchFamily="34" charset="0"/>
              </a:rPr>
              <a:t>vegetarians and vegans</a:t>
            </a:r>
            <a:r>
              <a:rPr lang="en-US" sz="1100" dirty="0">
                <a:solidFill>
                  <a:srgbClr val="000000"/>
                </a:solidFill>
                <a:latin typeface="Arial" panose="020B0604020202020204" pitchFamily="34" charset="0"/>
                <a:cs typeface="Arial" panose="020B0604020202020204" pitchFamily="34" charset="0"/>
              </a:rPr>
              <a:t>, dairy alternative products such as soy milk and cheese are a key source of nutrients, particularly protein and calcium (if calcium is added by the manufacturer), and need to be included regularly to ensure their diet is nutritionally balanced. </a:t>
            </a:r>
          </a:p>
          <a:p>
            <a:pPr marL="181154" indent="-181154" defTabSz="966155">
              <a:buFont typeface="Arial" panose="020B0604020202020204" pitchFamily="34" charset="0"/>
              <a:buChar char="•"/>
              <a:defRPr/>
            </a:pPr>
            <a:endParaRPr lang="en-US" sz="1100" dirty="0">
              <a:solidFill>
                <a:srgbClr val="000000"/>
              </a:solidFill>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defTabSz="966155">
              <a:defRPr/>
            </a:pPr>
            <a:endParaRPr lang="en-AU" sz="1100" dirty="0">
              <a:latin typeface="Arial" panose="020B0604020202020204" pitchFamily="34" charset="0"/>
              <a:cs typeface="Arial" panose="020B0604020202020204" pitchFamily="34" charset="0"/>
            </a:endParaRPr>
          </a:p>
          <a:p>
            <a:pPr defTabSz="966155">
              <a:defRPr/>
            </a:pPr>
            <a:endParaRPr lang="en-US" sz="1100" dirty="0">
              <a:solidFill>
                <a:srgbClr val="0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D051A27-1302-CA28-C739-8974F2E11427}"/>
              </a:ext>
            </a:extLst>
          </p:cNvPr>
          <p:cNvSpPr>
            <a:spLocks noGrp="1"/>
          </p:cNvSpPr>
          <p:nvPr>
            <p:ph type="sldNum" sz="quarter" idx="5"/>
          </p:nvPr>
        </p:nvSpPr>
        <p:spPr/>
        <p:txBody>
          <a:bodyPr/>
          <a:lstStyle/>
          <a:p>
            <a:fld id="{E6D7DA54-C4FE-4877-8DF5-AF24F4B46978}" type="slidenum">
              <a:rPr lang="en-AU" smtClean="0"/>
              <a:t>76</a:t>
            </a:fld>
            <a:endParaRPr lang="en-AU"/>
          </a:p>
        </p:txBody>
      </p:sp>
    </p:spTree>
    <p:extLst>
      <p:ext uri="{BB962C8B-B14F-4D97-AF65-F5344CB8AC3E}">
        <p14:creationId xmlns:p14="http://schemas.microsoft.com/office/powerpoint/2010/main" val="35788628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80C90-1FB4-8F3A-6DE8-6E3BD34630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7DA5E-EE56-DCFF-7F91-CE97F82B09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A08A32-8727-A701-7548-67B5E1826DAE}"/>
              </a:ext>
            </a:extLst>
          </p:cNvPr>
          <p:cNvSpPr>
            <a:spLocks noGrp="1"/>
          </p:cNvSpPr>
          <p:nvPr>
            <p:ph type="body" idx="1"/>
          </p:nvPr>
        </p:nvSpPr>
        <p:spPr/>
        <p:txBody>
          <a:bodyPr/>
          <a:lstStyle/>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Calcium helps ensure strong bones and teeth.</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Proteins are made up of chemical 'building blocks' called amino acids. Your body uses amino acids to build and repair muscles and bones.</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Iodine is needed to make essential thyroid hormones. These are used by the body for growth and energy use, as well as brain and bone development in the early years.</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Vitamin B12 is essential for the production of red blood cells, which are needed to carry oxygen from the lungs to the body’s tissues and organs.</a:t>
            </a:r>
          </a:p>
          <a:p>
            <a:pPr marL="181154" indent="-181154" defTabSz="966155">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defTabSz="966155">
              <a:defRPr/>
            </a:pPr>
            <a:endParaRPr lang="en-US"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E93120E-0DEE-247F-FD82-37B4BB60A644}"/>
              </a:ext>
            </a:extLst>
          </p:cNvPr>
          <p:cNvSpPr>
            <a:spLocks noGrp="1"/>
          </p:cNvSpPr>
          <p:nvPr>
            <p:ph type="sldNum" sz="quarter" idx="5"/>
          </p:nvPr>
        </p:nvSpPr>
        <p:spPr/>
        <p:txBody>
          <a:bodyPr/>
          <a:lstStyle/>
          <a:p>
            <a:fld id="{E6D7DA54-C4FE-4877-8DF5-AF24F4B46978}" type="slidenum">
              <a:rPr lang="en-AU" smtClean="0"/>
              <a:t>77</a:t>
            </a:fld>
            <a:endParaRPr lang="en-AU"/>
          </a:p>
        </p:txBody>
      </p:sp>
    </p:spTree>
    <p:extLst>
      <p:ext uri="{BB962C8B-B14F-4D97-AF65-F5344CB8AC3E}">
        <p14:creationId xmlns:p14="http://schemas.microsoft.com/office/powerpoint/2010/main" val="11300409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69C65-6537-0004-E2A8-2386CDEAD8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FE5E1C-6033-66F9-BA63-6AFB23CB79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D32787-DCFF-2BD2-CDC5-2BA1B4D9A913}"/>
              </a:ext>
            </a:extLst>
          </p:cNvPr>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Types of foods:</a:t>
            </a:r>
          </a:p>
          <a:p>
            <a:endParaRPr lang="en-AU" sz="1100" b="1"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Lean meats: </a:t>
            </a:r>
            <a:r>
              <a:rPr lang="en-AU" sz="1100" dirty="0">
                <a:latin typeface="Arial" panose="020B0604020202020204" pitchFamily="34" charset="0"/>
                <a:cs typeface="Arial" panose="020B0604020202020204" pitchFamily="34" charset="0"/>
              </a:rPr>
              <a:t>beef, lamb, pork, kangaroo, lean and low salt sausages.</a:t>
            </a:r>
          </a:p>
          <a:p>
            <a:r>
              <a:rPr lang="en-AU" sz="1100" b="1" dirty="0">
                <a:latin typeface="Arial" panose="020B0604020202020204" pitchFamily="34" charset="0"/>
                <a:cs typeface="Arial" panose="020B0604020202020204" pitchFamily="34" charset="0"/>
              </a:rPr>
              <a:t>Poultry:</a:t>
            </a:r>
            <a:r>
              <a:rPr lang="en-AU" sz="1100" dirty="0">
                <a:latin typeface="Arial" panose="020B0604020202020204" pitchFamily="34" charset="0"/>
                <a:cs typeface="Arial" panose="020B0604020202020204" pitchFamily="34" charset="0"/>
              </a:rPr>
              <a:t> chicken, turkey, duck, emu, goose.</a:t>
            </a:r>
          </a:p>
          <a:p>
            <a:r>
              <a:rPr lang="en-AU" sz="1100" b="1" dirty="0">
                <a:latin typeface="Arial" panose="020B0604020202020204" pitchFamily="34" charset="0"/>
                <a:cs typeface="Arial" panose="020B0604020202020204" pitchFamily="34" charset="0"/>
              </a:rPr>
              <a:t>Fish and seafood:</a:t>
            </a:r>
            <a:r>
              <a:rPr lang="en-AU" sz="1100" dirty="0">
                <a:latin typeface="Arial" panose="020B0604020202020204" pitchFamily="34" charset="0"/>
                <a:cs typeface="Arial" panose="020B0604020202020204" pitchFamily="34" charset="0"/>
              </a:rPr>
              <a:t> fish, prawns, crab, lobster, mussels, oysters, scallops, clams.</a:t>
            </a:r>
          </a:p>
          <a:p>
            <a:r>
              <a:rPr lang="en-AU" sz="1100" b="1" dirty="0">
                <a:latin typeface="Arial" panose="020B0604020202020204" pitchFamily="34" charset="0"/>
                <a:cs typeface="Arial" panose="020B0604020202020204" pitchFamily="34" charset="0"/>
              </a:rPr>
              <a:t>Eggs:</a:t>
            </a:r>
            <a:r>
              <a:rPr lang="en-AU" sz="1100" dirty="0">
                <a:latin typeface="Arial" panose="020B0604020202020204" pitchFamily="34" charset="0"/>
                <a:cs typeface="Arial" panose="020B0604020202020204" pitchFamily="34" charset="0"/>
              </a:rPr>
              <a:t> chicken eggs, duck eggs.</a:t>
            </a:r>
          </a:p>
          <a:p>
            <a:r>
              <a:rPr lang="en-AU" sz="1100" b="1" dirty="0">
                <a:latin typeface="Arial" panose="020B0604020202020204" pitchFamily="34" charset="0"/>
                <a:cs typeface="Arial" panose="020B0604020202020204" pitchFamily="34" charset="0"/>
              </a:rPr>
              <a:t>Nuts and seeds:</a:t>
            </a:r>
            <a:r>
              <a:rPr lang="en-AU" sz="1100" dirty="0">
                <a:latin typeface="Arial" panose="020B0604020202020204" pitchFamily="34" charset="0"/>
                <a:cs typeface="Arial" panose="020B0604020202020204" pitchFamily="34" charset="0"/>
              </a:rPr>
              <a:t> almonds, pine nuts, walnut, macadamia, hazelnut, cashew, peanut, nut spreads, </a:t>
            </a:r>
            <a:r>
              <a:rPr lang="en-AU" sz="1100" dirty="0" err="1">
                <a:latin typeface="Arial" panose="020B0604020202020204" pitchFamily="34" charset="0"/>
                <a:cs typeface="Arial" panose="020B0604020202020204" pitchFamily="34" charset="0"/>
              </a:rPr>
              <a:t>brazil</a:t>
            </a:r>
            <a:r>
              <a:rPr lang="en-AU" sz="1100" dirty="0">
                <a:latin typeface="Arial" panose="020B0604020202020204" pitchFamily="34" charset="0"/>
                <a:cs typeface="Arial" panose="020B0604020202020204" pitchFamily="34" charset="0"/>
              </a:rPr>
              <a:t> nuts, seeds.</a:t>
            </a:r>
          </a:p>
          <a:p>
            <a:r>
              <a:rPr lang="en-AU" sz="1100" b="1" dirty="0">
                <a:latin typeface="Arial" panose="020B0604020202020204" pitchFamily="34" charset="0"/>
                <a:cs typeface="Arial" panose="020B0604020202020204" pitchFamily="34" charset="0"/>
              </a:rPr>
              <a:t>Legumes/beans:</a:t>
            </a:r>
            <a:r>
              <a:rPr lang="en-AU" sz="1100" dirty="0">
                <a:latin typeface="Arial" panose="020B0604020202020204" pitchFamily="34" charset="0"/>
                <a:cs typeface="Arial" panose="020B0604020202020204" pitchFamily="34" charset="0"/>
              </a:rPr>
              <a:t> all beans, lentils, chickpeas, split peas, tofu.</a:t>
            </a:r>
          </a:p>
          <a:p>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To ensure adequate iron and zinc, about half the serves from this food group should be lean meats. For those who do not eat animal foods, nuts, seeds, legumes (including tofu) can provide some iron and zinc, plus a good mix of plant-based protein. </a:t>
            </a:r>
          </a:p>
          <a:p>
            <a:pPr marL="181154"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Choose lean meat options and/or remove the visible fat from the meat prior to cooking to reduce the total amount of saturated fat consumed. </a:t>
            </a:r>
          </a:p>
          <a:p>
            <a:pPr marL="181154"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Fresh, frozen and canned varieties of meat, poultry or fish are included in this group. It is important that canned varieties are low in fat and low in salt (no added salt) and canned in water rather than in oil or brine. </a:t>
            </a:r>
          </a:p>
          <a:p>
            <a:pPr marL="181154" indent="-181154" defTabSz="966155">
              <a:buFont typeface="Arial" panose="020B0604020202020204" pitchFamily="34" charset="0"/>
              <a:buChar char="•"/>
              <a:defRPr/>
            </a:pPr>
            <a:r>
              <a:rPr lang="en-US" sz="1100" b="1" dirty="0">
                <a:solidFill>
                  <a:srgbClr val="000000"/>
                </a:solidFill>
                <a:latin typeface="Arial" panose="020B0604020202020204" pitchFamily="34" charset="0"/>
                <a:cs typeface="Arial" panose="020B0604020202020204" pitchFamily="34" charset="0"/>
              </a:rPr>
              <a:t>Sausages, commercial burgers and meat pastries </a:t>
            </a:r>
            <a:r>
              <a:rPr lang="en-US" sz="1100" dirty="0">
                <a:solidFill>
                  <a:srgbClr val="000000"/>
                </a:solidFill>
                <a:latin typeface="Arial" panose="020B0604020202020204" pitchFamily="34" charset="0"/>
                <a:cs typeface="Arial" panose="020B0604020202020204" pitchFamily="34" charset="0"/>
              </a:rPr>
              <a:t>can be high in saturated fat and are classified as a ‘sometimes’ food. It is recommended the consumption of these foods be limited. If purchasing sausages, it is best to select lean or reduced fat versions and boil or fry in a non-stick pan or BBQ. </a:t>
            </a:r>
          </a:p>
          <a:p>
            <a:pPr marL="181154" indent="-181154" defTabSz="966155">
              <a:buFont typeface="Arial" panose="020B0604020202020204" pitchFamily="34" charset="0"/>
              <a:buChar char="•"/>
              <a:defRPr/>
            </a:pPr>
            <a:r>
              <a:rPr lang="en-US" sz="1100" b="1" dirty="0">
                <a:solidFill>
                  <a:srgbClr val="000000"/>
                </a:solidFill>
                <a:latin typeface="Arial" panose="020B0604020202020204" pitchFamily="34" charset="0"/>
                <a:cs typeface="Arial" panose="020B0604020202020204" pitchFamily="34" charset="0"/>
              </a:rPr>
              <a:t>Processed meats</a:t>
            </a:r>
            <a:r>
              <a:rPr lang="en-US" sz="1100" dirty="0">
                <a:solidFill>
                  <a:srgbClr val="000000"/>
                </a:solidFill>
                <a:latin typeface="Arial" panose="020B0604020202020204" pitchFamily="34" charset="0"/>
                <a:cs typeface="Arial" panose="020B0604020202020204" pitchFamily="34" charset="0"/>
              </a:rPr>
              <a:t>, such as salami and bacon are high in salt and saturated fats are classified as a ‘sometimes’ food. Consumption should be limited. </a:t>
            </a:r>
          </a:p>
          <a:p>
            <a:pPr marL="181154" indent="-181154" defTabSz="966155">
              <a:buFont typeface="Arial" panose="020B0604020202020204" pitchFamily="34" charset="0"/>
              <a:buChar char="•"/>
              <a:defRPr/>
            </a:pPr>
            <a:r>
              <a:rPr lang="en-AU" sz="1100" b="1" dirty="0">
                <a:latin typeface="Arial" panose="020B0604020202020204" pitchFamily="34" charset="0"/>
                <a:cs typeface="Arial" panose="020B0604020202020204" pitchFamily="34" charset="0"/>
              </a:rPr>
              <a:t>Meat alternatives (plant foods)</a:t>
            </a:r>
            <a:r>
              <a:rPr lang="en-AU" sz="1100" dirty="0">
                <a:latin typeface="Arial" panose="020B0604020202020204" pitchFamily="34" charset="0"/>
                <a:cs typeface="Arial" panose="020B0604020202020204" pitchFamily="34" charset="0"/>
              </a:rPr>
              <a:t>:</a:t>
            </a:r>
          </a:p>
          <a:p>
            <a:pPr marL="664232" lvl="1"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Nuts and seeds.</a:t>
            </a:r>
          </a:p>
          <a:p>
            <a:pPr marL="664232" lvl="1"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Legumes/beans appear in this group as well as the vegetable group. </a:t>
            </a:r>
          </a:p>
          <a:p>
            <a:pPr marL="664232" lvl="1"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For </a:t>
            </a:r>
            <a:r>
              <a:rPr lang="en-US" sz="1100" b="1" dirty="0">
                <a:solidFill>
                  <a:srgbClr val="000000"/>
                </a:solidFill>
                <a:latin typeface="Arial" panose="020B0604020202020204" pitchFamily="34" charset="0"/>
                <a:cs typeface="Arial" panose="020B0604020202020204" pitchFamily="34" charset="0"/>
              </a:rPr>
              <a:t>vegetarians and vegans</a:t>
            </a:r>
            <a:r>
              <a:rPr lang="en-US" sz="1100" dirty="0">
                <a:solidFill>
                  <a:srgbClr val="000000"/>
                </a:solidFill>
                <a:latin typeface="Arial" panose="020B0604020202020204" pitchFamily="34" charset="0"/>
                <a:cs typeface="Arial" panose="020B0604020202020204" pitchFamily="34" charset="0"/>
              </a:rPr>
              <a:t>, these foods are a key source of nutrients, particularly protein and iron, and need to be included regularly to ensure their diet is nutritionally balanced.</a:t>
            </a:r>
            <a:endParaRPr lang="en-AU" sz="1100" dirty="0">
              <a:latin typeface="Arial" panose="020B0604020202020204" pitchFamily="34" charset="0"/>
              <a:cs typeface="Arial" panose="020B0604020202020204" pitchFamily="34" charset="0"/>
            </a:endParaRPr>
          </a:p>
          <a:p>
            <a:pPr marL="181154" indent="-181154" defTabSz="966155">
              <a:buFont typeface="Arial" panose="020B0604020202020204" pitchFamily="34" charset="0"/>
              <a:buChar char="•"/>
              <a:defRPr/>
            </a:pPr>
            <a:endParaRPr lang="en-AU"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r>
              <a:rPr lang="en-AU" sz="1100" dirty="0">
                <a:latin typeface="Arial" panose="020B0604020202020204" pitchFamily="34" charset="0"/>
                <a:cs typeface="Arial" panose="020B0604020202020204" pitchFamily="34" charset="0"/>
              </a:rPr>
              <a:t> and ChatGPT</a:t>
            </a: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defTabSz="966155">
              <a:defRPr/>
            </a:pPr>
            <a:endParaRPr lang="en-AU" sz="1100" dirty="0">
              <a:latin typeface="Arial" panose="020B0604020202020204" pitchFamily="34" charset="0"/>
              <a:cs typeface="Arial" panose="020B0604020202020204" pitchFamily="34" charset="0"/>
            </a:endParaRPr>
          </a:p>
          <a:p>
            <a:pPr marL="181154" indent="-181154" defTabSz="966155">
              <a:buFont typeface="Arial" panose="020B0604020202020204" pitchFamily="34" charset="0"/>
              <a:buChar char="•"/>
              <a:defRPr/>
            </a:pPr>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3C58BA0-B09E-1090-4CBA-0D719AD7CD20}"/>
              </a:ext>
            </a:extLst>
          </p:cNvPr>
          <p:cNvSpPr>
            <a:spLocks noGrp="1"/>
          </p:cNvSpPr>
          <p:nvPr>
            <p:ph type="sldNum" sz="quarter" idx="5"/>
          </p:nvPr>
        </p:nvSpPr>
        <p:spPr/>
        <p:txBody>
          <a:bodyPr/>
          <a:lstStyle/>
          <a:p>
            <a:fld id="{E6D7DA54-C4FE-4877-8DF5-AF24F4B46978}" type="slidenum">
              <a:rPr lang="en-AU" smtClean="0"/>
              <a:t>78</a:t>
            </a:fld>
            <a:endParaRPr lang="en-AU"/>
          </a:p>
        </p:txBody>
      </p:sp>
    </p:spTree>
    <p:extLst>
      <p:ext uri="{BB962C8B-B14F-4D97-AF65-F5344CB8AC3E}">
        <p14:creationId xmlns:p14="http://schemas.microsoft.com/office/powerpoint/2010/main" val="39746190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Proteins are made up of chemical 'building blocks' called amino acids. Your body uses amino acids to build and repair muscles and bones.</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Iron is particularly important for transporting oxygen in the blood. This is essential for providing energy for daily life. Iron also helps our immune system fight infection. </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Zinc is important for growth and for the immune system to fight infection. </a:t>
            </a:r>
          </a:p>
          <a:p>
            <a:pPr marL="181154" indent="-181154" defTabSz="966155">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6D7DA54-C4FE-4877-8DF5-AF24F4B46978}" type="slidenum">
              <a:rPr lang="en-AU" smtClean="0"/>
              <a:t>79</a:t>
            </a:fld>
            <a:endParaRPr lang="en-AU"/>
          </a:p>
        </p:txBody>
      </p:sp>
    </p:spTree>
    <p:extLst>
      <p:ext uri="{BB962C8B-B14F-4D97-AF65-F5344CB8AC3E}">
        <p14:creationId xmlns:p14="http://schemas.microsoft.com/office/powerpoint/2010/main" val="89533656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64361-A9A4-F612-125D-BAE8B09ED4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E17EE8-7261-5A65-5BC5-9221A6137A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F84B3D-3D8B-F825-AD7C-D94F70A2F7D9}"/>
              </a:ext>
            </a:extLst>
          </p:cNvPr>
          <p:cNvSpPr>
            <a:spLocks noGrp="1"/>
          </p:cNvSpPr>
          <p:nvPr>
            <p:ph type="body" idx="1"/>
          </p:nvPr>
        </p:nvSpPr>
        <p:spPr/>
        <p:txBody>
          <a:bodyPr/>
          <a:lstStyle/>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Some foods and drinks do not fit into the five food groups. These foods are high in saturated fat and/or added sugars, added salt or alcohol and low in fibre. These foods and drinks can also be high in kilojoules (energy).</a:t>
            </a:r>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Types of foods:</a:t>
            </a:r>
          </a:p>
          <a:p>
            <a:pPr marL="181154" indent="-181154">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Higher added sugars: </a:t>
            </a:r>
            <a:r>
              <a:rPr lang="en-AU" sz="1100" dirty="0">
                <a:latin typeface="Arial" panose="020B0604020202020204" pitchFamily="34" charset="0"/>
                <a:cs typeface="Arial" panose="020B0604020202020204" pitchFamily="34" charset="0"/>
              </a:rPr>
              <a:t>Soft drinks, energy drinks, sugar confectionary, jams, some sauces.</a:t>
            </a:r>
          </a:p>
          <a:p>
            <a:r>
              <a:rPr lang="en-AU" sz="1100" b="1" dirty="0">
                <a:latin typeface="Arial" panose="020B0604020202020204" pitchFamily="34" charset="0"/>
                <a:cs typeface="Arial" panose="020B0604020202020204" pitchFamily="34" charset="0"/>
              </a:rPr>
              <a:t>Higher fat: </a:t>
            </a:r>
            <a:r>
              <a:rPr lang="en-AU" sz="1100" dirty="0">
                <a:latin typeface="Arial" panose="020B0604020202020204" pitchFamily="34" charset="0"/>
                <a:cs typeface="Arial" panose="020B0604020202020204" pitchFamily="34" charset="0"/>
              </a:rPr>
              <a:t>Most processed meats (bacon, ham, sausages, </a:t>
            </a:r>
            <a:r>
              <a:rPr lang="en-AU" sz="1100" dirty="0" err="1">
                <a:latin typeface="Arial" panose="020B0604020202020204" pitchFamily="34" charset="0"/>
                <a:cs typeface="Arial" panose="020B0604020202020204" pitchFamily="34" charset="0"/>
              </a:rPr>
              <a:t>frankfurts</a:t>
            </a:r>
            <a:r>
              <a:rPr lang="en-AU" sz="1100" dirty="0">
                <a:latin typeface="Arial" panose="020B0604020202020204" pitchFamily="34" charset="0"/>
                <a:cs typeface="Arial" panose="020B0604020202020204" pitchFamily="34" charset="0"/>
              </a:rPr>
              <a:t>), crisps, butter, cream, pastry products, meat pies, sausage rolls, potato chips, commercial pizza.</a:t>
            </a:r>
          </a:p>
          <a:p>
            <a:r>
              <a:rPr lang="en-AU" sz="1100" b="1" dirty="0">
                <a:latin typeface="Arial" panose="020B0604020202020204" pitchFamily="34" charset="0"/>
                <a:cs typeface="Arial" panose="020B0604020202020204" pitchFamily="34" charset="0"/>
              </a:rPr>
              <a:t>Higher added sugars AND higher fat: </a:t>
            </a:r>
            <a:r>
              <a:rPr lang="en-AU" sz="1100" dirty="0">
                <a:latin typeface="Arial" panose="020B0604020202020204" pitchFamily="34" charset="0"/>
                <a:cs typeface="Arial" panose="020B0604020202020204" pitchFamily="34" charset="0"/>
              </a:rPr>
              <a:t>Biscuits, cakes, chocolate, doughnuts, ice cream, iced buns, some muesli bars, muffins, sweet pastries.</a:t>
            </a:r>
          </a:p>
          <a:p>
            <a:r>
              <a:rPr lang="en-AU" sz="1100" b="1" dirty="0">
                <a:latin typeface="Arial" panose="020B0604020202020204" pitchFamily="34" charset="0"/>
                <a:cs typeface="Arial" panose="020B0604020202020204" pitchFamily="34" charset="0"/>
              </a:rPr>
              <a:t>Alcoholic drinks.</a:t>
            </a:r>
          </a:p>
          <a:p>
            <a:endParaRPr lang="en-AU" sz="1100" b="1"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‘Sometimes’ foods in a healthy diet:</a:t>
            </a:r>
          </a:p>
          <a:p>
            <a:pPr marL="664232" lvl="1"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Some people require extra serves of food, for example, those who are taller and more active. These can sometimes include extra serves of </a:t>
            </a:r>
            <a:r>
              <a:rPr lang="en-US" sz="1100" dirty="0">
                <a:latin typeface="Arial" panose="020B0604020202020204" pitchFamily="34" charset="0"/>
                <a:cs typeface="Arial" panose="020B0604020202020204" pitchFamily="34" charset="0"/>
                <a:hlinkClick r:id="rId3"/>
              </a:rPr>
              <a:t>‘</a:t>
            </a:r>
            <a:r>
              <a:rPr lang="en-US" sz="1100" dirty="0">
                <a:latin typeface="Arial" panose="020B0604020202020204" pitchFamily="34" charset="0"/>
                <a:cs typeface="Arial" panose="020B0604020202020204" pitchFamily="34" charset="0"/>
              </a:rPr>
              <a:t>sometimes’ foods. It is best if these extra serves come from the five food groups, particularly wholegrain cereals, vegetables including legumes/beans and fruit. However, they can also sometimes include serves of ‘sometimes’ foods (discretionary foods).</a:t>
            </a:r>
          </a:p>
          <a:p>
            <a:pPr marL="664232" lvl="1"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These foods can, however, contribute to a feeling of enjoyment. They should be consumed sometimes, and in small amounts, </a:t>
            </a:r>
            <a:r>
              <a:rPr lang="en-US" sz="1100" b="1" dirty="0">
                <a:latin typeface="Arial" panose="020B0604020202020204" pitchFamily="34" charset="0"/>
                <a:cs typeface="Arial" panose="020B0604020202020204" pitchFamily="34" charset="0"/>
              </a:rPr>
              <a:t>such as once a week</a:t>
            </a:r>
            <a:r>
              <a:rPr lang="en-US" sz="1100" dirty="0">
                <a:latin typeface="Arial" panose="020B0604020202020204" pitchFamily="34" charset="0"/>
                <a:cs typeface="Arial" panose="020B0604020202020204" pitchFamily="34" charset="0"/>
              </a:rPr>
              <a:t>.</a:t>
            </a:r>
          </a:p>
          <a:p>
            <a:endParaRPr lang="en-AU" sz="1100" b="1"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defTabSz="966155">
              <a:defRPr/>
            </a:pPr>
            <a:endParaRPr lang="en-AU" sz="1100" dirty="0">
              <a:latin typeface="Arial" panose="020B0604020202020204" pitchFamily="34" charset="0"/>
              <a:cs typeface="Arial" panose="020B0604020202020204" pitchFamily="34" charset="0"/>
            </a:endParaRPr>
          </a:p>
          <a:p>
            <a:endParaRPr lang="en-AU" sz="1100" b="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64B601B-764D-DFA7-7550-5BD8D984EC50}"/>
              </a:ext>
            </a:extLst>
          </p:cNvPr>
          <p:cNvSpPr>
            <a:spLocks noGrp="1"/>
          </p:cNvSpPr>
          <p:nvPr>
            <p:ph type="sldNum" sz="quarter" idx="5"/>
          </p:nvPr>
        </p:nvSpPr>
        <p:spPr/>
        <p:txBody>
          <a:bodyPr/>
          <a:lstStyle/>
          <a:p>
            <a:fld id="{E6D7DA54-C4FE-4877-8DF5-AF24F4B46978}" type="slidenum">
              <a:rPr lang="en-AU" smtClean="0"/>
              <a:t>80</a:t>
            </a:fld>
            <a:endParaRPr lang="en-AU"/>
          </a:p>
        </p:txBody>
      </p:sp>
    </p:spTree>
    <p:extLst>
      <p:ext uri="{BB962C8B-B14F-4D97-AF65-F5344CB8AC3E}">
        <p14:creationId xmlns:p14="http://schemas.microsoft.com/office/powerpoint/2010/main" val="13323960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9131B-22C8-E96D-F680-AF8938FCE9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D3E444-280B-55D4-067E-CDAC7A078F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B4C613-8978-6753-A5F8-AFFC6465EC13}"/>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latin typeface="Arial" panose="020B0604020202020204" pitchFamily="34" charset="0"/>
                <a:cs typeface="Arial" panose="020B0604020202020204" pitchFamily="34" charset="0"/>
              </a:rPr>
              <a:t>Focus on children aged 9-11 years and 12-13 years.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100" dirty="0">
              <a:latin typeface="Arial" panose="020B0604020202020204" pitchFamily="34" charset="0"/>
              <a:cs typeface="Arial" panose="020B0604020202020204" pitchFamily="34" charset="0"/>
            </a:endParaRPr>
          </a:p>
          <a:p>
            <a:endParaRPr lang="en-AU" dirty="0"/>
          </a:p>
        </p:txBody>
      </p:sp>
      <p:sp>
        <p:nvSpPr>
          <p:cNvPr id="4" name="Slide Number Placeholder 3">
            <a:extLst>
              <a:ext uri="{FF2B5EF4-FFF2-40B4-BE49-F238E27FC236}">
                <a16:creationId xmlns:a16="http://schemas.microsoft.com/office/drawing/2014/main" id="{0A26F2E1-6859-E032-5655-06E9CADCB9A7}"/>
              </a:ext>
            </a:extLst>
          </p:cNvPr>
          <p:cNvSpPr>
            <a:spLocks noGrp="1"/>
          </p:cNvSpPr>
          <p:nvPr>
            <p:ph type="sldNum" sz="quarter" idx="5"/>
          </p:nvPr>
        </p:nvSpPr>
        <p:spPr/>
        <p:txBody>
          <a:bodyPr/>
          <a:lstStyle/>
          <a:p>
            <a:fld id="{82545549-36F0-40C5-A2B5-E93466E7B68A}" type="slidenum">
              <a:rPr lang="en-AU" smtClean="0"/>
              <a:t>82</a:t>
            </a:fld>
            <a:endParaRPr lang="en-AU"/>
          </a:p>
        </p:txBody>
      </p:sp>
    </p:spTree>
    <p:extLst>
      <p:ext uri="{BB962C8B-B14F-4D97-AF65-F5344CB8AC3E}">
        <p14:creationId xmlns:p14="http://schemas.microsoft.com/office/powerpoint/2010/main" val="11034274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latin typeface="Arial" panose="020B0604020202020204" pitchFamily="34" charset="0"/>
                <a:cs typeface="Arial" panose="020B0604020202020204" pitchFamily="34" charset="0"/>
              </a:rPr>
              <a:t>Focus on children aged 9-11 years and 12-13 years.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100"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82545549-36F0-40C5-A2B5-E93466E7B68A}" type="slidenum">
              <a:rPr lang="en-AU" smtClean="0"/>
              <a:t>83</a:t>
            </a:fld>
            <a:endParaRPr lang="en-AU"/>
          </a:p>
        </p:txBody>
      </p:sp>
    </p:spTree>
    <p:extLst>
      <p:ext uri="{BB962C8B-B14F-4D97-AF65-F5344CB8AC3E}">
        <p14:creationId xmlns:p14="http://schemas.microsoft.com/office/powerpoint/2010/main" val="25906450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3AC6F-E905-89D5-504C-7376C2A2E7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11B6C2-7FAA-613C-A39C-7012B5C679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02B027-B00F-412B-524C-3167E23DE9FC}"/>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latin typeface="Arial" panose="020B0604020202020204" pitchFamily="34" charset="0"/>
                <a:cs typeface="Arial" panose="020B0604020202020204" pitchFamily="34" charset="0"/>
              </a:rPr>
              <a:t>Focus on children aged 9–11 and 12–13 years.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100" dirty="0">
              <a:latin typeface="Arial" panose="020B0604020202020204" pitchFamily="34" charset="0"/>
              <a:cs typeface="Arial" panose="020B0604020202020204" pitchFamily="34" charset="0"/>
            </a:endParaRPr>
          </a:p>
          <a:p>
            <a:endParaRPr lang="en-AU" dirty="0"/>
          </a:p>
        </p:txBody>
      </p:sp>
      <p:sp>
        <p:nvSpPr>
          <p:cNvPr id="4" name="Slide Number Placeholder 3">
            <a:extLst>
              <a:ext uri="{FF2B5EF4-FFF2-40B4-BE49-F238E27FC236}">
                <a16:creationId xmlns:a16="http://schemas.microsoft.com/office/drawing/2014/main" id="{6AEB2150-D784-ADC5-796B-190C40848712}"/>
              </a:ext>
            </a:extLst>
          </p:cNvPr>
          <p:cNvSpPr>
            <a:spLocks noGrp="1"/>
          </p:cNvSpPr>
          <p:nvPr>
            <p:ph type="sldNum" sz="quarter" idx="5"/>
          </p:nvPr>
        </p:nvSpPr>
        <p:spPr/>
        <p:txBody>
          <a:bodyPr/>
          <a:lstStyle/>
          <a:p>
            <a:fld id="{82545549-36F0-40C5-A2B5-E93466E7B68A}" type="slidenum">
              <a:rPr lang="en-AU" smtClean="0"/>
              <a:t>84</a:t>
            </a:fld>
            <a:endParaRPr lang="en-AU"/>
          </a:p>
        </p:txBody>
      </p:sp>
    </p:spTree>
    <p:extLst>
      <p:ext uri="{BB962C8B-B14F-4D97-AF65-F5344CB8AC3E}">
        <p14:creationId xmlns:p14="http://schemas.microsoft.com/office/powerpoint/2010/main" val="38935928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71FBF-F5DD-1690-E2BE-21C786FAF1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F80E61-9F81-49D9-A411-9065724D89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88426E-ED73-AFF8-C054-A82F97C33AAB}"/>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latin typeface="Arial" panose="020B0604020202020204" pitchFamily="34" charset="0"/>
                <a:cs typeface="Arial" panose="020B0604020202020204" pitchFamily="34" charset="0"/>
              </a:rPr>
              <a:t>Focus on children aged 9–11 years and 12–13 years.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latin typeface="Arial" panose="020B0604020202020204" pitchFamily="34" charset="0"/>
                <a:cs typeface="Arial" panose="020B0604020202020204" pitchFamily="34" charset="0"/>
              </a:rPr>
              <a:t>These difference in serves relates to the high calcium and protein needs for girls in this age group.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DFFB113-6232-6966-265C-7620B9C437E7}"/>
              </a:ext>
            </a:extLst>
          </p:cNvPr>
          <p:cNvSpPr>
            <a:spLocks noGrp="1"/>
          </p:cNvSpPr>
          <p:nvPr>
            <p:ph type="sldNum" sz="quarter" idx="5"/>
          </p:nvPr>
        </p:nvSpPr>
        <p:spPr/>
        <p:txBody>
          <a:bodyPr/>
          <a:lstStyle/>
          <a:p>
            <a:fld id="{82545549-36F0-40C5-A2B5-E93466E7B68A}" type="slidenum">
              <a:rPr lang="en-AU" smtClean="0"/>
              <a:t>85</a:t>
            </a:fld>
            <a:endParaRPr lang="en-AU"/>
          </a:p>
        </p:txBody>
      </p:sp>
    </p:spTree>
    <p:extLst>
      <p:ext uri="{BB962C8B-B14F-4D97-AF65-F5344CB8AC3E}">
        <p14:creationId xmlns:p14="http://schemas.microsoft.com/office/powerpoint/2010/main" val="1640249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AU" sz="1100" dirty="0">
                <a:latin typeface="Arial" panose="020B0604020202020204" pitchFamily="34" charset="0"/>
                <a:cs typeface="Arial" panose="020B0604020202020204" pitchFamily="34" charset="0"/>
              </a:rPr>
              <a:t>These are example foods.</a:t>
            </a:r>
          </a:p>
          <a:p>
            <a:pPr defTabSz="966155">
              <a:defRPr/>
            </a:pPr>
            <a:endParaRPr lang="en-AU"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r>
              <a:rPr lang="en-AU" sz="1100" dirty="0">
                <a:latin typeface="Arial" panose="020B0604020202020204" pitchFamily="34" charset="0"/>
                <a:cs typeface="Arial" panose="020B0604020202020204" pitchFamily="34" charset="0"/>
              </a:rPr>
              <a:t> and ChatGPT</a:t>
            </a:r>
          </a:p>
          <a:p>
            <a:endParaRPr lang="en-AU" dirty="0"/>
          </a:p>
        </p:txBody>
      </p:sp>
      <p:sp>
        <p:nvSpPr>
          <p:cNvPr id="4" name="Slide Number Placeholder 3"/>
          <p:cNvSpPr>
            <a:spLocks noGrp="1"/>
          </p:cNvSpPr>
          <p:nvPr>
            <p:ph type="sldNum" sz="quarter" idx="5"/>
          </p:nvPr>
        </p:nvSpPr>
        <p:spPr/>
        <p:txBody>
          <a:bodyPr/>
          <a:lstStyle/>
          <a:p>
            <a:fld id="{2EB77E40-D0E8-4874-BAFC-253CC826BD69}" type="slidenum">
              <a:rPr lang="en-AU" smtClean="0"/>
              <a:t>9</a:t>
            </a:fld>
            <a:endParaRPr lang="en-AU"/>
          </a:p>
        </p:txBody>
      </p:sp>
    </p:spTree>
    <p:extLst>
      <p:ext uri="{BB962C8B-B14F-4D97-AF65-F5344CB8AC3E}">
        <p14:creationId xmlns:p14="http://schemas.microsoft.com/office/powerpoint/2010/main" val="192365296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03D98-C345-7B93-7F1E-5AED16F78D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27FE13-B8DB-EF9C-8D55-2DED78B400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2F79A5-B846-FF1C-82A5-C48251F15980}"/>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latin typeface="Arial" panose="020B0604020202020204" pitchFamily="34" charset="0"/>
                <a:cs typeface="Arial" panose="020B0604020202020204" pitchFamily="34" charset="0"/>
              </a:rPr>
              <a:t>Focus on children aged 9–11 years and 12–13 years.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C67F577-45E0-3F38-D7F7-7850AE9F140D}"/>
              </a:ext>
            </a:extLst>
          </p:cNvPr>
          <p:cNvSpPr>
            <a:spLocks noGrp="1"/>
          </p:cNvSpPr>
          <p:nvPr>
            <p:ph type="sldNum" sz="quarter" idx="5"/>
          </p:nvPr>
        </p:nvSpPr>
        <p:spPr/>
        <p:txBody>
          <a:bodyPr/>
          <a:lstStyle/>
          <a:p>
            <a:fld id="{82545549-36F0-40C5-A2B5-E93466E7B68A}" type="slidenum">
              <a:rPr lang="en-AU" smtClean="0"/>
              <a:t>86</a:t>
            </a:fld>
            <a:endParaRPr lang="en-AU"/>
          </a:p>
        </p:txBody>
      </p:sp>
    </p:spTree>
    <p:extLst>
      <p:ext uri="{BB962C8B-B14F-4D97-AF65-F5344CB8AC3E}">
        <p14:creationId xmlns:p14="http://schemas.microsoft.com/office/powerpoint/2010/main" val="176446569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F0FB0-DC34-C8DE-6744-3FEF9C0D77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AC2E1D-4F26-AFF0-A722-91D3E19D65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AD346B-FBE1-CA72-EBAA-B51F8267F491}"/>
              </a:ext>
            </a:extLst>
          </p:cNvPr>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This slide brings together the serves for children aged 9–11 and 12–13 years.</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Why are the serve amounts different across the food groups?</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Responses could include:</a:t>
            </a:r>
          </a:p>
          <a:p>
            <a:pPr marL="628650" lvl="1"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Different types of nutrients (vitamins and minerals) provided.</a:t>
            </a:r>
          </a:p>
          <a:p>
            <a:pPr marL="628650" lvl="1"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Different amounts of energy (sugars) in the foods e.g. more sugar in fruit than in vegetables.</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Also to note: Slightly higher serves are needed with the increase in age.</a:t>
            </a:r>
          </a:p>
          <a:p>
            <a:pPr marL="0" indent="0">
              <a:buFont typeface="Arial" panose="020B0604020202020204" pitchFamily="34" charset="0"/>
              <a:buNone/>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Freepik</a:t>
            </a:r>
            <a:r>
              <a:rPr lang="en-AU" sz="1100" dirty="0">
                <a:latin typeface="Arial" panose="020B0604020202020204" pitchFamily="34" charset="0"/>
                <a:cs typeface="Arial" panose="020B0604020202020204" pitchFamily="34" charset="0"/>
              </a:rPr>
              <a:t> and ChatGPT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1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AU" sz="11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F0C44BB-EE12-DA65-6EBF-5B49B557755C}"/>
              </a:ext>
            </a:extLst>
          </p:cNvPr>
          <p:cNvSpPr>
            <a:spLocks noGrp="1"/>
          </p:cNvSpPr>
          <p:nvPr>
            <p:ph type="sldNum" sz="quarter" idx="5"/>
          </p:nvPr>
        </p:nvSpPr>
        <p:spPr/>
        <p:txBody>
          <a:bodyPr/>
          <a:lstStyle/>
          <a:p>
            <a:fld id="{82545549-36F0-40C5-A2B5-E93466E7B68A}" type="slidenum">
              <a:rPr lang="en-AU" smtClean="0"/>
              <a:t>87</a:t>
            </a:fld>
            <a:endParaRPr lang="en-AU"/>
          </a:p>
        </p:txBody>
      </p:sp>
    </p:spTree>
    <p:extLst>
      <p:ext uri="{BB962C8B-B14F-4D97-AF65-F5344CB8AC3E}">
        <p14:creationId xmlns:p14="http://schemas.microsoft.com/office/powerpoint/2010/main" val="23467385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BBCB3-14FA-ED65-DB60-08DB0030FE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9378DF-50D3-95F7-FC22-4DA55C4DAB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9885BD-B020-88CE-306F-172CF18588B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94B0B73-8FCF-2CB5-6E3F-DFB583E21C48}"/>
              </a:ext>
            </a:extLst>
          </p:cNvPr>
          <p:cNvSpPr>
            <a:spLocks noGrp="1"/>
          </p:cNvSpPr>
          <p:nvPr>
            <p:ph type="sldNum" sz="quarter" idx="5"/>
          </p:nvPr>
        </p:nvSpPr>
        <p:spPr/>
        <p:txBody>
          <a:bodyPr/>
          <a:lstStyle/>
          <a:p>
            <a:fld id="{2EB77E40-D0E8-4874-BAFC-253CC826BD69}" type="slidenum">
              <a:rPr lang="en-AU" smtClean="0"/>
              <a:t>89</a:t>
            </a:fld>
            <a:endParaRPr lang="en-AU"/>
          </a:p>
        </p:txBody>
      </p:sp>
    </p:spTree>
    <p:extLst>
      <p:ext uri="{BB962C8B-B14F-4D97-AF65-F5344CB8AC3E}">
        <p14:creationId xmlns:p14="http://schemas.microsoft.com/office/powerpoint/2010/main" val="4230234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6ADAF-FFDF-6DDD-BCE0-8CDB16E4D8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3643AC-6711-32AF-17D0-39856F970E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E13B6D-C7AC-904A-545A-4653F5DEB13A}"/>
              </a:ext>
            </a:extLst>
          </p:cNvPr>
          <p:cNvSpPr>
            <a:spLocks noGrp="1"/>
          </p:cNvSpPr>
          <p:nvPr>
            <p:ph type="body" idx="1"/>
          </p:nvPr>
        </p:nvSpPr>
        <p:spPr/>
        <p:txBody>
          <a:bodyPr/>
          <a:lstStyle/>
          <a:p>
            <a:pPr defTabSz="966155"/>
            <a:r>
              <a:rPr lang="en-AU" sz="1100" dirty="0">
                <a:latin typeface="Arial" panose="020B0604020202020204" pitchFamily="34" charset="0"/>
                <a:cs typeface="Arial" panose="020B0604020202020204" pitchFamily="34" charset="0"/>
              </a:rPr>
              <a:t>These are example foods.</a:t>
            </a:r>
          </a:p>
          <a:p>
            <a:pPr defTabSz="966155"/>
            <a:endParaRPr lang="en-AU" sz="1100" dirty="0">
              <a:latin typeface="Arial" panose="020B0604020202020204" pitchFamily="34" charset="0"/>
              <a:cs typeface="Arial" panose="020B0604020202020204" pitchFamily="34" charset="0"/>
            </a:endParaRPr>
          </a:p>
          <a:p>
            <a:pPr defTabSz="966155"/>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r>
              <a:rPr lang="en-AU" sz="1100" dirty="0">
                <a:latin typeface="Arial" panose="020B0604020202020204" pitchFamily="34" charset="0"/>
                <a:cs typeface="Arial" panose="020B0604020202020204" pitchFamily="34" charset="0"/>
              </a:rPr>
              <a:t> and ChatGPT</a:t>
            </a:r>
          </a:p>
          <a:p>
            <a:endParaRPr lang="en-AU" dirty="0"/>
          </a:p>
        </p:txBody>
      </p:sp>
      <p:sp>
        <p:nvSpPr>
          <p:cNvPr id="4" name="Slide Number Placeholder 3">
            <a:extLst>
              <a:ext uri="{FF2B5EF4-FFF2-40B4-BE49-F238E27FC236}">
                <a16:creationId xmlns:a16="http://schemas.microsoft.com/office/drawing/2014/main" id="{A6335594-7B6A-409A-DC18-14DDCECAA731}"/>
              </a:ext>
            </a:extLst>
          </p:cNvPr>
          <p:cNvSpPr>
            <a:spLocks noGrp="1"/>
          </p:cNvSpPr>
          <p:nvPr>
            <p:ph type="sldNum" sz="quarter" idx="5"/>
          </p:nvPr>
        </p:nvSpPr>
        <p:spPr/>
        <p:txBody>
          <a:bodyPr/>
          <a:lstStyle/>
          <a:p>
            <a:fld id="{2EB77E40-D0E8-4874-BAFC-253CC826BD69}" type="slidenum">
              <a:rPr lang="en-AU" smtClean="0"/>
              <a:t>10</a:t>
            </a:fld>
            <a:endParaRPr lang="en-AU"/>
          </a:p>
        </p:txBody>
      </p:sp>
    </p:spTree>
    <p:extLst>
      <p:ext uri="{BB962C8B-B14F-4D97-AF65-F5344CB8AC3E}">
        <p14:creationId xmlns:p14="http://schemas.microsoft.com/office/powerpoint/2010/main" val="5756438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97F0D-D387-5BAC-C8F2-FB055587125F}"/>
              </a:ext>
            </a:extLst>
          </p:cNvPr>
          <p:cNvSpPr>
            <a:spLocks noGrp="1"/>
          </p:cNvSpPr>
          <p:nvPr>
            <p:ph type="ctrTitle" hasCustomPrompt="1"/>
          </p:nvPr>
        </p:nvSpPr>
        <p:spPr>
          <a:xfrm>
            <a:off x="1524000" y="905294"/>
            <a:ext cx="9144000" cy="990182"/>
          </a:xfrm>
          <a:prstGeom prst="rect">
            <a:avLst/>
          </a:prstGeom>
        </p:spPr>
        <p:txBody>
          <a:bodyPr anchor="b"/>
          <a:lstStyle>
            <a:lvl1pPr algn="ctr">
              <a:defRPr sz="6000">
                <a:solidFill>
                  <a:srgbClr val="FF9900"/>
                </a:solidFill>
                <a:latin typeface="Arial" panose="020B0604020202020204" pitchFamily="34" charset="0"/>
                <a:cs typeface="Arial" panose="020B0604020202020204" pitchFamily="34" charset="0"/>
              </a:defRPr>
            </a:lvl1pPr>
          </a:lstStyle>
          <a:p>
            <a:r>
              <a:rPr lang="en-US" dirty="0"/>
              <a:t>Title style</a:t>
            </a:r>
            <a:endParaRPr lang="en-AU" dirty="0"/>
          </a:p>
        </p:txBody>
      </p:sp>
      <p:sp>
        <p:nvSpPr>
          <p:cNvPr id="3" name="Subtitle 2">
            <a:extLst>
              <a:ext uri="{FF2B5EF4-FFF2-40B4-BE49-F238E27FC236}">
                <a16:creationId xmlns:a16="http://schemas.microsoft.com/office/drawing/2014/main" id="{E9B03CA4-7833-D786-52E4-AA6D65BFD532}"/>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600">
                <a:solidFill>
                  <a:srgbClr val="FF990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p>
        </p:txBody>
      </p:sp>
      <p:pic>
        <p:nvPicPr>
          <p:cNvPr id="7" name="Picture 6">
            <a:extLst>
              <a:ext uri="{FF2B5EF4-FFF2-40B4-BE49-F238E27FC236}">
                <a16:creationId xmlns:a16="http://schemas.microsoft.com/office/drawing/2014/main" id="{2C6FD536-B77E-DE5A-B6F6-0366234F3C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Tree>
    <p:extLst>
      <p:ext uri="{BB962C8B-B14F-4D97-AF65-F5344CB8AC3E}">
        <p14:creationId xmlns:p14="http://schemas.microsoft.com/office/powerpoint/2010/main" val="3981473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LI and SC">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667A23A3-F901-9CB3-9E4C-BE56FCAA4E52}"/>
              </a:ext>
            </a:extLst>
          </p:cNvPr>
          <p:cNvSpPr>
            <a:spLocks noGrp="1"/>
          </p:cNvSpPr>
          <p:nvPr>
            <p:ph idx="1" hasCustomPrompt="1"/>
          </p:nvPr>
        </p:nvSpPr>
        <p:spPr>
          <a:xfrm>
            <a:off x="838200" y="2789464"/>
            <a:ext cx="10515600" cy="84908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Master text style</a:t>
            </a:r>
            <a:r>
              <a:rPr lang="en-AU" sz="4400" b="1" dirty="0">
                <a:latin typeface="Arial" panose="020B0604020202020204" pitchFamily="34" charset="0"/>
                <a:cs typeface="Arial" panose="020B0604020202020204" pitchFamily="34" charset="0"/>
              </a:rPr>
              <a:t>:</a:t>
            </a:r>
          </a:p>
          <a:p>
            <a:endParaRPr lang="en-AU" sz="4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B93C7F0-93B9-BB4E-A9D8-82C8FF45F7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
        <p:nvSpPr>
          <p:cNvPr id="6" name="Content Placeholder 1">
            <a:extLst>
              <a:ext uri="{FF2B5EF4-FFF2-40B4-BE49-F238E27FC236}">
                <a16:creationId xmlns:a16="http://schemas.microsoft.com/office/drawing/2014/main" id="{E7F49400-C314-3677-9E10-67C8C47E66D1}"/>
              </a:ext>
            </a:extLst>
          </p:cNvPr>
          <p:cNvSpPr>
            <a:spLocks noGrp="1"/>
          </p:cNvSpPr>
          <p:nvPr>
            <p:ph idx="10" hasCustomPrompt="1"/>
          </p:nvPr>
        </p:nvSpPr>
        <p:spPr>
          <a:xfrm>
            <a:off x="861495" y="708822"/>
            <a:ext cx="10515600" cy="1643853"/>
          </a:xfrm>
        </p:spPr>
        <p:txBody>
          <a:bodyPr>
            <a:normAutofit/>
          </a:bodyPr>
          <a:lstStyle>
            <a:lvl1pPr marL="0" indent="0">
              <a:buNone/>
              <a:defRPr sz="4400" b="1">
                <a:latin typeface="Arial" panose="020B0604020202020204" pitchFamily="34" charset="0"/>
                <a:cs typeface="Arial" panose="020B0604020202020204" pitchFamily="34" charset="0"/>
              </a:defRPr>
            </a:lvl1pPr>
          </a:lstStyle>
          <a:p>
            <a:pPr lvl="0"/>
            <a:r>
              <a:rPr lang="en-US" dirty="0"/>
              <a:t>Click to edit Master text style:</a:t>
            </a:r>
          </a:p>
        </p:txBody>
      </p:sp>
      <p:sp>
        <p:nvSpPr>
          <p:cNvPr id="7" name="Content Placeholder 1">
            <a:extLst>
              <a:ext uri="{FF2B5EF4-FFF2-40B4-BE49-F238E27FC236}">
                <a16:creationId xmlns:a16="http://schemas.microsoft.com/office/drawing/2014/main" id="{F8DF6B3A-8AF3-AAB8-37CD-F0BAB0F01F4F}"/>
              </a:ext>
            </a:extLst>
          </p:cNvPr>
          <p:cNvSpPr>
            <a:spLocks noGrp="1"/>
          </p:cNvSpPr>
          <p:nvPr>
            <p:ph idx="11" hasCustomPrompt="1"/>
          </p:nvPr>
        </p:nvSpPr>
        <p:spPr>
          <a:xfrm>
            <a:off x="838200" y="3780063"/>
            <a:ext cx="10515600" cy="2460939"/>
          </a:xfrm>
        </p:spPr>
        <p:txBody>
          <a:bodyPr>
            <a:normAutofit/>
          </a:bodyPr>
          <a:lstStyle>
            <a:lvl1pPr marL="571500" marR="0" indent="-5715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4400">
                <a:latin typeface="Arial" panose="020B0604020202020204" pitchFamily="34" charset="0"/>
                <a:cs typeface="Arial" panose="020B0604020202020204" pitchFamily="34" charset="0"/>
              </a:defRPr>
            </a:lvl1pPr>
          </a:lstStyle>
          <a:p>
            <a:pPr marL="571500" marR="0" lvl="0" indent="-571500" algn="l" defTabSz="914400" rtl="0" eaLnBrk="1" fontAlgn="auto" latinLnBrk="0" hangingPunct="1">
              <a:lnSpc>
                <a:spcPct val="90000"/>
              </a:lnSpc>
              <a:spcBef>
                <a:spcPts val="1000"/>
              </a:spcBef>
              <a:spcAft>
                <a:spcPts val="0"/>
              </a:spcAft>
              <a:buClrTx/>
              <a:buSzTx/>
              <a:tabLst/>
              <a:defRPr/>
            </a:pPr>
            <a:r>
              <a:rPr lang="en-US" dirty="0"/>
              <a:t>Click to edit Master text style</a:t>
            </a:r>
            <a:r>
              <a:rPr lang="en-AU" sz="4400" b="1" dirty="0">
                <a:latin typeface="Arial" panose="020B0604020202020204" pitchFamily="34" charset="0"/>
                <a:cs typeface="Arial" panose="020B0604020202020204" pitchFamily="34" charset="0"/>
              </a:rPr>
              <a:t>:</a:t>
            </a:r>
          </a:p>
          <a:p>
            <a:endParaRPr lang="en-AU"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0919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Mai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75295-764E-0CC6-7AB6-21BCA1B9E434}"/>
              </a:ext>
            </a:extLst>
          </p:cNvPr>
          <p:cNvSpPr>
            <a:spLocks noGrp="1"/>
          </p:cNvSpPr>
          <p:nvPr>
            <p:ph type="title"/>
          </p:nvPr>
        </p:nvSpPr>
        <p:spPr>
          <a:xfrm>
            <a:off x="838200" y="98787"/>
            <a:ext cx="10515600" cy="1325563"/>
          </a:xfrm>
          <a:prstGeom prst="rect">
            <a:avLst/>
          </a:prstGeom>
        </p:spPr>
        <p:txBody>
          <a:bodyPr/>
          <a:lstStyle>
            <a:lvl1pPr algn="ctr">
              <a:defRPr>
                <a:solidFill>
                  <a:srgbClr val="FF9900"/>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3" name="Content Placeholder 2">
            <a:extLst>
              <a:ext uri="{FF2B5EF4-FFF2-40B4-BE49-F238E27FC236}">
                <a16:creationId xmlns:a16="http://schemas.microsoft.com/office/drawing/2014/main" id="{D0D42A19-221D-63EE-C80C-7E1347346304}"/>
              </a:ext>
            </a:extLst>
          </p:cNvPr>
          <p:cNvSpPr>
            <a:spLocks noGrp="1"/>
          </p:cNvSpPr>
          <p:nvPr>
            <p:ph idx="1"/>
          </p:nvPr>
        </p:nvSpPr>
        <p:spPr>
          <a:xfrm>
            <a:off x="838200" y="1553592"/>
            <a:ext cx="10515600" cy="4623371"/>
          </a:xfrm>
          <a:prstGeom prst="rect">
            <a:avLst/>
          </a:prstGeom>
        </p:spPr>
        <p:txBody>
          <a:bodyPr>
            <a:normAutofit/>
          </a:bodyPr>
          <a:lstStyle>
            <a:lvl1pPr marL="540000" indent="-540000">
              <a:defRPr sz="4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pic>
        <p:nvPicPr>
          <p:cNvPr id="4" name="Picture 3">
            <a:extLst>
              <a:ext uri="{FF2B5EF4-FFF2-40B4-BE49-F238E27FC236}">
                <a16:creationId xmlns:a16="http://schemas.microsoft.com/office/drawing/2014/main" id="{934053F8-B7B8-EFFC-98F1-CC27658E3E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Tree>
    <p:extLst>
      <p:ext uri="{BB962C8B-B14F-4D97-AF65-F5344CB8AC3E}">
        <p14:creationId xmlns:p14="http://schemas.microsoft.com/office/powerpoint/2010/main" val="3338318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esso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75295-764E-0CC6-7AB6-21BCA1B9E434}"/>
              </a:ext>
            </a:extLst>
          </p:cNvPr>
          <p:cNvSpPr>
            <a:spLocks noGrp="1"/>
          </p:cNvSpPr>
          <p:nvPr>
            <p:ph type="title" hasCustomPrompt="1"/>
          </p:nvPr>
        </p:nvSpPr>
        <p:spPr>
          <a:xfrm>
            <a:off x="838200" y="2041887"/>
            <a:ext cx="10515600" cy="1325563"/>
          </a:xfrm>
          <a:prstGeom prst="rect">
            <a:avLst/>
          </a:prstGeom>
        </p:spPr>
        <p:txBody>
          <a:bodyPr/>
          <a:lstStyle>
            <a:lvl1pPr algn="ctr">
              <a:defRPr>
                <a:solidFill>
                  <a:srgbClr val="FF9900"/>
                </a:solidFill>
                <a:latin typeface="Arial" panose="020B0604020202020204" pitchFamily="34" charset="0"/>
                <a:cs typeface="Arial" panose="020B0604020202020204" pitchFamily="34" charset="0"/>
              </a:defRPr>
            </a:lvl1pPr>
          </a:lstStyle>
          <a:p>
            <a:r>
              <a:rPr lang="en-US" dirty="0"/>
              <a:t>Lesson </a:t>
            </a:r>
            <a:endParaRPr lang="en-AU" dirty="0"/>
          </a:p>
        </p:txBody>
      </p:sp>
      <p:pic>
        <p:nvPicPr>
          <p:cNvPr id="4" name="Picture 3">
            <a:extLst>
              <a:ext uri="{FF2B5EF4-FFF2-40B4-BE49-F238E27FC236}">
                <a16:creationId xmlns:a16="http://schemas.microsoft.com/office/drawing/2014/main" id="{934053F8-B7B8-EFFC-98F1-CC27658E3E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Tree>
    <p:extLst>
      <p:ext uri="{BB962C8B-B14F-4D97-AF65-F5344CB8AC3E}">
        <p14:creationId xmlns:p14="http://schemas.microsoft.com/office/powerpoint/2010/main" val="2571746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LI and SC">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667A23A3-F901-9CB3-9E4C-BE56FCAA4E52}"/>
              </a:ext>
            </a:extLst>
          </p:cNvPr>
          <p:cNvSpPr>
            <a:spLocks noGrp="1"/>
          </p:cNvSpPr>
          <p:nvPr>
            <p:ph idx="1" hasCustomPrompt="1"/>
          </p:nvPr>
        </p:nvSpPr>
        <p:spPr>
          <a:xfrm>
            <a:off x="838200" y="2789464"/>
            <a:ext cx="10515600" cy="2328292"/>
          </a:xfrm>
        </p:spPr>
        <p:txBody>
          <a:bodyPr>
            <a:normAutofit/>
          </a:bodyPr>
          <a:lstStyle>
            <a:lvl1pPr marL="540000" indent="-540000">
              <a:defRPr sz="4400">
                <a:latin typeface="Arial" panose="020B0604020202020204" pitchFamily="34" charset="0"/>
                <a:cs typeface="Arial" panose="020B0604020202020204" pitchFamily="34" charset="0"/>
              </a:defRPr>
            </a:lvl1pPr>
          </a:lstStyle>
          <a:p>
            <a:pPr marL="0" indent="0">
              <a:buNone/>
            </a:pPr>
            <a:r>
              <a:rPr lang="en-AU" sz="4400" b="1" dirty="0">
                <a:latin typeface="Arial" panose="020B0604020202020204" pitchFamily="34" charset="0"/>
                <a:cs typeface="Arial" panose="020B0604020202020204" pitchFamily="34" charset="0"/>
              </a:rPr>
              <a:t>Success criteria:</a:t>
            </a:r>
          </a:p>
          <a:p>
            <a:r>
              <a:rPr lang="en-AU" sz="4400" dirty="0">
                <a:latin typeface="Arial" panose="020B0604020202020204" pitchFamily="34" charset="0"/>
                <a:cs typeface="Arial" panose="020B0604020202020204" pitchFamily="34" charset="0"/>
              </a:rPr>
              <a:t>To add</a:t>
            </a:r>
          </a:p>
        </p:txBody>
      </p:sp>
      <p:pic>
        <p:nvPicPr>
          <p:cNvPr id="2" name="Picture 1">
            <a:extLst>
              <a:ext uri="{FF2B5EF4-FFF2-40B4-BE49-F238E27FC236}">
                <a16:creationId xmlns:a16="http://schemas.microsoft.com/office/drawing/2014/main" id="{3B93C7F0-93B9-BB4E-A9D8-82C8FF45F7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
        <p:nvSpPr>
          <p:cNvPr id="6" name="Content Placeholder 1">
            <a:extLst>
              <a:ext uri="{FF2B5EF4-FFF2-40B4-BE49-F238E27FC236}">
                <a16:creationId xmlns:a16="http://schemas.microsoft.com/office/drawing/2014/main" id="{E7F49400-C314-3677-9E10-67C8C47E66D1}"/>
              </a:ext>
            </a:extLst>
          </p:cNvPr>
          <p:cNvSpPr>
            <a:spLocks noGrp="1"/>
          </p:cNvSpPr>
          <p:nvPr>
            <p:ph idx="10" hasCustomPrompt="1"/>
          </p:nvPr>
        </p:nvSpPr>
        <p:spPr>
          <a:xfrm>
            <a:off x="861495" y="708822"/>
            <a:ext cx="10515600" cy="1643853"/>
          </a:xfrm>
        </p:spPr>
        <p:txBody>
          <a:bodyPr>
            <a:normAutofit/>
          </a:bodyPr>
          <a:lstStyle>
            <a:lvl1pPr marL="0" indent="0">
              <a:buNone/>
              <a:defRPr sz="4400">
                <a:latin typeface="Arial" panose="020B0604020202020204" pitchFamily="34" charset="0"/>
                <a:cs typeface="Arial" panose="020B0604020202020204" pitchFamily="34" charset="0"/>
              </a:defRPr>
            </a:lvl1pPr>
          </a:lstStyle>
          <a:p>
            <a:pPr marL="0" indent="0">
              <a:buNone/>
            </a:pPr>
            <a:r>
              <a:rPr lang="en-AU" sz="4400" b="1" dirty="0">
                <a:latin typeface="Arial" panose="020B0604020202020204" pitchFamily="34" charset="0"/>
                <a:cs typeface="Arial" panose="020B0604020202020204" pitchFamily="34" charset="0"/>
              </a:rPr>
              <a:t>Learning intention:</a:t>
            </a:r>
          </a:p>
        </p:txBody>
      </p:sp>
    </p:spTree>
    <p:extLst>
      <p:ext uri="{BB962C8B-B14F-4D97-AF65-F5344CB8AC3E}">
        <p14:creationId xmlns:p14="http://schemas.microsoft.com/office/powerpoint/2010/main" val="22409396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BEEFA-94E5-2732-9E50-038B8E1B0D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dirty="0"/>
          </a:p>
        </p:txBody>
      </p:sp>
      <p:sp>
        <p:nvSpPr>
          <p:cNvPr id="3" name="Text Placeholder 2">
            <a:extLst>
              <a:ext uri="{FF2B5EF4-FFF2-40B4-BE49-F238E27FC236}">
                <a16:creationId xmlns:a16="http://schemas.microsoft.com/office/drawing/2014/main" id="{F2B8E7D0-7EE8-5FED-52F5-29233B920B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Date Placeholder 3">
            <a:extLst>
              <a:ext uri="{FF2B5EF4-FFF2-40B4-BE49-F238E27FC236}">
                <a16:creationId xmlns:a16="http://schemas.microsoft.com/office/drawing/2014/main" id="{C69EC90F-855B-E58E-DCCF-12E86C6221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992D14B-B60B-4AC2-BB23-A54F1E05DC29}" type="datetimeFigureOut">
              <a:rPr lang="en-AU" smtClean="0"/>
              <a:t>11/11/2025</a:t>
            </a:fld>
            <a:endParaRPr lang="en-AU"/>
          </a:p>
        </p:txBody>
      </p:sp>
      <p:sp>
        <p:nvSpPr>
          <p:cNvPr id="5" name="Footer Placeholder 4">
            <a:extLst>
              <a:ext uri="{FF2B5EF4-FFF2-40B4-BE49-F238E27FC236}">
                <a16:creationId xmlns:a16="http://schemas.microsoft.com/office/drawing/2014/main" id="{537C89B0-6D05-41F2-8B62-3BDB552A7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B6E31E7D-3D91-22D2-51F2-B9333CADFF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2FD4F7C-83A6-49BA-B8D2-00AADFA217B7}" type="slidenum">
              <a:rPr lang="en-AU" smtClean="0"/>
              <a:t>‹#›</a:t>
            </a:fld>
            <a:endParaRPr lang="en-AU"/>
          </a:p>
        </p:txBody>
      </p:sp>
    </p:spTree>
    <p:extLst>
      <p:ext uri="{BB962C8B-B14F-4D97-AF65-F5344CB8AC3E}">
        <p14:creationId xmlns:p14="http://schemas.microsoft.com/office/powerpoint/2010/main" val="5372857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video" Target="https://www.youtube.com/embed/SO9RXavMVk8?start=67&amp;feature=oembed" TargetMode="Externa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jpeg"/><Relationship Id="rId12"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89.xml"/><Relationship Id="rId3" Type="http://schemas.openxmlformats.org/officeDocument/2006/relationships/slide" Target="slide3.xml"/><Relationship Id="rId7" Type="http://schemas.openxmlformats.org/officeDocument/2006/relationships/slide" Target="slide30.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slide" Target="slide64.xml"/><Relationship Id="rId5" Type="http://schemas.openxmlformats.org/officeDocument/2006/relationships/slide" Target="slide16.xml"/><Relationship Id="rId4" Type="http://schemas.openxmlformats.org/officeDocument/2006/relationships/slide" Target="slide52.xml"/><Relationship Id="rId9" Type="http://schemas.openxmlformats.org/officeDocument/2006/relationships/slide" Target="slide4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video" Target="https://www.youtube.com/embed/j38gvrfxGd4?feature=oembed" TargetMode="Externa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video" Target="https://www.youtube.com/embed/RUeVNCEDbCo?start=99&amp;feature=oembed" TargetMode="Externa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video" Target="https://www.youtube.com/embed/ckTLFBp-PeE?feature=oembed" TargetMode="External"/><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video" Target="https://www.youtube.com/embed/HPvFQZx8HYQ?feature=oembed" TargetMode="External"/><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xml"/><Relationship Id="rId1" Type="http://schemas.openxmlformats.org/officeDocument/2006/relationships/video" Target="https://www.youtube.com/embed/nQHjjmIVjTU?feature=oembed" TargetMode="External"/><Relationship Id="rId4" Type="http://schemas.openxmlformats.org/officeDocument/2006/relationships/image" Target="../media/image5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53.jpeg"/></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xml"/><Relationship Id="rId1" Type="http://schemas.openxmlformats.org/officeDocument/2006/relationships/video" Target="https://www.youtube.com/embed/vD7TzGRLzzI?feature=oembed" TargetMode="External"/><Relationship Id="rId4" Type="http://schemas.openxmlformats.org/officeDocument/2006/relationships/image" Target="../media/image56.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xml"/><Relationship Id="rId1" Type="http://schemas.openxmlformats.org/officeDocument/2006/relationships/video" Target="https://www.youtube.com/embed/T-ganhdA1oY?feature=oembed" TargetMode="External"/><Relationship Id="rId4" Type="http://schemas.openxmlformats.org/officeDocument/2006/relationships/image" Target="../media/image57.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3.xml"/><Relationship Id="rId1" Type="http://schemas.openxmlformats.org/officeDocument/2006/relationships/video" Target="https://www.youtube.com/embed/7rgI5q-XnKg?feature=oembed" TargetMode="External"/><Relationship Id="rId4" Type="http://schemas.openxmlformats.org/officeDocument/2006/relationships/image" Target="../media/image59.jpeg"/></Relationships>
</file>

<file path=ppt/slides/_rels/slide7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73.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png"/></Relationships>
</file>

<file path=ppt/slides/_rels/slide74.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jpeg"/><Relationship Id="rId18" Type="http://schemas.openxmlformats.org/officeDocument/2006/relationships/image" Target="../media/image93.png"/><Relationship Id="rId3" Type="http://schemas.openxmlformats.org/officeDocument/2006/relationships/image" Target="../media/image78.png"/><Relationship Id="rId7" Type="http://schemas.openxmlformats.org/officeDocument/2006/relationships/image" Target="../media/image82.jpe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notesSlide" Target="../notesSlides/notesSlide69.xml"/><Relationship Id="rId16" Type="http://schemas.openxmlformats.org/officeDocument/2006/relationships/image" Target="../media/image91.png"/><Relationship Id="rId1" Type="http://schemas.openxmlformats.org/officeDocument/2006/relationships/slideLayout" Target="../slideLayouts/slideLayout3.xml"/><Relationship Id="rId6" Type="http://schemas.openxmlformats.org/officeDocument/2006/relationships/image" Target="../media/image81.png"/><Relationship Id="rId11" Type="http://schemas.openxmlformats.org/officeDocument/2006/relationships/image" Target="../media/image86.jpe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s>
</file>

<file path=ppt/slides/_rels/slide75.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7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1.xml"/><Relationship Id="rId1" Type="http://schemas.openxmlformats.org/officeDocument/2006/relationships/slideLayout" Target="../slideLayouts/slideLayout3.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7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2.xml"/><Relationship Id="rId1" Type="http://schemas.openxmlformats.org/officeDocument/2006/relationships/slideLayout" Target="../slideLayouts/slideLayout3.xml"/><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104.jpeg"/></Relationships>
</file>

<file path=ppt/slides/_rels/slide7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74.png"/><Relationship Id="rId3" Type="http://schemas.openxmlformats.org/officeDocument/2006/relationships/image" Target="../media/image107.png"/><Relationship Id="rId7" Type="http://schemas.openxmlformats.org/officeDocument/2006/relationships/image" Target="../media/image109.png"/><Relationship Id="rId12" Type="http://schemas.openxmlformats.org/officeDocument/2006/relationships/image" Target="../media/image73.png"/><Relationship Id="rId2" Type="http://schemas.openxmlformats.org/officeDocument/2006/relationships/notesSlide" Target="../notesSlides/notesSlide73.xml"/><Relationship Id="rId1" Type="http://schemas.openxmlformats.org/officeDocument/2006/relationships/slideLayout" Target="../slideLayouts/slideLayout3.xml"/><Relationship Id="rId6" Type="http://schemas.openxmlformats.org/officeDocument/2006/relationships/image" Target="../media/image108.png"/><Relationship Id="rId11" Type="http://schemas.openxmlformats.org/officeDocument/2006/relationships/image" Target="../media/image111.png"/><Relationship Id="rId5" Type="http://schemas.openxmlformats.org/officeDocument/2006/relationships/image" Target="../media/image15.png"/><Relationship Id="rId10" Type="http://schemas.openxmlformats.org/officeDocument/2006/relationships/image" Target="../media/image110.png"/><Relationship Id="rId4" Type="http://schemas.openxmlformats.org/officeDocument/2006/relationships/image" Target="../media/image22.png"/><Relationship Id="rId9" Type="http://schemas.openxmlformats.org/officeDocument/2006/relationships/image" Target="../media/image14.png"/><Relationship Id="rId14" Type="http://schemas.openxmlformats.org/officeDocument/2006/relationships/image" Target="../media/image112.png"/></Relationships>
</file>

<file path=ppt/slides/_rels/slide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4.xml"/><Relationship Id="rId1" Type="http://schemas.openxmlformats.org/officeDocument/2006/relationships/slideLayout" Target="../slideLayouts/slideLayout3.xml"/><Relationship Id="rId5" Type="http://schemas.openxmlformats.org/officeDocument/2006/relationships/image" Target="../media/image113.jpeg"/><Relationship Id="rId4" Type="http://schemas.openxmlformats.org/officeDocument/2006/relationships/image" Target="../media/image10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75.xml"/><Relationship Id="rId1" Type="http://schemas.openxmlformats.org/officeDocument/2006/relationships/slideLayout" Target="../slideLayouts/slideLayout3.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2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40EA2-160E-4A5A-8DF2-BBAC7C92AB41}"/>
              </a:ext>
            </a:extLst>
          </p:cNvPr>
          <p:cNvSpPr>
            <a:spLocks noGrp="1"/>
          </p:cNvSpPr>
          <p:nvPr>
            <p:ph type="ctrTitle"/>
          </p:nvPr>
        </p:nvSpPr>
        <p:spPr>
          <a:xfrm>
            <a:off x="1524000" y="422081"/>
            <a:ext cx="9144000" cy="1771346"/>
          </a:xfrm>
        </p:spPr>
        <p:txBody>
          <a:bodyPr>
            <a:normAutofit/>
          </a:bodyPr>
          <a:lstStyle/>
          <a:p>
            <a:r>
              <a:rPr lang="en-AU" dirty="0"/>
              <a:t>Growing food for healthy eating</a:t>
            </a:r>
          </a:p>
        </p:txBody>
      </p:sp>
      <p:sp>
        <p:nvSpPr>
          <p:cNvPr id="3" name="Subtitle 2">
            <a:extLst>
              <a:ext uri="{FF2B5EF4-FFF2-40B4-BE49-F238E27FC236}">
                <a16:creationId xmlns:a16="http://schemas.microsoft.com/office/drawing/2014/main" id="{97512B23-F885-015C-02A4-D964E1025C0F}"/>
              </a:ext>
            </a:extLst>
          </p:cNvPr>
          <p:cNvSpPr>
            <a:spLocks noGrp="1"/>
          </p:cNvSpPr>
          <p:nvPr>
            <p:ph type="subTitle" idx="1"/>
          </p:nvPr>
        </p:nvSpPr>
        <p:spPr>
          <a:xfrm>
            <a:off x="1524000" y="3602038"/>
            <a:ext cx="9144000" cy="1771346"/>
          </a:xfrm>
        </p:spPr>
        <p:txBody>
          <a:bodyPr>
            <a:normAutofit lnSpcReduction="10000"/>
          </a:bodyPr>
          <a:lstStyle/>
          <a:p>
            <a:r>
              <a:rPr lang="en-AU" dirty="0"/>
              <a:t>Food and nutrition unit</a:t>
            </a:r>
          </a:p>
          <a:p>
            <a:endParaRPr lang="en-AU" dirty="0"/>
          </a:p>
          <a:p>
            <a:r>
              <a:rPr lang="en-AU" b="1" dirty="0"/>
              <a:t>Year 6</a:t>
            </a:r>
          </a:p>
        </p:txBody>
      </p:sp>
      <p:pic>
        <p:nvPicPr>
          <p:cNvPr id="4" name="Picture 3">
            <a:extLst>
              <a:ext uri="{FF2B5EF4-FFF2-40B4-BE49-F238E27FC236}">
                <a16:creationId xmlns:a16="http://schemas.microsoft.com/office/drawing/2014/main" id="{EF353CF3-7195-D8B2-B73C-7B56207244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355" y="2320508"/>
            <a:ext cx="2918363" cy="1870907"/>
          </a:xfrm>
          <a:prstGeom prst="rect">
            <a:avLst/>
          </a:prstGeom>
        </p:spPr>
      </p:pic>
      <p:pic>
        <p:nvPicPr>
          <p:cNvPr id="7" name="Picture 6">
            <a:extLst>
              <a:ext uri="{FF2B5EF4-FFF2-40B4-BE49-F238E27FC236}">
                <a16:creationId xmlns:a16="http://schemas.microsoft.com/office/drawing/2014/main" id="{2072F012-DB91-3BA9-199F-1163FE44A5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355" y="4664026"/>
            <a:ext cx="3017681" cy="1872000"/>
          </a:xfrm>
          <a:prstGeom prst="rect">
            <a:avLst/>
          </a:prstGeom>
        </p:spPr>
      </p:pic>
      <p:pic>
        <p:nvPicPr>
          <p:cNvPr id="8" name="Picture 7">
            <a:extLst>
              <a:ext uri="{FF2B5EF4-FFF2-40B4-BE49-F238E27FC236}">
                <a16:creationId xmlns:a16="http://schemas.microsoft.com/office/drawing/2014/main" id="{6DA8AD2F-89E8-EFE1-B61D-1224BB99D0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80822" y="2296787"/>
            <a:ext cx="3290823" cy="1872000"/>
          </a:xfrm>
          <a:prstGeom prst="rect">
            <a:avLst/>
          </a:prstGeom>
        </p:spPr>
      </p:pic>
    </p:spTree>
    <p:extLst>
      <p:ext uri="{BB962C8B-B14F-4D97-AF65-F5344CB8AC3E}">
        <p14:creationId xmlns:p14="http://schemas.microsoft.com/office/powerpoint/2010/main" val="362907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49F65-1D5B-4118-2528-CEDD40C480E7}"/>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1CD9F18-F657-5119-0B76-80C14AF6DA0E}"/>
              </a:ext>
            </a:extLst>
          </p:cNvPr>
          <p:cNvSpPr/>
          <p:nvPr/>
        </p:nvSpPr>
        <p:spPr>
          <a:xfrm>
            <a:off x="3541486" y="711199"/>
            <a:ext cx="4702628" cy="97245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Food from animals</a:t>
            </a:r>
          </a:p>
        </p:txBody>
      </p:sp>
      <p:sp>
        <p:nvSpPr>
          <p:cNvPr id="5" name="Rectangle: Rounded Corners 4">
            <a:extLst>
              <a:ext uri="{FF2B5EF4-FFF2-40B4-BE49-F238E27FC236}">
                <a16:creationId xmlns:a16="http://schemas.microsoft.com/office/drawing/2014/main" id="{8C15A278-A98B-C420-83FB-25CC34651E9F}"/>
              </a:ext>
            </a:extLst>
          </p:cNvPr>
          <p:cNvSpPr/>
          <p:nvPr/>
        </p:nvSpPr>
        <p:spPr>
          <a:xfrm>
            <a:off x="164093" y="3996856"/>
            <a:ext cx="3141180" cy="84534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latin typeface="Arial" panose="020B0604020202020204" pitchFamily="34" charset="0"/>
                <a:cs typeface="Arial" panose="020B0604020202020204" pitchFamily="34" charset="0"/>
              </a:rPr>
              <a:t>Fish – for fish fillets, crumbed fish, canned fish</a:t>
            </a:r>
          </a:p>
        </p:txBody>
      </p:sp>
      <p:sp>
        <p:nvSpPr>
          <p:cNvPr id="6" name="Rectangle: Rounded Corners 5">
            <a:extLst>
              <a:ext uri="{FF2B5EF4-FFF2-40B4-BE49-F238E27FC236}">
                <a16:creationId xmlns:a16="http://schemas.microsoft.com/office/drawing/2014/main" id="{09B0E28E-8622-69D8-E192-0E4FA7B748A5}"/>
              </a:ext>
            </a:extLst>
          </p:cNvPr>
          <p:cNvSpPr/>
          <p:nvPr/>
        </p:nvSpPr>
        <p:spPr>
          <a:xfrm>
            <a:off x="4206865" y="3990041"/>
            <a:ext cx="3141180" cy="84534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latin typeface="Arial" panose="020B0604020202020204" pitchFamily="34" charset="0"/>
                <a:cs typeface="Arial" panose="020B0604020202020204" pitchFamily="34" charset="0"/>
              </a:rPr>
              <a:t>Pig – for meat (pork)</a:t>
            </a:r>
          </a:p>
        </p:txBody>
      </p:sp>
      <p:sp>
        <p:nvSpPr>
          <p:cNvPr id="7" name="Rectangle: Rounded Corners 6">
            <a:extLst>
              <a:ext uri="{FF2B5EF4-FFF2-40B4-BE49-F238E27FC236}">
                <a16:creationId xmlns:a16="http://schemas.microsoft.com/office/drawing/2014/main" id="{FE1465AC-0399-ECE7-18EF-EB4C4FEA4EAD}"/>
              </a:ext>
            </a:extLst>
          </p:cNvPr>
          <p:cNvSpPr/>
          <p:nvPr/>
        </p:nvSpPr>
        <p:spPr>
          <a:xfrm>
            <a:off x="8244114" y="3996856"/>
            <a:ext cx="3141180" cy="84534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latin typeface="Arial" panose="020B0604020202020204" pitchFamily="34" charset="0"/>
                <a:cs typeface="Arial" panose="020B0604020202020204" pitchFamily="34" charset="0"/>
              </a:rPr>
              <a:t>Sheep – for meat and milk</a:t>
            </a:r>
          </a:p>
        </p:txBody>
      </p:sp>
      <p:pic>
        <p:nvPicPr>
          <p:cNvPr id="3" name="Picture 2">
            <a:extLst>
              <a:ext uri="{FF2B5EF4-FFF2-40B4-BE49-F238E27FC236}">
                <a16:creationId xmlns:a16="http://schemas.microsoft.com/office/drawing/2014/main" id="{AB7D9DC2-51F6-3FC6-F77C-7992371DF7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6733" y="2689674"/>
            <a:ext cx="3138540" cy="972831"/>
          </a:xfrm>
          <a:prstGeom prst="rect">
            <a:avLst/>
          </a:prstGeom>
        </p:spPr>
      </p:pic>
      <p:pic>
        <p:nvPicPr>
          <p:cNvPr id="17" name="Picture 16">
            <a:extLst>
              <a:ext uri="{FF2B5EF4-FFF2-40B4-BE49-F238E27FC236}">
                <a16:creationId xmlns:a16="http://schemas.microsoft.com/office/drawing/2014/main" id="{850461B8-91BE-A68A-7E28-93DCC6C90A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25145" y="2125797"/>
            <a:ext cx="2704620" cy="1742400"/>
          </a:xfrm>
          <a:prstGeom prst="rect">
            <a:avLst/>
          </a:prstGeom>
        </p:spPr>
      </p:pic>
      <p:pic>
        <p:nvPicPr>
          <p:cNvPr id="21" name="Picture 20">
            <a:extLst>
              <a:ext uri="{FF2B5EF4-FFF2-40B4-BE49-F238E27FC236}">
                <a16:creationId xmlns:a16="http://schemas.microsoft.com/office/drawing/2014/main" id="{C9B5AB0B-648A-508B-FA9F-436DBD5262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85295" y="2125797"/>
            <a:ext cx="2458818" cy="1742400"/>
          </a:xfrm>
          <a:prstGeom prst="rect">
            <a:avLst/>
          </a:prstGeom>
        </p:spPr>
      </p:pic>
      <p:pic>
        <p:nvPicPr>
          <p:cNvPr id="22" name="Picture 21">
            <a:extLst>
              <a:ext uri="{FF2B5EF4-FFF2-40B4-BE49-F238E27FC236}">
                <a16:creationId xmlns:a16="http://schemas.microsoft.com/office/drawing/2014/main" id="{26FFB721-39E3-C3C8-2C6D-CB39269C977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6033" y="5565003"/>
            <a:ext cx="1111958" cy="823432"/>
          </a:xfrm>
          <a:prstGeom prst="rect">
            <a:avLst/>
          </a:prstGeom>
        </p:spPr>
      </p:pic>
      <p:pic>
        <p:nvPicPr>
          <p:cNvPr id="23" name="Picture 22">
            <a:extLst>
              <a:ext uri="{FF2B5EF4-FFF2-40B4-BE49-F238E27FC236}">
                <a16:creationId xmlns:a16="http://schemas.microsoft.com/office/drawing/2014/main" id="{D6FCEF9C-4C3D-BB93-49CC-A38EEAAB127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94571" y="5176551"/>
            <a:ext cx="1209842" cy="1239402"/>
          </a:xfrm>
          <a:prstGeom prst="rect">
            <a:avLst/>
          </a:prstGeom>
        </p:spPr>
      </p:pic>
      <p:pic>
        <p:nvPicPr>
          <p:cNvPr id="24" name="Picture 23">
            <a:extLst>
              <a:ext uri="{FF2B5EF4-FFF2-40B4-BE49-F238E27FC236}">
                <a16:creationId xmlns:a16="http://schemas.microsoft.com/office/drawing/2014/main" id="{5020722A-EBF1-298D-3F7F-141B50E9E62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23970" y="5130115"/>
            <a:ext cx="1209841" cy="1258320"/>
          </a:xfrm>
          <a:prstGeom prst="rect">
            <a:avLst/>
          </a:prstGeom>
        </p:spPr>
      </p:pic>
      <p:pic>
        <p:nvPicPr>
          <p:cNvPr id="25" name="Picture 24">
            <a:extLst>
              <a:ext uri="{FF2B5EF4-FFF2-40B4-BE49-F238E27FC236}">
                <a16:creationId xmlns:a16="http://schemas.microsoft.com/office/drawing/2014/main" id="{22307AF0-A207-1D3B-9F04-FA382D5971E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648576" y="5176551"/>
            <a:ext cx="1748853" cy="1260000"/>
          </a:xfrm>
          <a:prstGeom prst="rect">
            <a:avLst/>
          </a:prstGeom>
        </p:spPr>
      </p:pic>
    </p:spTree>
    <p:extLst>
      <p:ext uri="{BB962C8B-B14F-4D97-AF65-F5344CB8AC3E}">
        <p14:creationId xmlns:p14="http://schemas.microsoft.com/office/powerpoint/2010/main" val="669192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7FFA-DE53-8914-3A64-656DB5E4C523}"/>
              </a:ext>
            </a:extLst>
          </p:cNvPr>
          <p:cNvSpPr>
            <a:spLocks noGrp="1"/>
          </p:cNvSpPr>
          <p:nvPr>
            <p:ph type="title"/>
          </p:nvPr>
        </p:nvSpPr>
        <p:spPr/>
        <p:txBody>
          <a:bodyPr/>
          <a:lstStyle/>
          <a:p>
            <a:r>
              <a:rPr lang="en-AU" dirty="0"/>
              <a:t>Food processing</a:t>
            </a:r>
          </a:p>
        </p:txBody>
      </p:sp>
      <p:sp>
        <p:nvSpPr>
          <p:cNvPr id="3" name="Content Placeholder 2">
            <a:extLst>
              <a:ext uri="{FF2B5EF4-FFF2-40B4-BE49-F238E27FC236}">
                <a16:creationId xmlns:a16="http://schemas.microsoft.com/office/drawing/2014/main" id="{C04532F8-5CC2-D501-7372-DFF13142CB28}"/>
              </a:ext>
            </a:extLst>
          </p:cNvPr>
          <p:cNvSpPr>
            <a:spLocks noGrp="1"/>
          </p:cNvSpPr>
          <p:nvPr>
            <p:ph idx="1"/>
          </p:nvPr>
        </p:nvSpPr>
        <p:spPr/>
        <p:txBody>
          <a:bodyPr/>
          <a:lstStyle/>
          <a:p>
            <a:r>
              <a:rPr lang="en-AU" kern="100" dirty="0">
                <a:ea typeface="Aptos" panose="020B0004020202020204" pitchFamily="34" charset="0"/>
              </a:rPr>
              <a:t>All food that is reared (animals) or grown (like fruits and vegetables), are processed.</a:t>
            </a:r>
          </a:p>
          <a:p>
            <a:r>
              <a:rPr lang="en-AU" kern="100" dirty="0"/>
              <a:t>Some foods are processed more than others.</a:t>
            </a:r>
          </a:p>
          <a:p>
            <a:r>
              <a:rPr lang="en-AU" kern="100" dirty="0"/>
              <a:t>Different equipment is used when processing food.</a:t>
            </a:r>
            <a:endParaRPr lang="en-AU" dirty="0"/>
          </a:p>
          <a:p>
            <a:endParaRPr lang="en-AU" dirty="0"/>
          </a:p>
        </p:txBody>
      </p:sp>
    </p:spTree>
    <p:extLst>
      <p:ext uri="{BB962C8B-B14F-4D97-AF65-F5344CB8AC3E}">
        <p14:creationId xmlns:p14="http://schemas.microsoft.com/office/powerpoint/2010/main" val="2326576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BFC44-4DB7-9DFA-5716-50DB539D70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9EE1CB-4920-0367-DA34-55F9004649A6}"/>
              </a:ext>
            </a:extLst>
          </p:cNvPr>
          <p:cNvSpPr>
            <a:spLocks noGrp="1"/>
          </p:cNvSpPr>
          <p:nvPr>
            <p:ph type="title"/>
          </p:nvPr>
        </p:nvSpPr>
        <p:spPr>
          <a:xfrm>
            <a:off x="838200" y="49428"/>
            <a:ext cx="10515600" cy="926757"/>
          </a:xfrm>
        </p:spPr>
        <p:txBody>
          <a:bodyPr/>
          <a:lstStyle/>
          <a:p>
            <a:r>
              <a:rPr lang="en-AU" dirty="0"/>
              <a:t>Bread: farm to supermarket</a:t>
            </a:r>
          </a:p>
        </p:txBody>
      </p:sp>
      <p:sp>
        <p:nvSpPr>
          <p:cNvPr id="3" name="Rectangle: Rounded Corners 2">
            <a:extLst>
              <a:ext uri="{FF2B5EF4-FFF2-40B4-BE49-F238E27FC236}">
                <a16:creationId xmlns:a16="http://schemas.microsoft.com/office/drawing/2014/main" id="{1C5FAAA3-E2E5-F500-E7C5-4110F269AF03}"/>
              </a:ext>
            </a:extLst>
          </p:cNvPr>
          <p:cNvSpPr/>
          <p:nvPr/>
        </p:nvSpPr>
        <p:spPr>
          <a:xfrm>
            <a:off x="93425" y="2287593"/>
            <a:ext cx="2178380" cy="373311"/>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1. Wheat grown on a farm</a:t>
            </a:r>
          </a:p>
        </p:txBody>
      </p:sp>
      <p:sp>
        <p:nvSpPr>
          <p:cNvPr id="9" name="Rectangle: Rounded Corners 8">
            <a:extLst>
              <a:ext uri="{FF2B5EF4-FFF2-40B4-BE49-F238E27FC236}">
                <a16:creationId xmlns:a16="http://schemas.microsoft.com/office/drawing/2014/main" id="{FADB8E87-CB81-F4C7-0454-13BABBC8235B}"/>
              </a:ext>
            </a:extLst>
          </p:cNvPr>
          <p:cNvSpPr/>
          <p:nvPr/>
        </p:nvSpPr>
        <p:spPr>
          <a:xfrm>
            <a:off x="3319224" y="2381062"/>
            <a:ext cx="2776776" cy="457738"/>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2. The wheat is harvested with equipment</a:t>
            </a:r>
          </a:p>
        </p:txBody>
      </p:sp>
      <p:sp>
        <p:nvSpPr>
          <p:cNvPr id="10" name="Rectangle: Rounded Corners 9">
            <a:extLst>
              <a:ext uri="{FF2B5EF4-FFF2-40B4-BE49-F238E27FC236}">
                <a16:creationId xmlns:a16="http://schemas.microsoft.com/office/drawing/2014/main" id="{F3FC3257-3128-6A87-FACE-574BF856578A}"/>
              </a:ext>
            </a:extLst>
          </p:cNvPr>
          <p:cNvSpPr/>
          <p:nvPr/>
        </p:nvSpPr>
        <p:spPr>
          <a:xfrm>
            <a:off x="9807796" y="2545167"/>
            <a:ext cx="2039026" cy="457738"/>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4. The wheat is milled into flour</a:t>
            </a:r>
          </a:p>
        </p:txBody>
      </p:sp>
      <p:sp>
        <p:nvSpPr>
          <p:cNvPr id="11" name="Arrow: Right 10">
            <a:extLst>
              <a:ext uri="{FF2B5EF4-FFF2-40B4-BE49-F238E27FC236}">
                <a16:creationId xmlns:a16="http://schemas.microsoft.com/office/drawing/2014/main" id="{F782DAEE-5B67-3C09-637A-B0E7A6744C93}"/>
              </a:ext>
            </a:extLst>
          </p:cNvPr>
          <p:cNvSpPr/>
          <p:nvPr/>
        </p:nvSpPr>
        <p:spPr>
          <a:xfrm>
            <a:off x="2444803" y="1382154"/>
            <a:ext cx="657901" cy="331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Arrow: Right 13">
            <a:extLst>
              <a:ext uri="{FF2B5EF4-FFF2-40B4-BE49-F238E27FC236}">
                <a16:creationId xmlns:a16="http://schemas.microsoft.com/office/drawing/2014/main" id="{FA5C9BAD-D8D0-5C77-9C52-93D168AAE2E5}"/>
              </a:ext>
            </a:extLst>
          </p:cNvPr>
          <p:cNvSpPr/>
          <p:nvPr/>
        </p:nvSpPr>
        <p:spPr>
          <a:xfrm>
            <a:off x="5917834" y="1422309"/>
            <a:ext cx="657901" cy="331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Arrow: Right 16">
            <a:extLst>
              <a:ext uri="{FF2B5EF4-FFF2-40B4-BE49-F238E27FC236}">
                <a16:creationId xmlns:a16="http://schemas.microsoft.com/office/drawing/2014/main" id="{1251094D-C029-6EDD-B5C8-3065AA1ADDE9}"/>
              </a:ext>
            </a:extLst>
          </p:cNvPr>
          <p:cNvSpPr/>
          <p:nvPr/>
        </p:nvSpPr>
        <p:spPr>
          <a:xfrm rot="5400000">
            <a:off x="10625160" y="3321079"/>
            <a:ext cx="657901" cy="331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Rounded Corners 21">
            <a:extLst>
              <a:ext uri="{FF2B5EF4-FFF2-40B4-BE49-F238E27FC236}">
                <a16:creationId xmlns:a16="http://schemas.microsoft.com/office/drawing/2014/main" id="{F4547032-8BFE-DE54-0AB9-D2203161BCF9}"/>
              </a:ext>
            </a:extLst>
          </p:cNvPr>
          <p:cNvSpPr/>
          <p:nvPr/>
        </p:nvSpPr>
        <p:spPr>
          <a:xfrm>
            <a:off x="6546427" y="2361662"/>
            <a:ext cx="2443027" cy="457738"/>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3. The wheat is transported to a flour mill</a:t>
            </a:r>
          </a:p>
        </p:txBody>
      </p:sp>
      <p:sp>
        <p:nvSpPr>
          <p:cNvPr id="24" name="Arrow: Right 23">
            <a:extLst>
              <a:ext uri="{FF2B5EF4-FFF2-40B4-BE49-F238E27FC236}">
                <a16:creationId xmlns:a16="http://schemas.microsoft.com/office/drawing/2014/main" id="{A151121D-C1DF-FF83-0915-390BF7F74A60}"/>
              </a:ext>
            </a:extLst>
          </p:cNvPr>
          <p:cNvSpPr/>
          <p:nvPr/>
        </p:nvSpPr>
        <p:spPr>
          <a:xfrm>
            <a:off x="9136213" y="1467028"/>
            <a:ext cx="531774" cy="351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Rounded Corners 24">
            <a:extLst>
              <a:ext uri="{FF2B5EF4-FFF2-40B4-BE49-F238E27FC236}">
                <a16:creationId xmlns:a16="http://schemas.microsoft.com/office/drawing/2014/main" id="{AAFF7211-8092-48C2-84A1-FFF5B9A2A053}"/>
              </a:ext>
            </a:extLst>
          </p:cNvPr>
          <p:cNvSpPr/>
          <p:nvPr/>
        </p:nvSpPr>
        <p:spPr>
          <a:xfrm>
            <a:off x="9543244" y="5937701"/>
            <a:ext cx="2392729" cy="527493"/>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5. The flour is transported to a bakery</a:t>
            </a:r>
          </a:p>
        </p:txBody>
      </p:sp>
      <p:sp>
        <p:nvSpPr>
          <p:cNvPr id="26" name="Arrow: Right 25">
            <a:extLst>
              <a:ext uri="{FF2B5EF4-FFF2-40B4-BE49-F238E27FC236}">
                <a16:creationId xmlns:a16="http://schemas.microsoft.com/office/drawing/2014/main" id="{8B257E5B-241A-6CC2-C3BA-4449F1E708C4}"/>
              </a:ext>
            </a:extLst>
          </p:cNvPr>
          <p:cNvSpPr/>
          <p:nvPr/>
        </p:nvSpPr>
        <p:spPr>
          <a:xfrm rot="10800000">
            <a:off x="9022390" y="4640410"/>
            <a:ext cx="531774" cy="351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Rounded Corners 28">
            <a:extLst>
              <a:ext uri="{FF2B5EF4-FFF2-40B4-BE49-F238E27FC236}">
                <a16:creationId xmlns:a16="http://schemas.microsoft.com/office/drawing/2014/main" id="{A8BE8918-F32B-53FE-5A01-FE5B6E6022A8}"/>
              </a:ext>
            </a:extLst>
          </p:cNvPr>
          <p:cNvSpPr/>
          <p:nvPr/>
        </p:nvSpPr>
        <p:spPr>
          <a:xfrm>
            <a:off x="6344298" y="5937701"/>
            <a:ext cx="2392729" cy="527493"/>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6. The flour is mixed with other ingredients to make bread</a:t>
            </a:r>
          </a:p>
        </p:txBody>
      </p:sp>
      <p:sp>
        <p:nvSpPr>
          <p:cNvPr id="31" name="Rectangle: Rounded Corners 30">
            <a:extLst>
              <a:ext uri="{FF2B5EF4-FFF2-40B4-BE49-F238E27FC236}">
                <a16:creationId xmlns:a16="http://schemas.microsoft.com/office/drawing/2014/main" id="{8B8996D1-02DE-966E-0C88-013F0DBC6DA2}"/>
              </a:ext>
            </a:extLst>
          </p:cNvPr>
          <p:cNvSpPr/>
          <p:nvPr/>
        </p:nvSpPr>
        <p:spPr>
          <a:xfrm>
            <a:off x="241051" y="4382887"/>
            <a:ext cx="1448747" cy="76809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7. The bread is transported</a:t>
            </a:r>
          </a:p>
        </p:txBody>
      </p:sp>
      <p:sp>
        <p:nvSpPr>
          <p:cNvPr id="36" name="Arrow: Right 35">
            <a:extLst>
              <a:ext uri="{FF2B5EF4-FFF2-40B4-BE49-F238E27FC236}">
                <a16:creationId xmlns:a16="http://schemas.microsoft.com/office/drawing/2014/main" id="{E8C44462-F68E-4182-DF1E-5EA9DB806040}"/>
              </a:ext>
            </a:extLst>
          </p:cNvPr>
          <p:cNvSpPr/>
          <p:nvPr/>
        </p:nvSpPr>
        <p:spPr>
          <a:xfrm rot="10800000">
            <a:off x="5331332" y="4640410"/>
            <a:ext cx="531774" cy="351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1" name="Picture 40">
            <a:extLst>
              <a:ext uri="{FF2B5EF4-FFF2-40B4-BE49-F238E27FC236}">
                <a16:creationId xmlns:a16="http://schemas.microsoft.com/office/drawing/2014/main" id="{A2F24B84-BDDD-2DD2-B63B-56F279CD76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654" y="950324"/>
            <a:ext cx="1864493" cy="1195291"/>
          </a:xfrm>
          <a:prstGeom prst="rect">
            <a:avLst/>
          </a:prstGeom>
        </p:spPr>
      </p:pic>
      <p:pic>
        <p:nvPicPr>
          <p:cNvPr id="45" name="Picture 44">
            <a:extLst>
              <a:ext uri="{FF2B5EF4-FFF2-40B4-BE49-F238E27FC236}">
                <a16:creationId xmlns:a16="http://schemas.microsoft.com/office/drawing/2014/main" id="{13576490-79F2-6E6F-1FBF-66EF1C283B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15874" y="950324"/>
            <a:ext cx="1994094" cy="1237024"/>
          </a:xfrm>
          <a:prstGeom prst="rect">
            <a:avLst/>
          </a:prstGeom>
        </p:spPr>
      </p:pic>
      <p:pic>
        <p:nvPicPr>
          <p:cNvPr id="47" name="Picture 46">
            <a:extLst>
              <a:ext uri="{FF2B5EF4-FFF2-40B4-BE49-F238E27FC236}">
                <a16:creationId xmlns:a16="http://schemas.microsoft.com/office/drawing/2014/main" id="{4D5DB32F-8EAE-24F7-EDE6-6EB996B218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66173" y="963254"/>
            <a:ext cx="2201854" cy="1195292"/>
          </a:xfrm>
          <a:prstGeom prst="rect">
            <a:avLst/>
          </a:prstGeom>
        </p:spPr>
      </p:pic>
      <p:pic>
        <p:nvPicPr>
          <p:cNvPr id="48" name="Picture 47">
            <a:extLst>
              <a:ext uri="{FF2B5EF4-FFF2-40B4-BE49-F238E27FC236}">
                <a16:creationId xmlns:a16="http://schemas.microsoft.com/office/drawing/2014/main" id="{E281C809-D690-F53D-C94C-61903BCF73E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774899" y="798922"/>
            <a:ext cx="2048867" cy="1388426"/>
          </a:xfrm>
          <a:prstGeom prst="rect">
            <a:avLst/>
          </a:prstGeom>
        </p:spPr>
      </p:pic>
      <p:pic>
        <p:nvPicPr>
          <p:cNvPr id="49" name="Picture 48">
            <a:extLst>
              <a:ext uri="{FF2B5EF4-FFF2-40B4-BE49-F238E27FC236}">
                <a16:creationId xmlns:a16="http://schemas.microsoft.com/office/drawing/2014/main" id="{B7DD6858-20C2-6B87-64FE-BFB3BFB18A1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716529" y="4038601"/>
            <a:ext cx="2188987" cy="1456671"/>
          </a:xfrm>
          <a:prstGeom prst="rect">
            <a:avLst/>
          </a:prstGeom>
        </p:spPr>
      </p:pic>
      <p:pic>
        <p:nvPicPr>
          <p:cNvPr id="51" name="Picture 50">
            <a:extLst>
              <a:ext uri="{FF2B5EF4-FFF2-40B4-BE49-F238E27FC236}">
                <a16:creationId xmlns:a16="http://schemas.microsoft.com/office/drawing/2014/main" id="{E2C51D77-BDF9-5409-009F-F3C0A8A2868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59141" y="4038601"/>
            <a:ext cx="2563045" cy="1458000"/>
          </a:xfrm>
          <a:prstGeom prst="rect">
            <a:avLst/>
          </a:prstGeom>
        </p:spPr>
      </p:pic>
      <p:pic>
        <p:nvPicPr>
          <p:cNvPr id="53" name="Picture 52">
            <a:extLst>
              <a:ext uri="{FF2B5EF4-FFF2-40B4-BE49-F238E27FC236}">
                <a16:creationId xmlns:a16="http://schemas.microsoft.com/office/drawing/2014/main" id="{A03E6F6A-7B60-E645-5CAD-B9ECE6E0034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09654" y="4015899"/>
            <a:ext cx="3159688" cy="1913240"/>
          </a:xfrm>
          <a:prstGeom prst="rect">
            <a:avLst/>
          </a:prstGeom>
        </p:spPr>
      </p:pic>
    </p:spTree>
    <p:extLst>
      <p:ext uri="{BB962C8B-B14F-4D97-AF65-F5344CB8AC3E}">
        <p14:creationId xmlns:p14="http://schemas.microsoft.com/office/powerpoint/2010/main" val="422122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4" grpId="0" animBg="1"/>
      <p:bldP spid="17" grpId="0" animBg="1"/>
      <p:bldP spid="22" grpId="0" animBg="1"/>
      <p:bldP spid="24" grpId="0" animBg="1"/>
      <p:bldP spid="25" grpId="0" animBg="1"/>
      <p:bldP spid="26" grpId="0" animBg="1"/>
      <p:bldP spid="29" grpId="0" animBg="1"/>
      <p:bldP spid="31" grpId="0" animBg="1"/>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24555-6C1A-1346-1613-22F9792873D0}"/>
              </a:ext>
            </a:extLst>
          </p:cNvPr>
          <p:cNvSpPr>
            <a:spLocks noGrp="1"/>
          </p:cNvSpPr>
          <p:nvPr>
            <p:ph type="title"/>
          </p:nvPr>
        </p:nvSpPr>
        <p:spPr/>
        <p:txBody>
          <a:bodyPr/>
          <a:lstStyle/>
          <a:p>
            <a:r>
              <a:rPr lang="en-AU" dirty="0"/>
              <a:t>Milk from the farm to the supermarket</a:t>
            </a:r>
          </a:p>
        </p:txBody>
      </p:sp>
      <p:pic>
        <p:nvPicPr>
          <p:cNvPr id="3" name="Online Media 2" title="How It's Made: Milk">
            <a:hlinkClick r:id="" action="ppaction://media"/>
            <a:extLst>
              <a:ext uri="{FF2B5EF4-FFF2-40B4-BE49-F238E27FC236}">
                <a16:creationId xmlns:a16="http://schemas.microsoft.com/office/drawing/2014/main" id="{FEA56326-0736-926E-7A58-36D19F9FC1F7}"/>
              </a:ext>
            </a:extLst>
          </p:cNvPr>
          <p:cNvPicPr>
            <a:picLocks noRot="1" noChangeAspect="1"/>
          </p:cNvPicPr>
          <p:nvPr>
            <a:videoFile r:link="rId1"/>
          </p:nvPr>
        </p:nvPicPr>
        <p:blipFill>
          <a:blip r:embed="rId4"/>
          <a:stretch>
            <a:fillRect/>
          </a:stretch>
        </p:blipFill>
        <p:spPr>
          <a:xfrm>
            <a:off x="1445741" y="1295021"/>
            <a:ext cx="8759310" cy="4945141"/>
          </a:xfrm>
          <a:prstGeom prst="rect">
            <a:avLst/>
          </a:prstGeom>
        </p:spPr>
      </p:pic>
    </p:spTree>
    <p:extLst>
      <p:ext uri="{BB962C8B-B14F-4D97-AF65-F5344CB8AC3E}">
        <p14:creationId xmlns:p14="http://schemas.microsoft.com/office/powerpoint/2010/main" val="256624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39DB6-601C-3362-D5A9-9A2E5953E8C4}"/>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DAD159DB-A3E5-F4E3-8E29-6FDD01AFEEBD}"/>
              </a:ext>
            </a:extLst>
          </p:cNvPr>
          <p:cNvSpPr>
            <a:spLocks noGrp="1"/>
          </p:cNvSpPr>
          <p:nvPr>
            <p:ph idx="1"/>
          </p:nvPr>
        </p:nvSpPr>
        <p:spPr>
          <a:xfrm>
            <a:off x="838200" y="1553592"/>
            <a:ext cx="10515600" cy="5010981"/>
          </a:xfrm>
        </p:spPr>
        <p:txBody>
          <a:bodyPr>
            <a:normAutofit/>
          </a:bodyPr>
          <a:lstStyle/>
          <a:p>
            <a:pPr marL="0" lvl="0" indent="0">
              <a:lnSpc>
                <a:spcPct val="115000"/>
              </a:lnSpc>
              <a:spcBef>
                <a:spcPts val="50"/>
              </a:spcBef>
              <a:buNone/>
            </a:pPr>
            <a:r>
              <a:rPr lang="en-AU" b="1" kern="100" dirty="0">
                <a:ea typeface="Aptos" panose="020B0004020202020204" pitchFamily="34" charset="0"/>
              </a:rPr>
              <a:t>Milk from farm to supermarket</a:t>
            </a:r>
          </a:p>
          <a:p>
            <a:pPr marL="0" indent="0">
              <a:buNone/>
            </a:pPr>
            <a:r>
              <a:rPr lang="en-AU" dirty="0"/>
              <a:t>Identify the steps: </a:t>
            </a:r>
          </a:p>
          <a:p>
            <a:pPr marL="571500" indent="-571500"/>
            <a:r>
              <a:rPr lang="en-AU" dirty="0"/>
              <a:t>at the farm</a:t>
            </a:r>
          </a:p>
          <a:p>
            <a:pPr marL="571500" indent="-571500"/>
            <a:r>
              <a:rPr lang="en-AU" dirty="0"/>
              <a:t>through transport</a:t>
            </a:r>
          </a:p>
          <a:p>
            <a:pPr marL="571500" indent="-571500"/>
            <a:r>
              <a:rPr lang="en-AU" dirty="0"/>
              <a:t>at the factory.</a:t>
            </a:r>
          </a:p>
          <a:p>
            <a:pPr marL="571500" indent="-571500"/>
            <a:endParaRPr lang="en-AU" sz="2600" dirty="0"/>
          </a:p>
          <a:p>
            <a:r>
              <a:rPr lang="en-AU" dirty="0"/>
              <a:t>Prepare into a flow chart.</a:t>
            </a:r>
          </a:p>
        </p:txBody>
      </p:sp>
    </p:spTree>
    <p:extLst>
      <p:ext uri="{BB962C8B-B14F-4D97-AF65-F5344CB8AC3E}">
        <p14:creationId xmlns:p14="http://schemas.microsoft.com/office/powerpoint/2010/main" val="659969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EDF4F-9283-9DD2-43DF-55E5BAED4E2A}"/>
              </a:ext>
            </a:extLst>
          </p:cNvPr>
          <p:cNvSpPr>
            <a:spLocks noGrp="1"/>
          </p:cNvSpPr>
          <p:nvPr>
            <p:ph type="title"/>
          </p:nvPr>
        </p:nvSpPr>
        <p:spPr>
          <a:xfrm>
            <a:off x="838200" y="49428"/>
            <a:ext cx="10515600" cy="926757"/>
          </a:xfrm>
        </p:spPr>
        <p:txBody>
          <a:bodyPr/>
          <a:lstStyle/>
          <a:p>
            <a:r>
              <a:rPr lang="en-AU" dirty="0"/>
              <a:t>Bottled milk: farm to supermarket</a:t>
            </a:r>
          </a:p>
        </p:txBody>
      </p:sp>
      <p:sp>
        <p:nvSpPr>
          <p:cNvPr id="4" name="Rectangle: Rounded Corners 3">
            <a:extLst>
              <a:ext uri="{FF2B5EF4-FFF2-40B4-BE49-F238E27FC236}">
                <a16:creationId xmlns:a16="http://schemas.microsoft.com/office/drawing/2014/main" id="{AB128A36-C2A0-E5A5-9C31-D6B13F7E1A50}"/>
              </a:ext>
            </a:extLst>
          </p:cNvPr>
          <p:cNvSpPr/>
          <p:nvPr/>
        </p:nvSpPr>
        <p:spPr>
          <a:xfrm>
            <a:off x="93425" y="2287593"/>
            <a:ext cx="2525518" cy="373311"/>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1. The dairy cows are kept on a farm</a:t>
            </a:r>
          </a:p>
        </p:txBody>
      </p:sp>
      <p:sp>
        <p:nvSpPr>
          <p:cNvPr id="5" name="Rectangle: Rounded Corners 4">
            <a:extLst>
              <a:ext uri="{FF2B5EF4-FFF2-40B4-BE49-F238E27FC236}">
                <a16:creationId xmlns:a16="http://schemas.microsoft.com/office/drawing/2014/main" id="{ECF85F3C-4473-4EE0-8625-0C3D2F4E1E89}"/>
              </a:ext>
            </a:extLst>
          </p:cNvPr>
          <p:cNvSpPr/>
          <p:nvPr/>
        </p:nvSpPr>
        <p:spPr>
          <a:xfrm>
            <a:off x="3324046" y="2308006"/>
            <a:ext cx="2761646" cy="39906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2. The cows are milked on the farm</a:t>
            </a:r>
          </a:p>
        </p:txBody>
      </p:sp>
      <p:sp>
        <p:nvSpPr>
          <p:cNvPr id="6" name="Rectangle: Rounded Corners 5">
            <a:extLst>
              <a:ext uri="{FF2B5EF4-FFF2-40B4-BE49-F238E27FC236}">
                <a16:creationId xmlns:a16="http://schemas.microsoft.com/office/drawing/2014/main" id="{FFCF5D88-A19A-8D55-72EF-D2DE6A4EB7B1}"/>
              </a:ext>
            </a:extLst>
          </p:cNvPr>
          <p:cNvSpPr/>
          <p:nvPr/>
        </p:nvSpPr>
        <p:spPr>
          <a:xfrm>
            <a:off x="10032642" y="2707073"/>
            <a:ext cx="1822836" cy="351333"/>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4. The milk is tested</a:t>
            </a:r>
          </a:p>
        </p:txBody>
      </p:sp>
      <p:sp>
        <p:nvSpPr>
          <p:cNvPr id="7" name="Arrow: Right 6">
            <a:extLst>
              <a:ext uri="{FF2B5EF4-FFF2-40B4-BE49-F238E27FC236}">
                <a16:creationId xmlns:a16="http://schemas.microsoft.com/office/drawing/2014/main" id="{E484B97F-AAC4-DDEA-9B18-6C788614CE89}"/>
              </a:ext>
            </a:extLst>
          </p:cNvPr>
          <p:cNvSpPr/>
          <p:nvPr/>
        </p:nvSpPr>
        <p:spPr>
          <a:xfrm>
            <a:off x="2271805" y="1382154"/>
            <a:ext cx="657901" cy="331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Arrow: Right 7">
            <a:extLst>
              <a:ext uri="{FF2B5EF4-FFF2-40B4-BE49-F238E27FC236}">
                <a16:creationId xmlns:a16="http://schemas.microsoft.com/office/drawing/2014/main" id="{C0CEB433-3C90-AC69-8E48-493CEAB50C0C}"/>
              </a:ext>
            </a:extLst>
          </p:cNvPr>
          <p:cNvSpPr/>
          <p:nvPr/>
        </p:nvSpPr>
        <p:spPr>
          <a:xfrm>
            <a:off x="6189687" y="1422309"/>
            <a:ext cx="657901" cy="331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rrow: Right 11">
            <a:extLst>
              <a:ext uri="{FF2B5EF4-FFF2-40B4-BE49-F238E27FC236}">
                <a16:creationId xmlns:a16="http://schemas.microsoft.com/office/drawing/2014/main" id="{AE7D62CE-3D97-EA67-2321-7ED7672E257C}"/>
              </a:ext>
            </a:extLst>
          </p:cNvPr>
          <p:cNvSpPr/>
          <p:nvPr/>
        </p:nvSpPr>
        <p:spPr>
          <a:xfrm rot="5400000">
            <a:off x="10625160" y="3321079"/>
            <a:ext cx="657901" cy="331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Rounded Corners 12">
            <a:extLst>
              <a:ext uri="{FF2B5EF4-FFF2-40B4-BE49-F238E27FC236}">
                <a16:creationId xmlns:a16="http://schemas.microsoft.com/office/drawing/2014/main" id="{2C027F4C-1A18-2560-A512-67927BFED44F}"/>
              </a:ext>
            </a:extLst>
          </p:cNvPr>
          <p:cNvSpPr/>
          <p:nvPr/>
        </p:nvSpPr>
        <p:spPr>
          <a:xfrm>
            <a:off x="6546427" y="2361662"/>
            <a:ext cx="2443027" cy="457738"/>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3. Tankers transport the milk to processing plant</a:t>
            </a:r>
          </a:p>
        </p:txBody>
      </p:sp>
      <p:sp>
        <p:nvSpPr>
          <p:cNvPr id="15" name="Arrow: Right 14">
            <a:extLst>
              <a:ext uri="{FF2B5EF4-FFF2-40B4-BE49-F238E27FC236}">
                <a16:creationId xmlns:a16="http://schemas.microsoft.com/office/drawing/2014/main" id="{F205BA57-537E-5B6A-7FDD-0D649ED2DC65}"/>
              </a:ext>
            </a:extLst>
          </p:cNvPr>
          <p:cNvSpPr/>
          <p:nvPr/>
        </p:nvSpPr>
        <p:spPr>
          <a:xfrm>
            <a:off x="9174328" y="1467028"/>
            <a:ext cx="531774" cy="351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Rounded Corners 15">
            <a:extLst>
              <a:ext uri="{FF2B5EF4-FFF2-40B4-BE49-F238E27FC236}">
                <a16:creationId xmlns:a16="http://schemas.microsoft.com/office/drawing/2014/main" id="{2616D7EA-7DC5-EE8F-EB9A-82C2276E52FB}"/>
              </a:ext>
            </a:extLst>
          </p:cNvPr>
          <p:cNvSpPr/>
          <p:nvPr/>
        </p:nvSpPr>
        <p:spPr>
          <a:xfrm>
            <a:off x="9543244" y="5937701"/>
            <a:ext cx="2392729" cy="527493"/>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5. The milk is pasteurised (heat treated)</a:t>
            </a:r>
          </a:p>
        </p:txBody>
      </p:sp>
      <p:sp>
        <p:nvSpPr>
          <p:cNvPr id="18" name="Arrow: Right 17">
            <a:extLst>
              <a:ext uri="{FF2B5EF4-FFF2-40B4-BE49-F238E27FC236}">
                <a16:creationId xmlns:a16="http://schemas.microsoft.com/office/drawing/2014/main" id="{18BF133C-D687-1250-648D-D2507C398749}"/>
              </a:ext>
            </a:extLst>
          </p:cNvPr>
          <p:cNvSpPr/>
          <p:nvPr/>
        </p:nvSpPr>
        <p:spPr>
          <a:xfrm rot="10800000">
            <a:off x="9174328" y="4640410"/>
            <a:ext cx="531774" cy="351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Rounded Corners 18">
            <a:extLst>
              <a:ext uri="{FF2B5EF4-FFF2-40B4-BE49-F238E27FC236}">
                <a16:creationId xmlns:a16="http://schemas.microsoft.com/office/drawing/2014/main" id="{A3D9E5F6-A438-1341-4E43-3418226243FA}"/>
              </a:ext>
            </a:extLst>
          </p:cNvPr>
          <p:cNvSpPr/>
          <p:nvPr/>
        </p:nvSpPr>
        <p:spPr>
          <a:xfrm>
            <a:off x="6670736" y="5966534"/>
            <a:ext cx="2392729" cy="527493"/>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6. The milk is homogenised</a:t>
            </a:r>
          </a:p>
        </p:txBody>
      </p:sp>
      <p:sp>
        <p:nvSpPr>
          <p:cNvPr id="20" name="Arrow: Right 19">
            <a:extLst>
              <a:ext uri="{FF2B5EF4-FFF2-40B4-BE49-F238E27FC236}">
                <a16:creationId xmlns:a16="http://schemas.microsoft.com/office/drawing/2014/main" id="{D945CD80-9273-8E5B-C2E0-4D35D938612B}"/>
              </a:ext>
            </a:extLst>
          </p:cNvPr>
          <p:cNvSpPr/>
          <p:nvPr/>
        </p:nvSpPr>
        <p:spPr>
          <a:xfrm rot="9834894">
            <a:off x="5220752" y="5370259"/>
            <a:ext cx="753534" cy="351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Arrow: Right 20">
            <a:extLst>
              <a:ext uri="{FF2B5EF4-FFF2-40B4-BE49-F238E27FC236}">
                <a16:creationId xmlns:a16="http://schemas.microsoft.com/office/drawing/2014/main" id="{CC8702E8-F412-A55F-78BC-E6C1ED21D569}"/>
              </a:ext>
            </a:extLst>
          </p:cNvPr>
          <p:cNvSpPr/>
          <p:nvPr/>
        </p:nvSpPr>
        <p:spPr>
          <a:xfrm rot="12033925">
            <a:off x="5294462" y="4519257"/>
            <a:ext cx="753534" cy="351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Rounded Corners 22">
            <a:extLst>
              <a:ext uri="{FF2B5EF4-FFF2-40B4-BE49-F238E27FC236}">
                <a16:creationId xmlns:a16="http://schemas.microsoft.com/office/drawing/2014/main" id="{B44B43FB-BBD7-8B67-57F0-770BD2ED2532}"/>
              </a:ext>
            </a:extLst>
          </p:cNvPr>
          <p:cNvSpPr/>
          <p:nvPr/>
        </p:nvSpPr>
        <p:spPr>
          <a:xfrm>
            <a:off x="272169" y="3429000"/>
            <a:ext cx="1448747" cy="76809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7. The milk is put in containers and transported</a:t>
            </a:r>
          </a:p>
        </p:txBody>
      </p:sp>
      <p:sp>
        <p:nvSpPr>
          <p:cNvPr id="27" name="Rectangle: Rounded Corners 26">
            <a:extLst>
              <a:ext uri="{FF2B5EF4-FFF2-40B4-BE49-F238E27FC236}">
                <a16:creationId xmlns:a16="http://schemas.microsoft.com/office/drawing/2014/main" id="{ED663C62-4EFF-187C-B0AB-1377F0C69F13}"/>
              </a:ext>
            </a:extLst>
          </p:cNvPr>
          <p:cNvSpPr/>
          <p:nvPr/>
        </p:nvSpPr>
        <p:spPr>
          <a:xfrm>
            <a:off x="131294" y="6318360"/>
            <a:ext cx="5561167" cy="351333"/>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8. Milk can also be used to make cheese, yoghurt and custard</a:t>
            </a:r>
          </a:p>
        </p:txBody>
      </p:sp>
      <p:pic>
        <p:nvPicPr>
          <p:cNvPr id="28" name="Picture 27">
            <a:extLst>
              <a:ext uri="{FF2B5EF4-FFF2-40B4-BE49-F238E27FC236}">
                <a16:creationId xmlns:a16="http://schemas.microsoft.com/office/drawing/2014/main" id="{EC8A278A-4915-3780-E66F-FC1B4BA094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1867" y="1099305"/>
            <a:ext cx="1476359" cy="937476"/>
          </a:xfrm>
          <a:prstGeom prst="rect">
            <a:avLst/>
          </a:prstGeom>
        </p:spPr>
      </p:pic>
      <p:pic>
        <p:nvPicPr>
          <p:cNvPr id="30" name="Picture 29">
            <a:extLst>
              <a:ext uri="{FF2B5EF4-FFF2-40B4-BE49-F238E27FC236}">
                <a16:creationId xmlns:a16="http://schemas.microsoft.com/office/drawing/2014/main" id="{82041A4F-F051-DE10-36E9-E378C44FBA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6420" y="997095"/>
            <a:ext cx="1850649" cy="1183836"/>
          </a:xfrm>
          <a:prstGeom prst="rect">
            <a:avLst/>
          </a:prstGeom>
        </p:spPr>
      </p:pic>
      <p:pic>
        <p:nvPicPr>
          <p:cNvPr id="32" name="Picture 31">
            <a:extLst>
              <a:ext uri="{FF2B5EF4-FFF2-40B4-BE49-F238E27FC236}">
                <a16:creationId xmlns:a16="http://schemas.microsoft.com/office/drawing/2014/main" id="{7667213F-5FCD-BE44-0FE8-0E428929E7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32780" y="997095"/>
            <a:ext cx="1702057" cy="1184400"/>
          </a:xfrm>
          <a:prstGeom prst="rect">
            <a:avLst/>
          </a:prstGeom>
        </p:spPr>
      </p:pic>
      <p:pic>
        <p:nvPicPr>
          <p:cNvPr id="33" name="Picture 32">
            <a:extLst>
              <a:ext uri="{FF2B5EF4-FFF2-40B4-BE49-F238E27FC236}">
                <a16:creationId xmlns:a16="http://schemas.microsoft.com/office/drawing/2014/main" id="{64A252AF-68B5-66FD-7418-07DE728B553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027159" y="995593"/>
            <a:ext cx="1833801" cy="1541625"/>
          </a:xfrm>
          <a:prstGeom prst="rect">
            <a:avLst/>
          </a:prstGeom>
        </p:spPr>
      </p:pic>
      <p:pic>
        <p:nvPicPr>
          <p:cNvPr id="34" name="Picture 33">
            <a:extLst>
              <a:ext uri="{FF2B5EF4-FFF2-40B4-BE49-F238E27FC236}">
                <a16:creationId xmlns:a16="http://schemas.microsoft.com/office/drawing/2014/main" id="{E4B5113B-7227-82CC-B425-7F0038C28F3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032642" y="3987401"/>
            <a:ext cx="2039026" cy="1657350"/>
          </a:xfrm>
          <a:prstGeom prst="rect">
            <a:avLst/>
          </a:prstGeom>
        </p:spPr>
      </p:pic>
      <p:pic>
        <p:nvPicPr>
          <p:cNvPr id="35" name="Picture 34">
            <a:extLst>
              <a:ext uri="{FF2B5EF4-FFF2-40B4-BE49-F238E27FC236}">
                <a16:creationId xmlns:a16="http://schemas.microsoft.com/office/drawing/2014/main" id="{56D3F056-52C8-598E-BEC9-78051FB3A878}"/>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847588" y="4038601"/>
            <a:ext cx="2039026" cy="1743075"/>
          </a:xfrm>
          <a:prstGeom prst="rect">
            <a:avLst/>
          </a:prstGeom>
        </p:spPr>
      </p:pic>
      <p:pic>
        <p:nvPicPr>
          <p:cNvPr id="37" name="Picture 36">
            <a:extLst>
              <a:ext uri="{FF2B5EF4-FFF2-40B4-BE49-F238E27FC236}">
                <a16:creationId xmlns:a16="http://schemas.microsoft.com/office/drawing/2014/main" id="{5BA6576D-295A-B114-6716-3D86220010F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047457" y="2988076"/>
            <a:ext cx="2889266" cy="1794091"/>
          </a:xfrm>
          <a:prstGeom prst="rect">
            <a:avLst/>
          </a:prstGeom>
        </p:spPr>
      </p:pic>
      <p:pic>
        <p:nvPicPr>
          <p:cNvPr id="38" name="Picture 37">
            <a:extLst>
              <a:ext uri="{FF2B5EF4-FFF2-40B4-BE49-F238E27FC236}">
                <a16:creationId xmlns:a16="http://schemas.microsoft.com/office/drawing/2014/main" id="{EE51A58A-2CFE-7BB3-7233-E64CDEC58CC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21975" y="5126435"/>
            <a:ext cx="830392" cy="840519"/>
          </a:xfrm>
          <a:prstGeom prst="rect">
            <a:avLst/>
          </a:prstGeom>
        </p:spPr>
      </p:pic>
      <p:pic>
        <p:nvPicPr>
          <p:cNvPr id="39" name="Picture 38">
            <a:extLst>
              <a:ext uri="{FF2B5EF4-FFF2-40B4-BE49-F238E27FC236}">
                <a16:creationId xmlns:a16="http://schemas.microsoft.com/office/drawing/2014/main" id="{C7C24401-8643-C492-D2C6-49A0126F6B1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437062" y="5131155"/>
            <a:ext cx="663526" cy="842936"/>
          </a:xfrm>
          <a:prstGeom prst="rect">
            <a:avLst/>
          </a:prstGeom>
        </p:spPr>
      </p:pic>
      <p:pic>
        <p:nvPicPr>
          <p:cNvPr id="40" name="Picture 39">
            <a:extLst>
              <a:ext uri="{FF2B5EF4-FFF2-40B4-BE49-F238E27FC236}">
                <a16:creationId xmlns:a16="http://schemas.microsoft.com/office/drawing/2014/main" id="{4ACC4AC0-4D0A-3F89-5862-F947B63BD41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861965" y="5131155"/>
            <a:ext cx="945937" cy="842936"/>
          </a:xfrm>
          <a:prstGeom prst="rect">
            <a:avLst/>
          </a:prstGeom>
        </p:spPr>
      </p:pic>
    </p:spTree>
    <p:extLst>
      <p:ext uri="{BB962C8B-B14F-4D97-AF65-F5344CB8AC3E}">
        <p14:creationId xmlns:p14="http://schemas.microsoft.com/office/powerpoint/2010/main" val="152616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2" grpId="0" animBg="1"/>
      <p:bldP spid="13" grpId="0" animBg="1"/>
      <p:bldP spid="15" grpId="0" animBg="1"/>
      <p:bldP spid="16" grpId="0" animBg="1"/>
      <p:bldP spid="18" grpId="0" animBg="1"/>
      <p:bldP spid="19" grpId="0" animBg="1"/>
      <p:bldP spid="20" grpId="0" animBg="1"/>
      <p:bldP spid="21" grpId="0" animBg="1"/>
      <p:bldP spid="23"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7CDD5-F537-CDA3-0196-3EB275EF2023}"/>
              </a:ext>
            </a:extLst>
          </p:cNvPr>
          <p:cNvSpPr>
            <a:spLocks noGrp="1"/>
          </p:cNvSpPr>
          <p:nvPr>
            <p:ph type="title"/>
          </p:nvPr>
        </p:nvSpPr>
        <p:spPr/>
        <p:txBody>
          <a:bodyPr/>
          <a:lstStyle/>
          <a:p>
            <a:r>
              <a:rPr lang="en-AU" dirty="0"/>
              <a:t>Lesson 2</a:t>
            </a:r>
          </a:p>
        </p:txBody>
      </p:sp>
    </p:spTree>
    <p:extLst>
      <p:ext uri="{BB962C8B-B14F-4D97-AF65-F5344CB8AC3E}">
        <p14:creationId xmlns:p14="http://schemas.microsoft.com/office/powerpoint/2010/main" val="1772789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AA066-ED3E-F39E-69F1-8B675446970B}"/>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996090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1FEC7-BAE4-B291-D33F-496196D9EE6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D9E2B2-3BD7-CC60-DD0D-1BFBB5AA7A08}"/>
              </a:ext>
            </a:extLst>
          </p:cNvPr>
          <p:cNvSpPr>
            <a:spLocks noGrp="1"/>
          </p:cNvSpPr>
          <p:nvPr>
            <p:ph idx="1"/>
          </p:nvPr>
        </p:nvSpPr>
        <p:spPr>
          <a:xfrm>
            <a:off x="838200" y="2138067"/>
            <a:ext cx="10515600" cy="2581866"/>
          </a:xfrm>
        </p:spPr>
        <p:txBody>
          <a:bodyPr>
            <a:normAutofit/>
          </a:bodyPr>
          <a:lstStyle/>
          <a:p>
            <a:pPr marL="0" indent="0" algn="ctr">
              <a:buNone/>
            </a:pPr>
            <a:r>
              <a:rPr lang="en-AU" dirty="0"/>
              <a:t>What are some of the key steps for producing milk: from the farm to the supermarket?</a:t>
            </a:r>
          </a:p>
        </p:txBody>
      </p:sp>
      <p:sp>
        <p:nvSpPr>
          <p:cNvPr id="2" name="TextBox 1">
            <a:extLst>
              <a:ext uri="{FF2B5EF4-FFF2-40B4-BE49-F238E27FC236}">
                <a16:creationId xmlns:a16="http://schemas.microsoft.com/office/drawing/2014/main" id="{726D73F7-4757-F5F1-67D9-7FE5F158CAB8}"/>
              </a:ext>
            </a:extLst>
          </p:cNvPr>
          <p:cNvSpPr txBox="1"/>
          <p:nvPr/>
        </p:nvSpPr>
        <p:spPr>
          <a:xfrm>
            <a:off x="901700" y="508000"/>
            <a:ext cx="1781257" cy="707886"/>
          </a:xfrm>
          <a:prstGeom prst="rect">
            <a:avLst/>
          </a:prstGeom>
          <a:noFill/>
        </p:spPr>
        <p:txBody>
          <a:bodyPr wrap="none" rtlCol="0">
            <a:spAutoFit/>
          </a:bodyPr>
          <a:lstStyle/>
          <a:p>
            <a:r>
              <a:rPr lang="en-AU" sz="4000" dirty="0">
                <a:solidFill>
                  <a:schemeClr val="accent6">
                    <a:lumMod val="75000"/>
                  </a:schemeClr>
                </a:solidFill>
                <a:latin typeface="Arial" panose="020B0604020202020204" pitchFamily="34" charset="0"/>
                <a:cs typeface="Arial" panose="020B0604020202020204" pitchFamily="34" charset="0"/>
              </a:rPr>
              <a:t>Milking</a:t>
            </a:r>
          </a:p>
        </p:txBody>
      </p:sp>
      <p:sp>
        <p:nvSpPr>
          <p:cNvPr id="4" name="TextBox 3">
            <a:extLst>
              <a:ext uri="{FF2B5EF4-FFF2-40B4-BE49-F238E27FC236}">
                <a16:creationId xmlns:a16="http://schemas.microsoft.com/office/drawing/2014/main" id="{A8206981-7291-4013-CD57-701062692C89}"/>
              </a:ext>
            </a:extLst>
          </p:cNvPr>
          <p:cNvSpPr txBox="1"/>
          <p:nvPr/>
        </p:nvSpPr>
        <p:spPr>
          <a:xfrm>
            <a:off x="4105358" y="385611"/>
            <a:ext cx="6811673" cy="707886"/>
          </a:xfrm>
          <a:prstGeom prst="rect">
            <a:avLst/>
          </a:prstGeom>
          <a:noFill/>
        </p:spPr>
        <p:txBody>
          <a:bodyPr wrap="none" rtlCol="0">
            <a:spAutoFit/>
          </a:bodyPr>
          <a:lstStyle/>
          <a:p>
            <a:r>
              <a:rPr lang="en-AU" sz="4000" dirty="0">
                <a:solidFill>
                  <a:schemeClr val="accent6">
                    <a:lumMod val="75000"/>
                  </a:schemeClr>
                </a:solidFill>
                <a:latin typeface="Arial" panose="020B0604020202020204" pitchFamily="34" charset="0"/>
                <a:cs typeface="Arial" panose="020B0604020202020204" pitchFamily="34" charset="0"/>
              </a:rPr>
              <a:t>Transport to processing plant</a:t>
            </a:r>
          </a:p>
        </p:txBody>
      </p:sp>
      <p:sp>
        <p:nvSpPr>
          <p:cNvPr id="5" name="TextBox 4">
            <a:extLst>
              <a:ext uri="{FF2B5EF4-FFF2-40B4-BE49-F238E27FC236}">
                <a16:creationId xmlns:a16="http://schemas.microsoft.com/office/drawing/2014/main" id="{218659A6-42EB-09B1-31AE-55DCF60EC2E3}"/>
              </a:ext>
            </a:extLst>
          </p:cNvPr>
          <p:cNvSpPr txBox="1"/>
          <p:nvPr/>
        </p:nvSpPr>
        <p:spPr>
          <a:xfrm>
            <a:off x="9427990" y="3624232"/>
            <a:ext cx="1809341" cy="707886"/>
          </a:xfrm>
          <a:prstGeom prst="rect">
            <a:avLst/>
          </a:prstGeom>
          <a:noFill/>
        </p:spPr>
        <p:txBody>
          <a:bodyPr wrap="none" rtlCol="0">
            <a:spAutoFit/>
          </a:bodyPr>
          <a:lstStyle/>
          <a:p>
            <a:r>
              <a:rPr lang="en-AU" sz="4000" dirty="0">
                <a:solidFill>
                  <a:schemeClr val="accent6">
                    <a:lumMod val="75000"/>
                  </a:schemeClr>
                </a:solidFill>
                <a:latin typeface="Arial" panose="020B0604020202020204" pitchFamily="34" charset="0"/>
                <a:cs typeface="Arial" panose="020B0604020202020204" pitchFamily="34" charset="0"/>
              </a:rPr>
              <a:t>Testing</a:t>
            </a:r>
          </a:p>
        </p:txBody>
      </p:sp>
      <p:sp>
        <p:nvSpPr>
          <p:cNvPr id="6" name="TextBox 5">
            <a:extLst>
              <a:ext uri="{FF2B5EF4-FFF2-40B4-BE49-F238E27FC236}">
                <a16:creationId xmlns:a16="http://schemas.microsoft.com/office/drawing/2014/main" id="{671404F0-31ED-42FB-DC88-437E4A5E75AA}"/>
              </a:ext>
            </a:extLst>
          </p:cNvPr>
          <p:cNvSpPr txBox="1"/>
          <p:nvPr/>
        </p:nvSpPr>
        <p:spPr>
          <a:xfrm>
            <a:off x="6760626" y="5196751"/>
            <a:ext cx="3435556" cy="707886"/>
          </a:xfrm>
          <a:prstGeom prst="rect">
            <a:avLst/>
          </a:prstGeom>
          <a:noFill/>
        </p:spPr>
        <p:txBody>
          <a:bodyPr wrap="none" rtlCol="0">
            <a:spAutoFit/>
          </a:bodyPr>
          <a:lstStyle/>
          <a:p>
            <a:r>
              <a:rPr lang="en-AU" sz="4000" dirty="0">
                <a:solidFill>
                  <a:schemeClr val="accent6">
                    <a:lumMod val="75000"/>
                  </a:schemeClr>
                </a:solidFill>
                <a:latin typeface="Arial" panose="020B0604020202020204" pitchFamily="34" charset="0"/>
                <a:cs typeface="Arial" panose="020B0604020202020204" pitchFamily="34" charset="0"/>
              </a:rPr>
              <a:t>Pasteurisation</a:t>
            </a:r>
          </a:p>
        </p:txBody>
      </p:sp>
      <p:sp>
        <p:nvSpPr>
          <p:cNvPr id="7" name="TextBox 6">
            <a:extLst>
              <a:ext uri="{FF2B5EF4-FFF2-40B4-BE49-F238E27FC236}">
                <a16:creationId xmlns:a16="http://schemas.microsoft.com/office/drawing/2014/main" id="{2C1A802C-5FD5-603C-8A1A-AD62E0297C38}"/>
              </a:ext>
            </a:extLst>
          </p:cNvPr>
          <p:cNvSpPr txBox="1"/>
          <p:nvPr/>
        </p:nvSpPr>
        <p:spPr>
          <a:xfrm>
            <a:off x="531732" y="4561444"/>
            <a:ext cx="2579552" cy="707886"/>
          </a:xfrm>
          <a:prstGeom prst="rect">
            <a:avLst/>
          </a:prstGeom>
          <a:noFill/>
        </p:spPr>
        <p:txBody>
          <a:bodyPr wrap="none" rtlCol="0">
            <a:spAutoFit/>
          </a:bodyPr>
          <a:lstStyle/>
          <a:p>
            <a:r>
              <a:rPr lang="en-AU" sz="4000" dirty="0">
                <a:solidFill>
                  <a:schemeClr val="accent6">
                    <a:lumMod val="75000"/>
                  </a:schemeClr>
                </a:solidFill>
                <a:latin typeface="Arial" panose="020B0604020202020204" pitchFamily="34" charset="0"/>
                <a:cs typeface="Arial" panose="020B0604020202020204" pitchFamily="34" charset="0"/>
              </a:rPr>
              <a:t>Packaging</a:t>
            </a:r>
          </a:p>
        </p:txBody>
      </p:sp>
      <p:sp>
        <p:nvSpPr>
          <p:cNvPr id="8" name="TextBox 7">
            <a:extLst>
              <a:ext uri="{FF2B5EF4-FFF2-40B4-BE49-F238E27FC236}">
                <a16:creationId xmlns:a16="http://schemas.microsoft.com/office/drawing/2014/main" id="{A3BD36D9-5DA0-3C84-1342-0308D8127453}"/>
              </a:ext>
            </a:extLst>
          </p:cNvPr>
          <p:cNvSpPr txBox="1"/>
          <p:nvPr/>
        </p:nvSpPr>
        <p:spPr>
          <a:xfrm>
            <a:off x="3953970" y="4291581"/>
            <a:ext cx="3892412" cy="707886"/>
          </a:xfrm>
          <a:prstGeom prst="rect">
            <a:avLst/>
          </a:prstGeom>
          <a:noFill/>
        </p:spPr>
        <p:txBody>
          <a:bodyPr wrap="none" rtlCol="0">
            <a:spAutoFit/>
          </a:bodyPr>
          <a:lstStyle/>
          <a:p>
            <a:r>
              <a:rPr lang="en-AU" sz="4000" dirty="0">
                <a:solidFill>
                  <a:schemeClr val="accent6">
                    <a:lumMod val="75000"/>
                  </a:schemeClr>
                </a:solidFill>
                <a:latin typeface="Arial" panose="020B0604020202020204" pitchFamily="34" charset="0"/>
                <a:cs typeface="Arial" panose="020B0604020202020204" pitchFamily="34" charset="0"/>
              </a:rPr>
              <a:t>Homogenisation</a:t>
            </a:r>
          </a:p>
        </p:txBody>
      </p:sp>
      <p:sp>
        <p:nvSpPr>
          <p:cNvPr id="9" name="TextBox 8">
            <a:extLst>
              <a:ext uri="{FF2B5EF4-FFF2-40B4-BE49-F238E27FC236}">
                <a16:creationId xmlns:a16="http://schemas.microsoft.com/office/drawing/2014/main" id="{16DEE3DE-C645-EED6-2E20-F6BBA58C7C39}"/>
              </a:ext>
            </a:extLst>
          </p:cNvPr>
          <p:cNvSpPr txBox="1"/>
          <p:nvPr/>
        </p:nvSpPr>
        <p:spPr>
          <a:xfrm>
            <a:off x="1500228" y="5904637"/>
            <a:ext cx="5928418" cy="707886"/>
          </a:xfrm>
          <a:prstGeom prst="rect">
            <a:avLst/>
          </a:prstGeom>
          <a:noFill/>
        </p:spPr>
        <p:txBody>
          <a:bodyPr wrap="none" rtlCol="0">
            <a:spAutoFit/>
          </a:bodyPr>
          <a:lstStyle/>
          <a:p>
            <a:r>
              <a:rPr lang="en-AU" sz="4000" dirty="0">
                <a:solidFill>
                  <a:schemeClr val="accent6">
                    <a:lumMod val="75000"/>
                  </a:schemeClr>
                </a:solidFill>
                <a:latin typeface="Arial" panose="020B0604020202020204" pitchFamily="34" charset="0"/>
                <a:cs typeface="Arial" panose="020B0604020202020204" pitchFamily="34" charset="0"/>
              </a:rPr>
              <a:t>Transport to supermarket</a:t>
            </a:r>
          </a:p>
        </p:txBody>
      </p:sp>
    </p:spTree>
    <p:extLst>
      <p:ext uri="{BB962C8B-B14F-4D97-AF65-F5344CB8AC3E}">
        <p14:creationId xmlns:p14="http://schemas.microsoft.com/office/powerpoint/2010/main" val="421174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37386-A64A-9C74-3860-649BE12998D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8E96F8-ADAC-0BB3-8411-659D7474B112}"/>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D4A987F0-2AD7-E9CC-B1AF-217A29F1E4AC}"/>
              </a:ext>
            </a:extLst>
          </p:cNvPr>
          <p:cNvSpPr>
            <a:spLocks noGrp="1"/>
          </p:cNvSpPr>
          <p:nvPr>
            <p:ph idx="10"/>
          </p:nvPr>
        </p:nvSpPr>
        <p:spPr/>
        <p:txBody>
          <a:bodyPr/>
          <a:lstStyle/>
          <a:p>
            <a:r>
              <a:rPr lang="en-AU" dirty="0"/>
              <a:t>Learning intention: </a:t>
            </a:r>
            <a:r>
              <a:rPr lang="en-AU" b="0" dirty="0"/>
              <a:t>To investigate practices to keep food safe.</a:t>
            </a:r>
          </a:p>
        </p:txBody>
      </p:sp>
      <p:sp>
        <p:nvSpPr>
          <p:cNvPr id="4" name="Content Placeholder 3">
            <a:extLst>
              <a:ext uri="{FF2B5EF4-FFF2-40B4-BE49-F238E27FC236}">
                <a16:creationId xmlns:a16="http://schemas.microsoft.com/office/drawing/2014/main" id="{EBA0F494-4746-9627-C0CA-53EB3F879EF6}"/>
              </a:ext>
            </a:extLst>
          </p:cNvPr>
          <p:cNvSpPr>
            <a:spLocks noGrp="1"/>
          </p:cNvSpPr>
          <p:nvPr>
            <p:ph idx="11"/>
          </p:nvPr>
        </p:nvSpPr>
        <p:spPr>
          <a:xfrm>
            <a:off x="838199" y="3780063"/>
            <a:ext cx="10894889" cy="1815519"/>
          </a:xfrm>
        </p:spPr>
        <p:txBody>
          <a:bodyPr>
            <a:normAutofit/>
          </a:bodyPr>
          <a:lstStyle/>
          <a:p>
            <a:r>
              <a:rPr lang="en-AU" dirty="0"/>
              <a:t>positive food safety practices at home</a:t>
            </a:r>
          </a:p>
          <a:p>
            <a:r>
              <a:rPr lang="en-AU" dirty="0"/>
              <a:t>areas for improvement. </a:t>
            </a:r>
          </a:p>
        </p:txBody>
      </p:sp>
    </p:spTree>
    <p:extLst>
      <p:ext uri="{BB962C8B-B14F-4D97-AF65-F5344CB8AC3E}">
        <p14:creationId xmlns:p14="http://schemas.microsoft.com/office/powerpoint/2010/main" val="2821708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C0E07-D505-569A-CA05-B112EC7EE97B}"/>
              </a:ext>
            </a:extLst>
          </p:cNvPr>
          <p:cNvSpPr>
            <a:spLocks noGrp="1"/>
          </p:cNvSpPr>
          <p:nvPr>
            <p:ph type="title"/>
          </p:nvPr>
        </p:nvSpPr>
        <p:spPr/>
        <p:txBody>
          <a:bodyPr/>
          <a:lstStyle/>
          <a:p>
            <a:r>
              <a:rPr lang="en-AU" dirty="0"/>
              <a:t>Contents</a:t>
            </a:r>
          </a:p>
        </p:txBody>
      </p:sp>
      <p:graphicFrame>
        <p:nvGraphicFramePr>
          <p:cNvPr id="4" name="Table 3">
            <a:extLst>
              <a:ext uri="{FF2B5EF4-FFF2-40B4-BE49-F238E27FC236}">
                <a16:creationId xmlns:a16="http://schemas.microsoft.com/office/drawing/2014/main" id="{35786E0A-BD57-0541-BEF2-0D3E5B5D1DEF}"/>
              </a:ext>
            </a:extLst>
          </p:cNvPr>
          <p:cNvGraphicFramePr>
            <a:graphicFrameLocks noGrp="1"/>
          </p:cNvGraphicFramePr>
          <p:nvPr>
            <p:extLst>
              <p:ext uri="{D42A27DB-BD31-4B8C-83A1-F6EECF244321}">
                <p14:modId xmlns:p14="http://schemas.microsoft.com/office/powerpoint/2010/main" val="1258979333"/>
              </p:ext>
            </p:extLst>
          </p:nvPr>
        </p:nvGraphicFramePr>
        <p:xfrm>
          <a:off x="2032000" y="1702756"/>
          <a:ext cx="8128000" cy="3149888"/>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14414066"/>
                    </a:ext>
                  </a:extLst>
                </a:gridCol>
                <a:gridCol w="4064000">
                  <a:extLst>
                    <a:ext uri="{9D8B030D-6E8A-4147-A177-3AD203B41FA5}">
                      <a16:colId xmlns:a16="http://schemas.microsoft.com/office/drawing/2014/main" val="1572479468"/>
                    </a:ext>
                  </a:extLst>
                </a:gridCol>
              </a:tblGrid>
              <a:tr h="787472">
                <a:tc>
                  <a:txBody>
                    <a:bodyPr/>
                    <a:lstStyle/>
                    <a:p>
                      <a:r>
                        <a:rPr lang="en-AU" sz="3600" b="0" dirty="0">
                          <a:solidFill>
                            <a:schemeClr val="tx1"/>
                          </a:solidFill>
                          <a:latin typeface="Arial" panose="020B0604020202020204" pitchFamily="34" charset="0"/>
                          <a:cs typeface="Arial" panose="020B0604020202020204" pitchFamily="34" charset="0"/>
                          <a:hlinkClick r:id="rId3" action="ppaction://hlinksldjump"/>
                        </a:rPr>
                        <a:t>Lesson 1</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3600" b="0" dirty="0">
                          <a:solidFill>
                            <a:schemeClr val="tx1"/>
                          </a:solidFill>
                          <a:latin typeface="Arial" panose="020B0604020202020204" pitchFamily="34" charset="0"/>
                          <a:cs typeface="Arial" panose="020B0604020202020204" pitchFamily="34" charset="0"/>
                          <a:hlinkClick r:id="rId4" action="ppaction://hlinksldjump"/>
                        </a:rPr>
                        <a:t>Lesson 5</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4970804"/>
                  </a:ext>
                </a:extLst>
              </a:tr>
              <a:tr h="787472">
                <a:tc>
                  <a:txBody>
                    <a:bodyPr/>
                    <a:lstStyle/>
                    <a:p>
                      <a:r>
                        <a:rPr lang="en-AU" sz="3600" b="0" dirty="0">
                          <a:solidFill>
                            <a:schemeClr val="tx1"/>
                          </a:solidFill>
                          <a:latin typeface="Arial" panose="020B0604020202020204" pitchFamily="34" charset="0"/>
                          <a:cs typeface="Arial" panose="020B0604020202020204" pitchFamily="34" charset="0"/>
                          <a:hlinkClick r:id="rId5" action="ppaction://hlinksldjump"/>
                        </a:rPr>
                        <a:t>Lesson 2</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3600" b="0" dirty="0">
                          <a:solidFill>
                            <a:schemeClr val="tx1"/>
                          </a:solidFill>
                          <a:latin typeface="Arial" panose="020B0604020202020204" pitchFamily="34" charset="0"/>
                          <a:cs typeface="Arial" panose="020B0604020202020204" pitchFamily="34" charset="0"/>
                          <a:hlinkClick r:id="rId6" action="ppaction://hlinksldjump"/>
                        </a:rPr>
                        <a:t>Lesson 6</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1755423"/>
                  </a:ext>
                </a:extLst>
              </a:tr>
              <a:tr h="787472">
                <a:tc>
                  <a:txBody>
                    <a:bodyPr/>
                    <a:lstStyle/>
                    <a:p>
                      <a:r>
                        <a:rPr lang="en-AU" sz="3600" b="0" dirty="0">
                          <a:solidFill>
                            <a:schemeClr val="tx1"/>
                          </a:solidFill>
                          <a:latin typeface="Arial" panose="020B0604020202020204" pitchFamily="34" charset="0"/>
                          <a:cs typeface="Arial" panose="020B0604020202020204" pitchFamily="34" charset="0"/>
                          <a:hlinkClick r:id="rId7" action="ppaction://hlinksldjump"/>
                        </a:rPr>
                        <a:t>Lesson 3</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3600" b="0" dirty="0">
                          <a:solidFill>
                            <a:schemeClr val="tx1"/>
                          </a:solidFill>
                          <a:latin typeface="Arial" panose="020B0604020202020204" pitchFamily="34" charset="0"/>
                          <a:cs typeface="Arial" panose="020B0604020202020204" pitchFamily="34" charset="0"/>
                          <a:hlinkClick r:id="rId8" action="ppaction://hlinksldjump"/>
                        </a:rPr>
                        <a:t>Lesson 7, 8 and 9</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6963782"/>
                  </a:ext>
                </a:extLst>
              </a:tr>
              <a:tr h="787472">
                <a:tc>
                  <a:txBody>
                    <a:bodyPr/>
                    <a:lstStyle/>
                    <a:p>
                      <a:r>
                        <a:rPr lang="en-AU" sz="3600" b="0" dirty="0">
                          <a:solidFill>
                            <a:schemeClr val="tx1"/>
                          </a:solidFill>
                          <a:latin typeface="Arial" panose="020B0604020202020204" pitchFamily="34" charset="0"/>
                          <a:cs typeface="Arial" panose="020B0604020202020204" pitchFamily="34" charset="0"/>
                          <a:hlinkClick r:id="rId9" action="ppaction://hlinksldjump"/>
                        </a:rPr>
                        <a:t>Lesson 4</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4707067"/>
                  </a:ext>
                </a:extLst>
              </a:tr>
            </a:tbl>
          </a:graphicData>
        </a:graphic>
      </p:graphicFrame>
    </p:spTree>
    <p:extLst>
      <p:ext uri="{BB962C8B-B14F-4D97-AF65-F5344CB8AC3E}">
        <p14:creationId xmlns:p14="http://schemas.microsoft.com/office/powerpoint/2010/main" val="3805550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4B28-8DF2-8C95-F98A-9C8765358A14}"/>
              </a:ext>
            </a:extLst>
          </p:cNvPr>
          <p:cNvSpPr>
            <a:spLocks noGrp="1"/>
          </p:cNvSpPr>
          <p:nvPr>
            <p:ph type="title"/>
          </p:nvPr>
        </p:nvSpPr>
        <p:spPr/>
        <p:txBody>
          <a:bodyPr/>
          <a:lstStyle/>
          <a:p>
            <a:r>
              <a:rPr lang="en-AU" dirty="0"/>
              <a:t>What is food safety?</a:t>
            </a:r>
          </a:p>
        </p:txBody>
      </p:sp>
      <p:sp>
        <p:nvSpPr>
          <p:cNvPr id="4" name="Rectangle: Rounded Corners 3">
            <a:extLst>
              <a:ext uri="{FF2B5EF4-FFF2-40B4-BE49-F238E27FC236}">
                <a16:creationId xmlns:a16="http://schemas.microsoft.com/office/drawing/2014/main" id="{62C3F57A-159C-980D-89A6-A6394A7B74A8}"/>
              </a:ext>
            </a:extLst>
          </p:cNvPr>
          <p:cNvSpPr/>
          <p:nvPr/>
        </p:nvSpPr>
        <p:spPr>
          <a:xfrm>
            <a:off x="640080" y="1486762"/>
            <a:ext cx="9212580" cy="1645058"/>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dirty="0">
                <a:latin typeface="Arial" panose="020B0604020202020204" pitchFamily="34" charset="0"/>
                <a:cs typeface="Arial" panose="020B0604020202020204" pitchFamily="34" charset="0"/>
              </a:rPr>
              <a:t>Food Safety =  handling, preparing and storing food in a way to best reduce the risk of individuals becoming sick from </a:t>
            </a:r>
            <a:r>
              <a:rPr lang="en-US" sz="2800" b="1" dirty="0">
                <a:latin typeface="Arial" panose="020B0604020202020204" pitchFamily="34" charset="0"/>
                <a:cs typeface="Arial" panose="020B0604020202020204" pitchFamily="34" charset="0"/>
              </a:rPr>
              <a:t>foodborne illnesses. </a:t>
            </a:r>
            <a:endParaRPr lang="en-AU" sz="2800" b="1" dirty="0">
              <a:latin typeface="Arial" panose="020B0604020202020204" pitchFamily="34" charset="0"/>
              <a:cs typeface="Arial" panose="020B0604020202020204" pitchFamily="34" charset="0"/>
            </a:endParaRPr>
          </a:p>
          <a:p>
            <a:pPr algn="ctr"/>
            <a:endParaRPr lang="en-AU" dirty="0"/>
          </a:p>
        </p:txBody>
      </p:sp>
      <p:sp>
        <p:nvSpPr>
          <p:cNvPr id="5" name="Rectangle: Rounded Corners 4">
            <a:extLst>
              <a:ext uri="{FF2B5EF4-FFF2-40B4-BE49-F238E27FC236}">
                <a16:creationId xmlns:a16="http://schemas.microsoft.com/office/drawing/2014/main" id="{B238DAE7-BF8C-4A9C-8970-5A3F4C73F562}"/>
              </a:ext>
            </a:extLst>
          </p:cNvPr>
          <p:cNvSpPr/>
          <p:nvPr/>
        </p:nvSpPr>
        <p:spPr>
          <a:xfrm>
            <a:off x="611505" y="3433672"/>
            <a:ext cx="9212580" cy="3012848"/>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b="1" dirty="0">
                <a:latin typeface="Arial" panose="020B0604020202020204" pitchFamily="34" charset="0"/>
                <a:cs typeface="Arial" panose="020B0604020202020204" pitchFamily="34" charset="0"/>
              </a:rPr>
              <a:t>Foodborne illness </a:t>
            </a:r>
            <a:r>
              <a:rPr lang="en-US" sz="2800" dirty="0">
                <a:latin typeface="Arial" panose="020B0604020202020204" pitchFamily="34" charset="0"/>
                <a:cs typeface="Arial" panose="020B0604020202020204" pitchFamily="34" charset="0"/>
              </a:rPr>
              <a:t>is caused by pathogens such as:</a:t>
            </a:r>
          </a:p>
          <a:p>
            <a:pPr marL="285750" indent="-285750">
              <a:buFont typeface="Arial" panose="020B0604020202020204" pitchFamily="34" charset="0"/>
              <a:buChar char="•"/>
            </a:pPr>
            <a:r>
              <a:rPr lang="en-US" sz="2800" b="1" dirty="0">
                <a:latin typeface="Arial" panose="020B0604020202020204" pitchFamily="34" charset="0"/>
                <a:cs typeface="Arial" panose="020B0604020202020204" pitchFamily="34" charset="0"/>
              </a:rPr>
              <a:t>bacteria</a:t>
            </a:r>
            <a:r>
              <a:rPr lang="en-US" sz="2800" dirty="0">
                <a:latin typeface="Arial" panose="020B0604020202020204" pitchFamily="34" charset="0"/>
                <a:cs typeface="Arial" panose="020B0604020202020204" pitchFamily="34" charset="0"/>
              </a:rPr>
              <a:t> - </a:t>
            </a:r>
            <a:r>
              <a:rPr lang="it-IT" sz="2800" i="1" dirty="0">
                <a:latin typeface="Arial" panose="020B0604020202020204" pitchFamily="34" charset="0"/>
                <a:cs typeface="Arial" panose="020B0604020202020204" pitchFamily="34" charset="0"/>
              </a:rPr>
              <a:t>Salmonella</a:t>
            </a:r>
            <a:r>
              <a:rPr lang="it-IT" sz="2800" dirty="0">
                <a:latin typeface="Arial" panose="020B0604020202020204" pitchFamily="34" charset="0"/>
                <a:cs typeface="Arial" panose="020B0604020202020204" pitchFamily="34" charset="0"/>
              </a:rPr>
              <a:t>, </a:t>
            </a:r>
            <a:r>
              <a:rPr lang="it-IT" sz="2800" i="1" dirty="0">
                <a:latin typeface="Arial" panose="020B0604020202020204" pitchFamily="34" charset="0"/>
                <a:cs typeface="Arial" panose="020B0604020202020204" pitchFamily="34" charset="0"/>
              </a:rPr>
              <a:t>Campylobacter</a:t>
            </a:r>
            <a:r>
              <a:rPr lang="it-IT" sz="2800" dirty="0">
                <a:latin typeface="Arial" panose="020B0604020202020204" pitchFamily="34" charset="0"/>
                <a:cs typeface="Arial" panose="020B0604020202020204" pitchFamily="34" charset="0"/>
              </a:rPr>
              <a:t>, </a:t>
            </a:r>
            <a:r>
              <a:rPr lang="it-IT" sz="2800" i="1" dirty="0">
                <a:latin typeface="Arial" panose="020B0604020202020204" pitchFamily="34" charset="0"/>
                <a:cs typeface="Arial" panose="020B0604020202020204" pitchFamily="34" charset="0"/>
              </a:rPr>
              <a:t>E.coli</a:t>
            </a:r>
            <a:r>
              <a:rPr lang="it-IT" sz="2800" dirty="0">
                <a:latin typeface="Arial" panose="020B0604020202020204" pitchFamily="34" charset="0"/>
                <a:cs typeface="Arial" panose="020B0604020202020204" pitchFamily="34" charset="0"/>
              </a:rPr>
              <a:t> and </a:t>
            </a:r>
            <a:r>
              <a:rPr lang="it-IT" sz="2800" i="1" dirty="0">
                <a:latin typeface="Arial" panose="020B0604020202020204" pitchFamily="34" charset="0"/>
                <a:cs typeface="Arial" panose="020B0604020202020204" pitchFamily="34" charset="0"/>
              </a:rPr>
              <a:t>Listeria</a:t>
            </a:r>
          </a:p>
          <a:p>
            <a:pPr marL="285750" indent="-285750">
              <a:buFont typeface="Arial" panose="020B0604020202020204" pitchFamily="34" charset="0"/>
              <a:buChar char="•"/>
            </a:pPr>
            <a:r>
              <a:rPr lang="it-IT" sz="2800" b="1" dirty="0">
                <a:latin typeface="Arial" panose="020B0604020202020204" pitchFamily="34" charset="0"/>
                <a:cs typeface="Arial" panose="020B0604020202020204" pitchFamily="34" charset="0"/>
              </a:rPr>
              <a:t>virus</a:t>
            </a:r>
            <a:r>
              <a:rPr lang="it-IT" sz="2800" dirty="0">
                <a:latin typeface="Arial" panose="020B0604020202020204" pitchFamily="34" charset="0"/>
                <a:cs typeface="Arial" panose="020B0604020202020204" pitchFamily="34" charset="0"/>
              </a:rPr>
              <a:t> - </a:t>
            </a:r>
            <a:r>
              <a:rPr lang="en-US" sz="2800" dirty="0">
                <a:latin typeface="Arial" panose="020B0604020202020204" pitchFamily="34" charset="0"/>
                <a:cs typeface="Arial" panose="020B0604020202020204" pitchFamily="34" charset="0"/>
              </a:rPr>
              <a:t>Norovirus, Rotavirus and Hepatitis A</a:t>
            </a:r>
          </a:p>
          <a:p>
            <a:pPr marL="285750" indent="-285750">
              <a:buFont typeface="Arial" panose="020B0604020202020204" pitchFamily="34" charset="0"/>
              <a:buChar char="•"/>
            </a:pPr>
            <a:r>
              <a:rPr lang="en-US" sz="2800" b="1" dirty="0">
                <a:latin typeface="Arial" panose="020B0604020202020204" pitchFamily="34" charset="0"/>
                <a:cs typeface="Arial" panose="020B0604020202020204" pitchFamily="34" charset="0"/>
              </a:rPr>
              <a:t>toxins</a:t>
            </a:r>
            <a:r>
              <a:rPr lang="en-US" sz="2800" dirty="0">
                <a:latin typeface="Arial" panose="020B0604020202020204" pitchFamily="34" charset="0"/>
                <a:cs typeface="Arial" panose="020B0604020202020204" pitchFamily="34" charset="0"/>
              </a:rPr>
              <a:t> produced by pathogens - </a:t>
            </a:r>
            <a:r>
              <a:rPr lang="en-US" sz="2800" i="1" dirty="0">
                <a:latin typeface="Arial" panose="020B0604020202020204" pitchFamily="34" charset="0"/>
                <a:cs typeface="Arial" panose="020B0604020202020204" pitchFamily="34" charset="0"/>
              </a:rPr>
              <a:t>Staphylococcus aureus</a:t>
            </a:r>
            <a:r>
              <a:rPr lang="en-US" sz="2800" dirty="0">
                <a:latin typeface="Arial" panose="020B0604020202020204" pitchFamily="34" charset="0"/>
                <a:cs typeface="Arial" panose="020B0604020202020204" pitchFamily="34" charset="0"/>
              </a:rPr>
              <a:t>, </a:t>
            </a:r>
            <a:r>
              <a:rPr lang="en-US" sz="2800" i="1" dirty="0">
                <a:latin typeface="Arial" panose="020B0604020202020204" pitchFamily="34" charset="0"/>
                <a:cs typeface="Arial" panose="020B0604020202020204" pitchFamily="34" charset="0"/>
              </a:rPr>
              <a:t>Bacillus cereus </a:t>
            </a:r>
            <a:r>
              <a:rPr lang="en-US" sz="2800" dirty="0">
                <a:latin typeface="Arial" panose="020B0604020202020204" pitchFamily="34" charset="0"/>
                <a:cs typeface="Arial" panose="020B0604020202020204" pitchFamily="34" charset="0"/>
              </a:rPr>
              <a:t>and </a:t>
            </a:r>
            <a:r>
              <a:rPr lang="en-US" sz="2800" i="1" dirty="0">
                <a:latin typeface="Arial" panose="020B0604020202020204" pitchFamily="34" charset="0"/>
                <a:cs typeface="Arial" panose="020B0604020202020204" pitchFamily="34" charset="0"/>
              </a:rPr>
              <a:t>Clostridium perfringens</a:t>
            </a:r>
            <a:r>
              <a:rPr lang="en-US" sz="2800" dirty="0">
                <a:latin typeface="Arial" panose="020B0604020202020204" pitchFamily="34" charset="0"/>
                <a:cs typeface="Arial" panose="020B0604020202020204" pitchFamily="34" charset="0"/>
              </a:rPr>
              <a:t>.</a:t>
            </a:r>
            <a:endParaRPr lang="en-AU" sz="2800" dirty="0">
              <a:latin typeface="Arial" panose="020B0604020202020204" pitchFamily="34" charset="0"/>
              <a:cs typeface="Arial" panose="020B0604020202020204" pitchFamily="34" charset="0"/>
            </a:endParaRPr>
          </a:p>
          <a:p>
            <a:pPr algn="ctr"/>
            <a:endParaRPr lang="en-AU" dirty="0"/>
          </a:p>
        </p:txBody>
      </p:sp>
    </p:spTree>
    <p:extLst>
      <p:ext uri="{BB962C8B-B14F-4D97-AF65-F5344CB8AC3E}">
        <p14:creationId xmlns:p14="http://schemas.microsoft.com/office/powerpoint/2010/main" val="29649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E0D5-4E65-501D-FA2D-3C52209B9D42}"/>
              </a:ext>
            </a:extLst>
          </p:cNvPr>
          <p:cNvSpPr>
            <a:spLocks noGrp="1"/>
          </p:cNvSpPr>
          <p:nvPr>
            <p:ph type="title"/>
          </p:nvPr>
        </p:nvSpPr>
        <p:spPr/>
        <p:txBody>
          <a:bodyPr/>
          <a:lstStyle/>
          <a:p>
            <a:r>
              <a:rPr lang="en-AU" dirty="0"/>
              <a:t>Foodborne illness symptoms</a:t>
            </a:r>
          </a:p>
        </p:txBody>
      </p:sp>
      <p:sp>
        <p:nvSpPr>
          <p:cNvPr id="4" name="Rectangle: Rounded Corners 3">
            <a:extLst>
              <a:ext uri="{FF2B5EF4-FFF2-40B4-BE49-F238E27FC236}">
                <a16:creationId xmlns:a16="http://schemas.microsoft.com/office/drawing/2014/main" id="{9F4E8323-C2FD-D06E-7056-9A0ECFFC9CC5}"/>
              </a:ext>
            </a:extLst>
          </p:cNvPr>
          <p:cNvSpPr/>
          <p:nvPr/>
        </p:nvSpPr>
        <p:spPr>
          <a:xfrm>
            <a:off x="838200" y="1535589"/>
            <a:ext cx="4034790" cy="650648"/>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AU" sz="2800" dirty="0">
                <a:latin typeface="Arial" panose="020B0604020202020204" pitchFamily="34" charset="0"/>
                <a:cs typeface="Arial" panose="020B0604020202020204" pitchFamily="34" charset="0"/>
              </a:rPr>
              <a:t>Nausea (feeling sick)</a:t>
            </a:r>
          </a:p>
          <a:p>
            <a:pPr algn="ctr"/>
            <a:endParaRPr lang="en-AU" dirty="0"/>
          </a:p>
        </p:txBody>
      </p:sp>
      <p:sp>
        <p:nvSpPr>
          <p:cNvPr id="5" name="Rectangle: Rounded Corners 4">
            <a:extLst>
              <a:ext uri="{FF2B5EF4-FFF2-40B4-BE49-F238E27FC236}">
                <a16:creationId xmlns:a16="http://schemas.microsoft.com/office/drawing/2014/main" id="{A546EA00-263F-2424-D1B1-F806A7A70E38}"/>
              </a:ext>
            </a:extLst>
          </p:cNvPr>
          <p:cNvSpPr/>
          <p:nvPr/>
        </p:nvSpPr>
        <p:spPr>
          <a:xfrm>
            <a:off x="6692265" y="2297477"/>
            <a:ext cx="4034790" cy="650648"/>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AU" sz="2800" dirty="0">
                <a:latin typeface="Arial" panose="020B0604020202020204" pitchFamily="34" charset="0"/>
                <a:cs typeface="Arial" panose="020B0604020202020204" pitchFamily="34" charset="0"/>
              </a:rPr>
              <a:t>Stomach cramps</a:t>
            </a:r>
          </a:p>
          <a:p>
            <a:pPr algn="ctr"/>
            <a:endParaRPr lang="en-AU" dirty="0"/>
          </a:p>
        </p:txBody>
      </p:sp>
      <p:sp>
        <p:nvSpPr>
          <p:cNvPr id="6" name="Rectangle: Rounded Corners 5">
            <a:extLst>
              <a:ext uri="{FF2B5EF4-FFF2-40B4-BE49-F238E27FC236}">
                <a16:creationId xmlns:a16="http://schemas.microsoft.com/office/drawing/2014/main" id="{E32144FF-D82E-1963-D0EE-CF289E4C72F8}"/>
              </a:ext>
            </a:extLst>
          </p:cNvPr>
          <p:cNvSpPr/>
          <p:nvPr/>
        </p:nvSpPr>
        <p:spPr>
          <a:xfrm>
            <a:off x="1657350" y="3176507"/>
            <a:ext cx="1977390" cy="650648"/>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AU" sz="2800" dirty="0">
                <a:latin typeface="Arial" panose="020B0604020202020204" pitchFamily="34" charset="0"/>
                <a:cs typeface="Arial" panose="020B0604020202020204" pitchFamily="34" charset="0"/>
              </a:rPr>
              <a:t>Diarrhoea</a:t>
            </a:r>
            <a:endParaRPr lang="en-AU" dirty="0"/>
          </a:p>
        </p:txBody>
      </p:sp>
      <p:sp>
        <p:nvSpPr>
          <p:cNvPr id="7" name="Rectangle: Rounded Corners 6">
            <a:extLst>
              <a:ext uri="{FF2B5EF4-FFF2-40B4-BE49-F238E27FC236}">
                <a16:creationId xmlns:a16="http://schemas.microsoft.com/office/drawing/2014/main" id="{32C3F939-9060-60B7-DE55-795E8B59E38B}"/>
              </a:ext>
            </a:extLst>
          </p:cNvPr>
          <p:cNvSpPr/>
          <p:nvPr/>
        </p:nvSpPr>
        <p:spPr>
          <a:xfrm>
            <a:off x="6692265" y="3821252"/>
            <a:ext cx="1714500" cy="650648"/>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AU" sz="2800" dirty="0">
                <a:latin typeface="Arial" panose="020B0604020202020204" pitchFamily="34" charset="0"/>
                <a:cs typeface="Arial" panose="020B0604020202020204" pitchFamily="34" charset="0"/>
              </a:rPr>
              <a:t>Vomiting</a:t>
            </a:r>
            <a:endParaRPr lang="en-AU" dirty="0"/>
          </a:p>
        </p:txBody>
      </p:sp>
      <p:sp>
        <p:nvSpPr>
          <p:cNvPr id="8" name="Rectangle: Rounded Corners 7">
            <a:extLst>
              <a:ext uri="{FF2B5EF4-FFF2-40B4-BE49-F238E27FC236}">
                <a16:creationId xmlns:a16="http://schemas.microsoft.com/office/drawing/2014/main" id="{C99FD603-AF25-78D4-314D-06385DFDD95F}"/>
              </a:ext>
            </a:extLst>
          </p:cNvPr>
          <p:cNvSpPr/>
          <p:nvPr/>
        </p:nvSpPr>
        <p:spPr>
          <a:xfrm>
            <a:off x="2366010" y="5080204"/>
            <a:ext cx="1268730" cy="650648"/>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AU" sz="2800" dirty="0">
                <a:latin typeface="Arial" panose="020B0604020202020204" pitchFamily="34" charset="0"/>
                <a:cs typeface="Arial" panose="020B0604020202020204" pitchFamily="34" charset="0"/>
              </a:rPr>
              <a:t>Fever</a:t>
            </a:r>
            <a:endParaRPr lang="en-AU" dirty="0"/>
          </a:p>
        </p:txBody>
      </p:sp>
      <p:sp>
        <p:nvSpPr>
          <p:cNvPr id="9" name="Rectangle: Rounded Corners 8">
            <a:extLst>
              <a:ext uri="{FF2B5EF4-FFF2-40B4-BE49-F238E27FC236}">
                <a16:creationId xmlns:a16="http://schemas.microsoft.com/office/drawing/2014/main" id="{068FB4AA-2A08-25DD-6840-9742E205A486}"/>
              </a:ext>
            </a:extLst>
          </p:cNvPr>
          <p:cNvSpPr/>
          <p:nvPr/>
        </p:nvSpPr>
        <p:spPr>
          <a:xfrm>
            <a:off x="5806440" y="5579313"/>
            <a:ext cx="2137410" cy="650648"/>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AU" sz="2800" dirty="0">
                <a:latin typeface="Arial" panose="020B0604020202020204" pitchFamily="34" charset="0"/>
                <a:cs typeface="Arial" panose="020B0604020202020204" pitchFamily="34" charset="0"/>
              </a:rPr>
              <a:t>Headaches</a:t>
            </a:r>
            <a:endParaRPr lang="en-AU" dirty="0"/>
          </a:p>
        </p:txBody>
      </p:sp>
    </p:spTree>
    <p:extLst>
      <p:ext uri="{BB962C8B-B14F-4D97-AF65-F5344CB8AC3E}">
        <p14:creationId xmlns:p14="http://schemas.microsoft.com/office/powerpoint/2010/main" val="388499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BCF5-5FDB-EA97-65C4-817FEFE74D5A}"/>
              </a:ext>
            </a:extLst>
          </p:cNvPr>
          <p:cNvSpPr>
            <a:spLocks noGrp="1"/>
          </p:cNvSpPr>
          <p:nvPr>
            <p:ph type="title"/>
          </p:nvPr>
        </p:nvSpPr>
        <p:spPr/>
        <p:txBody>
          <a:bodyPr/>
          <a:lstStyle/>
          <a:p>
            <a:r>
              <a:rPr lang="en-AU" dirty="0"/>
              <a:t>Causes of foodborne illness</a:t>
            </a:r>
          </a:p>
        </p:txBody>
      </p:sp>
      <p:sp>
        <p:nvSpPr>
          <p:cNvPr id="4" name="Rectangle: Rounded Corners 3">
            <a:extLst>
              <a:ext uri="{FF2B5EF4-FFF2-40B4-BE49-F238E27FC236}">
                <a16:creationId xmlns:a16="http://schemas.microsoft.com/office/drawing/2014/main" id="{D4D8D112-5084-1108-4CFC-FD341F01B9BC}"/>
              </a:ext>
            </a:extLst>
          </p:cNvPr>
          <p:cNvSpPr/>
          <p:nvPr/>
        </p:nvSpPr>
        <p:spPr>
          <a:xfrm>
            <a:off x="640080" y="1441041"/>
            <a:ext cx="6206490" cy="673509"/>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dirty="0">
                <a:latin typeface="Arial" panose="020B0604020202020204" pitchFamily="34" charset="0"/>
                <a:cs typeface="Arial" panose="020B0604020202020204" pitchFamily="34" charset="0"/>
              </a:rPr>
              <a:t>Not cooking food thoroughly</a:t>
            </a:r>
            <a:endParaRPr lang="en-AU" dirty="0"/>
          </a:p>
        </p:txBody>
      </p:sp>
      <p:sp>
        <p:nvSpPr>
          <p:cNvPr id="5" name="Rectangle: Rounded Corners 4">
            <a:extLst>
              <a:ext uri="{FF2B5EF4-FFF2-40B4-BE49-F238E27FC236}">
                <a16:creationId xmlns:a16="http://schemas.microsoft.com/office/drawing/2014/main" id="{5DD32A7B-655E-32F7-FF0D-83ACA258CE47}"/>
              </a:ext>
            </a:extLst>
          </p:cNvPr>
          <p:cNvSpPr/>
          <p:nvPr/>
        </p:nvSpPr>
        <p:spPr>
          <a:xfrm>
            <a:off x="640080" y="2366867"/>
            <a:ext cx="9177020" cy="673509"/>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dirty="0">
                <a:latin typeface="Arial" panose="020B0604020202020204" pitchFamily="34" charset="0"/>
                <a:cs typeface="Arial" panose="020B0604020202020204" pitchFamily="34" charset="0"/>
              </a:rPr>
              <a:t>Not storing food that needs to be chilled below 5</a:t>
            </a:r>
            <a:r>
              <a:rPr lang="en-US" sz="2800" dirty="0">
                <a:latin typeface="Arial" panose="020B0604020202020204" pitchFamily="34" charset="0"/>
                <a:cs typeface="Arial" panose="020B0604020202020204" pitchFamily="34" charset="0"/>
                <a:sym typeface="Symbol" panose="05050102010706020507" pitchFamily="18" charset="2"/>
              </a:rPr>
              <a:t></a:t>
            </a:r>
            <a:r>
              <a:rPr lang="en-US" sz="2800" dirty="0">
                <a:latin typeface="Arial" panose="020B0604020202020204" pitchFamily="34" charset="0"/>
                <a:cs typeface="Arial" panose="020B0604020202020204" pitchFamily="34" charset="0"/>
              </a:rPr>
              <a:t>C</a:t>
            </a:r>
            <a:endParaRPr lang="en-AU" dirty="0"/>
          </a:p>
        </p:txBody>
      </p:sp>
      <p:sp>
        <p:nvSpPr>
          <p:cNvPr id="6" name="Rectangle: Rounded Corners 5">
            <a:extLst>
              <a:ext uri="{FF2B5EF4-FFF2-40B4-BE49-F238E27FC236}">
                <a16:creationId xmlns:a16="http://schemas.microsoft.com/office/drawing/2014/main" id="{451B1BB2-49DD-6FDB-0129-17531C155214}"/>
              </a:ext>
            </a:extLst>
          </p:cNvPr>
          <p:cNvSpPr/>
          <p:nvPr/>
        </p:nvSpPr>
        <p:spPr>
          <a:xfrm>
            <a:off x="640080" y="3292693"/>
            <a:ext cx="10389870" cy="673509"/>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dirty="0">
                <a:latin typeface="Arial" panose="020B0604020202020204" pitchFamily="34" charset="0"/>
                <a:cs typeface="Arial" panose="020B0604020202020204" pitchFamily="34" charset="0"/>
              </a:rPr>
              <a:t>Someone who is ill or has poor hand hygiene handling the food</a:t>
            </a:r>
            <a:endParaRPr lang="en-AU" dirty="0"/>
          </a:p>
        </p:txBody>
      </p:sp>
      <p:sp>
        <p:nvSpPr>
          <p:cNvPr id="7" name="Rectangle: Rounded Corners 6">
            <a:extLst>
              <a:ext uri="{FF2B5EF4-FFF2-40B4-BE49-F238E27FC236}">
                <a16:creationId xmlns:a16="http://schemas.microsoft.com/office/drawing/2014/main" id="{2F9B6E3A-2B86-F862-1D77-4318B4F32E35}"/>
              </a:ext>
            </a:extLst>
          </p:cNvPr>
          <p:cNvSpPr/>
          <p:nvPr/>
        </p:nvSpPr>
        <p:spPr>
          <a:xfrm>
            <a:off x="640080" y="4218519"/>
            <a:ext cx="6412230" cy="619205"/>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dirty="0">
                <a:latin typeface="Arial" panose="020B0604020202020204" pitchFamily="34" charset="0"/>
                <a:cs typeface="Arial" panose="020B0604020202020204" pitchFamily="34" charset="0"/>
              </a:rPr>
              <a:t>Eating food after a ‘use-by’ date</a:t>
            </a:r>
            <a:endParaRPr lang="en-AU" sz="2800" dirty="0">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390B933C-9117-FE25-4904-8EA526AB951A}"/>
              </a:ext>
            </a:extLst>
          </p:cNvPr>
          <p:cNvSpPr/>
          <p:nvPr/>
        </p:nvSpPr>
        <p:spPr>
          <a:xfrm>
            <a:off x="640080" y="5090041"/>
            <a:ext cx="9475470" cy="1247259"/>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dirty="0">
                <a:latin typeface="Arial" panose="020B0604020202020204" pitchFamily="34" charset="0"/>
                <a:cs typeface="Arial" panose="020B0604020202020204" pitchFamily="34" charset="0"/>
              </a:rPr>
              <a:t>Cross contamination–bacteria is spread between food, surfaces, utensils and equipment. </a:t>
            </a:r>
            <a:endParaRPr lang="en-AU"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127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18CEB-AA8F-9E09-EB7E-0D96559BF4E5}"/>
              </a:ext>
            </a:extLst>
          </p:cNvPr>
          <p:cNvSpPr>
            <a:spLocks noGrp="1"/>
          </p:cNvSpPr>
          <p:nvPr>
            <p:ph type="title"/>
          </p:nvPr>
        </p:nvSpPr>
        <p:spPr/>
        <p:txBody>
          <a:bodyPr/>
          <a:lstStyle/>
          <a:p>
            <a:r>
              <a:rPr lang="en-AU" dirty="0"/>
              <a:t>Higher risk foods</a:t>
            </a:r>
          </a:p>
        </p:txBody>
      </p:sp>
      <p:sp>
        <p:nvSpPr>
          <p:cNvPr id="4" name="Rectangle: Rounded Corners 3">
            <a:extLst>
              <a:ext uri="{FF2B5EF4-FFF2-40B4-BE49-F238E27FC236}">
                <a16:creationId xmlns:a16="http://schemas.microsoft.com/office/drawing/2014/main" id="{6A7B69AD-4F09-4178-E5A9-3E79A456829B}"/>
              </a:ext>
            </a:extLst>
          </p:cNvPr>
          <p:cNvSpPr/>
          <p:nvPr/>
        </p:nvSpPr>
        <p:spPr>
          <a:xfrm>
            <a:off x="640080" y="1441041"/>
            <a:ext cx="6206490" cy="673509"/>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dirty="0">
                <a:latin typeface="Arial" panose="020B0604020202020204" pitchFamily="34" charset="0"/>
                <a:cs typeface="Arial" panose="020B0604020202020204" pitchFamily="34" charset="0"/>
              </a:rPr>
              <a:t>Meat, especially undercooked mince</a:t>
            </a:r>
            <a:endParaRPr lang="en-AU" dirty="0"/>
          </a:p>
        </p:txBody>
      </p:sp>
      <p:sp>
        <p:nvSpPr>
          <p:cNvPr id="5" name="Rectangle: Rounded Corners 4">
            <a:extLst>
              <a:ext uri="{FF2B5EF4-FFF2-40B4-BE49-F238E27FC236}">
                <a16:creationId xmlns:a16="http://schemas.microsoft.com/office/drawing/2014/main" id="{B3437FD2-8B47-F3B7-D455-4D9ECD681D8D}"/>
              </a:ext>
            </a:extLst>
          </p:cNvPr>
          <p:cNvSpPr/>
          <p:nvPr/>
        </p:nvSpPr>
        <p:spPr>
          <a:xfrm>
            <a:off x="640080" y="2366867"/>
            <a:ext cx="7364136" cy="673509"/>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dirty="0">
                <a:latin typeface="Arial" panose="020B0604020202020204" pitchFamily="34" charset="0"/>
                <a:cs typeface="Arial" panose="020B0604020202020204" pitchFamily="34" charset="0"/>
              </a:rPr>
              <a:t>Raw or undercooked poultry such as chicken</a:t>
            </a:r>
            <a:endParaRPr lang="en-AU" dirty="0"/>
          </a:p>
        </p:txBody>
      </p:sp>
      <p:sp>
        <p:nvSpPr>
          <p:cNvPr id="6" name="Rectangle: Rounded Corners 5">
            <a:extLst>
              <a:ext uri="{FF2B5EF4-FFF2-40B4-BE49-F238E27FC236}">
                <a16:creationId xmlns:a16="http://schemas.microsoft.com/office/drawing/2014/main" id="{26150A8A-F504-DE76-466F-FF19A0AB4CD3}"/>
              </a:ext>
            </a:extLst>
          </p:cNvPr>
          <p:cNvSpPr/>
          <p:nvPr/>
        </p:nvSpPr>
        <p:spPr>
          <a:xfrm>
            <a:off x="640080" y="3292693"/>
            <a:ext cx="10389870" cy="673509"/>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dirty="0">
                <a:latin typeface="Arial" panose="020B0604020202020204" pitchFamily="34" charset="0"/>
                <a:cs typeface="Arial" panose="020B0604020202020204" pitchFamily="34" charset="0"/>
              </a:rPr>
              <a:t>Raw or lightly cooked eggs including foods made from raw egg</a:t>
            </a:r>
            <a:endParaRPr lang="en-AU" dirty="0"/>
          </a:p>
        </p:txBody>
      </p:sp>
      <p:sp>
        <p:nvSpPr>
          <p:cNvPr id="7" name="Rectangle: Rounded Corners 6">
            <a:extLst>
              <a:ext uri="{FF2B5EF4-FFF2-40B4-BE49-F238E27FC236}">
                <a16:creationId xmlns:a16="http://schemas.microsoft.com/office/drawing/2014/main" id="{613DB1FD-5F74-8E52-CE9E-F51DF2A15F55}"/>
              </a:ext>
            </a:extLst>
          </p:cNvPr>
          <p:cNvSpPr/>
          <p:nvPr/>
        </p:nvSpPr>
        <p:spPr>
          <a:xfrm>
            <a:off x="640080" y="4218519"/>
            <a:ext cx="6412230" cy="619205"/>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dirty="0">
                <a:latin typeface="Arial" panose="020B0604020202020204" pitchFamily="34" charset="0"/>
                <a:cs typeface="Arial" panose="020B0604020202020204" pitchFamily="34" charset="0"/>
              </a:rPr>
              <a:t>Smallgoods such as salami and hams</a:t>
            </a:r>
            <a:endParaRPr lang="en-AU" sz="2800" dirty="0">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CC3B32B7-6CE8-4827-2144-7C76A9AF0E9B}"/>
              </a:ext>
            </a:extLst>
          </p:cNvPr>
          <p:cNvSpPr/>
          <p:nvPr/>
        </p:nvSpPr>
        <p:spPr>
          <a:xfrm>
            <a:off x="640080" y="5090041"/>
            <a:ext cx="9475470" cy="619205"/>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dirty="0">
                <a:latin typeface="Arial" panose="020B0604020202020204" pitchFamily="34" charset="0"/>
                <a:cs typeface="Arial" panose="020B0604020202020204" pitchFamily="34" charset="0"/>
              </a:rPr>
              <a:t>Cooked rice and pasta not kept at the correct temperature</a:t>
            </a:r>
            <a:endParaRPr lang="en-AU" sz="2800" dirty="0">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84FD5000-55A5-B987-6425-449B0B9ADE1F}"/>
              </a:ext>
            </a:extLst>
          </p:cNvPr>
          <p:cNvSpPr/>
          <p:nvPr/>
        </p:nvSpPr>
        <p:spPr>
          <a:xfrm>
            <a:off x="640080" y="5961563"/>
            <a:ext cx="5455920" cy="619205"/>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dirty="0">
                <a:latin typeface="Arial" panose="020B0604020202020204" pitchFamily="34" charset="0"/>
                <a:cs typeface="Arial" panose="020B0604020202020204" pitchFamily="34" charset="0"/>
              </a:rPr>
              <a:t>Prepared salads and fruit salad</a:t>
            </a:r>
            <a:endParaRPr lang="en-AU"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292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0A98E-DC4C-46AA-1DD4-B25051F3222F}"/>
              </a:ext>
            </a:extLst>
          </p:cNvPr>
          <p:cNvSpPr>
            <a:spLocks noGrp="1"/>
          </p:cNvSpPr>
          <p:nvPr>
            <p:ph type="title"/>
          </p:nvPr>
        </p:nvSpPr>
        <p:spPr/>
        <p:txBody>
          <a:bodyPr/>
          <a:lstStyle/>
          <a:p>
            <a:r>
              <a:rPr lang="en-AU" dirty="0"/>
              <a:t>How do we keep food safe?</a:t>
            </a:r>
          </a:p>
        </p:txBody>
      </p:sp>
      <p:sp>
        <p:nvSpPr>
          <p:cNvPr id="6" name="Rectangle: Rounded Corners 5">
            <a:extLst>
              <a:ext uri="{FF2B5EF4-FFF2-40B4-BE49-F238E27FC236}">
                <a16:creationId xmlns:a16="http://schemas.microsoft.com/office/drawing/2014/main" id="{1293117A-8089-9249-102D-C97348278E48}"/>
              </a:ext>
            </a:extLst>
          </p:cNvPr>
          <p:cNvSpPr/>
          <p:nvPr/>
        </p:nvSpPr>
        <p:spPr>
          <a:xfrm>
            <a:off x="640080" y="1441042"/>
            <a:ext cx="9212580" cy="1135378"/>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dirty="0">
                <a:latin typeface="Arial" panose="020B0604020202020204" pitchFamily="34" charset="0"/>
                <a:cs typeface="Arial" panose="020B0604020202020204" pitchFamily="34" charset="0"/>
              </a:rPr>
              <a:t>Properly cleaning and sanitising all surfaces, equipment and utensils</a:t>
            </a:r>
            <a:endParaRPr lang="en-AU" sz="2800" dirty="0">
              <a:latin typeface="Arial" panose="020B0604020202020204" pitchFamily="34" charset="0"/>
              <a:cs typeface="Arial" panose="020B0604020202020204" pitchFamily="34" charset="0"/>
            </a:endParaRPr>
          </a:p>
          <a:p>
            <a:pPr algn="ctr"/>
            <a:endParaRPr lang="en-AU" dirty="0"/>
          </a:p>
        </p:txBody>
      </p:sp>
      <p:sp>
        <p:nvSpPr>
          <p:cNvPr id="7" name="Rectangle: Rounded Corners 6">
            <a:extLst>
              <a:ext uri="{FF2B5EF4-FFF2-40B4-BE49-F238E27FC236}">
                <a16:creationId xmlns:a16="http://schemas.microsoft.com/office/drawing/2014/main" id="{43B21A3F-B049-7C7F-2E09-78719E1F324E}"/>
              </a:ext>
            </a:extLst>
          </p:cNvPr>
          <p:cNvSpPr/>
          <p:nvPr/>
        </p:nvSpPr>
        <p:spPr>
          <a:xfrm>
            <a:off x="640080" y="2810027"/>
            <a:ext cx="9212580" cy="1135378"/>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dirty="0">
                <a:latin typeface="Arial" panose="020B0604020202020204" pitchFamily="34" charset="0"/>
                <a:cs typeface="Arial" panose="020B0604020202020204" pitchFamily="34" charset="0"/>
              </a:rPr>
              <a:t>Storing, chilling and heating food correctly: temperature, environment and equipment</a:t>
            </a:r>
            <a:endParaRPr lang="en-AU" sz="2800" dirty="0">
              <a:latin typeface="Arial" panose="020B0604020202020204" pitchFamily="34" charset="0"/>
              <a:cs typeface="Arial" panose="020B0604020202020204" pitchFamily="34" charset="0"/>
            </a:endParaRPr>
          </a:p>
          <a:p>
            <a:pPr algn="ctr"/>
            <a:endParaRPr lang="en-AU" dirty="0"/>
          </a:p>
        </p:txBody>
      </p:sp>
      <p:sp>
        <p:nvSpPr>
          <p:cNvPr id="8" name="Rectangle: Rounded Corners 7">
            <a:extLst>
              <a:ext uri="{FF2B5EF4-FFF2-40B4-BE49-F238E27FC236}">
                <a16:creationId xmlns:a16="http://schemas.microsoft.com/office/drawing/2014/main" id="{84ACFF82-35EF-93C2-3C89-2CBA62A6BE37}"/>
              </a:ext>
            </a:extLst>
          </p:cNvPr>
          <p:cNvSpPr/>
          <p:nvPr/>
        </p:nvSpPr>
        <p:spPr>
          <a:xfrm>
            <a:off x="640080" y="4198408"/>
            <a:ext cx="9212580" cy="1135378"/>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dirty="0">
                <a:latin typeface="Arial" panose="020B0604020202020204" pitchFamily="34" charset="0"/>
                <a:cs typeface="Arial" panose="020B0604020202020204" pitchFamily="34" charset="0"/>
              </a:rPr>
              <a:t>Maintaining a high level of personal hygiene, especially hand-washing</a:t>
            </a:r>
            <a:endParaRPr lang="en-AU" sz="2800" dirty="0">
              <a:latin typeface="Arial" panose="020B0604020202020204" pitchFamily="34" charset="0"/>
              <a:cs typeface="Arial" panose="020B0604020202020204" pitchFamily="34" charset="0"/>
            </a:endParaRPr>
          </a:p>
          <a:p>
            <a:pPr algn="ctr"/>
            <a:endParaRPr lang="en-AU" dirty="0"/>
          </a:p>
        </p:txBody>
      </p:sp>
      <p:sp>
        <p:nvSpPr>
          <p:cNvPr id="9" name="Rectangle: Rounded Corners 8">
            <a:extLst>
              <a:ext uri="{FF2B5EF4-FFF2-40B4-BE49-F238E27FC236}">
                <a16:creationId xmlns:a16="http://schemas.microsoft.com/office/drawing/2014/main" id="{626B4CEA-C9F3-297E-8974-3679827A6784}"/>
              </a:ext>
            </a:extLst>
          </p:cNvPr>
          <p:cNvSpPr/>
          <p:nvPr/>
        </p:nvSpPr>
        <p:spPr>
          <a:xfrm>
            <a:off x="640080" y="5586789"/>
            <a:ext cx="9212580" cy="715137"/>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dirty="0">
                <a:latin typeface="Arial" panose="020B0604020202020204" pitchFamily="34" charset="0"/>
                <a:cs typeface="Arial" panose="020B0604020202020204" pitchFamily="34" charset="0"/>
              </a:rPr>
              <a:t>Implementing effective pest control</a:t>
            </a:r>
            <a:endParaRPr lang="en-AU" sz="2800" dirty="0">
              <a:latin typeface="Arial" panose="020B0604020202020204" pitchFamily="34" charset="0"/>
              <a:cs typeface="Arial" panose="020B0604020202020204" pitchFamily="34" charset="0"/>
            </a:endParaRPr>
          </a:p>
          <a:p>
            <a:pPr algn="ctr"/>
            <a:endParaRPr lang="en-AU" dirty="0"/>
          </a:p>
        </p:txBody>
      </p:sp>
    </p:spTree>
    <p:extLst>
      <p:ext uri="{BB962C8B-B14F-4D97-AF65-F5344CB8AC3E}">
        <p14:creationId xmlns:p14="http://schemas.microsoft.com/office/powerpoint/2010/main" val="146151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371CA-93C9-3B28-5A32-780AB84262B6}"/>
              </a:ext>
            </a:extLst>
          </p:cNvPr>
          <p:cNvSpPr>
            <a:spLocks noGrp="1"/>
          </p:cNvSpPr>
          <p:nvPr>
            <p:ph type="title"/>
          </p:nvPr>
        </p:nvSpPr>
        <p:spPr/>
        <p:txBody>
          <a:bodyPr/>
          <a:lstStyle/>
          <a:p>
            <a:r>
              <a:rPr lang="en-AU" dirty="0"/>
              <a:t>Personal hygiene standards</a:t>
            </a:r>
          </a:p>
        </p:txBody>
      </p:sp>
      <p:sp>
        <p:nvSpPr>
          <p:cNvPr id="4" name="Rectangle: Rounded Corners 3">
            <a:extLst>
              <a:ext uri="{FF2B5EF4-FFF2-40B4-BE49-F238E27FC236}">
                <a16:creationId xmlns:a16="http://schemas.microsoft.com/office/drawing/2014/main" id="{5A3BF075-E4D2-0418-71E7-5C0E004CE308}"/>
              </a:ext>
            </a:extLst>
          </p:cNvPr>
          <p:cNvSpPr/>
          <p:nvPr/>
        </p:nvSpPr>
        <p:spPr>
          <a:xfrm>
            <a:off x="640080" y="1441042"/>
            <a:ext cx="2708910" cy="650648"/>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AU" sz="2800" dirty="0">
                <a:latin typeface="Arial" panose="020B0604020202020204" pitchFamily="34" charset="0"/>
                <a:cs typeface="Arial" panose="020B0604020202020204" pitchFamily="34" charset="0"/>
              </a:rPr>
              <a:t>Washing hands</a:t>
            </a:r>
          </a:p>
          <a:p>
            <a:pPr algn="ctr"/>
            <a:endParaRPr lang="en-AU" dirty="0"/>
          </a:p>
        </p:txBody>
      </p:sp>
      <p:sp>
        <p:nvSpPr>
          <p:cNvPr id="5" name="Rectangle: Rounded Corners 4">
            <a:extLst>
              <a:ext uri="{FF2B5EF4-FFF2-40B4-BE49-F238E27FC236}">
                <a16:creationId xmlns:a16="http://schemas.microsoft.com/office/drawing/2014/main" id="{6BD7DE8A-CF2D-6F65-BF5D-2F8691570CFA}"/>
              </a:ext>
            </a:extLst>
          </p:cNvPr>
          <p:cNvSpPr/>
          <p:nvPr/>
        </p:nvSpPr>
        <p:spPr>
          <a:xfrm>
            <a:off x="640080" y="2372095"/>
            <a:ext cx="5852160" cy="650648"/>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AU" sz="2800" dirty="0">
                <a:latin typeface="Arial" panose="020B0604020202020204" pitchFamily="34" charset="0"/>
                <a:cs typeface="Arial" panose="020B0604020202020204" pitchFamily="34" charset="0"/>
              </a:rPr>
              <a:t>Not sneezing or coughing on food</a:t>
            </a:r>
          </a:p>
          <a:p>
            <a:pPr algn="ctr"/>
            <a:endParaRPr lang="en-AU" dirty="0"/>
          </a:p>
        </p:txBody>
      </p:sp>
      <p:sp>
        <p:nvSpPr>
          <p:cNvPr id="6" name="Rectangle: Rounded Corners 5">
            <a:extLst>
              <a:ext uri="{FF2B5EF4-FFF2-40B4-BE49-F238E27FC236}">
                <a16:creationId xmlns:a16="http://schemas.microsoft.com/office/drawing/2014/main" id="{B939DF73-FD74-AABE-062C-8B65A0847BA8}"/>
              </a:ext>
            </a:extLst>
          </p:cNvPr>
          <p:cNvSpPr/>
          <p:nvPr/>
        </p:nvSpPr>
        <p:spPr>
          <a:xfrm>
            <a:off x="640080" y="5054824"/>
            <a:ext cx="2708910" cy="650648"/>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AU" sz="2800" dirty="0">
                <a:latin typeface="Arial" panose="020B0604020202020204" pitchFamily="34" charset="0"/>
                <a:cs typeface="Arial" panose="020B0604020202020204" pitchFamily="34" charset="0"/>
              </a:rPr>
              <a:t>Tying hair back</a:t>
            </a:r>
          </a:p>
          <a:p>
            <a:pPr algn="ctr"/>
            <a:endParaRPr lang="en-AU" dirty="0"/>
          </a:p>
        </p:txBody>
      </p:sp>
      <p:sp>
        <p:nvSpPr>
          <p:cNvPr id="7" name="Rectangle: Rounded Corners 6">
            <a:extLst>
              <a:ext uri="{FF2B5EF4-FFF2-40B4-BE49-F238E27FC236}">
                <a16:creationId xmlns:a16="http://schemas.microsoft.com/office/drawing/2014/main" id="{7FECCF68-DE17-C129-947F-976678D94420}"/>
              </a:ext>
            </a:extLst>
          </p:cNvPr>
          <p:cNvSpPr/>
          <p:nvPr/>
        </p:nvSpPr>
        <p:spPr>
          <a:xfrm>
            <a:off x="640080" y="4160581"/>
            <a:ext cx="8321040" cy="650648"/>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AU" sz="2800" dirty="0">
                <a:latin typeface="Arial" panose="020B0604020202020204" pitchFamily="34" charset="0"/>
                <a:cs typeface="Arial" panose="020B0604020202020204" pitchFamily="34" charset="0"/>
              </a:rPr>
              <a:t>Keeping dogs, cats and insects away from food</a:t>
            </a:r>
          </a:p>
          <a:p>
            <a:pPr algn="ctr"/>
            <a:endParaRPr lang="en-AU" dirty="0"/>
          </a:p>
        </p:txBody>
      </p:sp>
      <p:sp>
        <p:nvSpPr>
          <p:cNvPr id="8" name="Rectangle: Rounded Corners 7">
            <a:extLst>
              <a:ext uri="{FF2B5EF4-FFF2-40B4-BE49-F238E27FC236}">
                <a16:creationId xmlns:a16="http://schemas.microsoft.com/office/drawing/2014/main" id="{91F304D6-6DF6-D3EB-60E4-87E3E0C0DE04}"/>
              </a:ext>
            </a:extLst>
          </p:cNvPr>
          <p:cNvSpPr/>
          <p:nvPr/>
        </p:nvSpPr>
        <p:spPr>
          <a:xfrm>
            <a:off x="640080" y="3266338"/>
            <a:ext cx="10069830" cy="650648"/>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dirty="0">
                <a:latin typeface="Arial" panose="020B0604020202020204" pitchFamily="34" charset="0"/>
                <a:cs typeface="Arial" panose="020B0604020202020204" pitchFamily="34" charset="0"/>
              </a:rPr>
              <a:t>Not sitting on benches/tables or any food preparation surface</a:t>
            </a:r>
            <a:endParaRPr lang="en-AU" dirty="0"/>
          </a:p>
        </p:txBody>
      </p:sp>
      <p:sp>
        <p:nvSpPr>
          <p:cNvPr id="9" name="Rectangle: Rounded Corners 8">
            <a:extLst>
              <a:ext uri="{FF2B5EF4-FFF2-40B4-BE49-F238E27FC236}">
                <a16:creationId xmlns:a16="http://schemas.microsoft.com/office/drawing/2014/main" id="{805DA2BA-88C4-A654-5B22-E2C2587982F4}"/>
              </a:ext>
            </a:extLst>
          </p:cNvPr>
          <p:cNvSpPr/>
          <p:nvPr/>
        </p:nvSpPr>
        <p:spPr>
          <a:xfrm>
            <a:off x="640080" y="5949067"/>
            <a:ext cx="2708910" cy="650648"/>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AU" sz="2800" dirty="0">
                <a:latin typeface="Arial" panose="020B0604020202020204" pitchFamily="34" charset="0"/>
                <a:cs typeface="Arial" panose="020B0604020202020204" pitchFamily="34" charset="0"/>
              </a:rPr>
              <a:t>Washing hands</a:t>
            </a:r>
          </a:p>
          <a:p>
            <a:pPr algn="ctr"/>
            <a:endParaRPr lang="en-AU" dirty="0"/>
          </a:p>
        </p:txBody>
      </p:sp>
    </p:spTree>
    <p:extLst>
      <p:ext uri="{BB962C8B-B14F-4D97-AF65-F5344CB8AC3E}">
        <p14:creationId xmlns:p14="http://schemas.microsoft.com/office/powerpoint/2010/main" val="302526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F1B34-7955-B68E-E1BF-EE3C95B59BB8}"/>
              </a:ext>
            </a:extLst>
          </p:cNvPr>
          <p:cNvSpPr>
            <a:spLocks noGrp="1"/>
          </p:cNvSpPr>
          <p:nvPr>
            <p:ph type="title"/>
          </p:nvPr>
        </p:nvSpPr>
        <p:spPr/>
        <p:txBody>
          <a:bodyPr/>
          <a:lstStyle/>
          <a:p>
            <a:r>
              <a:rPr lang="en-AU" dirty="0"/>
              <a:t>Food safety at home</a:t>
            </a:r>
          </a:p>
        </p:txBody>
      </p:sp>
      <p:pic>
        <p:nvPicPr>
          <p:cNvPr id="4" name="Online Media 2" title="Food Safety Week - Behind the News">
            <a:hlinkClick r:id="" action="ppaction://media"/>
            <a:extLst>
              <a:ext uri="{FF2B5EF4-FFF2-40B4-BE49-F238E27FC236}">
                <a16:creationId xmlns:a16="http://schemas.microsoft.com/office/drawing/2014/main" id="{4B1B0775-8E41-BF0D-2247-ACDC7CEE7C3E}"/>
              </a:ext>
            </a:extLst>
          </p:cNvPr>
          <p:cNvPicPr>
            <a:picLocks noRot="1" noChangeAspect="1"/>
          </p:cNvPicPr>
          <p:nvPr>
            <a:videoFile r:link="rId1"/>
          </p:nvPr>
        </p:nvPicPr>
        <p:blipFill>
          <a:blip r:embed="rId4"/>
          <a:stretch>
            <a:fillRect/>
          </a:stretch>
        </p:blipFill>
        <p:spPr>
          <a:xfrm>
            <a:off x="1062990" y="1142379"/>
            <a:ext cx="9152255" cy="5166981"/>
          </a:xfrm>
          <a:prstGeom prst="rect">
            <a:avLst/>
          </a:prstGeom>
        </p:spPr>
      </p:pic>
    </p:spTree>
    <p:extLst>
      <p:ext uri="{BB962C8B-B14F-4D97-AF65-F5344CB8AC3E}">
        <p14:creationId xmlns:p14="http://schemas.microsoft.com/office/powerpoint/2010/main" val="949357088"/>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4F78E-92AF-40FE-76A0-43F4139F7346}"/>
              </a:ext>
            </a:extLst>
          </p:cNvPr>
          <p:cNvSpPr>
            <a:spLocks noGrp="1"/>
          </p:cNvSpPr>
          <p:nvPr>
            <p:ph type="title"/>
          </p:nvPr>
        </p:nvSpPr>
        <p:spPr/>
        <p:txBody>
          <a:bodyPr/>
          <a:lstStyle/>
          <a:p>
            <a:r>
              <a:rPr lang="en-AU" dirty="0"/>
              <a:t>Golden rules on food safety</a:t>
            </a:r>
          </a:p>
        </p:txBody>
      </p:sp>
      <p:pic>
        <p:nvPicPr>
          <p:cNvPr id="4" name="Online Media 1" title="Four Golden Rules of food safety">
            <a:hlinkClick r:id="" action="ppaction://media"/>
            <a:extLst>
              <a:ext uri="{FF2B5EF4-FFF2-40B4-BE49-F238E27FC236}">
                <a16:creationId xmlns:a16="http://schemas.microsoft.com/office/drawing/2014/main" id="{259CA4F5-B0A8-8F85-6671-5731B4DF99B0}"/>
              </a:ext>
            </a:extLst>
          </p:cNvPr>
          <p:cNvPicPr>
            <a:picLocks noRot="1" noChangeAspect="1"/>
          </p:cNvPicPr>
          <p:nvPr>
            <a:videoFile r:link="rId1"/>
          </p:nvPr>
        </p:nvPicPr>
        <p:blipFill>
          <a:blip r:embed="rId4"/>
          <a:stretch>
            <a:fillRect/>
          </a:stretch>
        </p:blipFill>
        <p:spPr>
          <a:xfrm>
            <a:off x="1830409" y="1474470"/>
            <a:ext cx="8240088" cy="4652010"/>
          </a:xfrm>
          <a:prstGeom prst="rect">
            <a:avLst/>
          </a:prstGeom>
        </p:spPr>
      </p:pic>
    </p:spTree>
    <p:extLst>
      <p:ext uri="{BB962C8B-B14F-4D97-AF65-F5344CB8AC3E}">
        <p14:creationId xmlns:p14="http://schemas.microsoft.com/office/powerpoint/2010/main" val="1894296119"/>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8C179-B97A-4CA7-E158-B7CF489D8329}"/>
              </a:ext>
            </a:extLst>
          </p:cNvPr>
          <p:cNvSpPr>
            <a:spLocks noGrp="1"/>
          </p:cNvSpPr>
          <p:nvPr>
            <p:ph type="title"/>
          </p:nvPr>
        </p:nvSpPr>
        <p:spPr/>
        <p:txBody>
          <a:bodyPr/>
          <a:lstStyle/>
          <a:p>
            <a:r>
              <a:rPr lang="en-AU" dirty="0"/>
              <a:t>Food manufacturing</a:t>
            </a:r>
          </a:p>
        </p:txBody>
      </p:sp>
      <p:sp>
        <p:nvSpPr>
          <p:cNvPr id="4" name="Rectangle: Rounded Corners 3">
            <a:extLst>
              <a:ext uri="{FF2B5EF4-FFF2-40B4-BE49-F238E27FC236}">
                <a16:creationId xmlns:a16="http://schemas.microsoft.com/office/drawing/2014/main" id="{5F951849-CF3E-F06F-2F81-38A125E0ED86}"/>
              </a:ext>
            </a:extLst>
          </p:cNvPr>
          <p:cNvSpPr/>
          <p:nvPr/>
        </p:nvSpPr>
        <p:spPr>
          <a:xfrm>
            <a:off x="640080" y="1486762"/>
            <a:ext cx="10287000" cy="1176428"/>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AU" sz="2800" dirty="0">
                <a:latin typeface="Arial" panose="020B0604020202020204" pitchFamily="34" charset="0"/>
                <a:cs typeface="Arial" panose="020B0604020202020204" pitchFamily="34" charset="0"/>
              </a:rPr>
              <a:t>Food businesses, including food manufacturers, must follow food safety practices to ensure the food they sell is safe.</a:t>
            </a:r>
            <a:endParaRPr lang="en-AU" sz="28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52EDD74-E390-C36D-E205-9EFBAD3ED400}"/>
              </a:ext>
            </a:extLst>
          </p:cNvPr>
          <p:cNvSpPr txBox="1"/>
          <p:nvPr/>
        </p:nvSpPr>
        <p:spPr>
          <a:xfrm>
            <a:off x="640080" y="3004526"/>
            <a:ext cx="9566910" cy="3046988"/>
          </a:xfrm>
          <a:prstGeom prst="rect">
            <a:avLst/>
          </a:prstGeom>
          <a:noFill/>
        </p:spPr>
        <p:txBody>
          <a:bodyPr wrap="square" rtlCol="0">
            <a:spAutoFit/>
          </a:bodyPr>
          <a:lstStyle/>
          <a:p>
            <a:r>
              <a:rPr lang="en-AU" sz="3200" dirty="0">
                <a:latin typeface="Arial" panose="020B0604020202020204" pitchFamily="34" charset="0"/>
                <a:cs typeface="Arial" panose="020B0604020202020204" pitchFamily="34" charset="0"/>
              </a:rPr>
              <a:t>Kay practices:</a:t>
            </a:r>
          </a:p>
          <a:p>
            <a:pPr marL="457200" indent="-457200">
              <a:buFont typeface="Arial" panose="020B0604020202020204" pitchFamily="34" charset="0"/>
              <a:buChar char="•"/>
            </a:pPr>
            <a:r>
              <a:rPr lang="en-AU" sz="3200" dirty="0">
                <a:latin typeface="Arial" panose="020B0604020202020204" pitchFamily="34" charset="0"/>
                <a:cs typeface="Arial" panose="020B0604020202020204" pitchFamily="34" charset="0"/>
              </a:rPr>
              <a:t>Start with safe food</a:t>
            </a:r>
          </a:p>
          <a:p>
            <a:pPr marL="457200" indent="-457200">
              <a:buFont typeface="Arial" panose="020B0604020202020204" pitchFamily="34" charset="0"/>
              <a:buChar char="•"/>
            </a:pPr>
            <a:r>
              <a:rPr lang="en-AU" sz="3200" dirty="0">
                <a:latin typeface="Arial" panose="020B0604020202020204" pitchFamily="34" charset="0"/>
                <a:cs typeface="Arial" panose="020B0604020202020204" pitchFamily="34" charset="0"/>
              </a:rPr>
              <a:t>Prevent food contamination</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Use processing steps known to achieve food safety</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Keep food at safe temperatures</a:t>
            </a:r>
            <a:endParaRPr lang="en-AU"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59176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45F64-A40A-C64F-FE6D-C90B487BD53E}"/>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E423B450-26C7-4B19-5424-08792185D10E}"/>
              </a:ext>
            </a:extLst>
          </p:cNvPr>
          <p:cNvSpPr>
            <a:spLocks noGrp="1"/>
          </p:cNvSpPr>
          <p:nvPr>
            <p:ph idx="1"/>
          </p:nvPr>
        </p:nvSpPr>
        <p:spPr/>
        <p:txBody>
          <a:bodyPr/>
          <a:lstStyle/>
          <a:p>
            <a:pPr marL="0" lvl="0" indent="0">
              <a:lnSpc>
                <a:spcPct val="115000"/>
              </a:lnSpc>
              <a:spcBef>
                <a:spcPts val="50"/>
              </a:spcBef>
              <a:buNone/>
            </a:pPr>
            <a:r>
              <a:rPr lang="en-AU" b="1" kern="100" dirty="0">
                <a:ea typeface="Aptos" panose="020B0004020202020204" pitchFamily="34" charset="0"/>
              </a:rPr>
              <a:t>Food safety at home</a:t>
            </a:r>
          </a:p>
          <a:p>
            <a:pPr marL="571500" indent="-571500"/>
            <a:r>
              <a:rPr lang="en-US" kern="100" dirty="0">
                <a:ea typeface="Aptos" panose="020B0004020202020204" pitchFamily="34" charset="0"/>
                <a:cs typeface="Times New Roman" panose="02020603050405020304" pitchFamily="18" charset="0"/>
              </a:rPr>
              <a:t>What are some of the things you and your family do at home to keep food safe?</a:t>
            </a:r>
          </a:p>
          <a:p>
            <a:pPr marL="571500" indent="-571500"/>
            <a:r>
              <a:rPr lang="en-US" kern="100" dirty="0">
                <a:ea typeface="Aptos" panose="020B0004020202020204" pitchFamily="34" charset="0"/>
                <a:cs typeface="Times New Roman" panose="02020603050405020304" pitchFamily="18" charset="0"/>
              </a:rPr>
              <a:t>What are some things you think you could do better to keep food safe?</a:t>
            </a:r>
            <a:endParaRPr lang="en-AU" kern="100" dirty="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744023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46225-A529-B2DB-769F-78BD8BD33EC3}"/>
              </a:ext>
            </a:extLst>
          </p:cNvPr>
          <p:cNvSpPr>
            <a:spLocks noGrp="1"/>
          </p:cNvSpPr>
          <p:nvPr>
            <p:ph type="title"/>
          </p:nvPr>
        </p:nvSpPr>
        <p:spPr/>
        <p:txBody>
          <a:bodyPr/>
          <a:lstStyle/>
          <a:p>
            <a:r>
              <a:rPr lang="en-AU" dirty="0"/>
              <a:t>Lesson 1</a:t>
            </a:r>
          </a:p>
        </p:txBody>
      </p:sp>
    </p:spTree>
    <p:extLst>
      <p:ext uri="{BB962C8B-B14F-4D97-AF65-F5344CB8AC3E}">
        <p14:creationId xmlns:p14="http://schemas.microsoft.com/office/powerpoint/2010/main" val="32610807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0B9ED-4F71-A9FC-338F-5A00911B37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713171-6712-404D-1A45-4DD432C42D04}"/>
              </a:ext>
            </a:extLst>
          </p:cNvPr>
          <p:cNvSpPr>
            <a:spLocks noGrp="1"/>
          </p:cNvSpPr>
          <p:nvPr>
            <p:ph type="title"/>
          </p:nvPr>
        </p:nvSpPr>
        <p:spPr/>
        <p:txBody>
          <a:bodyPr/>
          <a:lstStyle/>
          <a:p>
            <a:r>
              <a:rPr lang="en-AU" dirty="0"/>
              <a:t>Lesson 3</a:t>
            </a:r>
          </a:p>
        </p:txBody>
      </p:sp>
    </p:spTree>
    <p:extLst>
      <p:ext uri="{BB962C8B-B14F-4D97-AF65-F5344CB8AC3E}">
        <p14:creationId xmlns:p14="http://schemas.microsoft.com/office/powerpoint/2010/main" val="4144713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89C76-E1FE-188A-BBD3-0D58650AB2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88C583-F3EF-B650-72B8-F3380862E09F}"/>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25138126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215CB-5BA2-B9B6-14EA-206D31C386A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EC79FB-2541-566E-0544-FB792C0911C3}"/>
              </a:ext>
            </a:extLst>
          </p:cNvPr>
          <p:cNvSpPr>
            <a:spLocks noGrp="1"/>
          </p:cNvSpPr>
          <p:nvPr>
            <p:ph idx="1"/>
          </p:nvPr>
        </p:nvSpPr>
        <p:spPr>
          <a:xfrm>
            <a:off x="838200" y="2138067"/>
            <a:ext cx="10515600" cy="809849"/>
          </a:xfrm>
        </p:spPr>
        <p:txBody>
          <a:bodyPr>
            <a:normAutofit/>
          </a:bodyPr>
          <a:lstStyle/>
          <a:p>
            <a:pPr marL="0" indent="0" algn="ctr">
              <a:buNone/>
            </a:pPr>
            <a:r>
              <a:rPr lang="en-AU" dirty="0"/>
              <a:t>What is food safety?</a:t>
            </a:r>
          </a:p>
        </p:txBody>
      </p:sp>
      <p:sp>
        <p:nvSpPr>
          <p:cNvPr id="2" name="Rectangle: Rounded Corners 1">
            <a:extLst>
              <a:ext uri="{FF2B5EF4-FFF2-40B4-BE49-F238E27FC236}">
                <a16:creationId xmlns:a16="http://schemas.microsoft.com/office/drawing/2014/main" id="{8F414B98-96A5-61E6-7D9D-C6425F6B1ADA}"/>
              </a:ext>
            </a:extLst>
          </p:cNvPr>
          <p:cNvSpPr/>
          <p:nvPr/>
        </p:nvSpPr>
        <p:spPr>
          <a:xfrm>
            <a:off x="1489710" y="3429000"/>
            <a:ext cx="9212580" cy="1645058"/>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dirty="0">
                <a:latin typeface="Arial" panose="020B0604020202020204" pitchFamily="34" charset="0"/>
                <a:cs typeface="Arial" panose="020B0604020202020204" pitchFamily="34" charset="0"/>
              </a:rPr>
              <a:t>Food Safety =  handling, preparing and storing food in a way to best reduce the risk of individuals becoming sick from </a:t>
            </a:r>
            <a:r>
              <a:rPr lang="en-US" sz="2800" b="1" dirty="0">
                <a:latin typeface="Arial" panose="020B0604020202020204" pitchFamily="34" charset="0"/>
                <a:cs typeface="Arial" panose="020B0604020202020204" pitchFamily="34" charset="0"/>
              </a:rPr>
              <a:t>foodborne illnesses. </a:t>
            </a:r>
            <a:endParaRPr lang="en-AU" sz="2800" b="1" dirty="0">
              <a:latin typeface="Arial" panose="020B0604020202020204" pitchFamily="34" charset="0"/>
              <a:cs typeface="Arial" panose="020B0604020202020204" pitchFamily="34" charset="0"/>
            </a:endParaRPr>
          </a:p>
          <a:p>
            <a:pPr algn="ctr"/>
            <a:endParaRPr lang="en-AU" dirty="0"/>
          </a:p>
        </p:txBody>
      </p:sp>
    </p:spTree>
    <p:extLst>
      <p:ext uri="{BB962C8B-B14F-4D97-AF65-F5344CB8AC3E}">
        <p14:creationId xmlns:p14="http://schemas.microsoft.com/office/powerpoint/2010/main" val="407230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E6F1C-27B4-6B6E-449F-C4DAE545AA8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BA44FE-7970-4145-0A9B-A10EE92FF235}"/>
              </a:ext>
            </a:extLst>
          </p:cNvPr>
          <p:cNvSpPr>
            <a:spLocks noGrp="1"/>
          </p:cNvSpPr>
          <p:nvPr>
            <p:ph idx="1"/>
          </p:nvPr>
        </p:nvSpPr>
        <p:spPr>
          <a:xfrm>
            <a:off x="838200" y="677751"/>
            <a:ext cx="10515600" cy="809849"/>
          </a:xfrm>
        </p:spPr>
        <p:txBody>
          <a:bodyPr>
            <a:normAutofit/>
          </a:bodyPr>
          <a:lstStyle/>
          <a:p>
            <a:pPr marL="0" indent="0" algn="ctr">
              <a:buNone/>
            </a:pPr>
            <a:r>
              <a:rPr lang="en-AU" dirty="0"/>
              <a:t>How do we keep food safe?</a:t>
            </a:r>
          </a:p>
        </p:txBody>
      </p:sp>
      <p:sp>
        <p:nvSpPr>
          <p:cNvPr id="4" name="Rectangle: Rounded Corners 3">
            <a:extLst>
              <a:ext uri="{FF2B5EF4-FFF2-40B4-BE49-F238E27FC236}">
                <a16:creationId xmlns:a16="http://schemas.microsoft.com/office/drawing/2014/main" id="{EAFFE0C3-64F0-53E0-11AB-4A607735E74C}"/>
              </a:ext>
            </a:extLst>
          </p:cNvPr>
          <p:cNvSpPr/>
          <p:nvPr/>
        </p:nvSpPr>
        <p:spPr>
          <a:xfrm>
            <a:off x="640080" y="1441042"/>
            <a:ext cx="9212580" cy="1135378"/>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dirty="0">
                <a:latin typeface="Arial" panose="020B0604020202020204" pitchFamily="34" charset="0"/>
                <a:cs typeface="Arial" panose="020B0604020202020204" pitchFamily="34" charset="0"/>
              </a:rPr>
              <a:t>Properly cleaning and sanitising all surfaces, equipment and utensils</a:t>
            </a:r>
            <a:endParaRPr lang="en-AU" sz="2800" dirty="0">
              <a:latin typeface="Arial" panose="020B0604020202020204" pitchFamily="34" charset="0"/>
              <a:cs typeface="Arial" panose="020B0604020202020204" pitchFamily="34" charset="0"/>
            </a:endParaRPr>
          </a:p>
          <a:p>
            <a:pPr algn="ctr"/>
            <a:endParaRPr lang="en-AU" dirty="0"/>
          </a:p>
        </p:txBody>
      </p:sp>
      <p:sp>
        <p:nvSpPr>
          <p:cNvPr id="5" name="Rectangle: Rounded Corners 4">
            <a:extLst>
              <a:ext uri="{FF2B5EF4-FFF2-40B4-BE49-F238E27FC236}">
                <a16:creationId xmlns:a16="http://schemas.microsoft.com/office/drawing/2014/main" id="{0A3C8606-8654-37AE-5A26-542333479083}"/>
              </a:ext>
            </a:extLst>
          </p:cNvPr>
          <p:cNvSpPr/>
          <p:nvPr/>
        </p:nvSpPr>
        <p:spPr>
          <a:xfrm>
            <a:off x="640080" y="2810027"/>
            <a:ext cx="9212580" cy="1135378"/>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dirty="0">
                <a:latin typeface="Arial" panose="020B0604020202020204" pitchFamily="34" charset="0"/>
                <a:cs typeface="Arial" panose="020B0604020202020204" pitchFamily="34" charset="0"/>
              </a:rPr>
              <a:t>Storing, chilling and heating food correctly: temperature, environment and equipment</a:t>
            </a:r>
            <a:endParaRPr lang="en-AU" sz="2800" dirty="0">
              <a:latin typeface="Arial" panose="020B0604020202020204" pitchFamily="34" charset="0"/>
              <a:cs typeface="Arial" panose="020B0604020202020204" pitchFamily="34" charset="0"/>
            </a:endParaRPr>
          </a:p>
          <a:p>
            <a:pPr algn="ctr"/>
            <a:endParaRPr lang="en-AU" dirty="0"/>
          </a:p>
        </p:txBody>
      </p:sp>
      <p:sp>
        <p:nvSpPr>
          <p:cNvPr id="6" name="Rectangle: Rounded Corners 5">
            <a:extLst>
              <a:ext uri="{FF2B5EF4-FFF2-40B4-BE49-F238E27FC236}">
                <a16:creationId xmlns:a16="http://schemas.microsoft.com/office/drawing/2014/main" id="{DD099C1C-C209-0F10-A11F-A0E1A8562AF6}"/>
              </a:ext>
            </a:extLst>
          </p:cNvPr>
          <p:cNvSpPr/>
          <p:nvPr/>
        </p:nvSpPr>
        <p:spPr>
          <a:xfrm>
            <a:off x="640080" y="4198408"/>
            <a:ext cx="9212580" cy="1135378"/>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dirty="0">
                <a:latin typeface="Arial" panose="020B0604020202020204" pitchFamily="34" charset="0"/>
                <a:cs typeface="Arial" panose="020B0604020202020204" pitchFamily="34" charset="0"/>
              </a:rPr>
              <a:t>Maintaining a high level of personal hygiene, especially hand-washing</a:t>
            </a:r>
            <a:endParaRPr lang="en-AU" sz="2800" dirty="0">
              <a:latin typeface="Arial" panose="020B0604020202020204" pitchFamily="34" charset="0"/>
              <a:cs typeface="Arial" panose="020B0604020202020204" pitchFamily="34" charset="0"/>
            </a:endParaRPr>
          </a:p>
          <a:p>
            <a:pPr algn="ctr"/>
            <a:endParaRPr lang="en-AU" dirty="0"/>
          </a:p>
        </p:txBody>
      </p:sp>
      <p:sp>
        <p:nvSpPr>
          <p:cNvPr id="7" name="Rectangle: Rounded Corners 6">
            <a:extLst>
              <a:ext uri="{FF2B5EF4-FFF2-40B4-BE49-F238E27FC236}">
                <a16:creationId xmlns:a16="http://schemas.microsoft.com/office/drawing/2014/main" id="{2812B385-0B6E-635A-20C2-31D647FDA6A4}"/>
              </a:ext>
            </a:extLst>
          </p:cNvPr>
          <p:cNvSpPr/>
          <p:nvPr/>
        </p:nvSpPr>
        <p:spPr>
          <a:xfrm>
            <a:off x="640080" y="5586789"/>
            <a:ext cx="9212580" cy="715137"/>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dirty="0">
                <a:latin typeface="Arial" panose="020B0604020202020204" pitchFamily="34" charset="0"/>
                <a:cs typeface="Arial" panose="020B0604020202020204" pitchFamily="34" charset="0"/>
              </a:rPr>
              <a:t>Implementing effective pest control</a:t>
            </a:r>
            <a:endParaRPr lang="en-AU" sz="2800" dirty="0">
              <a:latin typeface="Arial" panose="020B0604020202020204" pitchFamily="34" charset="0"/>
              <a:cs typeface="Arial" panose="020B0604020202020204" pitchFamily="34" charset="0"/>
            </a:endParaRPr>
          </a:p>
          <a:p>
            <a:pPr algn="ctr"/>
            <a:endParaRPr lang="en-AU" dirty="0"/>
          </a:p>
        </p:txBody>
      </p:sp>
    </p:spTree>
    <p:extLst>
      <p:ext uri="{BB962C8B-B14F-4D97-AF65-F5344CB8AC3E}">
        <p14:creationId xmlns:p14="http://schemas.microsoft.com/office/powerpoint/2010/main" val="155490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66EA5-4959-AD21-A292-B3EE42A904F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16BA9D-88A2-76CE-A6E1-364A176DD03D}"/>
              </a:ext>
            </a:extLst>
          </p:cNvPr>
          <p:cNvSpPr>
            <a:spLocks noGrp="1"/>
          </p:cNvSpPr>
          <p:nvPr>
            <p:ph idx="1"/>
          </p:nvPr>
        </p:nvSpPr>
        <p:spPr>
          <a:xfrm>
            <a:off x="838200" y="677751"/>
            <a:ext cx="10515600" cy="809849"/>
          </a:xfrm>
        </p:spPr>
        <p:txBody>
          <a:bodyPr>
            <a:normAutofit/>
          </a:bodyPr>
          <a:lstStyle/>
          <a:p>
            <a:pPr marL="0" indent="0" algn="ctr">
              <a:buNone/>
            </a:pPr>
            <a:r>
              <a:rPr lang="en-AU" dirty="0"/>
              <a:t>What are the higher risk foods?</a:t>
            </a:r>
          </a:p>
        </p:txBody>
      </p:sp>
      <p:sp>
        <p:nvSpPr>
          <p:cNvPr id="2" name="Rectangle: Rounded Corners 1">
            <a:extLst>
              <a:ext uri="{FF2B5EF4-FFF2-40B4-BE49-F238E27FC236}">
                <a16:creationId xmlns:a16="http://schemas.microsoft.com/office/drawing/2014/main" id="{2EE47DAF-7243-7DD8-A40C-0FFAE50CD22A}"/>
              </a:ext>
            </a:extLst>
          </p:cNvPr>
          <p:cNvSpPr/>
          <p:nvPr/>
        </p:nvSpPr>
        <p:spPr>
          <a:xfrm>
            <a:off x="1265450" y="1944219"/>
            <a:ext cx="3779520" cy="1176588"/>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dirty="0">
                <a:latin typeface="Arial" panose="020B0604020202020204" pitchFamily="34" charset="0"/>
                <a:cs typeface="Arial" panose="020B0604020202020204" pitchFamily="34" charset="0"/>
              </a:rPr>
              <a:t>Meat, especially undercooked mince</a:t>
            </a:r>
            <a:endParaRPr lang="en-AU" dirty="0"/>
          </a:p>
        </p:txBody>
      </p:sp>
      <p:sp>
        <p:nvSpPr>
          <p:cNvPr id="8" name="Rectangle: Rounded Corners 7">
            <a:extLst>
              <a:ext uri="{FF2B5EF4-FFF2-40B4-BE49-F238E27FC236}">
                <a16:creationId xmlns:a16="http://schemas.microsoft.com/office/drawing/2014/main" id="{9392B369-5124-BF79-DB5F-DC4234995CD2}"/>
              </a:ext>
            </a:extLst>
          </p:cNvPr>
          <p:cNvSpPr/>
          <p:nvPr/>
        </p:nvSpPr>
        <p:spPr>
          <a:xfrm>
            <a:off x="6659734" y="1490072"/>
            <a:ext cx="4160666" cy="1117805"/>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dirty="0">
                <a:latin typeface="Arial" panose="020B0604020202020204" pitchFamily="34" charset="0"/>
                <a:cs typeface="Arial" panose="020B0604020202020204" pitchFamily="34" charset="0"/>
              </a:rPr>
              <a:t>Raw or undercooked poultry such as chicken</a:t>
            </a:r>
            <a:endParaRPr lang="en-AU" dirty="0"/>
          </a:p>
        </p:txBody>
      </p:sp>
      <p:sp>
        <p:nvSpPr>
          <p:cNvPr id="9" name="Rectangle: Rounded Corners 8">
            <a:extLst>
              <a:ext uri="{FF2B5EF4-FFF2-40B4-BE49-F238E27FC236}">
                <a16:creationId xmlns:a16="http://schemas.microsoft.com/office/drawing/2014/main" id="{69CEFAD8-EDEA-868A-0657-B62937A92E72}"/>
              </a:ext>
            </a:extLst>
          </p:cNvPr>
          <p:cNvSpPr/>
          <p:nvPr/>
        </p:nvSpPr>
        <p:spPr>
          <a:xfrm>
            <a:off x="465350" y="3509239"/>
            <a:ext cx="3944620" cy="1599335"/>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dirty="0">
                <a:latin typeface="Arial" panose="020B0604020202020204" pitchFamily="34" charset="0"/>
                <a:cs typeface="Arial" panose="020B0604020202020204" pitchFamily="34" charset="0"/>
              </a:rPr>
              <a:t>Raw or lightly cooked eggs including foods made from raw egg</a:t>
            </a:r>
            <a:endParaRPr lang="en-AU" dirty="0"/>
          </a:p>
        </p:txBody>
      </p:sp>
      <p:sp>
        <p:nvSpPr>
          <p:cNvPr id="10" name="Rectangle: Rounded Corners 9">
            <a:extLst>
              <a:ext uri="{FF2B5EF4-FFF2-40B4-BE49-F238E27FC236}">
                <a16:creationId xmlns:a16="http://schemas.microsoft.com/office/drawing/2014/main" id="{88AA4059-0222-93C9-87FE-2C0B6BDC7AB7}"/>
              </a:ext>
            </a:extLst>
          </p:cNvPr>
          <p:cNvSpPr/>
          <p:nvPr/>
        </p:nvSpPr>
        <p:spPr>
          <a:xfrm>
            <a:off x="6169925" y="4978605"/>
            <a:ext cx="3807990" cy="1174543"/>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dirty="0">
                <a:latin typeface="Arial" panose="020B0604020202020204" pitchFamily="34" charset="0"/>
                <a:cs typeface="Arial" panose="020B0604020202020204" pitchFamily="34" charset="0"/>
              </a:rPr>
              <a:t>Smallgoods such as salami and hams</a:t>
            </a:r>
            <a:endParaRPr lang="en-AU" sz="2800" dirty="0">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5FA32A53-BA39-DA54-8407-20443C03E5D4}"/>
              </a:ext>
            </a:extLst>
          </p:cNvPr>
          <p:cNvSpPr/>
          <p:nvPr/>
        </p:nvSpPr>
        <p:spPr>
          <a:xfrm>
            <a:off x="5942882" y="3120807"/>
            <a:ext cx="4452620" cy="143896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dirty="0">
                <a:latin typeface="Arial" panose="020B0604020202020204" pitchFamily="34" charset="0"/>
                <a:cs typeface="Arial" panose="020B0604020202020204" pitchFamily="34" charset="0"/>
              </a:rPr>
              <a:t>Cooked rice and pasta not kept at the correct temperature</a:t>
            </a:r>
            <a:endParaRPr lang="en-AU" sz="2800" dirty="0">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308FBD27-793A-53B9-FEC4-B5583A54D0FE}"/>
              </a:ext>
            </a:extLst>
          </p:cNvPr>
          <p:cNvSpPr/>
          <p:nvPr/>
        </p:nvSpPr>
        <p:spPr>
          <a:xfrm>
            <a:off x="1265450" y="5426710"/>
            <a:ext cx="4233650" cy="1047066"/>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dirty="0">
                <a:latin typeface="Arial" panose="020B0604020202020204" pitchFamily="34" charset="0"/>
                <a:cs typeface="Arial" panose="020B0604020202020204" pitchFamily="34" charset="0"/>
              </a:rPr>
              <a:t>Prepared salads and fruit salad</a:t>
            </a:r>
            <a:endParaRPr lang="en-AU"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249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9D09D-9A0A-C096-8BE0-8DA4057EC4F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54D691-A525-9BDC-F338-5C8169270886}"/>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9CDF304D-DFDA-23BE-3A16-9785AE275EB9}"/>
              </a:ext>
            </a:extLst>
          </p:cNvPr>
          <p:cNvSpPr>
            <a:spLocks noGrp="1"/>
          </p:cNvSpPr>
          <p:nvPr>
            <p:ph idx="10"/>
          </p:nvPr>
        </p:nvSpPr>
        <p:spPr>
          <a:xfrm>
            <a:off x="861495" y="708822"/>
            <a:ext cx="10515600" cy="1939129"/>
          </a:xfrm>
        </p:spPr>
        <p:txBody>
          <a:bodyPr/>
          <a:lstStyle/>
          <a:p>
            <a:r>
              <a:rPr lang="en-AU" dirty="0"/>
              <a:t>Learning intention: </a:t>
            </a:r>
            <a:r>
              <a:rPr lang="en-AU" b="0" dirty="0"/>
              <a:t>To investigate animal welfare practices in food production.</a:t>
            </a:r>
          </a:p>
        </p:txBody>
      </p:sp>
      <p:sp>
        <p:nvSpPr>
          <p:cNvPr id="4" name="Content Placeholder 3">
            <a:extLst>
              <a:ext uri="{FF2B5EF4-FFF2-40B4-BE49-F238E27FC236}">
                <a16:creationId xmlns:a16="http://schemas.microsoft.com/office/drawing/2014/main" id="{AD3E8E32-E180-C230-9B73-343500941932}"/>
              </a:ext>
            </a:extLst>
          </p:cNvPr>
          <p:cNvSpPr>
            <a:spLocks noGrp="1"/>
          </p:cNvSpPr>
          <p:nvPr>
            <p:ph idx="11"/>
          </p:nvPr>
        </p:nvSpPr>
        <p:spPr>
          <a:xfrm>
            <a:off x="838199" y="3780063"/>
            <a:ext cx="10894889" cy="2224952"/>
          </a:xfrm>
        </p:spPr>
        <p:txBody>
          <a:bodyPr>
            <a:normAutofit/>
          </a:bodyPr>
          <a:lstStyle/>
          <a:p>
            <a:r>
              <a:rPr lang="en-AU" dirty="0"/>
              <a:t>on farm strategies</a:t>
            </a:r>
          </a:p>
          <a:p>
            <a:r>
              <a:rPr lang="en-AU" dirty="0"/>
              <a:t>strategies within the ‘five freedoms of animal welfare’.</a:t>
            </a:r>
          </a:p>
        </p:txBody>
      </p:sp>
    </p:spTree>
    <p:extLst>
      <p:ext uri="{BB962C8B-B14F-4D97-AF65-F5344CB8AC3E}">
        <p14:creationId xmlns:p14="http://schemas.microsoft.com/office/powerpoint/2010/main" val="15948223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0ECFE-7DAF-2E63-5A09-714B5A382EA4}"/>
              </a:ext>
            </a:extLst>
          </p:cNvPr>
          <p:cNvSpPr>
            <a:spLocks noGrp="1"/>
          </p:cNvSpPr>
          <p:nvPr>
            <p:ph type="title"/>
          </p:nvPr>
        </p:nvSpPr>
        <p:spPr/>
        <p:txBody>
          <a:bodyPr/>
          <a:lstStyle/>
          <a:p>
            <a:r>
              <a:rPr lang="en-AU" dirty="0"/>
              <a:t>Animal welfare</a:t>
            </a:r>
          </a:p>
        </p:txBody>
      </p:sp>
      <p:sp>
        <p:nvSpPr>
          <p:cNvPr id="4" name="TextBox 3">
            <a:extLst>
              <a:ext uri="{FF2B5EF4-FFF2-40B4-BE49-F238E27FC236}">
                <a16:creationId xmlns:a16="http://schemas.microsoft.com/office/drawing/2014/main" id="{FE11C504-FA58-6C8A-1DB0-8D6C72448E11}"/>
              </a:ext>
            </a:extLst>
          </p:cNvPr>
          <p:cNvSpPr txBox="1"/>
          <p:nvPr/>
        </p:nvSpPr>
        <p:spPr>
          <a:xfrm>
            <a:off x="832700" y="1349738"/>
            <a:ext cx="10165500" cy="5774081"/>
          </a:xfrm>
          <a:prstGeom prst="rect">
            <a:avLst/>
          </a:prstGeom>
          <a:noFill/>
        </p:spPr>
        <p:txBody>
          <a:bodyPr wrap="square" rtlCol="0">
            <a:spAutoFit/>
          </a:bodyPr>
          <a:lstStyle/>
          <a:p>
            <a:pPr marL="540000" lvl="0" indent="-540000">
              <a:lnSpc>
                <a:spcPct val="115000"/>
              </a:lnSpc>
              <a:spcBef>
                <a:spcPts val="50"/>
              </a:spcBef>
              <a:buFont typeface="Symbol" panose="05050102010706020507" pitchFamily="18" charset="2"/>
              <a:buChar char=""/>
            </a:pPr>
            <a:r>
              <a:rPr lang="en-AU" sz="4000" kern="100" dirty="0">
                <a:effectLst/>
                <a:latin typeface="Arial" panose="020B0604020202020204" pitchFamily="34" charset="0"/>
                <a:ea typeface="Aptos" panose="020B0004020202020204" pitchFamily="34" charset="0"/>
                <a:cs typeface="Arial" panose="020B0604020202020204" pitchFamily="34" charset="0"/>
              </a:rPr>
              <a:t>Looking after the health and wellbeing (welfare) of animals is a legal requirement in Australia.</a:t>
            </a:r>
          </a:p>
          <a:p>
            <a:pPr marL="540000" lvl="0" indent="-540000">
              <a:lnSpc>
                <a:spcPct val="115000"/>
              </a:lnSpc>
              <a:spcBef>
                <a:spcPts val="50"/>
              </a:spcBef>
              <a:buFont typeface="Symbol" panose="05050102010706020507" pitchFamily="18" charset="2"/>
              <a:buChar char=""/>
            </a:pPr>
            <a:r>
              <a:rPr lang="en-AU" sz="4000" kern="100" dirty="0">
                <a:latin typeface="Arial" panose="020B0604020202020204" pitchFamily="34" charset="0"/>
                <a:cs typeface="Arial" panose="020B0604020202020204" pitchFamily="34" charset="0"/>
              </a:rPr>
              <a:t>It is important throughout the whole supply chain:</a:t>
            </a:r>
          </a:p>
          <a:p>
            <a:pPr marL="997200" lvl="1" indent="-540000">
              <a:lnSpc>
                <a:spcPct val="115000"/>
              </a:lnSpc>
              <a:spcBef>
                <a:spcPts val="50"/>
              </a:spcBef>
              <a:buFont typeface="Symbol" panose="05050102010706020507" pitchFamily="18" charset="2"/>
              <a:buChar char=""/>
            </a:pPr>
            <a:r>
              <a:rPr lang="en-AU" sz="2400" kern="100" dirty="0">
                <a:latin typeface="Arial" panose="020B0604020202020204" pitchFamily="34" charset="0"/>
                <a:cs typeface="Arial" panose="020B0604020202020204" pitchFamily="34" charset="0"/>
              </a:rPr>
              <a:t>on the farm</a:t>
            </a:r>
          </a:p>
          <a:p>
            <a:pPr marL="997200" lvl="1" indent="-540000">
              <a:lnSpc>
                <a:spcPct val="115000"/>
              </a:lnSpc>
              <a:spcBef>
                <a:spcPts val="50"/>
              </a:spcBef>
              <a:buFont typeface="Symbol" panose="05050102010706020507" pitchFamily="18" charset="2"/>
              <a:buChar char=""/>
            </a:pPr>
            <a:r>
              <a:rPr lang="en-AU" sz="2400" kern="100" dirty="0">
                <a:latin typeface="Arial" panose="020B0604020202020204" pitchFamily="34" charset="0"/>
                <a:cs typeface="Arial" panose="020B0604020202020204" pitchFamily="34" charset="0"/>
              </a:rPr>
              <a:t>at the saleyards</a:t>
            </a:r>
          </a:p>
          <a:p>
            <a:pPr marL="997200" lvl="1" indent="-540000">
              <a:lnSpc>
                <a:spcPct val="115000"/>
              </a:lnSpc>
              <a:spcBef>
                <a:spcPts val="50"/>
              </a:spcBef>
              <a:buFont typeface="Symbol" panose="05050102010706020507" pitchFamily="18" charset="2"/>
              <a:buChar char=""/>
            </a:pPr>
            <a:r>
              <a:rPr lang="en-AU" sz="2400" kern="100" dirty="0">
                <a:latin typeface="Arial" panose="020B0604020202020204" pitchFamily="34" charset="0"/>
                <a:cs typeface="Arial" panose="020B0604020202020204" pitchFamily="34" charset="0"/>
              </a:rPr>
              <a:t>when transported (around the country and overseas)</a:t>
            </a:r>
          </a:p>
          <a:p>
            <a:pPr marL="997200" lvl="1" indent="-540000">
              <a:lnSpc>
                <a:spcPct val="115000"/>
              </a:lnSpc>
              <a:spcBef>
                <a:spcPts val="50"/>
              </a:spcBef>
              <a:buFont typeface="Symbol" panose="05050102010706020507" pitchFamily="18" charset="2"/>
              <a:buChar char=""/>
            </a:pPr>
            <a:r>
              <a:rPr lang="en-AU" sz="2400" kern="100" dirty="0">
                <a:latin typeface="Arial" panose="020B0604020202020204" pitchFamily="34" charset="0"/>
                <a:cs typeface="Arial" panose="020B0604020202020204" pitchFamily="34" charset="0"/>
              </a:rPr>
              <a:t>in processing facilities</a:t>
            </a:r>
            <a:endParaRPr lang="en-AU" sz="2400" dirty="0">
              <a:latin typeface="Arial" panose="020B0604020202020204" pitchFamily="34" charset="0"/>
              <a:cs typeface="Arial" panose="020B0604020202020204" pitchFamily="34" charset="0"/>
            </a:endParaRPr>
          </a:p>
          <a:p>
            <a:pPr>
              <a:lnSpc>
                <a:spcPct val="107000"/>
              </a:lnSpc>
              <a:spcBef>
                <a:spcPts val="50"/>
              </a:spcBef>
              <a:spcAft>
                <a:spcPts val="50"/>
              </a:spcAft>
            </a:pPr>
            <a:endParaRPr lang="en-AU" sz="2400" kern="100" dirty="0">
              <a:effectLst/>
              <a:latin typeface="Arial" panose="020B06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7215379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71E93-A2FC-9752-F0FD-BEF7AAF1C580}"/>
              </a:ext>
            </a:extLst>
          </p:cNvPr>
          <p:cNvSpPr>
            <a:spLocks noGrp="1"/>
          </p:cNvSpPr>
          <p:nvPr>
            <p:ph type="title"/>
          </p:nvPr>
        </p:nvSpPr>
        <p:spPr/>
        <p:txBody>
          <a:bodyPr/>
          <a:lstStyle/>
          <a:p>
            <a:r>
              <a:rPr lang="en-AU" dirty="0"/>
              <a:t>Five Freedoms of animal welfare</a:t>
            </a:r>
          </a:p>
        </p:txBody>
      </p:sp>
      <p:sp>
        <p:nvSpPr>
          <p:cNvPr id="4" name="TextBox 3">
            <a:extLst>
              <a:ext uri="{FF2B5EF4-FFF2-40B4-BE49-F238E27FC236}">
                <a16:creationId xmlns:a16="http://schemas.microsoft.com/office/drawing/2014/main" id="{39FB5372-E558-556D-0673-38876A14F6B7}"/>
              </a:ext>
            </a:extLst>
          </p:cNvPr>
          <p:cNvSpPr txBox="1"/>
          <p:nvPr/>
        </p:nvSpPr>
        <p:spPr>
          <a:xfrm>
            <a:off x="832700" y="1489438"/>
            <a:ext cx="10385760" cy="4749442"/>
          </a:xfrm>
          <a:prstGeom prst="rect">
            <a:avLst/>
          </a:prstGeom>
          <a:noFill/>
        </p:spPr>
        <p:txBody>
          <a:bodyPr wrap="square" rtlCol="0">
            <a:spAutoFit/>
          </a:bodyPr>
          <a:lstStyle/>
          <a:p>
            <a:pPr marL="540000" lvl="0" indent="-540000">
              <a:lnSpc>
                <a:spcPct val="115000"/>
              </a:lnSpc>
              <a:spcBef>
                <a:spcPts val="50"/>
              </a:spcBef>
              <a:buFont typeface="Symbol" panose="05050102010706020507" pitchFamily="18" charset="2"/>
              <a:buChar char=""/>
            </a:pPr>
            <a:r>
              <a:rPr lang="en-AU" sz="4400" kern="100" dirty="0">
                <a:latin typeface="Arial" panose="020B0604020202020204" pitchFamily="34" charset="0"/>
                <a:ea typeface="Aptos" panose="020B0004020202020204" pitchFamily="34" charset="0"/>
                <a:cs typeface="Arial" panose="020B0604020202020204" pitchFamily="34" charset="0"/>
              </a:rPr>
              <a:t>Freedom from hunger and thirst.</a:t>
            </a:r>
          </a:p>
          <a:p>
            <a:pPr marL="540000" lvl="0" indent="-540000">
              <a:lnSpc>
                <a:spcPct val="115000"/>
              </a:lnSpc>
              <a:spcBef>
                <a:spcPts val="50"/>
              </a:spcBef>
              <a:buFont typeface="Symbol" panose="05050102010706020507" pitchFamily="18" charset="2"/>
              <a:buChar char=""/>
            </a:pPr>
            <a:r>
              <a:rPr lang="en-AU" sz="4400" kern="100" dirty="0">
                <a:effectLst/>
                <a:latin typeface="Arial" panose="020B0604020202020204" pitchFamily="34" charset="0"/>
                <a:ea typeface="Aptos" panose="020B0004020202020204" pitchFamily="34" charset="0"/>
                <a:cs typeface="Arial" panose="020B0604020202020204" pitchFamily="34" charset="0"/>
              </a:rPr>
              <a:t>Freedom from discomfort.</a:t>
            </a:r>
          </a:p>
          <a:p>
            <a:pPr marL="540000" lvl="0" indent="-540000">
              <a:lnSpc>
                <a:spcPct val="115000"/>
              </a:lnSpc>
              <a:spcBef>
                <a:spcPts val="50"/>
              </a:spcBef>
              <a:buFont typeface="Symbol" panose="05050102010706020507" pitchFamily="18" charset="2"/>
              <a:buChar char=""/>
            </a:pPr>
            <a:r>
              <a:rPr lang="en-AU" sz="4400" kern="100" dirty="0">
                <a:latin typeface="Arial" panose="020B0604020202020204" pitchFamily="34" charset="0"/>
                <a:ea typeface="Aptos" panose="020B0004020202020204" pitchFamily="34" charset="0"/>
                <a:cs typeface="Arial" panose="020B0604020202020204" pitchFamily="34" charset="0"/>
              </a:rPr>
              <a:t>Freedom from pain, injury and disease.</a:t>
            </a:r>
          </a:p>
          <a:p>
            <a:pPr marL="540000" lvl="0" indent="-540000">
              <a:lnSpc>
                <a:spcPct val="115000"/>
              </a:lnSpc>
              <a:spcBef>
                <a:spcPts val="50"/>
              </a:spcBef>
              <a:buFont typeface="Symbol" panose="05050102010706020507" pitchFamily="18" charset="2"/>
              <a:buChar char=""/>
            </a:pPr>
            <a:r>
              <a:rPr lang="en-AU" sz="4400" kern="100" dirty="0">
                <a:effectLst/>
                <a:latin typeface="Arial" panose="020B0604020202020204" pitchFamily="34" charset="0"/>
                <a:ea typeface="Aptos" panose="020B0004020202020204" pitchFamily="34" charset="0"/>
                <a:cs typeface="Arial" panose="020B0604020202020204" pitchFamily="34" charset="0"/>
              </a:rPr>
              <a:t>Freedom to express normal behaviour.</a:t>
            </a:r>
          </a:p>
          <a:p>
            <a:pPr marL="540000" lvl="0" indent="-540000">
              <a:lnSpc>
                <a:spcPct val="115000"/>
              </a:lnSpc>
              <a:spcBef>
                <a:spcPts val="50"/>
              </a:spcBef>
              <a:buFont typeface="Symbol" panose="05050102010706020507" pitchFamily="18" charset="2"/>
              <a:buChar char=""/>
            </a:pPr>
            <a:r>
              <a:rPr lang="en-AU" sz="4400" kern="100" dirty="0">
                <a:latin typeface="Arial" panose="020B0604020202020204" pitchFamily="34" charset="0"/>
                <a:ea typeface="Aptos" panose="020B0004020202020204" pitchFamily="34" charset="0"/>
                <a:cs typeface="Arial" panose="020B0604020202020204" pitchFamily="34" charset="0"/>
              </a:rPr>
              <a:t>Freedom from fear and distress.</a:t>
            </a:r>
            <a:endParaRPr lang="en-AU" sz="4400" kern="100" dirty="0">
              <a:effectLst/>
              <a:latin typeface="Arial" panose="020B06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07498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56900-51B7-9D39-7489-9A475832B476}"/>
              </a:ext>
            </a:extLst>
          </p:cNvPr>
          <p:cNvSpPr>
            <a:spLocks noGrp="1"/>
          </p:cNvSpPr>
          <p:nvPr>
            <p:ph type="title"/>
          </p:nvPr>
        </p:nvSpPr>
        <p:spPr/>
        <p:txBody>
          <a:bodyPr/>
          <a:lstStyle/>
          <a:p>
            <a:r>
              <a:rPr lang="en-AU" dirty="0"/>
              <a:t>Animal welfare</a:t>
            </a:r>
          </a:p>
        </p:txBody>
      </p:sp>
      <p:pic>
        <p:nvPicPr>
          <p:cNvPr id="4" name="Online Media 2" title="Every interaction cattle have with people needs to be a positive one - Teys Condamine Feedlot">
            <a:hlinkClick r:id="" action="ppaction://media"/>
            <a:extLst>
              <a:ext uri="{FF2B5EF4-FFF2-40B4-BE49-F238E27FC236}">
                <a16:creationId xmlns:a16="http://schemas.microsoft.com/office/drawing/2014/main" id="{25852E1F-0F15-5A5E-9735-84CE92F1EB22}"/>
              </a:ext>
            </a:extLst>
          </p:cNvPr>
          <p:cNvPicPr>
            <a:picLocks noRot="1" noChangeAspect="1"/>
          </p:cNvPicPr>
          <p:nvPr>
            <a:videoFile r:link="rId1"/>
          </p:nvPr>
        </p:nvPicPr>
        <p:blipFill>
          <a:blip r:embed="rId4"/>
          <a:stretch>
            <a:fillRect/>
          </a:stretch>
        </p:blipFill>
        <p:spPr>
          <a:xfrm>
            <a:off x="1575302" y="1424350"/>
            <a:ext cx="8814767" cy="4976450"/>
          </a:xfrm>
          <a:prstGeom prst="rect">
            <a:avLst/>
          </a:prstGeom>
        </p:spPr>
      </p:pic>
    </p:spTree>
    <p:extLst>
      <p:ext uri="{BB962C8B-B14F-4D97-AF65-F5344CB8AC3E}">
        <p14:creationId xmlns:p14="http://schemas.microsoft.com/office/powerpoint/2010/main" val="249846670"/>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F1AAA-509F-5271-FFF2-C20622781E40}"/>
              </a:ext>
            </a:extLst>
          </p:cNvPr>
          <p:cNvSpPr>
            <a:spLocks noGrp="1"/>
          </p:cNvSpPr>
          <p:nvPr>
            <p:ph type="title"/>
          </p:nvPr>
        </p:nvSpPr>
        <p:spPr/>
        <p:txBody>
          <a:bodyPr/>
          <a:lstStyle/>
          <a:p>
            <a:r>
              <a:rPr lang="en-AU" dirty="0"/>
              <a:t>Beef production</a:t>
            </a:r>
          </a:p>
        </p:txBody>
      </p:sp>
      <p:pic>
        <p:nvPicPr>
          <p:cNvPr id="4" name="Online Media 1" title="Australian Beef Paddock to Plate Story | 360º video">
            <a:hlinkClick r:id="" action="ppaction://media"/>
            <a:extLst>
              <a:ext uri="{FF2B5EF4-FFF2-40B4-BE49-F238E27FC236}">
                <a16:creationId xmlns:a16="http://schemas.microsoft.com/office/drawing/2014/main" id="{A5CEB751-85E2-BF29-0822-8C9C0CE584DD}"/>
              </a:ext>
            </a:extLst>
          </p:cNvPr>
          <p:cNvPicPr>
            <a:picLocks noRot="1" noChangeAspect="1"/>
          </p:cNvPicPr>
          <p:nvPr>
            <a:videoFile r:link="rId1"/>
          </p:nvPr>
        </p:nvPicPr>
        <p:blipFill>
          <a:blip r:embed="rId4"/>
          <a:stretch>
            <a:fillRect/>
          </a:stretch>
        </p:blipFill>
        <p:spPr>
          <a:xfrm>
            <a:off x="1651379" y="1424350"/>
            <a:ext cx="8648123" cy="4882369"/>
          </a:xfrm>
          <a:prstGeom prst="rect">
            <a:avLst/>
          </a:prstGeom>
        </p:spPr>
      </p:pic>
    </p:spTree>
    <p:extLst>
      <p:ext uri="{BB962C8B-B14F-4D97-AF65-F5344CB8AC3E}">
        <p14:creationId xmlns:p14="http://schemas.microsoft.com/office/powerpoint/2010/main" val="2938676458"/>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354D0A38-334B-6FF5-12D4-9B5039180DD1}"/>
              </a:ext>
            </a:extLst>
          </p:cNvPr>
          <p:cNvSpPr>
            <a:spLocks noGrp="1"/>
          </p:cNvSpPr>
          <p:nvPr>
            <p:ph idx="1"/>
          </p:nvPr>
        </p:nvSpPr>
        <p:spPr>
          <a:xfrm>
            <a:off x="502276" y="527065"/>
            <a:ext cx="11397803" cy="5860856"/>
          </a:xfrm>
        </p:spPr>
        <p:txBody>
          <a:bodyPr>
            <a:noAutofit/>
          </a:bodyPr>
          <a:lstStyle/>
          <a:p>
            <a:pPr marL="0" indent="0">
              <a:buNone/>
            </a:pPr>
            <a:r>
              <a:rPr lang="en-AU" sz="3800" dirty="0">
                <a:latin typeface="Arial" panose="020B0604020202020204" pitchFamily="34" charset="0"/>
                <a:cs typeface="Arial" panose="020B0604020202020204" pitchFamily="34" charset="0"/>
              </a:rPr>
              <a:t>In this unit we will be:</a:t>
            </a:r>
          </a:p>
          <a:p>
            <a:pPr indent="-540000" defTabSz="720000">
              <a:tabLst>
                <a:tab pos="914400" algn="l"/>
              </a:tabLst>
            </a:pPr>
            <a:r>
              <a:rPr lang="en-AU" sz="3800" dirty="0">
                <a:latin typeface="Arial" panose="020B0604020202020204" pitchFamily="34" charset="0"/>
                <a:cs typeface="Arial" panose="020B0604020202020204" pitchFamily="34" charset="0"/>
              </a:rPr>
              <a:t>reviewing the source of food in Australia</a:t>
            </a:r>
          </a:p>
          <a:p>
            <a:pPr indent="-540000" defTabSz="720000">
              <a:tabLst>
                <a:tab pos="914400" algn="l"/>
              </a:tabLst>
            </a:pPr>
            <a:r>
              <a:rPr lang="en-AU" sz="3800" dirty="0">
                <a:latin typeface="Arial" panose="020B0604020202020204" pitchFamily="34" charset="0"/>
                <a:cs typeface="Arial" panose="020B0604020202020204" pitchFamily="34" charset="0"/>
              </a:rPr>
              <a:t>investigating food safety</a:t>
            </a:r>
          </a:p>
          <a:p>
            <a:pPr marL="540000" indent="-540000" defTabSz="720000">
              <a:tabLst>
                <a:tab pos="914400" algn="l"/>
              </a:tabLst>
            </a:pPr>
            <a:r>
              <a:rPr lang="en-AU" sz="3800" dirty="0">
                <a:latin typeface="Arial" panose="020B0604020202020204" pitchFamily="34" charset="0"/>
                <a:cs typeface="Arial" panose="020B0604020202020204" pitchFamily="34" charset="0"/>
              </a:rPr>
              <a:t>investigating animal welfare and environmental issues related to food production</a:t>
            </a:r>
          </a:p>
          <a:p>
            <a:pPr marL="540000" indent="-540000" defTabSz="720000">
              <a:tabLst>
                <a:tab pos="914400" algn="l"/>
              </a:tabLst>
            </a:pPr>
            <a:r>
              <a:rPr lang="en-AU" sz="3800" dirty="0">
                <a:latin typeface="Arial" panose="020B0604020202020204" pitchFamily="34" charset="0"/>
                <a:cs typeface="Arial" panose="020B0604020202020204" pitchFamily="34" charset="0"/>
              </a:rPr>
              <a:t>investigating food growing conditions</a:t>
            </a:r>
          </a:p>
          <a:p>
            <a:pPr marL="540000" indent="-540000" defTabSz="720000">
              <a:tabLst>
                <a:tab pos="914400" algn="l"/>
              </a:tabLst>
            </a:pPr>
            <a:r>
              <a:rPr lang="en-AU" sz="3800" dirty="0">
                <a:latin typeface="Arial" panose="020B0604020202020204" pitchFamily="34" charset="0"/>
                <a:cs typeface="Arial" panose="020B0604020202020204" pitchFamily="34" charset="0"/>
              </a:rPr>
              <a:t>reviewing the Australian Guide to Healthy Eating</a:t>
            </a:r>
          </a:p>
          <a:p>
            <a:pPr marL="540000" indent="-540000" defTabSz="720000">
              <a:tabLst>
                <a:tab pos="914400" algn="l"/>
              </a:tabLst>
            </a:pPr>
            <a:r>
              <a:rPr lang="en-AU" sz="3800" dirty="0">
                <a:latin typeface="Arial" panose="020B0604020202020204" pitchFamily="34" charset="0"/>
                <a:cs typeface="Arial" panose="020B0604020202020204" pitchFamily="34" charset="0"/>
              </a:rPr>
              <a:t>researching and </a:t>
            </a:r>
            <a:r>
              <a:rPr lang="en-GB" sz="3800" kern="0" dirty="0">
                <a:effectLst/>
                <a:latin typeface="Arial" panose="020B0604020202020204" pitchFamily="34" charset="0"/>
                <a:ea typeface="Calibri" panose="020F0502020204030204" pitchFamily="34" charset="0"/>
              </a:rPr>
              <a:t>presenting information on the production of a healthy food item.</a:t>
            </a:r>
            <a:endParaRPr lang="en-AU" sz="3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22079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8E413-1BB6-B3F7-4CF5-49A092DA5FF1}"/>
              </a:ext>
            </a:extLst>
          </p:cNvPr>
          <p:cNvSpPr>
            <a:spLocks noGrp="1"/>
          </p:cNvSpPr>
          <p:nvPr>
            <p:ph type="title"/>
          </p:nvPr>
        </p:nvSpPr>
        <p:spPr/>
        <p:txBody>
          <a:bodyPr/>
          <a:lstStyle/>
          <a:p>
            <a:r>
              <a:rPr lang="en-AU" dirty="0"/>
              <a:t>Activity 1: Booklet task</a:t>
            </a:r>
          </a:p>
        </p:txBody>
      </p:sp>
      <p:sp>
        <p:nvSpPr>
          <p:cNvPr id="4" name="TextBox 3">
            <a:extLst>
              <a:ext uri="{FF2B5EF4-FFF2-40B4-BE49-F238E27FC236}">
                <a16:creationId xmlns:a16="http://schemas.microsoft.com/office/drawing/2014/main" id="{9553D856-AEAD-0DCC-D3BC-B75E61A13300}"/>
              </a:ext>
            </a:extLst>
          </p:cNvPr>
          <p:cNvSpPr txBox="1"/>
          <p:nvPr/>
        </p:nvSpPr>
        <p:spPr>
          <a:xfrm>
            <a:off x="832700" y="1544674"/>
            <a:ext cx="10644192" cy="3945119"/>
          </a:xfrm>
          <a:prstGeom prst="rect">
            <a:avLst/>
          </a:prstGeom>
          <a:noFill/>
        </p:spPr>
        <p:txBody>
          <a:bodyPr wrap="square" rtlCol="0">
            <a:spAutoFit/>
          </a:bodyPr>
          <a:lstStyle/>
          <a:p>
            <a:pPr marL="571500" lvl="0" indent="-571500">
              <a:lnSpc>
                <a:spcPct val="115000"/>
              </a:lnSpc>
              <a:spcBef>
                <a:spcPts val="50"/>
              </a:spcBef>
              <a:buFont typeface="Arial" panose="020B0604020202020204" pitchFamily="34" charset="0"/>
              <a:buChar char="•"/>
            </a:pPr>
            <a:r>
              <a:rPr lang="en-AU" sz="4400" kern="100" dirty="0">
                <a:effectLst/>
                <a:latin typeface="Arial" panose="020B0604020202020204" pitchFamily="34" charset="0"/>
                <a:ea typeface="Aptos" panose="020B0004020202020204" pitchFamily="34" charset="0"/>
                <a:cs typeface="Arial" panose="020B0604020202020204" pitchFamily="34" charset="0"/>
              </a:rPr>
              <a:t>Identify strategies for farmers to adhere to the Five </a:t>
            </a:r>
            <a:r>
              <a:rPr lang="en-AU" sz="4400" kern="100" dirty="0">
                <a:latin typeface="Arial" panose="020B0604020202020204" pitchFamily="34" charset="0"/>
                <a:ea typeface="Aptos" panose="020B0004020202020204" pitchFamily="34" charset="0"/>
                <a:cs typeface="Arial" panose="020B0604020202020204" pitchFamily="34" charset="0"/>
              </a:rPr>
              <a:t>F</a:t>
            </a:r>
            <a:r>
              <a:rPr lang="en-AU" sz="4400" kern="100" dirty="0">
                <a:effectLst/>
                <a:latin typeface="Arial" panose="020B0604020202020204" pitchFamily="34" charset="0"/>
                <a:ea typeface="Aptos" panose="020B0004020202020204" pitchFamily="34" charset="0"/>
                <a:cs typeface="Arial" panose="020B0604020202020204" pitchFamily="34" charset="0"/>
              </a:rPr>
              <a:t>reedoms of animal welfare (at least 1 in each area).</a:t>
            </a:r>
          </a:p>
          <a:p>
            <a:pPr marL="571500" lvl="0" indent="-571500">
              <a:lnSpc>
                <a:spcPct val="115000"/>
              </a:lnSpc>
              <a:spcBef>
                <a:spcPts val="50"/>
              </a:spcBef>
              <a:buFont typeface="Arial" panose="020B0604020202020204" pitchFamily="34" charset="0"/>
              <a:buChar char="•"/>
            </a:pPr>
            <a:r>
              <a:rPr lang="en-AU" sz="4400" kern="100" dirty="0">
                <a:latin typeface="Arial" panose="020B0604020202020204" pitchFamily="34" charset="0"/>
                <a:ea typeface="Aptos" panose="020B0004020202020204" pitchFamily="34" charset="0"/>
                <a:cs typeface="Arial" panose="020B0604020202020204" pitchFamily="34" charset="0"/>
              </a:rPr>
              <a:t>What might it look like, sound like?</a:t>
            </a:r>
            <a:endParaRPr lang="en-AU" sz="4400" kern="100" dirty="0">
              <a:effectLst/>
              <a:latin typeface="Arial" panose="020B0604020202020204" pitchFamily="34" charset="0"/>
              <a:ea typeface="Aptos" panose="020B0004020202020204" pitchFamily="34" charset="0"/>
              <a:cs typeface="Arial" panose="020B0604020202020204" pitchFamily="34" charset="0"/>
            </a:endParaRPr>
          </a:p>
          <a:p>
            <a:pPr marL="571500" lvl="0" indent="-571500">
              <a:lnSpc>
                <a:spcPct val="115000"/>
              </a:lnSpc>
              <a:spcBef>
                <a:spcPts val="50"/>
              </a:spcBef>
              <a:buFont typeface="Arial" panose="020B0604020202020204" pitchFamily="34" charset="0"/>
              <a:buChar char="•"/>
            </a:pPr>
            <a:r>
              <a:rPr lang="en-AU" sz="4400" kern="100" dirty="0">
                <a:latin typeface="Arial" panose="020B0604020202020204" pitchFamily="34" charset="0"/>
                <a:ea typeface="Aptos" panose="020B0004020202020204" pitchFamily="34" charset="0"/>
                <a:cs typeface="Arial" panose="020B0604020202020204" pitchFamily="34" charset="0"/>
              </a:rPr>
              <a:t>Provide notes in your student booklet.</a:t>
            </a:r>
          </a:p>
        </p:txBody>
      </p:sp>
    </p:spTree>
    <p:extLst>
      <p:ext uri="{BB962C8B-B14F-4D97-AF65-F5344CB8AC3E}">
        <p14:creationId xmlns:p14="http://schemas.microsoft.com/office/powerpoint/2010/main" val="19179850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504FA-4022-2D4A-AEC7-3215F5BED8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D4D982-35A6-92FD-F325-AEC4D92C499C}"/>
              </a:ext>
            </a:extLst>
          </p:cNvPr>
          <p:cNvSpPr>
            <a:spLocks noGrp="1"/>
          </p:cNvSpPr>
          <p:nvPr>
            <p:ph type="title"/>
          </p:nvPr>
        </p:nvSpPr>
        <p:spPr/>
        <p:txBody>
          <a:bodyPr/>
          <a:lstStyle/>
          <a:p>
            <a:r>
              <a:rPr lang="en-AU"/>
              <a:t>Lesson 4</a:t>
            </a:r>
            <a:endParaRPr lang="en-AU" dirty="0"/>
          </a:p>
        </p:txBody>
      </p:sp>
    </p:spTree>
    <p:extLst>
      <p:ext uri="{BB962C8B-B14F-4D97-AF65-F5344CB8AC3E}">
        <p14:creationId xmlns:p14="http://schemas.microsoft.com/office/powerpoint/2010/main" val="3427319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B6BA7-889B-6FE8-1687-4BCCB0C0DC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128BC4-992E-1027-6C93-3C46B837DD2E}"/>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2635527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AF750-5E23-671D-2E60-CAE6035BD98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28C183-B41C-770C-E8E0-AAF3734595CA}"/>
              </a:ext>
            </a:extLst>
          </p:cNvPr>
          <p:cNvSpPr>
            <a:spLocks noGrp="1"/>
          </p:cNvSpPr>
          <p:nvPr>
            <p:ph idx="1"/>
          </p:nvPr>
        </p:nvSpPr>
        <p:spPr>
          <a:xfrm>
            <a:off x="838200" y="677751"/>
            <a:ext cx="10515600" cy="1321737"/>
          </a:xfrm>
        </p:spPr>
        <p:txBody>
          <a:bodyPr>
            <a:noAutofit/>
          </a:bodyPr>
          <a:lstStyle/>
          <a:p>
            <a:pPr marL="0" indent="0" algn="ctr">
              <a:buNone/>
            </a:pPr>
            <a:r>
              <a:rPr lang="en-AU" dirty="0"/>
              <a:t>What are the Five Freedoms of animal welfare?</a:t>
            </a:r>
          </a:p>
        </p:txBody>
      </p:sp>
      <p:sp>
        <p:nvSpPr>
          <p:cNvPr id="2" name="TextBox 1">
            <a:extLst>
              <a:ext uri="{FF2B5EF4-FFF2-40B4-BE49-F238E27FC236}">
                <a16:creationId xmlns:a16="http://schemas.microsoft.com/office/drawing/2014/main" id="{B5337100-2A84-875E-DA81-AC0ADDA2189C}"/>
              </a:ext>
            </a:extLst>
          </p:cNvPr>
          <p:cNvSpPr txBox="1"/>
          <p:nvPr/>
        </p:nvSpPr>
        <p:spPr>
          <a:xfrm>
            <a:off x="832698" y="2201377"/>
            <a:ext cx="9907571" cy="740011"/>
          </a:xfrm>
          <a:prstGeom prst="rect">
            <a:avLst/>
          </a:prstGeom>
          <a:noFill/>
        </p:spPr>
        <p:txBody>
          <a:bodyPr wrap="square" rtlCol="0">
            <a:spAutoFit/>
          </a:bodyPr>
          <a:lstStyle/>
          <a:p>
            <a:pPr lvl="0">
              <a:lnSpc>
                <a:spcPct val="115000"/>
              </a:lnSpc>
              <a:spcBef>
                <a:spcPts val="50"/>
              </a:spcBef>
            </a:pPr>
            <a:r>
              <a:rPr lang="en-AU" sz="4000" kern="100" dirty="0">
                <a:latin typeface="Arial" panose="020B0604020202020204" pitchFamily="34" charset="0"/>
                <a:ea typeface="Aptos" panose="020B0004020202020204" pitchFamily="34" charset="0"/>
                <a:cs typeface="Arial" panose="020B0604020202020204" pitchFamily="34" charset="0"/>
              </a:rPr>
              <a:t>Freedom from hunger and thirst.</a:t>
            </a:r>
          </a:p>
        </p:txBody>
      </p:sp>
      <p:sp>
        <p:nvSpPr>
          <p:cNvPr id="8" name="TextBox 7">
            <a:extLst>
              <a:ext uri="{FF2B5EF4-FFF2-40B4-BE49-F238E27FC236}">
                <a16:creationId xmlns:a16="http://schemas.microsoft.com/office/drawing/2014/main" id="{612C5972-C2DF-BB39-57E8-77F3E3DFDC19}"/>
              </a:ext>
            </a:extLst>
          </p:cNvPr>
          <p:cNvSpPr txBox="1"/>
          <p:nvPr/>
        </p:nvSpPr>
        <p:spPr>
          <a:xfrm>
            <a:off x="832698" y="2994054"/>
            <a:ext cx="9907571" cy="740011"/>
          </a:xfrm>
          <a:prstGeom prst="rect">
            <a:avLst/>
          </a:prstGeom>
          <a:noFill/>
        </p:spPr>
        <p:txBody>
          <a:bodyPr wrap="square" rtlCol="0">
            <a:spAutoFit/>
          </a:bodyPr>
          <a:lstStyle/>
          <a:p>
            <a:pPr lvl="0">
              <a:lnSpc>
                <a:spcPct val="115000"/>
              </a:lnSpc>
              <a:spcBef>
                <a:spcPts val="50"/>
              </a:spcBef>
            </a:pPr>
            <a:r>
              <a:rPr lang="en-AU" sz="4000" kern="100" dirty="0">
                <a:latin typeface="Arial" panose="020B0604020202020204" pitchFamily="34" charset="0"/>
                <a:ea typeface="Aptos" panose="020B0004020202020204" pitchFamily="34" charset="0"/>
                <a:cs typeface="Arial" panose="020B0604020202020204" pitchFamily="34" charset="0"/>
              </a:rPr>
              <a:t>Freedom from discomfort.</a:t>
            </a:r>
          </a:p>
        </p:txBody>
      </p:sp>
      <p:sp>
        <p:nvSpPr>
          <p:cNvPr id="9" name="TextBox 8">
            <a:extLst>
              <a:ext uri="{FF2B5EF4-FFF2-40B4-BE49-F238E27FC236}">
                <a16:creationId xmlns:a16="http://schemas.microsoft.com/office/drawing/2014/main" id="{7558E90E-C84F-577F-365D-C824A166416F}"/>
              </a:ext>
            </a:extLst>
          </p:cNvPr>
          <p:cNvSpPr txBox="1"/>
          <p:nvPr/>
        </p:nvSpPr>
        <p:spPr>
          <a:xfrm>
            <a:off x="832698" y="3844092"/>
            <a:ext cx="9907571" cy="740011"/>
          </a:xfrm>
          <a:prstGeom prst="rect">
            <a:avLst/>
          </a:prstGeom>
          <a:noFill/>
        </p:spPr>
        <p:txBody>
          <a:bodyPr wrap="square" rtlCol="0">
            <a:spAutoFit/>
          </a:bodyPr>
          <a:lstStyle/>
          <a:p>
            <a:pPr lvl="0">
              <a:lnSpc>
                <a:spcPct val="115000"/>
              </a:lnSpc>
              <a:spcBef>
                <a:spcPts val="50"/>
              </a:spcBef>
            </a:pPr>
            <a:r>
              <a:rPr lang="en-AU" sz="4000" kern="100" dirty="0">
                <a:latin typeface="Arial" panose="020B0604020202020204" pitchFamily="34" charset="0"/>
                <a:ea typeface="Aptos" panose="020B0004020202020204" pitchFamily="34" charset="0"/>
                <a:cs typeface="Arial" panose="020B0604020202020204" pitchFamily="34" charset="0"/>
              </a:rPr>
              <a:t>Freedom from pain, injury and disease.</a:t>
            </a:r>
          </a:p>
        </p:txBody>
      </p:sp>
      <p:sp>
        <p:nvSpPr>
          <p:cNvPr id="10" name="TextBox 9">
            <a:extLst>
              <a:ext uri="{FF2B5EF4-FFF2-40B4-BE49-F238E27FC236}">
                <a16:creationId xmlns:a16="http://schemas.microsoft.com/office/drawing/2014/main" id="{5A3F232B-31A7-D383-35BA-38C000794744}"/>
              </a:ext>
            </a:extLst>
          </p:cNvPr>
          <p:cNvSpPr txBox="1"/>
          <p:nvPr/>
        </p:nvSpPr>
        <p:spPr>
          <a:xfrm>
            <a:off x="832699" y="4742103"/>
            <a:ext cx="9907571" cy="740011"/>
          </a:xfrm>
          <a:prstGeom prst="rect">
            <a:avLst/>
          </a:prstGeom>
          <a:noFill/>
        </p:spPr>
        <p:txBody>
          <a:bodyPr wrap="square" rtlCol="0">
            <a:spAutoFit/>
          </a:bodyPr>
          <a:lstStyle/>
          <a:p>
            <a:pPr lvl="0">
              <a:lnSpc>
                <a:spcPct val="115000"/>
              </a:lnSpc>
              <a:spcBef>
                <a:spcPts val="50"/>
              </a:spcBef>
            </a:pPr>
            <a:r>
              <a:rPr lang="en-AU" sz="4000" kern="100" dirty="0">
                <a:latin typeface="Arial" panose="020B0604020202020204" pitchFamily="34" charset="0"/>
                <a:ea typeface="Aptos" panose="020B0004020202020204" pitchFamily="34" charset="0"/>
                <a:cs typeface="Arial" panose="020B0604020202020204" pitchFamily="34" charset="0"/>
              </a:rPr>
              <a:t>Freedom </a:t>
            </a:r>
            <a:r>
              <a:rPr lang="en-AU" sz="4000" kern="100" dirty="0">
                <a:effectLst/>
                <a:latin typeface="Arial" panose="020B0604020202020204" pitchFamily="34" charset="0"/>
                <a:ea typeface="Aptos" panose="020B0004020202020204" pitchFamily="34" charset="0"/>
                <a:cs typeface="Arial" panose="020B0604020202020204" pitchFamily="34" charset="0"/>
              </a:rPr>
              <a:t>to express normal behaviour</a:t>
            </a:r>
            <a:r>
              <a:rPr lang="en-AU" sz="4000" kern="100" dirty="0">
                <a:latin typeface="Arial" panose="020B0604020202020204" pitchFamily="34" charset="0"/>
                <a:ea typeface="Aptos" panose="020B00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B79869B1-220D-E4FA-29D3-C79D3E319E72}"/>
              </a:ext>
            </a:extLst>
          </p:cNvPr>
          <p:cNvSpPr txBox="1"/>
          <p:nvPr/>
        </p:nvSpPr>
        <p:spPr>
          <a:xfrm>
            <a:off x="832700" y="5640114"/>
            <a:ext cx="9907571" cy="740011"/>
          </a:xfrm>
          <a:prstGeom prst="rect">
            <a:avLst/>
          </a:prstGeom>
          <a:noFill/>
        </p:spPr>
        <p:txBody>
          <a:bodyPr wrap="square" rtlCol="0">
            <a:spAutoFit/>
          </a:bodyPr>
          <a:lstStyle/>
          <a:p>
            <a:pPr lvl="0">
              <a:lnSpc>
                <a:spcPct val="115000"/>
              </a:lnSpc>
              <a:spcBef>
                <a:spcPts val="50"/>
              </a:spcBef>
            </a:pPr>
            <a:r>
              <a:rPr lang="en-AU" sz="4000" kern="100" dirty="0">
                <a:latin typeface="Arial" panose="020B0604020202020204" pitchFamily="34" charset="0"/>
                <a:ea typeface="Aptos" panose="020B0004020202020204" pitchFamily="34" charset="0"/>
                <a:cs typeface="Arial" panose="020B0604020202020204" pitchFamily="34" charset="0"/>
              </a:rPr>
              <a:t>Freedom from fear and distress.</a:t>
            </a:r>
          </a:p>
        </p:txBody>
      </p:sp>
    </p:spTree>
    <p:extLst>
      <p:ext uri="{BB962C8B-B14F-4D97-AF65-F5344CB8AC3E}">
        <p14:creationId xmlns:p14="http://schemas.microsoft.com/office/powerpoint/2010/main" val="324230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EA350-80C2-D3DD-07C0-BDFD9514EEF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9ADC27-EE85-615E-2C81-57BF03267070}"/>
              </a:ext>
            </a:extLst>
          </p:cNvPr>
          <p:cNvSpPr>
            <a:spLocks noGrp="1"/>
          </p:cNvSpPr>
          <p:nvPr>
            <p:ph idx="1"/>
          </p:nvPr>
        </p:nvSpPr>
        <p:spPr>
          <a:xfrm>
            <a:off x="838200" y="2116407"/>
            <a:ext cx="10515600" cy="1321737"/>
          </a:xfrm>
        </p:spPr>
        <p:txBody>
          <a:bodyPr>
            <a:noAutofit/>
          </a:bodyPr>
          <a:lstStyle/>
          <a:p>
            <a:pPr marL="0" indent="0" algn="ctr">
              <a:buNone/>
            </a:pPr>
            <a:r>
              <a:rPr lang="en-AU" dirty="0"/>
              <a:t>What are some on farm strategies to ensure animal welfare?</a:t>
            </a:r>
          </a:p>
        </p:txBody>
      </p:sp>
    </p:spTree>
    <p:extLst>
      <p:ext uri="{BB962C8B-B14F-4D97-AF65-F5344CB8AC3E}">
        <p14:creationId xmlns:p14="http://schemas.microsoft.com/office/powerpoint/2010/main" val="36606437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5D917-2777-F993-F870-239C57E73E0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6A8799-2336-8731-E3E5-DE2FA184265F}"/>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0F8D3A10-81FE-ACD8-A631-710DC8464811}"/>
              </a:ext>
            </a:extLst>
          </p:cNvPr>
          <p:cNvSpPr>
            <a:spLocks noGrp="1"/>
          </p:cNvSpPr>
          <p:nvPr>
            <p:ph idx="10"/>
          </p:nvPr>
        </p:nvSpPr>
        <p:spPr>
          <a:xfrm>
            <a:off x="861495" y="708822"/>
            <a:ext cx="10515600" cy="1939129"/>
          </a:xfrm>
        </p:spPr>
        <p:txBody>
          <a:bodyPr/>
          <a:lstStyle/>
          <a:p>
            <a:r>
              <a:rPr lang="en-AU" dirty="0"/>
              <a:t>Learning intention: </a:t>
            </a:r>
            <a:r>
              <a:rPr lang="en-AU" b="0" dirty="0"/>
              <a:t>To investigate resources and growing conditions suitable for food production.</a:t>
            </a:r>
          </a:p>
        </p:txBody>
      </p:sp>
      <p:sp>
        <p:nvSpPr>
          <p:cNvPr id="4" name="Content Placeholder 3">
            <a:extLst>
              <a:ext uri="{FF2B5EF4-FFF2-40B4-BE49-F238E27FC236}">
                <a16:creationId xmlns:a16="http://schemas.microsoft.com/office/drawing/2014/main" id="{3BEA0497-70E3-D1DA-C1FD-B96312F40615}"/>
              </a:ext>
            </a:extLst>
          </p:cNvPr>
          <p:cNvSpPr>
            <a:spLocks noGrp="1"/>
          </p:cNvSpPr>
          <p:nvPr>
            <p:ph idx="11"/>
          </p:nvPr>
        </p:nvSpPr>
        <p:spPr>
          <a:xfrm>
            <a:off x="838199" y="3780063"/>
            <a:ext cx="10894889" cy="2224952"/>
          </a:xfrm>
        </p:spPr>
        <p:txBody>
          <a:bodyPr>
            <a:normAutofit/>
          </a:bodyPr>
          <a:lstStyle/>
          <a:p>
            <a:r>
              <a:rPr lang="en-AU" dirty="0"/>
              <a:t>suitable growing conditions</a:t>
            </a:r>
          </a:p>
          <a:p>
            <a:r>
              <a:rPr lang="en-AU" dirty="0"/>
              <a:t>resources needed</a:t>
            </a:r>
          </a:p>
          <a:p>
            <a:r>
              <a:rPr lang="en-AU" dirty="0"/>
              <a:t>best location for growing.</a:t>
            </a:r>
          </a:p>
        </p:txBody>
      </p:sp>
    </p:spTree>
    <p:extLst>
      <p:ext uri="{BB962C8B-B14F-4D97-AF65-F5344CB8AC3E}">
        <p14:creationId xmlns:p14="http://schemas.microsoft.com/office/powerpoint/2010/main" val="727956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BB9C6-0D98-83A4-8B17-DD9E93FCEC20}"/>
              </a:ext>
            </a:extLst>
          </p:cNvPr>
          <p:cNvSpPr>
            <a:spLocks noGrp="1"/>
          </p:cNvSpPr>
          <p:nvPr>
            <p:ph type="title"/>
          </p:nvPr>
        </p:nvSpPr>
        <p:spPr/>
        <p:txBody>
          <a:bodyPr/>
          <a:lstStyle/>
          <a:p>
            <a:r>
              <a:rPr lang="en-AU" dirty="0"/>
              <a:t>Growing conditions</a:t>
            </a:r>
          </a:p>
        </p:txBody>
      </p:sp>
      <p:sp>
        <p:nvSpPr>
          <p:cNvPr id="3" name="Content Placeholder 2">
            <a:extLst>
              <a:ext uri="{FF2B5EF4-FFF2-40B4-BE49-F238E27FC236}">
                <a16:creationId xmlns:a16="http://schemas.microsoft.com/office/drawing/2014/main" id="{B2569D2E-9AAB-0628-5F7B-915113929EB5}"/>
              </a:ext>
            </a:extLst>
          </p:cNvPr>
          <p:cNvSpPr>
            <a:spLocks noGrp="1"/>
          </p:cNvSpPr>
          <p:nvPr>
            <p:ph idx="1"/>
          </p:nvPr>
        </p:nvSpPr>
        <p:spPr/>
        <p:txBody>
          <a:bodyPr/>
          <a:lstStyle/>
          <a:p>
            <a:r>
              <a:rPr lang="en-AU" kern="100" dirty="0">
                <a:ea typeface="Aptos" panose="020B0004020202020204" pitchFamily="34" charset="0"/>
              </a:rPr>
              <a:t>Different types of agriculture need different resources to grow, or be raised, effectively.</a:t>
            </a:r>
          </a:p>
          <a:p>
            <a:r>
              <a:rPr lang="en-AU" kern="100" dirty="0">
                <a:ea typeface="Aptos" panose="020B0004020202020204" pitchFamily="34" charset="0"/>
              </a:rPr>
              <a:t>These include different climates, temperatures and fresh water.</a:t>
            </a:r>
            <a:endParaRPr lang="en-AU" sz="2800" kern="100" dirty="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808593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art of food and nutrition&#10;&#10;AI-generated content may be incorrect.">
            <a:extLst>
              <a:ext uri="{FF2B5EF4-FFF2-40B4-BE49-F238E27FC236}">
                <a16:creationId xmlns:a16="http://schemas.microsoft.com/office/drawing/2014/main" id="{DAB59C91-3A9C-36F0-78F1-0E389B831B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1365" y="1361381"/>
            <a:ext cx="4269846" cy="5388600"/>
          </a:xfrm>
          <a:prstGeom prst="rect">
            <a:avLst/>
          </a:prstGeom>
        </p:spPr>
      </p:pic>
      <p:sp>
        <p:nvSpPr>
          <p:cNvPr id="4" name="TextBox 3">
            <a:extLst>
              <a:ext uri="{FF2B5EF4-FFF2-40B4-BE49-F238E27FC236}">
                <a16:creationId xmlns:a16="http://schemas.microsoft.com/office/drawing/2014/main" id="{DD976647-1FB0-FCED-438F-4AEDFF56BDA9}"/>
              </a:ext>
            </a:extLst>
          </p:cNvPr>
          <p:cNvSpPr txBox="1"/>
          <p:nvPr/>
        </p:nvSpPr>
        <p:spPr>
          <a:xfrm>
            <a:off x="208344" y="6331352"/>
            <a:ext cx="2764026" cy="461665"/>
          </a:xfrm>
          <a:prstGeom prst="rect">
            <a:avLst/>
          </a:prstGeom>
          <a:noFill/>
        </p:spPr>
        <p:txBody>
          <a:bodyPr wrap="none" rtlCol="0">
            <a:spAutoFit/>
          </a:bodyPr>
          <a:lstStyle/>
          <a:p>
            <a:r>
              <a:rPr lang="en-AU" sz="1200" dirty="0">
                <a:latin typeface="Arial" panose="020B0604020202020204" pitchFamily="34" charset="0"/>
                <a:cs typeface="Arial" panose="020B0604020202020204" pitchFamily="34" charset="0"/>
              </a:rPr>
              <a:t>Source: DAFF, </a:t>
            </a:r>
            <a:r>
              <a:rPr lang="en-US" sz="1200" dirty="0">
                <a:latin typeface="Arial" panose="020B0604020202020204" pitchFamily="34" charset="0"/>
                <a:cs typeface="Arial" panose="020B0604020202020204" pitchFamily="34" charset="0"/>
              </a:rPr>
              <a:t>Snapshot of Australian</a:t>
            </a:r>
          </a:p>
          <a:p>
            <a:r>
              <a:rPr lang="en-US" sz="1200" dirty="0">
                <a:latin typeface="Arial" panose="020B0604020202020204" pitchFamily="34" charset="0"/>
                <a:cs typeface="Arial" panose="020B0604020202020204" pitchFamily="34" charset="0"/>
              </a:rPr>
              <a:t>Agriculture 2025</a:t>
            </a:r>
            <a:endParaRPr lang="en-AU" sz="1200" dirty="0">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0FB05CBE-F6AB-292F-75D9-5728D14E49F2}"/>
              </a:ext>
            </a:extLst>
          </p:cNvPr>
          <p:cNvSpPr>
            <a:spLocks noGrp="1"/>
          </p:cNvSpPr>
          <p:nvPr>
            <p:ph type="title"/>
          </p:nvPr>
        </p:nvSpPr>
        <p:spPr>
          <a:xfrm>
            <a:off x="540151" y="256661"/>
            <a:ext cx="11111698" cy="1325563"/>
          </a:xfrm>
        </p:spPr>
        <p:txBody>
          <a:bodyPr>
            <a:normAutofit/>
          </a:bodyPr>
          <a:lstStyle/>
          <a:p>
            <a:pPr algn="ctr"/>
            <a:r>
              <a:rPr lang="en-US" sz="4000" dirty="0">
                <a:latin typeface="Arial" panose="020B0604020202020204" pitchFamily="34" charset="0"/>
                <a:cs typeface="Arial" panose="020B0604020202020204" pitchFamily="34" charset="0"/>
              </a:rPr>
              <a:t>Agriculture, fisheries and forestry value of production, by commodity, 2023–24</a:t>
            </a:r>
            <a:endParaRPr lang="en-AU"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63597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032F5-E00C-0CD7-1197-F1F6C7164CF1}"/>
              </a:ext>
            </a:extLst>
          </p:cNvPr>
          <p:cNvSpPr>
            <a:spLocks noGrp="1"/>
          </p:cNvSpPr>
          <p:nvPr>
            <p:ph type="title"/>
          </p:nvPr>
        </p:nvSpPr>
        <p:spPr/>
        <p:txBody>
          <a:bodyPr/>
          <a:lstStyle/>
          <a:p>
            <a:r>
              <a:rPr lang="en-AU" dirty="0"/>
              <a:t>Australian agricultural production zones</a:t>
            </a:r>
          </a:p>
        </p:txBody>
      </p:sp>
      <p:pic>
        <p:nvPicPr>
          <p:cNvPr id="4" name="Picture 3">
            <a:extLst>
              <a:ext uri="{FF2B5EF4-FFF2-40B4-BE49-F238E27FC236}">
                <a16:creationId xmlns:a16="http://schemas.microsoft.com/office/drawing/2014/main" id="{687E2324-7F05-CD97-9A60-F0D1C6098A67}"/>
              </a:ext>
            </a:extLst>
          </p:cNvPr>
          <p:cNvPicPr>
            <a:picLocks noChangeAspect="1"/>
          </p:cNvPicPr>
          <p:nvPr/>
        </p:nvPicPr>
        <p:blipFill>
          <a:blip r:embed="rId3"/>
          <a:stretch>
            <a:fillRect/>
          </a:stretch>
        </p:blipFill>
        <p:spPr>
          <a:xfrm>
            <a:off x="187123" y="1243783"/>
            <a:ext cx="5358733" cy="5407229"/>
          </a:xfrm>
          <a:prstGeom prst="rect">
            <a:avLst/>
          </a:prstGeom>
        </p:spPr>
      </p:pic>
      <p:pic>
        <p:nvPicPr>
          <p:cNvPr id="5" name="Picture 4">
            <a:extLst>
              <a:ext uri="{FF2B5EF4-FFF2-40B4-BE49-F238E27FC236}">
                <a16:creationId xmlns:a16="http://schemas.microsoft.com/office/drawing/2014/main" id="{C43E6775-1518-3A65-B22E-CAF2BC1E6402}"/>
              </a:ext>
            </a:extLst>
          </p:cNvPr>
          <p:cNvPicPr>
            <a:picLocks noChangeAspect="1"/>
          </p:cNvPicPr>
          <p:nvPr/>
        </p:nvPicPr>
        <p:blipFill>
          <a:blip r:embed="rId4"/>
          <a:stretch>
            <a:fillRect/>
          </a:stretch>
        </p:blipFill>
        <p:spPr>
          <a:xfrm>
            <a:off x="5778673" y="1243783"/>
            <a:ext cx="4606982" cy="4699817"/>
          </a:xfrm>
          <a:prstGeom prst="rect">
            <a:avLst/>
          </a:prstGeom>
        </p:spPr>
      </p:pic>
    </p:spTree>
    <p:extLst>
      <p:ext uri="{BB962C8B-B14F-4D97-AF65-F5344CB8AC3E}">
        <p14:creationId xmlns:p14="http://schemas.microsoft.com/office/powerpoint/2010/main" val="40767461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23460-D2B4-3F3A-903E-AA74D4FCDAD7}"/>
              </a:ext>
            </a:extLst>
          </p:cNvPr>
          <p:cNvSpPr>
            <a:spLocks noGrp="1"/>
          </p:cNvSpPr>
          <p:nvPr>
            <p:ph type="title"/>
          </p:nvPr>
        </p:nvSpPr>
        <p:spPr/>
        <p:txBody>
          <a:bodyPr/>
          <a:lstStyle/>
          <a:p>
            <a:r>
              <a:rPr lang="en-AU" dirty="0"/>
              <a:t>Growing rice</a:t>
            </a:r>
          </a:p>
        </p:txBody>
      </p:sp>
      <p:pic>
        <p:nvPicPr>
          <p:cNvPr id="4" name="Online Media 5" title="All About Australian Rice (Full Video)">
            <a:hlinkClick r:id="" action="ppaction://media"/>
            <a:extLst>
              <a:ext uri="{FF2B5EF4-FFF2-40B4-BE49-F238E27FC236}">
                <a16:creationId xmlns:a16="http://schemas.microsoft.com/office/drawing/2014/main" id="{03AC9ED5-31C1-0EAC-18BC-B3950F1E99E4}"/>
              </a:ext>
            </a:extLst>
          </p:cNvPr>
          <p:cNvPicPr>
            <a:picLocks noRot="1" noChangeAspect="1"/>
          </p:cNvPicPr>
          <p:nvPr>
            <a:videoFile r:link="rId1"/>
          </p:nvPr>
        </p:nvPicPr>
        <p:blipFill>
          <a:blip r:embed="rId4"/>
          <a:stretch>
            <a:fillRect/>
          </a:stretch>
        </p:blipFill>
        <p:spPr>
          <a:xfrm>
            <a:off x="1349936" y="1255776"/>
            <a:ext cx="8759370" cy="4945175"/>
          </a:xfrm>
          <a:prstGeom prst="rect">
            <a:avLst/>
          </a:prstGeom>
        </p:spPr>
      </p:pic>
    </p:spTree>
    <p:extLst>
      <p:ext uri="{BB962C8B-B14F-4D97-AF65-F5344CB8AC3E}">
        <p14:creationId xmlns:p14="http://schemas.microsoft.com/office/powerpoint/2010/main" val="315373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7977C0-CC5B-BE44-D929-0A3D59F1ED1E}"/>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D5453914-6A5B-C19B-E2C8-F43EF0945B06}"/>
              </a:ext>
            </a:extLst>
          </p:cNvPr>
          <p:cNvSpPr>
            <a:spLocks noGrp="1"/>
          </p:cNvSpPr>
          <p:nvPr>
            <p:ph idx="10"/>
          </p:nvPr>
        </p:nvSpPr>
        <p:spPr/>
        <p:txBody>
          <a:bodyPr/>
          <a:lstStyle/>
          <a:p>
            <a:r>
              <a:rPr lang="en-AU" dirty="0"/>
              <a:t>Learning intention: </a:t>
            </a:r>
            <a:r>
              <a:rPr lang="en-AU" b="0" dirty="0"/>
              <a:t>To identify the steps of food production.</a:t>
            </a:r>
          </a:p>
        </p:txBody>
      </p:sp>
      <p:sp>
        <p:nvSpPr>
          <p:cNvPr id="4" name="Content Placeholder 3">
            <a:extLst>
              <a:ext uri="{FF2B5EF4-FFF2-40B4-BE49-F238E27FC236}">
                <a16:creationId xmlns:a16="http://schemas.microsoft.com/office/drawing/2014/main" id="{7B0E00C4-C58D-091B-2C7B-65EE7B86F227}"/>
              </a:ext>
            </a:extLst>
          </p:cNvPr>
          <p:cNvSpPr>
            <a:spLocks noGrp="1"/>
          </p:cNvSpPr>
          <p:nvPr>
            <p:ph idx="11"/>
          </p:nvPr>
        </p:nvSpPr>
        <p:spPr>
          <a:xfrm>
            <a:off x="838199" y="3780063"/>
            <a:ext cx="10894889" cy="2702930"/>
          </a:xfrm>
        </p:spPr>
        <p:txBody>
          <a:bodyPr>
            <a:normAutofit/>
          </a:bodyPr>
          <a:lstStyle/>
          <a:p>
            <a:r>
              <a:rPr lang="en-AU" dirty="0"/>
              <a:t>steps at the farm</a:t>
            </a:r>
          </a:p>
          <a:p>
            <a:r>
              <a:rPr lang="en-AU" dirty="0"/>
              <a:t>steps through transport</a:t>
            </a:r>
          </a:p>
          <a:p>
            <a:r>
              <a:rPr lang="en-AU" dirty="0"/>
              <a:t>steps at the factory.</a:t>
            </a:r>
          </a:p>
        </p:txBody>
      </p:sp>
    </p:spTree>
    <p:extLst>
      <p:ext uri="{BB962C8B-B14F-4D97-AF65-F5344CB8AC3E}">
        <p14:creationId xmlns:p14="http://schemas.microsoft.com/office/powerpoint/2010/main" val="26912429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3292E-0CA6-5E0A-9C99-3B4D15444D36}"/>
              </a:ext>
            </a:extLst>
          </p:cNvPr>
          <p:cNvSpPr>
            <a:spLocks noGrp="1"/>
          </p:cNvSpPr>
          <p:nvPr>
            <p:ph type="title"/>
          </p:nvPr>
        </p:nvSpPr>
        <p:spPr/>
        <p:txBody>
          <a:bodyPr/>
          <a:lstStyle/>
          <a:p>
            <a:r>
              <a:rPr lang="en-AU" dirty="0"/>
              <a:t>Growing rice</a:t>
            </a:r>
          </a:p>
        </p:txBody>
      </p:sp>
      <p:sp>
        <p:nvSpPr>
          <p:cNvPr id="4" name="TextBox 3">
            <a:extLst>
              <a:ext uri="{FF2B5EF4-FFF2-40B4-BE49-F238E27FC236}">
                <a16:creationId xmlns:a16="http://schemas.microsoft.com/office/drawing/2014/main" id="{3BD35AA4-593D-1A9D-8255-75E50F4E9515}"/>
              </a:ext>
            </a:extLst>
          </p:cNvPr>
          <p:cNvSpPr txBox="1"/>
          <p:nvPr/>
        </p:nvSpPr>
        <p:spPr>
          <a:xfrm>
            <a:off x="832700" y="1187689"/>
            <a:ext cx="9907571" cy="1447897"/>
          </a:xfrm>
          <a:prstGeom prst="rect">
            <a:avLst/>
          </a:prstGeom>
          <a:noFill/>
        </p:spPr>
        <p:txBody>
          <a:bodyPr wrap="square" rtlCol="0">
            <a:spAutoFit/>
          </a:bodyPr>
          <a:lstStyle/>
          <a:p>
            <a:pPr marL="540000" lvl="0" indent="-540000">
              <a:lnSpc>
                <a:spcPct val="115000"/>
              </a:lnSpc>
              <a:spcBef>
                <a:spcPts val="50"/>
              </a:spcBef>
              <a:buFont typeface="Symbol" panose="05050102010706020507" pitchFamily="18" charset="2"/>
              <a:buChar char=""/>
            </a:pPr>
            <a:r>
              <a:rPr lang="en-AU" sz="4000" kern="100" dirty="0">
                <a:latin typeface="Arial" panose="020B0604020202020204" pitchFamily="34" charset="0"/>
                <a:ea typeface="Aptos" panose="020B0004020202020204" pitchFamily="34" charset="0"/>
                <a:cs typeface="Arial" panose="020B0604020202020204" pitchFamily="34" charset="0"/>
              </a:rPr>
              <a:t>What are the resources needed for rice production?</a:t>
            </a:r>
            <a:endParaRPr lang="en-AU" sz="2400" kern="100" dirty="0">
              <a:effectLst/>
              <a:latin typeface="Arial" panose="020B060402020202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93719649-F1CB-D294-BDE7-0D6240BCE433}"/>
              </a:ext>
            </a:extLst>
          </p:cNvPr>
          <p:cNvSpPr txBox="1"/>
          <p:nvPr/>
        </p:nvSpPr>
        <p:spPr>
          <a:xfrm>
            <a:off x="832699" y="2873423"/>
            <a:ext cx="9907571" cy="1447897"/>
          </a:xfrm>
          <a:prstGeom prst="rect">
            <a:avLst/>
          </a:prstGeom>
          <a:noFill/>
        </p:spPr>
        <p:txBody>
          <a:bodyPr wrap="square" rtlCol="0">
            <a:spAutoFit/>
          </a:bodyPr>
          <a:lstStyle/>
          <a:p>
            <a:pPr marL="540000" lvl="0" indent="-540000">
              <a:lnSpc>
                <a:spcPct val="115000"/>
              </a:lnSpc>
              <a:spcBef>
                <a:spcPts val="50"/>
              </a:spcBef>
              <a:buFont typeface="Symbol" panose="05050102010706020507" pitchFamily="18" charset="2"/>
              <a:buChar char=""/>
            </a:pPr>
            <a:r>
              <a:rPr lang="en-AU" sz="4000" kern="100" dirty="0">
                <a:latin typeface="Arial" panose="020B0604020202020204" pitchFamily="34" charset="0"/>
                <a:ea typeface="Aptos" panose="020B0004020202020204" pitchFamily="34" charset="0"/>
                <a:cs typeface="Arial" panose="020B0604020202020204" pitchFamily="34" charset="0"/>
              </a:rPr>
              <a:t>What are the growing conditions needed for rice production?</a:t>
            </a:r>
            <a:endParaRPr lang="en-AU" sz="2400" kern="100" dirty="0">
              <a:effectLst/>
              <a:latin typeface="Arial" panose="020B0604020202020204" pitchFamily="34" charset="0"/>
              <a:ea typeface="Aptos" panose="020B00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09C3DBBC-A7AE-7BCD-310B-8423EC124276}"/>
              </a:ext>
            </a:extLst>
          </p:cNvPr>
          <p:cNvSpPr txBox="1"/>
          <p:nvPr/>
        </p:nvSpPr>
        <p:spPr>
          <a:xfrm>
            <a:off x="832699" y="4524698"/>
            <a:ext cx="9907571" cy="2155783"/>
          </a:xfrm>
          <a:prstGeom prst="rect">
            <a:avLst/>
          </a:prstGeom>
          <a:noFill/>
        </p:spPr>
        <p:txBody>
          <a:bodyPr wrap="square" rtlCol="0">
            <a:spAutoFit/>
          </a:bodyPr>
          <a:lstStyle/>
          <a:p>
            <a:pPr marL="540000" lvl="0" indent="-540000">
              <a:lnSpc>
                <a:spcPct val="115000"/>
              </a:lnSpc>
              <a:spcBef>
                <a:spcPts val="50"/>
              </a:spcBef>
              <a:buFont typeface="Symbol" panose="05050102010706020507" pitchFamily="18" charset="2"/>
              <a:buChar char=""/>
            </a:pPr>
            <a:r>
              <a:rPr lang="en-AU" sz="4000" kern="100" dirty="0">
                <a:latin typeface="Arial" panose="020B0604020202020204" pitchFamily="34" charset="0"/>
                <a:ea typeface="Aptos" panose="020B0004020202020204" pitchFamily="34" charset="0"/>
                <a:cs typeface="Arial" panose="020B0604020202020204" pitchFamily="34" charset="0"/>
              </a:rPr>
              <a:t>The resources needed and growing conditions determine the best place to grow that food in Australia.</a:t>
            </a:r>
            <a:endParaRPr lang="en-AU" sz="2400" kern="100" dirty="0">
              <a:effectLst/>
              <a:latin typeface="Arial" panose="020B06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59110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F1F61-4339-92CD-A8F3-407D156B954E}"/>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8026F9B5-C787-27DF-2CD0-2AC08C4E8BA3}"/>
              </a:ext>
            </a:extLst>
          </p:cNvPr>
          <p:cNvSpPr>
            <a:spLocks noGrp="1"/>
          </p:cNvSpPr>
          <p:nvPr>
            <p:ph idx="1"/>
          </p:nvPr>
        </p:nvSpPr>
        <p:spPr/>
        <p:txBody>
          <a:bodyPr>
            <a:noAutofit/>
          </a:bodyPr>
          <a:lstStyle/>
          <a:p>
            <a:pPr>
              <a:lnSpc>
                <a:spcPct val="107000"/>
              </a:lnSpc>
              <a:spcBef>
                <a:spcPts val="50"/>
              </a:spcBef>
              <a:spcAft>
                <a:spcPts val="800"/>
              </a:spcAft>
              <a:buNone/>
            </a:pPr>
            <a:r>
              <a:rPr lang="en-AU" sz="4100" b="1" kern="100" dirty="0">
                <a:ea typeface="Aptos" panose="020B0004020202020204" pitchFamily="34" charset="0"/>
                <a:cs typeface="Times New Roman" panose="02020603050405020304" pitchFamily="18" charset="0"/>
              </a:rPr>
              <a:t>Select an agricultural product. Identify:</a:t>
            </a:r>
            <a:endParaRPr lang="en-AU" sz="4100" kern="100" dirty="0">
              <a:ea typeface="Aptos" panose="020B0004020202020204" pitchFamily="34" charset="0"/>
              <a:cs typeface="Times New Roman" panose="02020603050405020304" pitchFamily="18" charset="0"/>
            </a:endParaRPr>
          </a:p>
          <a:p>
            <a:pPr>
              <a:lnSpc>
                <a:spcPct val="107000"/>
              </a:lnSpc>
              <a:spcBef>
                <a:spcPts val="50"/>
              </a:spcBef>
              <a:spcAft>
                <a:spcPts val="800"/>
              </a:spcAft>
            </a:pPr>
            <a:r>
              <a:rPr lang="en-AU" sz="4100" kern="100" dirty="0">
                <a:ea typeface="Aptos" panose="020B0004020202020204" pitchFamily="34" charset="0"/>
                <a:cs typeface="Times New Roman" panose="02020603050405020304" pitchFamily="18" charset="0"/>
              </a:rPr>
              <a:t>the growing conditions needed to produce the food</a:t>
            </a:r>
          </a:p>
          <a:p>
            <a:pPr>
              <a:lnSpc>
                <a:spcPct val="107000"/>
              </a:lnSpc>
              <a:spcBef>
                <a:spcPts val="50"/>
              </a:spcBef>
              <a:spcAft>
                <a:spcPts val="800"/>
              </a:spcAft>
            </a:pPr>
            <a:r>
              <a:rPr lang="en-AU" sz="4100" kern="100" dirty="0">
                <a:ea typeface="Aptos" panose="020B0004020202020204" pitchFamily="34" charset="0"/>
                <a:cs typeface="Times New Roman" panose="02020603050405020304" pitchFamily="18" charset="0"/>
              </a:rPr>
              <a:t>the resources needed to produce the food</a:t>
            </a:r>
          </a:p>
          <a:p>
            <a:pPr>
              <a:lnSpc>
                <a:spcPct val="107000"/>
              </a:lnSpc>
              <a:spcBef>
                <a:spcPts val="50"/>
              </a:spcBef>
              <a:spcAft>
                <a:spcPts val="800"/>
              </a:spcAft>
            </a:pPr>
            <a:r>
              <a:rPr lang="en-AU" sz="4100" kern="100" dirty="0">
                <a:ea typeface="Aptos" panose="020B0004020202020204" pitchFamily="34" charset="0"/>
                <a:cs typeface="Times New Roman" panose="02020603050405020304" pitchFamily="18" charset="0"/>
              </a:rPr>
              <a:t>the best location to grow the food in Australia.</a:t>
            </a:r>
          </a:p>
        </p:txBody>
      </p:sp>
      <p:sp>
        <p:nvSpPr>
          <p:cNvPr id="4" name="TextBox 3">
            <a:extLst>
              <a:ext uri="{FF2B5EF4-FFF2-40B4-BE49-F238E27FC236}">
                <a16:creationId xmlns:a16="http://schemas.microsoft.com/office/drawing/2014/main" id="{CFA39A9A-DE01-05DF-DB07-79E76B40230D}"/>
              </a:ext>
            </a:extLst>
          </p:cNvPr>
          <p:cNvSpPr txBox="1"/>
          <p:nvPr/>
        </p:nvSpPr>
        <p:spPr>
          <a:xfrm>
            <a:off x="838200" y="6306205"/>
            <a:ext cx="5609228" cy="369332"/>
          </a:xfrm>
          <a:prstGeom prst="rect">
            <a:avLst/>
          </a:prstGeom>
          <a:noFill/>
        </p:spPr>
        <p:txBody>
          <a:bodyPr wrap="none" rtlCol="0">
            <a:spAutoFit/>
          </a:bodyPr>
          <a:lstStyle/>
          <a:p>
            <a:r>
              <a:rPr lang="en-AU" dirty="0">
                <a:latin typeface="Arial" panose="020B0604020202020204" pitchFamily="34" charset="0"/>
                <a:cs typeface="Arial" panose="020B0604020202020204" pitchFamily="34" charset="0"/>
              </a:rPr>
              <a:t>Food suggestions: oats, wheat, dairy cows, corn, rice</a:t>
            </a:r>
          </a:p>
        </p:txBody>
      </p:sp>
    </p:spTree>
    <p:extLst>
      <p:ext uri="{BB962C8B-B14F-4D97-AF65-F5344CB8AC3E}">
        <p14:creationId xmlns:p14="http://schemas.microsoft.com/office/powerpoint/2010/main" val="37408731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4405B-DFDB-8C1F-508A-8242748397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28123B-E734-5B52-CDCD-4A3DC8813AE2}"/>
              </a:ext>
            </a:extLst>
          </p:cNvPr>
          <p:cNvSpPr>
            <a:spLocks noGrp="1"/>
          </p:cNvSpPr>
          <p:nvPr>
            <p:ph type="title"/>
          </p:nvPr>
        </p:nvSpPr>
        <p:spPr/>
        <p:txBody>
          <a:bodyPr/>
          <a:lstStyle/>
          <a:p>
            <a:r>
              <a:rPr lang="en-AU" dirty="0"/>
              <a:t>Lesson 5</a:t>
            </a:r>
          </a:p>
        </p:txBody>
      </p:sp>
    </p:spTree>
    <p:extLst>
      <p:ext uri="{BB962C8B-B14F-4D97-AF65-F5344CB8AC3E}">
        <p14:creationId xmlns:p14="http://schemas.microsoft.com/office/powerpoint/2010/main" val="30188427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E5125-18D3-869B-AA10-535A117CC7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64F82C-D4A7-EC9D-61D8-F46B17B54FD0}"/>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5765847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6765E-D298-7A5F-8F64-50A773A6C6D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4BFAA5-B44C-3D71-5E86-AEA8E535345E}"/>
              </a:ext>
            </a:extLst>
          </p:cNvPr>
          <p:cNvSpPr>
            <a:spLocks noGrp="1"/>
          </p:cNvSpPr>
          <p:nvPr>
            <p:ph idx="1"/>
          </p:nvPr>
        </p:nvSpPr>
        <p:spPr>
          <a:xfrm>
            <a:off x="838200" y="2116407"/>
            <a:ext cx="10515600" cy="2662857"/>
          </a:xfrm>
        </p:spPr>
        <p:txBody>
          <a:bodyPr>
            <a:noAutofit/>
          </a:bodyPr>
          <a:lstStyle/>
          <a:p>
            <a:pPr marL="0" indent="0" algn="ctr">
              <a:buNone/>
            </a:pPr>
            <a:r>
              <a:rPr lang="en-AU" dirty="0"/>
              <a:t>With a focus on a particular food, what are the resource requirements and growing conditions needed to produce the food in Australia?</a:t>
            </a:r>
          </a:p>
        </p:txBody>
      </p:sp>
    </p:spTree>
    <p:extLst>
      <p:ext uri="{BB962C8B-B14F-4D97-AF65-F5344CB8AC3E}">
        <p14:creationId xmlns:p14="http://schemas.microsoft.com/office/powerpoint/2010/main" val="5891865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96E6A-A414-EA90-0942-78160162DC5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1EED75-1CAA-571D-0A01-0CDFB417AE1F}"/>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9F90EE77-6889-EC91-662F-D57BC89A5038}"/>
              </a:ext>
            </a:extLst>
          </p:cNvPr>
          <p:cNvSpPr>
            <a:spLocks noGrp="1"/>
          </p:cNvSpPr>
          <p:nvPr>
            <p:ph idx="10"/>
          </p:nvPr>
        </p:nvSpPr>
        <p:spPr>
          <a:xfrm>
            <a:off x="861495" y="708822"/>
            <a:ext cx="10515600" cy="1939129"/>
          </a:xfrm>
        </p:spPr>
        <p:txBody>
          <a:bodyPr/>
          <a:lstStyle/>
          <a:p>
            <a:r>
              <a:rPr lang="en-AU" dirty="0"/>
              <a:t>Learning intention: </a:t>
            </a:r>
            <a:r>
              <a:rPr lang="en-AU" b="0" dirty="0"/>
              <a:t>To investigate the relationship between the environment and food production.</a:t>
            </a:r>
          </a:p>
        </p:txBody>
      </p:sp>
      <p:sp>
        <p:nvSpPr>
          <p:cNvPr id="4" name="Content Placeholder 3">
            <a:extLst>
              <a:ext uri="{FF2B5EF4-FFF2-40B4-BE49-F238E27FC236}">
                <a16:creationId xmlns:a16="http://schemas.microsoft.com/office/drawing/2014/main" id="{88028173-D5FD-BA0C-222C-3B94026218CB}"/>
              </a:ext>
            </a:extLst>
          </p:cNvPr>
          <p:cNvSpPr>
            <a:spLocks noGrp="1"/>
          </p:cNvSpPr>
          <p:nvPr>
            <p:ph idx="11"/>
          </p:nvPr>
        </p:nvSpPr>
        <p:spPr>
          <a:xfrm>
            <a:off x="838199" y="3780062"/>
            <a:ext cx="10894889" cy="2925538"/>
          </a:xfrm>
        </p:spPr>
        <p:txBody>
          <a:bodyPr>
            <a:normAutofit/>
          </a:bodyPr>
          <a:lstStyle/>
          <a:p>
            <a:r>
              <a:rPr lang="en-AU" dirty="0"/>
              <a:t>impact of the environment on farming</a:t>
            </a:r>
          </a:p>
          <a:p>
            <a:r>
              <a:rPr lang="en-AU" dirty="0"/>
              <a:t>impact of farming on the environment</a:t>
            </a:r>
          </a:p>
          <a:p>
            <a:r>
              <a:rPr lang="en-AU" dirty="0"/>
              <a:t>farming practices to reduce environmental impact.</a:t>
            </a:r>
          </a:p>
        </p:txBody>
      </p:sp>
    </p:spTree>
    <p:extLst>
      <p:ext uri="{BB962C8B-B14F-4D97-AF65-F5344CB8AC3E}">
        <p14:creationId xmlns:p14="http://schemas.microsoft.com/office/powerpoint/2010/main" val="3317238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ED10F-9B4E-5F1C-A654-020C3138C454}"/>
              </a:ext>
            </a:extLst>
          </p:cNvPr>
          <p:cNvSpPr>
            <a:spLocks noGrp="1"/>
          </p:cNvSpPr>
          <p:nvPr>
            <p:ph type="title"/>
          </p:nvPr>
        </p:nvSpPr>
        <p:spPr/>
        <p:txBody>
          <a:bodyPr>
            <a:normAutofit/>
          </a:bodyPr>
          <a:lstStyle/>
          <a:p>
            <a:r>
              <a:rPr lang="en-AU" sz="4000" dirty="0"/>
              <a:t>Food production can have a negative impact on the environment </a:t>
            </a:r>
          </a:p>
        </p:txBody>
      </p:sp>
      <p:sp>
        <p:nvSpPr>
          <p:cNvPr id="3" name="Content Placeholder 2">
            <a:extLst>
              <a:ext uri="{FF2B5EF4-FFF2-40B4-BE49-F238E27FC236}">
                <a16:creationId xmlns:a16="http://schemas.microsoft.com/office/drawing/2014/main" id="{3CF86AC6-18AF-696E-5B6C-AEECF37EA6B9}"/>
              </a:ext>
            </a:extLst>
          </p:cNvPr>
          <p:cNvSpPr>
            <a:spLocks noGrp="1"/>
          </p:cNvSpPr>
          <p:nvPr>
            <p:ph idx="1"/>
          </p:nvPr>
        </p:nvSpPr>
        <p:spPr/>
        <p:txBody>
          <a:bodyPr>
            <a:normAutofit/>
          </a:bodyPr>
          <a:lstStyle/>
          <a:p>
            <a:pPr lvl="0">
              <a:lnSpc>
                <a:spcPct val="115000"/>
              </a:lnSpc>
              <a:spcBef>
                <a:spcPts val="50"/>
              </a:spcBef>
              <a:buFont typeface="Symbol" panose="05050102010706020507" pitchFamily="18" charset="2"/>
              <a:buChar char=""/>
            </a:pPr>
            <a:r>
              <a:rPr lang="en-AU" kern="100" dirty="0">
                <a:ea typeface="Aptos" panose="020B0004020202020204" pitchFamily="34" charset="0"/>
              </a:rPr>
              <a:t>Impacts caused by using fossil fuels in:</a:t>
            </a:r>
          </a:p>
          <a:p>
            <a:pPr marL="997200" lvl="1" indent="-540000">
              <a:lnSpc>
                <a:spcPct val="115000"/>
              </a:lnSpc>
              <a:spcBef>
                <a:spcPts val="50"/>
              </a:spcBef>
              <a:buFont typeface="Symbol" panose="05050102010706020507" pitchFamily="18" charset="2"/>
              <a:buChar char=""/>
            </a:pPr>
            <a:r>
              <a:rPr lang="en-AU" sz="4400" kern="100" dirty="0">
                <a:ea typeface="Aptos" panose="020B0004020202020204" pitchFamily="34" charset="0"/>
              </a:rPr>
              <a:t>manufacture of agricultural inputs e.g. herbicides, stock feed </a:t>
            </a:r>
          </a:p>
          <a:p>
            <a:pPr marL="997200" lvl="1" indent="-540000">
              <a:lnSpc>
                <a:spcPct val="115000"/>
              </a:lnSpc>
              <a:spcBef>
                <a:spcPts val="50"/>
              </a:spcBef>
              <a:buFont typeface="Symbol" panose="05050102010706020507" pitchFamily="18" charset="2"/>
              <a:buChar char=""/>
            </a:pPr>
            <a:r>
              <a:rPr lang="en-AU" sz="4400" kern="100" dirty="0">
                <a:ea typeface="Aptos" panose="020B0004020202020204" pitchFamily="34" charset="0"/>
              </a:rPr>
              <a:t>transport</a:t>
            </a:r>
          </a:p>
          <a:p>
            <a:pPr marL="997200" lvl="1" indent="-540000">
              <a:lnSpc>
                <a:spcPct val="115000"/>
              </a:lnSpc>
              <a:spcBef>
                <a:spcPts val="50"/>
              </a:spcBef>
              <a:buFont typeface="Symbol" panose="05050102010706020507" pitchFamily="18" charset="2"/>
              <a:buChar char=""/>
            </a:pPr>
            <a:r>
              <a:rPr lang="en-AU" sz="4400" kern="100" dirty="0">
                <a:ea typeface="Aptos" panose="020B0004020202020204" pitchFamily="34" charset="0"/>
              </a:rPr>
              <a:t>processing in factories.</a:t>
            </a:r>
          </a:p>
        </p:txBody>
      </p:sp>
    </p:spTree>
    <p:extLst>
      <p:ext uri="{BB962C8B-B14F-4D97-AF65-F5344CB8AC3E}">
        <p14:creationId xmlns:p14="http://schemas.microsoft.com/office/powerpoint/2010/main" val="37071376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0877D-A5D1-4192-3724-542FFE181F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5EC8D9-69C3-BDE7-BAAB-5E71ADA557D3}"/>
              </a:ext>
            </a:extLst>
          </p:cNvPr>
          <p:cNvSpPr>
            <a:spLocks noGrp="1"/>
          </p:cNvSpPr>
          <p:nvPr>
            <p:ph type="title"/>
          </p:nvPr>
        </p:nvSpPr>
        <p:spPr/>
        <p:txBody>
          <a:bodyPr>
            <a:normAutofit/>
          </a:bodyPr>
          <a:lstStyle/>
          <a:p>
            <a:r>
              <a:rPr lang="en-AU" sz="4000" dirty="0"/>
              <a:t>Food production can have a negative impact on the environment </a:t>
            </a:r>
          </a:p>
        </p:txBody>
      </p:sp>
      <p:sp>
        <p:nvSpPr>
          <p:cNvPr id="3" name="Content Placeholder 2">
            <a:extLst>
              <a:ext uri="{FF2B5EF4-FFF2-40B4-BE49-F238E27FC236}">
                <a16:creationId xmlns:a16="http://schemas.microsoft.com/office/drawing/2014/main" id="{14EA4EE2-BBBC-CA77-56BC-B05FD98CE3FA}"/>
              </a:ext>
            </a:extLst>
          </p:cNvPr>
          <p:cNvSpPr>
            <a:spLocks noGrp="1"/>
          </p:cNvSpPr>
          <p:nvPr>
            <p:ph idx="1"/>
          </p:nvPr>
        </p:nvSpPr>
        <p:spPr/>
        <p:txBody>
          <a:bodyPr>
            <a:normAutofit/>
          </a:bodyPr>
          <a:lstStyle/>
          <a:p>
            <a:pPr lvl="0">
              <a:lnSpc>
                <a:spcPct val="115000"/>
              </a:lnSpc>
              <a:spcBef>
                <a:spcPts val="50"/>
              </a:spcBef>
              <a:buFont typeface="Symbol" panose="05050102010706020507" pitchFamily="18" charset="2"/>
              <a:buChar char=""/>
            </a:pPr>
            <a:r>
              <a:rPr lang="en-AU" kern="100" dirty="0">
                <a:ea typeface="Aptos" panose="020B0004020202020204" pitchFamily="34" charset="0"/>
              </a:rPr>
              <a:t>Other impacts during the farming process:</a:t>
            </a:r>
          </a:p>
          <a:p>
            <a:pPr marL="997200" lvl="1" indent="-540000">
              <a:lnSpc>
                <a:spcPct val="115000"/>
              </a:lnSpc>
              <a:spcBef>
                <a:spcPts val="50"/>
              </a:spcBef>
              <a:buFont typeface="Symbol" panose="05050102010706020507" pitchFamily="18" charset="2"/>
              <a:buChar char=""/>
            </a:pPr>
            <a:r>
              <a:rPr lang="en-AU" sz="4400" kern="100" dirty="0">
                <a:ea typeface="Aptos" panose="020B0004020202020204" pitchFamily="34" charset="0"/>
              </a:rPr>
              <a:t>pollutants through growing/ rearing</a:t>
            </a:r>
          </a:p>
          <a:p>
            <a:pPr marL="997200" lvl="1" indent="-540000">
              <a:lnSpc>
                <a:spcPct val="115000"/>
              </a:lnSpc>
              <a:spcBef>
                <a:spcPts val="50"/>
              </a:spcBef>
              <a:buFont typeface="Symbol" panose="05050102010706020507" pitchFamily="18" charset="2"/>
              <a:buChar char=""/>
            </a:pPr>
            <a:r>
              <a:rPr lang="en-AU" sz="4400" kern="100" dirty="0">
                <a:ea typeface="Aptos" panose="020B0004020202020204" pitchFamily="34" charset="0"/>
              </a:rPr>
              <a:t>soil erosion</a:t>
            </a:r>
          </a:p>
          <a:p>
            <a:pPr marL="997200" lvl="1" indent="-540000">
              <a:lnSpc>
                <a:spcPct val="115000"/>
              </a:lnSpc>
              <a:spcBef>
                <a:spcPts val="50"/>
              </a:spcBef>
              <a:buFont typeface="Symbol" panose="05050102010706020507" pitchFamily="18" charset="2"/>
              <a:buChar char=""/>
            </a:pPr>
            <a:r>
              <a:rPr lang="en-AU" sz="4400" kern="100" dirty="0">
                <a:ea typeface="Aptos" panose="020B0004020202020204" pitchFamily="34" charset="0"/>
              </a:rPr>
              <a:t>increases in salinity.</a:t>
            </a:r>
          </a:p>
        </p:txBody>
      </p:sp>
    </p:spTree>
    <p:extLst>
      <p:ext uri="{BB962C8B-B14F-4D97-AF65-F5344CB8AC3E}">
        <p14:creationId xmlns:p14="http://schemas.microsoft.com/office/powerpoint/2010/main" val="13392873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9DD9B-F088-1101-D5A6-CAA8FC76E8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34428D-A958-67A2-A083-6E23FCD09147}"/>
              </a:ext>
            </a:extLst>
          </p:cNvPr>
          <p:cNvSpPr>
            <a:spLocks noGrp="1"/>
          </p:cNvSpPr>
          <p:nvPr>
            <p:ph type="title"/>
          </p:nvPr>
        </p:nvSpPr>
        <p:spPr/>
        <p:txBody>
          <a:bodyPr>
            <a:normAutofit/>
          </a:bodyPr>
          <a:lstStyle/>
          <a:p>
            <a:r>
              <a:rPr lang="en-AU" sz="4000" dirty="0"/>
              <a:t>The changing climate also has a negative impact on food production</a:t>
            </a:r>
          </a:p>
        </p:txBody>
      </p:sp>
      <p:sp>
        <p:nvSpPr>
          <p:cNvPr id="3" name="Content Placeholder 2">
            <a:extLst>
              <a:ext uri="{FF2B5EF4-FFF2-40B4-BE49-F238E27FC236}">
                <a16:creationId xmlns:a16="http://schemas.microsoft.com/office/drawing/2014/main" id="{891FD874-576C-7FF1-D166-87D0C0139051}"/>
              </a:ext>
            </a:extLst>
          </p:cNvPr>
          <p:cNvSpPr>
            <a:spLocks noGrp="1"/>
          </p:cNvSpPr>
          <p:nvPr>
            <p:ph idx="1"/>
          </p:nvPr>
        </p:nvSpPr>
        <p:spPr>
          <a:xfrm>
            <a:off x="838200" y="1553593"/>
            <a:ext cx="10515600" cy="2542920"/>
          </a:xfrm>
        </p:spPr>
        <p:txBody>
          <a:bodyPr>
            <a:normAutofit/>
          </a:bodyPr>
          <a:lstStyle/>
          <a:p>
            <a:pPr lvl="0">
              <a:lnSpc>
                <a:spcPct val="115000"/>
              </a:lnSpc>
              <a:spcBef>
                <a:spcPts val="50"/>
              </a:spcBef>
              <a:buFont typeface="Symbol" panose="05050102010706020507" pitchFamily="18" charset="2"/>
              <a:buChar char=""/>
            </a:pPr>
            <a:r>
              <a:rPr lang="en-AU" kern="100" dirty="0">
                <a:ea typeface="Aptos" panose="020B0004020202020204" pitchFamily="34" charset="0"/>
              </a:rPr>
              <a:t>Increased rainfall variability and extreme weather events impact the sustainability of food production.</a:t>
            </a:r>
            <a:endParaRPr lang="en-AU" sz="2800" kern="100" dirty="0">
              <a:ea typeface="Aptos" panose="020B00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C06DEFB8-5EB8-7F3B-63B9-8B7553D8C7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4227" y="4296761"/>
            <a:ext cx="3429000" cy="2286000"/>
          </a:xfrm>
          <a:prstGeom prst="rect">
            <a:avLst/>
          </a:prstGeom>
        </p:spPr>
      </p:pic>
      <p:pic>
        <p:nvPicPr>
          <p:cNvPr id="5" name="Picture 4">
            <a:extLst>
              <a:ext uri="{FF2B5EF4-FFF2-40B4-BE49-F238E27FC236}">
                <a16:creationId xmlns:a16="http://schemas.microsoft.com/office/drawing/2014/main" id="{8CAB67A1-3337-A61B-02BC-B8C246920A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21602" y="4296761"/>
            <a:ext cx="3486150" cy="2324100"/>
          </a:xfrm>
          <a:prstGeom prst="rect">
            <a:avLst/>
          </a:prstGeom>
        </p:spPr>
      </p:pic>
    </p:spTree>
    <p:extLst>
      <p:ext uri="{BB962C8B-B14F-4D97-AF65-F5344CB8AC3E}">
        <p14:creationId xmlns:p14="http://schemas.microsoft.com/office/powerpoint/2010/main" val="39073807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0D3D7-06F6-7FD7-E4F4-5572005556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2D6B0E-F3E0-529D-C275-0D58E39E9F82}"/>
              </a:ext>
            </a:extLst>
          </p:cNvPr>
          <p:cNvSpPr>
            <a:spLocks noGrp="1"/>
          </p:cNvSpPr>
          <p:nvPr>
            <p:ph type="title"/>
          </p:nvPr>
        </p:nvSpPr>
        <p:spPr/>
        <p:txBody>
          <a:bodyPr>
            <a:normAutofit/>
          </a:bodyPr>
          <a:lstStyle/>
          <a:p>
            <a:r>
              <a:rPr lang="en-AU" sz="4000" dirty="0"/>
              <a:t>Industry action: Australian Agriculture Sustainability Framework (AASF)</a:t>
            </a:r>
          </a:p>
        </p:txBody>
      </p:sp>
      <p:pic>
        <p:nvPicPr>
          <p:cNvPr id="10" name="Picture 9">
            <a:extLst>
              <a:ext uri="{FF2B5EF4-FFF2-40B4-BE49-F238E27FC236}">
                <a16:creationId xmlns:a16="http://schemas.microsoft.com/office/drawing/2014/main" id="{3F5EF750-3312-0885-E233-E8B01386F4B8}"/>
              </a:ext>
            </a:extLst>
          </p:cNvPr>
          <p:cNvPicPr>
            <a:picLocks noChangeAspect="1"/>
          </p:cNvPicPr>
          <p:nvPr/>
        </p:nvPicPr>
        <p:blipFill>
          <a:blip r:embed="rId3"/>
          <a:stretch>
            <a:fillRect/>
          </a:stretch>
        </p:blipFill>
        <p:spPr>
          <a:xfrm>
            <a:off x="1331413" y="2030873"/>
            <a:ext cx="9211190" cy="2796254"/>
          </a:xfrm>
          <a:prstGeom prst="rect">
            <a:avLst/>
          </a:prstGeom>
        </p:spPr>
      </p:pic>
    </p:spTree>
    <p:extLst>
      <p:ext uri="{BB962C8B-B14F-4D97-AF65-F5344CB8AC3E}">
        <p14:creationId xmlns:p14="http://schemas.microsoft.com/office/powerpoint/2010/main" val="996508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215CB-5BA2-B9B6-14EA-206D31C386A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EC79FB-2541-566E-0544-FB792C0911C3}"/>
              </a:ext>
            </a:extLst>
          </p:cNvPr>
          <p:cNvSpPr>
            <a:spLocks noGrp="1"/>
          </p:cNvSpPr>
          <p:nvPr>
            <p:ph idx="1"/>
          </p:nvPr>
        </p:nvSpPr>
        <p:spPr>
          <a:xfrm>
            <a:off x="838200" y="2138067"/>
            <a:ext cx="10515600" cy="2581866"/>
          </a:xfrm>
        </p:spPr>
        <p:txBody>
          <a:bodyPr>
            <a:normAutofit/>
          </a:bodyPr>
          <a:lstStyle/>
          <a:p>
            <a:pPr marL="0" indent="0" algn="ctr">
              <a:buNone/>
            </a:pPr>
            <a:r>
              <a:rPr lang="en-AU" dirty="0"/>
              <a:t>Let’s review where food comes from</a:t>
            </a:r>
          </a:p>
        </p:txBody>
      </p:sp>
    </p:spTree>
    <p:extLst>
      <p:ext uri="{BB962C8B-B14F-4D97-AF65-F5344CB8AC3E}">
        <p14:creationId xmlns:p14="http://schemas.microsoft.com/office/powerpoint/2010/main" val="32902889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BDF87E05-607D-421F-0BA0-CD112C26F163}"/>
              </a:ext>
            </a:extLst>
          </p:cNvPr>
          <p:cNvSpPr>
            <a:spLocks noGrp="1"/>
          </p:cNvSpPr>
          <p:nvPr>
            <p:ph type="title"/>
          </p:nvPr>
        </p:nvSpPr>
        <p:spPr>
          <a:xfrm>
            <a:off x="215480" y="509136"/>
            <a:ext cx="2550580" cy="1325563"/>
          </a:xfrm>
        </p:spPr>
        <p:txBody>
          <a:bodyPr>
            <a:normAutofit/>
          </a:bodyPr>
          <a:lstStyle/>
          <a:p>
            <a:pPr algn="ctr"/>
            <a:r>
              <a:rPr lang="en-AU" sz="2800" dirty="0">
                <a:latin typeface="Arial" panose="020B0604020202020204" pitchFamily="34" charset="0"/>
                <a:cs typeface="Arial" panose="020B0604020202020204" pitchFamily="34" charset="0"/>
              </a:rPr>
              <a:t>Environmental Stewardship</a:t>
            </a:r>
          </a:p>
        </p:txBody>
      </p:sp>
      <p:pic>
        <p:nvPicPr>
          <p:cNvPr id="5" name="Picture 4">
            <a:extLst>
              <a:ext uri="{FF2B5EF4-FFF2-40B4-BE49-F238E27FC236}">
                <a16:creationId xmlns:a16="http://schemas.microsoft.com/office/drawing/2014/main" id="{5F60B17F-C2CA-F8A6-3A53-A6E3D4B382D9}"/>
              </a:ext>
            </a:extLst>
          </p:cNvPr>
          <p:cNvPicPr>
            <a:picLocks noChangeAspect="1"/>
          </p:cNvPicPr>
          <p:nvPr/>
        </p:nvPicPr>
        <p:blipFill>
          <a:blip r:embed="rId3"/>
          <a:stretch>
            <a:fillRect/>
          </a:stretch>
        </p:blipFill>
        <p:spPr>
          <a:xfrm>
            <a:off x="2998201" y="224512"/>
            <a:ext cx="6195597" cy="6408975"/>
          </a:xfrm>
          <a:prstGeom prst="rect">
            <a:avLst/>
          </a:prstGeom>
        </p:spPr>
      </p:pic>
    </p:spTree>
    <p:extLst>
      <p:ext uri="{BB962C8B-B14F-4D97-AF65-F5344CB8AC3E}">
        <p14:creationId xmlns:p14="http://schemas.microsoft.com/office/powerpoint/2010/main" val="25456221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5A0DA-BB5C-F342-0A12-5762A78D3BE6}"/>
              </a:ext>
            </a:extLst>
          </p:cNvPr>
          <p:cNvSpPr>
            <a:spLocks noGrp="1"/>
          </p:cNvSpPr>
          <p:nvPr>
            <p:ph type="title"/>
          </p:nvPr>
        </p:nvSpPr>
        <p:spPr/>
        <p:txBody>
          <a:bodyPr/>
          <a:lstStyle/>
          <a:p>
            <a:r>
              <a:rPr lang="en-AU" dirty="0"/>
              <a:t>Climate change and farming</a:t>
            </a:r>
          </a:p>
        </p:txBody>
      </p:sp>
      <p:pic>
        <p:nvPicPr>
          <p:cNvPr id="4" name="Online Media 3" title="Farmers ‘relocate’ due to climate change">
            <a:hlinkClick r:id="" action="ppaction://media"/>
            <a:extLst>
              <a:ext uri="{FF2B5EF4-FFF2-40B4-BE49-F238E27FC236}">
                <a16:creationId xmlns:a16="http://schemas.microsoft.com/office/drawing/2014/main" id="{6BB10C17-EAB2-6F0E-87D4-B6F810101F16}"/>
              </a:ext>
            </a:extLst>
          </p:cNvPr>
          <p:cNvPicPr>
            <a:picLocks noRot="1" noChangeAspect="1"/>
          </p:cNvPicPr>
          <p:nvPr>
            <a:videoFile r:link="rId1"/>
          </p:nvPr>
        </p:nvPicPr>
        <p:blipFill>
          <a:blip r:embed="rId4"/>
          <a:stretch>
            <a:fillRect/>
          </a:stretch>
        </p:blipFill>
        <p:spPr>
          <a:xfrm>
            <a:off x="1608880" y="1544032"/>
            <a:ext cx="8408003" cy="4746808"/>
          </a:xfrm>
          <a:prstGeom prst="rect">
            <a:avLst/>
          </a:prstGeom>
        </p:spPr>
      </p:pic>
    </p:spTree>
    <p:extLst>
      <p:ext uri="{BB962C8B-B14F-4D97-AF65-F5344CB8AC3E}">
        <p14:creationId xmlns:p14="http://schemas.microsoft.com/office/powerpoint/2010/main" val="58857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AC53B-71BA-F15F-1A66-4B340770A8B4}"/>
              </a:ext>
            </a:extLst>
          </p:cNvPr>
          <p:cNvSpPr>
            <a:spLocks noGrp="1"/>
          </p:cNvSpPr>
          <p:nvPr>
            <p:ph type="title"/>
          </p:nvPr>
        </p:nvSpPr>
        <p:spPr/>
        <p:txBody>
          <a:bodyPr/>
          <a:lstStyle/>
          <a:p>
            <a:r>
              <a:rPr lang="en-AU" dirty="0"/>
              <a:t>Farming and the environment</a:t>
            </a:r>
          </a:p>
        </p:txBody>
      </p:sp>
      <p:pic>
        <p:nvPicPr>
          <p:cNvPr id="3" name="Online Media 2" title="Inside the Australian dairy commitments to the environment">
            <a:hlinkClick r:id="" action="ppaction://media"/>
            <a:extLst>
              <a:ext uri="{FF2B5EF4-FFF2-40B4-BE49-F238E27FC236}">
                <a16:creationId xmlns:a16="http://schemas.microsoft.com/office/drawing/2014/main" id="{6AB1411E-93FB-C6A5-FA15-215D4EEF100F}"/>
              </a:ext>
            </a:extLst>
          </p:cNvPr>
          <p:cNvPicPr>
            <a:picLocks noRot="1" noChangeAspect="1"/>
          </p:cNvPicPr>
          <p:nvPr>
            <a:videoFile r:link="rId1"/>
          </p:nvPr>
        </p:nvPicPr>
        <p:blipFill>
          <a:blip r:embed="rId4"/>
          <a:stretch>
            <a:fillRect/>
          </a:stretch>
        </p:blipFill>
        <p:spPr>
          <a:xfrm>
            <a:off x="1624084" y="1485990"/>
            <a:ext cx="8785129" cy="4959718"/>
          </a:xfrm>
          <a:prstGeom prst="rect">
            <a:avLst/>
          </a:prstGeom>
        </p:spPr>
      </p:pic>
    </p:spTree>
    <p:extLst>
      <p:ext uri="{BB962C8B-B14F-4D97-AF65-F5344CB8AC3E}">
        <p14:creationId xmlns:p14="http://schemas.microsoft.com/office/powerpoint/2010/main" val="130843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8CCCF-1BFE-9585-48D5-0FBA64FD1A71}"/>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53E71A80-4499-0D1C-E15F-3606AA64EFE3}"/>
              </a:ext>
            </a:extLst>
          </p:cNvPr>
          <p:cNvSpPr>
            <a:spLocks noGrp="1"/>
          </p:cNvSpPr>
          <p:nvPr>
            <p:ph idx="1"/>
          </p:nvPr>
        </p:nvSpPr>
        <p:spPr>
          <a:xfrm>
            <a:off x="838200" y="1553592"/>
            <a:ext cx="11061192" cy="4623371"/>
          </a:xfrm>
        </p:spPr>
        <p:txBody>
          <a:bodyPr>
            <a:noAutofit/>
          </a:bodyPr>
          <a:lstStyle/>
          <a:p>
            <a:pPr marL="0" lvl="0" indent="0">
              <a:lnSpc>
                <a:spcPct val="115000"/>
              </a:lnSpc>
              <a:spcBef>
                <a:spcPts val="50"/>
              </a:spcBef>
              <a:buNone/>
            </a:pPr>
            <a:r>
              <a:rPr lang="en-AU" kern="100" dirty="0">
                <a:ea typeface="Aptos" panose="020B0004020202020204" pitchFamily="34" charset="0"/>
              </a:rPr>
              <a:t>Investigate:</a:t>
            </a:r>
          </a:p>
          <a:p>
            <a:pPr marL="571500" lvl="0" indent="-571500">
              <a:lnSpc>
                <a:spcPct val="115000"/>
              </a:lnSpc>
              <a:spcBef>
                <a:spcPts val="50"/>
              </a:spcBef>
            </a:pPr>
            <a:r>
              <a:rPr lang="en-AU" kern="100" dirty="0">
                <a:ea typeface="Aptos" panose="020B0004020202020204" pitchFamily="34" charset="0"/>
              </a:rPr>
              <a:t>the impact of the environment on farming</a:t>
            </a:r>
          </a:p>
          <a:p>
            <a:pPr marL="571500" lvl="0" indent="-571500">
              <a:lnSpc>
                <a:spcPct val="115000"/>
              </a:lnSpc>
              <a:spcBef>
                <a:spcPts val="50"/>
              </a:spcBef>
            </a:pPr>
            <a:r>
              <a:rPr lang="en-AU" kern="100" dirty="0">
                <a:ea typeface="Aptos" panose="020B0004020202020204" pitchFamily="34" charset="0"/>
              </a:rPr>
              <a:t>the impact of farming on the environment</a:t>
            </a:r>
          </a:p>
          <a:p>
            <a:pPr marL="571500" lvl="0" indent="-571500">
              <a:lnSpc>
                <a:spcPct val="115000"/>
              </a:lnSpc>
              <a:spcBef>
                <a:spcPts val="50"/>
              </a:spcBef>
            </a:pPr>
            <a:r>
              <a:rPr lang="en-AU" kern="100" dirty="0">
                <a:ea typeface="Aptos" panose="020B0004020202020204" pitchFamily="34" charset="0"/>
              </a:rPr>
              <a:t>farming practices to overcome/ reduce environmental impacts.</a:t>
            </a:r>
          </a:p>
        </p:txBody>
      </p:sp>
    </p:spTree>
    <p:extLst>
      <p:ext uri="{BB962C8B-B14F-4D97-AF65-F5344CB8AC3E}">
        <p14:creationId xmlns:p14="http://schemas.microsoft.com/office/powerpoint/2010/main" val="31386835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9782B-330E-DE1E-06E5-5A6F96D46D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2E139E-69AF-32FE-6C9E-F721F39A4DD4}"/>
              </a:ext>
            </a:extLst>
          </p:cNvPr>
          <p:cNvSpPr>
            <a:spLocks noGrp="1"/>
          </p:cNvSpPr>
          <p:nvPr>
            <p:ph type="title"/>
          </p:nvPr>
        </p:nvSpPr>
        <p:spPr/>
        <p:txBody>
          <a:bodyPr/>
          <a:lstStyle/>
          <a:p>
            <a:r>
              <a:rPr lang="en-AU"/>
              <a:t>Lesson </a:t>
            </a:r>
            <a:r>
              <a:rPr lang="en-AU" dirty="0"/>
              <a:t>6</a:t>
            </a:r>
          </a:p>
        </p:txBody>
      </p:sp>
    </p:spTree>
    <p:extLst>
      <p:ext uri="{BB962C8B-B14F-4D97-AF65-F5344CB8AC3E}">
        <p14:creationId xmlns:p14="http://schemas.microsoft.com/office/powerpoint/2010/main" val="38067786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68805-51F4-BD83-E988-6C007797AC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BB327F-D501-75F9-9299-6AF8AD5E3F39}"/>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31029418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52062-E371-3CC2-6224-184075869EB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1B1B1B-4E56-0C58-A166-3E2963D21F0F}"/>
              </a:ext>
            </a:extLst>
          </p:cNvPr>
          <p:cNvSpPr>
            <a:spLocks noGrp="1"/>
          </p:cNvSpPr>
          <p:nvPr>
            <p:ph idx="1"/>
          </p:nvPr>
        </p:nvSpPr>
        <p:spPr>
          <a:xfrm>
            <a:off x="838200" y="2116407"/>
            <a:ext cx="10515600" cy="1312593"/>
          </a:xfrm>
        </p:spPr>
        <p:txBody>
          <a:bodyPr>
            <a:noAutofit/>
          </a:bodyPr>
          <a:lstStyle/>
          <a:p>
            <a:pPr marL="0" indent="0" algn="ctr">
              <a:buNone/>
            </a:pPr>
            <a:r>
              <a:rPr lang="en-AU" dirty="0"/>
              <a:t>What are some of the impacts of the environment on farming?</a:t>
            </a:r>
          </a:p>
        </p:txBody>
      </p:sp>
    </p:spTree>
    <p:extLst>
      <p:ext uri="{BB962C8B-B14F-4D97-AF65-F5344CB8AC3E}">
        <p14:creationId xmlns:p14="http://schemas.microsoft.com/office/powerpoint/2010/main" val="24350498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A9776-89D1-2987-1361-44C25D956A3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3D2904-04E1-4366-6534-2C1BF81B631E}"/>
              </a:ext>
            </a:extLst>
          </p:cNvPr>
          <p:cNvSpPr>
            <a:spLocks noGrp="1"/>
          </p:cNvSpPr>
          <p:nvPr>
            <p:ph idx="1"/>
          </p:nvPr>
        </p:nvSpPr>
        <p:spPr>
          <a:xfrm>
            <a:off x="838200" y="2116407"/>
            <a:ext cx="10515600" cy="1312593"/>
          </a:xfrm>
        </p:spPr>
        <p:txBody>
          <a:bodyPr>
            <a:noAutofit/>
          </a:bodyPr>
          <a:lstStyle/>
          <a:p>
            <a:pPr marL="0" indent="0" algn="ctr">
              <a:buNone/>
            </a:pPr>
            <a:r>
              <a:rPr lang="en-AU" dirty="0"/>
              <a:t>What are some of the impacts of farming on the environment?</a:t>
            </a:r>
          </a:p>
        </p:txBody>
      </p:sp>
    </p:spTree>
    <p:extLst>
      <p:ext uri="{BB962C8B-B14F-4D97-AF65-F5344CB8AC3E}">
        <p14:creationId xmlns:p14="http://schemas.microsoft.com/office/powerpoint/2010/main" val="27804454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B10A6-EDBF-12BD-8E76-60670F31F13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1D57F9-24A7-9320-A256-E7CA47D8828C}"/>
              </a:ext>
            </a:extLst>
          </p:cNvPr>
          <p:cNvSpPr>
            <a:spLocks noGrp="1"/>
          </p:cNvSpPr>
          <p:nvPr>
            <p:ph idx="1"/>
          </p:nvPr>
        </p:nvSpPr>
        <p:spPr>
          <a:xfrm>
            <a:off x="838200" y="2116407"/>
            <a:ext cx="10515600" cy="1980105"/>
          </a:xfrm>
        </p:spPr>
        <p:txBody>
          <a:bodyPr>
            <a:noAutofit/>
          </a:bodyPr>
          <a:lstStyle/>
          <a:p>
            <a:pPr marL="0" indent="0" algn="ctr">
              <a:buNone/>
            </a:pPr>
            <a:r>
              <a:rPr lang="en-AU" dirty="0"/>
              <a:t>What are some farming practices to overcome/ reduce environmental impacts?</a:t>
            </a:r>
          </a:p>
        </p:txBody>
      </p:sp>
    </p:spTree>
    <p:extLst>
      <p:ext uri="{BB962C8B-B14F-4D97-AF65-F5344CB8AC3E}">
        <p14:creationId xmlns:p14="http://schemas.microsoft.com/office/powerpoint/2010/main" val="4045917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FC943-C9A0-BBB6-AE3A-FCF6828B988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DAE8BF-5DE3-5626-AB8B-DF62173FB57B}"/>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F207A836-9C44-256B-A784-7083FA212F3C}"/>
              </a:ext>
            </a:extLst>
          </p:cNvPr>
          <p:cNvSpPr>
            <a:spLocks noGrp="1"/>
          </p:cNvSpPr>
          <p:nvPr>
            <p:ph idx="10"/>
          </p:nvPr>
        </p:nvSpPr>
        <p:spPr>
          <a:xfrm>
            <a:off x="861495" y="708822"/>
            <a:ext cx="10515600" cy="1939129"/>
          </a:xfrm>
        </p:spPr>
        <p:txBody>
          <a:bodyPr/>
          <a:lstStyle/>
          <a:p>
            <a:r>
              <a:rPr lang="en-AU" dirty="0"/>
              <a:t>Learning intention: </a:t>
            </a:r>
            <a:r>
              <a:rPr lang="en-AU" b="0" dirty="0"/>
              <a:t>To investigate the nutritional benefit of a food product.</a:t>
            </a:r>
          </a:p>
        </p:txBody>
      </p:sp>
      <p:sp>
        <p:nvSpPr>
          <p:cNvPr id="4" name="Content Placeholder 3">
            <a:extLst>
              <a:ext uri="{FF2B5EF4-FFF2-40B4-BE49-F238E27FC236}">
                <a16:creationId xmlns:a16="http://schemas.microsoft.com/office/drawing/2014/main" id="{5218E15F-F3F3-C7A0-9217-C016A9A23D5F}"/>
              </a:ext>
            </a:extLst>
          </p:cNvPr>
          <p:cNvSpPr>
            <a:spLocks noGrp="1"/>
          </p:cNvSpPr>
          <p:nvPr>
            <p:ph idx="11"/>
          </p:nvPr>
        </p:nvSpPr>
        <p:spPr>
          <a:xfrm>
            <a:off x="838199" y="3780062"/>
            <a:ext cx="10894889" cy="1035778"/>
          </a:xfrm>
        </p:spPr>
        <p:txBody>
          <a:bodyPr>
            <a:normAutofit/>
          </a:bodyPr>
          <a:lstStyle/>
          <a:p>
            <a:r>
              <a:rPr lang="en-AU" dirty="0"/>
              <a:t>at least 5 nutritional benefits.</a:t>
            </a:r>
          </a:p>
        </p:txBody>
      </p:sp>
    </p:spTree>
    <p:extLst>
      <p:ext uri="{BB962C8B-B14F-4D97-AF65-F5344CB8AC3E}">
        <p14:creationId xmlns:p14="http://schemas.microsoft.com/office/powerpoint/2010/main" val="1014589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F4A39-9FD5-1574-A4E9-6EC40BD4E64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66381A-3196-5505-F45C-CB2809905947}"/>
              </a:ext>
            </a:extLst>
          </p:cNvPr>
          <p:cNvSpPr>
            <a:spLocks noGrp="1"/>
          </p:cNvSpPr>
          <p:nvPr>
            <p:ph idx="1"/>
          </p:nvPr>
        </p:nvSpPr>
        <p:spPr>
          <a:xfrm>
            <a:off x="838200" y="1334873"/>
            <a:ext cx="10515600" cy="1544247"/>
          </a:xfrm>
        </p:spPr>
        <p:txBody>
          <a:bodyPr>
            <a:normAutofit/>
          </a:bodyPr>
          <a:lstStyle/>
          <a:p>
            <a:pPr marL="0" indent="0" algn="ctr">
              <a:buNone/>
            </a:pPr>
            <a:r>
              <a:rPr lang="en-AU" dirty="0"/>
              <a:t>All food comes from either a plant or an animal</a:t>
            </a:r>
          </a:p>
        </p:txBody>
      </p:sp>
      <p:pic>
        <p:nvPicPr>
          <p:cNvPr id="4" name="Picture 3">
            <a:extLst>
              <a:ext uri="{FF2B5EF4-FFF2-40B4-BE49-F238E27FC236}">
                <a16:creationId xmlns:a16="http://schemas.microsoft.com/office/drawing/2014/main" id="{F3D30DAC-8D19-116D-F2D6-DF18506195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09258" y="3429000"/>
            <a:ext cx="2563366" cy="1627718"/>
          </a:xfrm>
          <a:prstGeom prst="rect">
            <a:avLst/>
          </a:prstGeom>
        </p:spPr>
      </p:pic>
      <p:pic>
        <p:nvPicPr>
          <p:cNvPr id="6" name="Picture 5">
            <a:extLst>
              <a:ext uri="{FF2B5EF4-FFF2-40B4-BE49-F238E27FC236}">
                <a16:creationId xmlns:a16="http://schemas.microsoft.com/office/drawing/2014/main" id="{F4ADCE32-56F8-BA6F-3387-13F0A38918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19376" y="2838395"/>
            <a:ext cx="2369243" cy="3432985"/>
          </a:xfrm>
          <a:prstGeom prst="rect">
            <a:avLst/>
          </a:prstGeom>
        </p:spPr>
      </p:pic>
    </p:spTree>
    <p:extLst>
      <p:ext uri="{BB962C8B-B14F-4D97-AF65-F5344CB8AC3E}">
        <p14:creationId xmlns:p14="http://schemas.microsoft.com/office/powerpoint/2010/main" val="18876124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BD9B0-911B-767E-0FE1-50F4D1B3665F}"/>
              </a:ext>
            </a:extLst>
          </p:cNvPr>
          <p:cNvSpPr>
            <a:spLocks noGrp="1"/>
          </p:cNvSpPr>
          <p:nvPr>
            <p:ph type="title"/>
          </p:nvPr>
        </p:nvSpPr>
        <p:spPr/>
        <p:txBody>
          <a:bodyPr/>
          <a:lstStyle/>
          <a:p>
            <a:pPr algn="ctr"/>
            <a:r>
              <a:rPr lang="en-AU" dirty="0"/>
              <a:t>The Australian Guide to Healthy Eating</a:t>
            </a:r>
          </a:p>
        </p:txBody>
      </p:sp>
      <p:pic>
        <p:nvPicPr>
          <p:cNvPr id="4" name="Picture 3">
            <a:extLst>
              <a:ext uri="{FF2B5EF4-FFF2-40B4-BE49-F238E27FC236}">
                <a16:creationId xmlns:a16="http://schemas.microsoft.com/office/drawing/2014/main" id="{9FE47F82-0307-AB31-A3CB-415FD4FE9010}"/>
              </a:ext>
            </a:extLst>
          </p:cNvPr>
          <p:cNvPicPr>
            <a:picLocks noChangeAspect="1"/>
          </p:cNvPicPr>
          <p:nvPr/>
        </p:nvPicPr>
        <p:blipFill>
          <a:blip r:embed="rId3"/>
          <a:stretch>
            <a:fillRect/>
          </a:stretch>
        </p:blipFill>
        <p:spPr>
          <a:xfrm>
            <a:off x="3960185" y="1183422"/>
            <a:ext cx="4271629" cy="5500635"/>
          </a:xfrm>
          <a:prstGeom prst="rect">
            <a:avLst/>
          </a:prstGeom>
        </p:spPr>
      </p:pic>
    </p:spTree>
    <p:extLst>
      <p:ext uri="{BB962C8B-B14F-4D97-AF65-F5344CB8AC3E}">
        <p14:creationId xmlns:p14="http://schemas.microsoft.com/office/powerpoint/2010/main" val="30196741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95DC7-5FA5-8609-869B-DA6DC167A975}"/>
              </a:ext>
            </a:extLst>
          </p:cNvPr>
          <p:cNvSpPr>
            <a:spLocks noGrp="1"/>
          </p:cNvSpPr>
          <p:nvPr>
            <p:ph type="title"/>
          </p:nvPr>
        </p:nvSpPr>
        <p:spPr/>
        <p:txBody>
          <a:bodyPr/>
          <a:lstStyle/>
          <a:p>
            <a:r>
              <a:rPr lang="en-AU" dirty="0"/>
              <a:t>Overview of the AGHE</a:t>
            </a:r>
          </a:p>
        </p:txBody>
      </p:sp>
      <p:pic>
        <p:nvPicPr>
          <p:cNvPr id="4" name="Online Media 1" title="Facts about the Australian Guide to Healthy Eating (AGHE) - Refresh.ED">
            <a:hlinkClick r:id="" action="ppaction://media"/>
            <a:extLst>
              <a:ext uri="{FF2B5EF4-FFF2-40B4-BE49-F238E27FC236}">
                <a16:creationId xmlns:a16="http://schemas.microsoft.com/office/drawing/2014/main" id="{6B436159-D3C4-BEA1-0713-09EB163A96C4}"/>
              </a:ext>
            </a:extLst>
          </p:cNvPr>
          <p:cNvPicPr>
            <a:picLocks noRot="1" noChangeAspect="1"/>
          </p:cNvPicPr>
          <p:nvPr>
            <a:videoFile r:link="rId1"/>
          </p:nvPr>
        </p:nvPicPr>
        <p:blipFill>
          <a:blip r:embed="rId4"/>
          <a:stretch>
            <a:fillRect/>
          </a:stretch>
        </p:blipFill>
        <p:spPr>
          <a:xfrm>
            <a:off x="1544005" y="1483964"/>
            <a:ext cx="8320452" cy="4697380"/>
          </a:xfrm>
          <a:prstGeom prst="rect">
            <a:avLst/>
          </a:prstGeom>
        </p:spPr>
      </p:pic>
    </p:spTree>
    <p:extLst>
      <p:ext uri="{BB962C8B-B14F-4D97-AF65-F5344CB8AC3E}">
        <p14:creationId xmlns:p14="http://schemas.microsoft.com/office/powerpoint/2010/main" val="410560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C389C-68FA-87A2-BA74-DFD68ACDB6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9C6F3F-D032-8B5A-9987-65959F3D73AF}"/>
              </a:ext>
            </a:extLst>
          </p:cNvPr>
          <p:cNvSpPr>
            <a:spLocks noGrp="1"/>
          </p:cNvSpPr>
          <p:nvPr>
            <p:ph type="title"/>
          </p:nvPr>
        </p:nvSpPr>
        <p:spPr/>
        <p:txBody>
          <a:bodyPr/>
          <a:lstStyle/>
          <a:p>
            <a:pPr algn="ctr"/>
            <a:r>
              <a:rPr lang="en-AU" dirty="0"/>
              <a:t>Grain foods</a:t>
            </a:r>
          </a:p>
        </p:txBody>
      </p:sp>
      <p:sp>
        <p:nvSpPr>
          <p:cNvPr id="65" name="Rectangle: Rounded Corners 64">
            <a:extLst>
              <a:ext uri="{FF2B5EF4-FFF2-40B4-BE49-F238E27FC236}">
                <a16:creationId xmlns:a16="http://schemas.microsoft.com/office/drawing/2014/main" id="{498BBCDA-4029-FA37-BA4D-808990E2B271}"/>
              </a:ext>
            </a:extLst>
          </p:cNvPr>
          <p:cNvSpPr/>
          <p:nvPr/>
        </p:nvSpPr>
        <p:spPr>
          <a:xfrm>
            <a:off x="2893325" y="1542195"/>
            <a:ext cx="2988859"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Breads</a:t>
            </a:r>
          </a:p>
        </p:txBody>
      </p:sp>
      <p:sp>
        <p:nvSpPr>
          <p:cNvPr id="66" name="Rectangle: Rounded Corners 65">
            <a:extLst>
              <a:ext uri="{FF2B5EF4-FFF2-40B4-BE49-F238E27FC236}">
                <a16:creationId xmlns:a16="http://schemas.microsoft.com/office/drawing/2014/main" id="{E1433EDA-0F0B-C8C9-3DD3-7E208BA606E5}"/>
              </a:ext>
            </a:extLst>
          </p:cNvPr>
          <p:cNvSpPr/>
          <p:nvPr/>
        </p:nvSpPr>
        <p:spPr>
          <a:xfrm>
            <a:off x="2893324" y="2367332"/>
            <a:ext cx="2988861"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Breakfast cereal</a:t>
            </a:r>
          </a:p>
        </p:txBody>
      </p:sp>
      <p:sp>
        <p:nvSpPr>
          <p:cNvPr id="67" name="Rectangle: Rounded Corners 66">
            <a:extLst>
              <a:ext uri="{FF2B5EF4-FFF2-40B4-BE49-F238E27FC236}">
                <a16:creationId xmlns:a16="http://schemas.microsoft.com/office/drawing/2014/main" id="{7DA9C524-2995-ACA9-D6AD-ED6C68908E5E}"/>
              </a:ext>
            </a:extLst>
          </p:cNvPr>
          <p:cNvSpPr/>
          <p:nvPr/>
        </p:nvSpPr>
        <p:spPr>
          <a:xfrm>
            <a:off x="2893324" y="3193975"/>
            <a:ext cx="2988860"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Grains</a:t>
            </a:r>
          </a:p>
        </p:txBody>
      </p:sp>
      <p:sp>
        <p:nvSpPr>
          <p:cNvPr id="69" name="Rectangle: Rounded Corners 68">
            <a:extLst>
              <a:ext uri="{FF2B5EF4-FFF2-40B4-BE49-F238E27FC236}">
                <a16:creationId xmlns:a16="http://schemas.microsoft.com/office/drawing/2014/main" id="{D41F2B85-416A-CD3B-29FD-B60C676F3C49}"/>
              </a:ext>
            </a:extLst>
          </p:cNvPr>
          <p:cNvSpPr/>
          <p:nvPr/>
        </p:nvSpPr>
        <p:spPr>
          <a:xfrm>
            <a:off x="2893323" y="4020618"/>
            <a:ext cx="2988859"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Pasta</a:t>
            </a:r>
          </a:p>
        </p:txBody>
      </p:sp>
      <p:pic>
        <p:nvPicPr>
          <p:cNvPr id="75" name="Picture 74">
            <a:extLst>
              <a:ext uri="{FF2B5EF4-FFF2-40B4-BE49-F238E27FC236}">
                <a16:creationId xmlns:a16="http://schemas.microsoft.com/office/drawing/2014/main" id="{B3015150-14A0-A806-0CB8-E115D678D7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02805" y="1837993"/>
            <a:ext cx="1400761" cy="1805104"/>
          </a:xfrm>
          <a:prstGeom prst="rect">
            <a:avLst/>
          </a:prstGeom>
        </p:spPr>
      </p:pic>
      <p:pic>
        <p:nvPicPr>
          <p:cNvPr id="77" name="Picture 76">
            <a:extLst>
              <a:ext uri="{FF2B5EF4-FFF2-40B4-BE49-F238E27FC236}">
                <a16:creationId xmlns:a16="http://schemas.microsoft.com/office/drawing/2014/main" id="{85C3D7FC-9043-1135-86C1-3132F32644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03492" y="2838844"/>
            <a:ext cx="1772661" cy="1181774"/>
          </a:xfrm>
          <a:prstGeom prst="rect">
            <a:avLst/>
          </a:prstGeom>
        </p:spPr>
      </p:pic>
      <p:sp>
        <p:nvSpPr>
          <p:cNvPr id="81" name="Rectangle: Rounded Corners 80">
            <a:extLst>
              <a:ext uri="{FF2B5EF4-FFF2-40B4-BE49-F238E27FC236}">
                <a16:creationId xmlns:a16="http://schemas.microsoft.com/office/drawing/2014/main" id="{F4F2F746-A5DE-3251-0D5C-A62E491FEB7E}"/>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Mostly wholegrain and/or high cereal fibre varieties</a:t>
            </a:r>
            <a:endParaRPr lang="en-AU" sz="2800" dirty="0">
              <a:solidFill>
                <a:schemeClr val="bg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0AFEACD2-039D-64AE-4F39-78ACC56EB05F}"/>
              </a:ext>
            </a:extLst>
          </p:cNvPr>
          <p:cNvSpPr/>
          <p:nvPr/>
        </p:nvSpPr>
        <p:spPr>
          <a:xfrm>
            <a:off x="2893321" y="4845755"/>
            <a:ext cx="2988861" cy="719383"/>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Other products</a:t>
            </a:r>
          </a:p>
        </p:txBody>
      </p:sp>
      <p:pic>
        <p:nvPicPr>
          <p:cNvPr id="4" name="Picture 3">
            <a:extLst>
              <a:ext uri="{FF2B5EF4-FFF2-40B4-BE49-F238E27FC236}">
                <a16:creationId xmlns:a16="http://schemas.microsoft.com/office/drawing/2014/main" id="{092262BF-A820-D627-9BA1-CBE1C27189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9311" y="107927"/>
            <a:ext cx="2454898" cy="3151494"/>
          </a:xfrm>
          <a:prstGeom prst="rect">
            <a:avLst/>
          </a:prstGeom>
        </p:spPr>
      </p:pic>
      <p:pic>
        <p:nvPicPr>
          <p:cNvPr id="6" name="Picture 5">
            <a:extLst>
              <a:ext uri="{FF2B5EF4-FFF2-40B4-BE49-F238E27FC236}">
                <a16:creationId xmlns:a16="http://schemas.microsoft.com/office/drawing/2014/main" id="{4582533E-D095-F945-D134-66D00A16DD4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03492" y="4327932"/>
            <a:ext cx="1773621" cy="1182414"/>
          </a:xfrm>
          <a:prstGeom prst="rect">
            <a:avLst/>
          </a:prstGeom>
        </p:spPr>
      </p:pic>
      <p:pic>
        <p:nvPicPr>
          <p:cNvPr id="7" name="Picture 6">
            <a:extLst>
              <a:ext uri="{FF2B5EF4-FFF2-40B4-BE49-F238E27FC236}">
                <a16:creationId xmlns:a16="http://schemas.microsoft.com/office/drawing/2014/main" id="{04678109-1F20-9BFB-92EE-918D91A6AF1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03492" y="1201107"/>
            <a:ext cx="1546994" cy="1432684"/>
          </a:xfrm>
          <a:prstGeom prst="rect">
            <a:avLst/>
          </a:prstGeom>
        </p:spPr>
      </p:pic>
      <p:pic>
        <p:nvPicPr>
          <p:cNvPr id="9" name="Picture 8">
            <a:extLst>
              <a:ext uri="{FF2B5EF4-FFF2-40B4-BE49-F238E27FC236}">
                <a16:creationId xmlns:a16="http://schemas.microsoft.com/office/drawing/2014/main" id="{6F0B9D98-4388-799F-D7E6-A2079D1B5B0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02805" y="4201357"/>
            <a:ext cx="1841547" cy="1160393"/>
          </a:xfrm>
          <a:prstGeom prst="rect">
            <a:avLst/>
          </a:prstGeom>
        </p:spPr>
      </p:pic>
    </p:spTree>
    <p:extLst>
      <p:ext uri="{BB962C8B-B14F-4D97-AF65-F5344CB8AC3E}">
        <p14:creationId xmlns:p14="http://schemas.microsoft.com/office/powerpoint/2010/main" val="29932942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73F1E-9822-2F96-0A0D-6BCB7D6E86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9EDF3A-7C36-F81A-E249-3A6208A5D386}"/>
              </a:ext>
            </a:extLst>
          </p:cNvPr>
          <p:cNvSpPr>
            <a:spLocks noGrp="1"/>
          </p:cNvSpPr>
          <p:nvPr>
            <p:ph type="title"/>
          </p:nvPr>
        </p:nvSpPr>
        <p:spPr/>
        <p:txBody>
          <a:bodyPr/>
          <a:lstStyle/>
          <a:p>
            <a:pPr algn="ctr"/>
            <a:r>
              <a:rPr lang="en-AU" dirty="0"/>
              <a:t>Vegetables</a:t>
            </a:r>
          </a:p>
        </p:txBody>
      </p:sp>
      <p:sp>
        <p:nvSpPr>
          <p:cNvPr id="65" name="Rectangle: Rounded Corners 64">
            <a:extLst>
              <a:ext uri="{FF2B5EF4-FFF2-40B4-BE49-F238E27FC236}">
                <a16:creationId xmlns:a16="http://schemas.microsoft.com/office/drawing/2014/main" id="{192EAF51-3055-DAEF-D903-62762B947444}"/>
              </a:ext>
            </a:extLst>
          </p:cNvPr>
          <p:cNvSpPr/>
          <p:nvPr/>
        </p:nvSpPr>
        <p:spPr>
          <a:xfrm>
            <a:off x="2893324" y="1542195"/>
            <a:ext cx="4653887" cy="717956"/>
          </a:xfrm>
          <a:prstGeom prst="roundRect">
            <a:avLst/>
          </a:prstGeom>
          <a:solidFill>
            <a:srgbClr val="437B17"/>
          </a:solidFill>
          <a:ln>
            <a:solidFill>
              <a:srgbClr val="437B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Dark green and cruciferous</a:t>
            </a:r>
          </a:p>
        </p:txBody>
      </p:sp>
      <p:sp>
        <p:nvSpPr>
          <p:cNvPr id="66" name="Rectangle: Rounded Corners 65">
            <a:extLst>
              <a:ext uri="{FF2B5EF4-FFF2-40B4-BE49-F238E27FC236}">
                <a16:creationId xmlns:a16="http://schemas.microsoft.com/office/drawing/2014/main" id="{FD1FE260-1600-408B-F7EC-F4BA2ABD7C93}"/>
              </a:ext>
            </a:extLst>
          </p:cNvPr>
          <p:cNvSpPr/>
          <p:nvPr/>
        </p:nvSpPr>
        <p:spPr>
          <a:xfrm>
            <a:off x="2893323" y="2588059"/>
            <a:ext cx="4653887" cy="717956"/>
          </a:xfrm>
          <a:prstGeom prst="roundRect">
            <a:avLst/>
          </a:prstGeom>
          <a:solidFill>
            <a:srgbClr val="437B17"/>
          </a:solidFill>
          <a:ln>
            <a:solidFill>
              <a:srgbClr val="437B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Root/ tubular/ bulb</a:t>
            </a:r>
          </a:p>
        </p:txBody>
      </p:sp>
      <p:sp>
        <p:nvSpPr>
          <p:cNvPr id="67" name="Rectangle: Rounded Corners 66">
            <a:extLst>
              <a:ext uri="{FF2B5EF4-FFF2-40B4-BE49-F238E27FC236}">
                <a16:creationId xmlns:a16="http://schemas.microsoft.com/office/drawing/2014/main" id="{034AF730-F3EB-B027-004A-976A763B435E}"/>
              </a:ext>
            </a:extLst>
          </p:cNvPr>
          <p:cNvSpPr/>
          <p:nvPr/>
        </p:nvSpPr>
        <p:spPr>
          <a:xfrm>
            <a:off x="2893323" y="3633923"/>
            <a:ext cx="4653887" cy="717956"/>
          </a:xfrm>
          <a:prstGeom prst="roundRect">
            <a:avLst/>
          </a:prstGeom>
          <a:solidFill>
            <a:srgbClr val="437B17"/>
          </a:solidFill>
          <a:ln>
            <a:solidFill>
              <a:srgbClr val="437B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Legumes/beans</a:t>
            </a:r>
          </a:p>
        </p:txBody>
      </p:sp>
      <p:sp>
        <p:nvSpPr>
          <p:cNvPr id="69" name="Rectangle: Rounded Corners 68">
            <a:extLst>
              <a:ext uri="{FF2B5EF4-FFF2-40B4-BE49-F238E27FC236}">
                <a16:creationId xmlns:a16="http://schemas.microsoft.com/office/drawing/2014/main" id="{8D94373B-6FBB-D983-3578-178B3215686F}"/>
              </a:ext>
            </a:extLst>
          </p:cNvPr>
          <p:cNvSpPr/>
          <p:nvPr/>
        </p:nvSpPr>
        <p:spPr>
          <a:xfrm>
            <a:off x="2893323" y="4679787"/>
            <a:ext cx="2988861" cy="717956"/>
          </a:xfrm>
          <a:prstGeom prst="roundRect">
            <a:avLst/>
          </a:prstGeom>
          <a:solidFill>
            <a:srgbClr val="437B17"/>
          </a:solidFill>
          <a:ln>
            <a:solidFill>
              <a:srgbClr val="437B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Other</a:t>
            </a:r>
          </a:p>
        </p:txBody>
      </p:sp>
      <p:sp>
        <p:nvSpPr>
          <p:cNvPr id="81" name="Rectangle: Rounded Corners 80">
            <a:extLst>
              <a:ext uri="{FF2B5EF4-FFF2-40B4-BE49-F238E27FC236}">
                <a16:creationId xmlns:a16="http://schemas.microsoft.com/office/drawing/2014/main" id="{6E0E3471-72BF-20BB-3C61-455476F78BF2}"/>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Choose a variety, including different colours, each day</a:t>
            </a:r>
            <a:endParaRPr lang="en-AU" sz="2800" dirty="0">
              <a:solidFill>
                <a:schemeClr val="bg1"/>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B0147AE1-65D2-09E9-5EB8-58D8CB20E8E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4" name="Picture 3">
            <a:extLst>
              <a:ext uri="{FF2B5EF4-FFF2-40B4-BE49-F238E27FC236}">
                <a16:creationId xmlns:a16="http://schemas.microsoft.com/office/drawing/2014/main" id="{1A56DDB1-1988-22F1-D5C9-877ADF253E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720" y="55245"/>
            <a:ext cx="2059757" cy="2596925"/>
          </a:xfrm>
          <a:prstGeom prst="rect">
            <a:avLst/>
          </a:prstGeom>
        </p:spPr>
      </p:pic>
      <p:pic>
        <p:nvPicPr>
          <p:cNvPr id="5" name="Picture 4">
            <a:extLst>
              <a:ext uri="{FF2B5EF4-FFF2-40B4-BE49-F238E27FC236}">
                <a16:creationId xmlns:a16="http://schemas.microsoft.com/office/drawing/2014/main" id="{95337F81-31D3-46D1-6DD0-B58A6C1FB9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10823" y="1467892"/>
            <a:ext cx="1077890" cy="860935"/>
          </a:xfrm>
          <a:prstGeom prst="rect">
            <a:avLst/>
          </a:prstGeom>
        </p:spPr>
      </p:pic>
      <p:pic>
        <p:nvPicPr>
          <p:cNvPr id="7" name="Picture 6">
            <a:extLst>
              <a:ext uri="{FF2B5EF4-FFF2-40B4-BE49-F238E27FC236}">
                <a16:creationId xmlns:a16="http://schemas.microsoft.com/office/drawing/2014/main" id="{1E72772D-2B76-085D-8A7B-D7D25F9C87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80667" y="1477159"/>
            <a:ext cx="834457" cy="831995"/>
          </a:xfrm>
          <a:prstGeom prst="rect">
            <a:avLst/>
          </a:prstGeom>
        </p:spPr>
      </p:pic>
      <p:pic>
        <p:nvPicPr>
          <p:cNvPr id="10" name="Picture 9">
            <a:extLst>
              <a:ext uri="{FF2B5EF4-FFF2-40B4-BE49-F238E27FC236}">
                <a16:creationId xmlns:a16="http://schemas.microsoft.com/office/drawing/2014/main" id="{1C57DEFA-AAC8-9F1E-DA13-796FA964931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65989" y="1463937"/>
            <a:ext cx="912497" cy="860400"/>
          </a:xfrm>
          <a:prstGeom prst="rect">
            <a:avLst/>
          </a:prstGeom>
        </p:spPr>
      </p:pic>
      <p:pic>
        <p:nvPicPr>
          <p:cNvPr id="12" name="Picture 11">
            <a:extLst>
              <a:ext uri="{FF2B5EF4-FFF2-40B4-BE49-F238E27FC236}">
                <a16:creationId xmlns:a16="http://schemas.microsoft.com/office/drawing/2014/main" id="{A98229C4-AEA1-ADE0-835F-3C728FB2157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78637" y="2577597"/>
            <a:ext cx="1044154" cy="676458"/>
          </a:xfrm>
          <a:prstGeom prst="rect">
            <a:avLst/>
          </a:prstGeom>
        </p:spPr>
      </p:pic>
      <p:pic>
        <p:nvPicPr>
          <p:cNvPr id="15" name="Picture 14">
            <a:extLst>
              <a:ext uri="{FF2B5EF4-FFF2-40B4-BE49-F238E27FC236}">
                <a16:creationId xmlns:a16="http://schemas.microsoft.com/office/drawing/2014/main" id="{2CE14B9D-DE13-EA15-91C7-F0E18E8B474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09656" y="2483964"/>
            <a:ext cx="1068696" cy="832701"/>
          </a:xfrm>
          <a:prstGeom prst="rect">
            <a:avLst/>
          </a:prstGeom>
        </p:spPr>
      </p:pic>
      <p:pic>
        <p:nvPicPr>
          <p:cNvPr id="20" name="Picture 19">
            <a:extLst>
              <a:ext uri="{FF2B5EF4-FFF2-40B4-BE49-F238E27FC236}">
                <a16:creationId xmlns:a16="http://schemas.microsoft.com/office/drawing/2014/main" id="{60E2CDC5-DF36-53D2-1FCD-0BCAFC11F45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73481" y="2334846"/>
            <a:ext cx="497511" cy="942754"/>
          </a:xfrm>
          <a:prstGeom prst="rect">
            <a:avLst/>
          </a:prstGeom>
        </p:spPr>
      </p:pic>
      <p:pic>
        <p:nvPicPr>
          <p:cNvPr id="26" name="Picture 25">
            <a:extLst>
              <a:ext uri="{FF2B5EF4-FFF2-40B4-BE49-F238E27FC236}">
                <a16:creationId xmlns:a16="http://schemas.microsoft.com/office/drawing/2014/main" id="{220CB808-8018-A76C-0E2E-A665624C819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93244" y="3412757"/>
            <a:ext cx="761794" cy="1109886"/>
          </a:xfrm>
          <a:prstGeom prst="rect">
            <a:avLst/>
          </a:prstGeom>
        </p:spPr>
      </p:pic>
      <p:pic>
        <p:nvPicPr>
          <p:cNvPr id="32" name="Picture 31">
            <a:extLst>
              <a:ext uri="{FF2B5EF4-FFF2-40B4-BE49-F238E27FC236}">
                <a16:creationId xmlns:a16="http://schemas.microsoft.com/office/drawing/2014/main" id="{8C985578-FE3D-AB15-D62A-55615732C17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201072" y="3627219"/>
            <a:ext cx="1628104" cy="749060"/>
          </a:xfrm>
          <a:prstGeom prst="rect">
            <a:avLst/>
          </a:prstGeom>
        </p:spPr>
      </p:pic>
      <p:pic>
        <p:nvPicPr>
          <p:cNvPr id="35" name="Picture 34">
            <a:extLst>
              <a:ext uri="{FF2B5EF4-FFF2-40B4-BE49-F238E27FC236}">
                <a16:creationId xmlns:a16="http://schemas.microsoft.com/office/drawing/2014/main" id="{8FFE0857-03FF-AE33-133C-D3969ABDA56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395738" y="4586719"/>
            <a:ext cx="1151472" cy="942113"/>
          </a:xfrm>
          <a:prstGeom prst="rect">
            <a:avLst/>
          </a:prstGeom>
        </p:spPr>
      </p:pic>
      <p:pic>
        <p:nvPicPr>
          <p:cNvPr id="38" name="Picture 37">
            <a:extLst>
              <a:ext uri="{FF2B5EF4-FFF2-40B4-BE49-F238E27FC236}">
                <a16:creationId xmlns:a16="http://schemas.microsoft.com/office/drawing/2014/main" id="{2B84DE8C-B579-5D9C-807C-129099204CC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786679" y="4667395"/>
            <a:ext cx="1228069" cy="838047"/>
          </a:xfrm>
          <a:prstGeom prst="rect">
            <a:avLst/>
          </a:prstGeom>
        </p:spPr>
      </p:pic>
      <p:pic>
        <p:nvPicPr>
          <p:cNvPr id="40" name="Picture 39">
            <a:extLst>
              <a:ext uri="{FF2B5EF4-FFF2-40B4-BE49-F238E27FC236}">
                <a16:creationId xmlns:a16="http://schemas.microsoft.com/office/drawing/2014/main" id="{B42DDB78-BD64-EE47-B3C1-8A62ABBD5CA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420706" y="4640592"/>
            <a:ext cx="1151472" cy="867639"/>
          </a:xfrm>
          <a:prstGeom prst="rect">
            <a:avLst/>
          </a:prstGeom>
        </p:spPr>
      </p:pic>
    </p:spTree>
    <p:extLst>
      <p:ext uri="{BB962C8B-B14F-4D97-AF65-F5344CB8AC3E}">
        <p14:creationId xmlns:p14="http://schemas.microsoft.com/office/powerpoint/2010/main" val="14660904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CB4C9-C279-85C6-2247-758EC1D7CA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6E93DF-11A0-3E4A-4BFB-52D2E5AECD5A}"/>
              </a:ext>
            </a:extLst>
          </p:cNvPr>
          <p:cNvSpPr>
            <a:spLocks noGrp="1"/>
          </p:cNvSpPr>
          <p:nvPr>
            <p:ph type="title"/>
          </p:nvPr>
        </p:nvSpPr>
        <p:spPr/>
        <p:txBody>
          <a:bodyPr/>
          <a:lstStyle/>
          <a:p>
            <a:pPr algn="ctr"/>
            <a:r>
              <a:rPr lang="en-AU" dirty="0"/>
              <a:t>Fruit</a:t>
            </a:r>
          </a:p>
        </p:txBody>
      </p:sp>
      <p:sp>
        <p:nvSpPr>
          <p:cNvPr id="65" name="Rectangle: Rounded Corners 64">
            <a:extLst>
              <a:ext uri="{FF2B5EF4-FFF2-40B4-BE49-F238E27FC236}">
                <a16:creationId xmlns:a16="http://schemas.microsoft.com/office/drawing/2014/main" id="{CFB3E930-248E-EC11-E974-A6A1670E510E}"/>
              </a:ext>
            </a:extLst>
          </p:cNvPr>
          <p:cNvSpPr/>
          <p:nvPr/>
        </p:nvSpPr>
        <p:spPr>
          <a:xfrm>
            <a:off x="2893325" y="1542195"/>
            <a:ext cx="2988859"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Pomme</a:t>
            </a:r>
          </a:p>
        </p:txBody>
      </p:sp>
      <p:sp>
        <p:nvSpPr>
          <p:cNvPr id="66" name="Rectangle: Rounded Corners 65">
            <a:extLst>
              <a:ext uri="{FF2B5EF4-FFF2-40B4-BE49-F238E27FC236}">
                <a16:creationId xmlns:a16="http://schemas.microsoft.com/office/drawing/2014/main" id="{AE6D7EFE-B970-9D41-5873-CB9D5C06B473}"/>
              </a:ext>
            </a:extLst>
          </p:cNvPr>
          <p:cNvSpPr/>
          <p:nvPr/>
        </p:nvSpPr>
        <p:spPr>
          <a:xfrm>
            <a:off x="2893324" y="2367332"/>
            <a:ext cx="2988861"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Citrus</a:t>
            </a:r>
          </a:p>
        </p:txBody>
      </p:sp>
      <p:sp>
        <p:nvSpPr>
          <p:cNvPr id="67" name="Rectangle: Rounded Corners 66">
            <a:extLst>
              <a:ext uri="{FF2B5EF4-FFF2-40B4-BE49-F238E27FC236}">
                <a16:creationId xmlns:a16="http://schemas.microsoft.com/office/drawing/2014/main" id="{08AECD6C-34BC-D039-B371-89B061B646AD}"/>
              </a:ext>
            </a:extLst>
          </p:cNvPr>
          <p:cNvSpPr/>
          <p:nvPr/>
        </p:nvSpPr>
        <p:spPr>
          <a:xfrm>
            <a:off x="2893324" y="3193975"/>
            <a:ext cx="2988860"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Stone</a:t>
            </a:r>
          </a:p>
        </p:txBody>
      </p:sp>
      <p:sp>
        <p:nvSpPr>
          <p:cNvPr id="69" name="Rectangle: Rounded Corners 68">
            <a:extLst>
              <a:ext uri="{FF2B5EF4-FFF2-40B4-BE49-F238E27FC236}">
                <a16:creationId xmlns:a16="http://schemas.microsoft.com/office/drawing/2014/main" id="{C31FC81F-6BF9-7E62-8B97-0F01051D4990}"/>
              </a:ext>
            </a:extLst>
          </p:cNvPr>
          <p:cNvSpPr/>
          <p:nvPr/>
        </p:nvSpPr>
        <p:spPr>
          <a:xfrm>
            <a:off x="2893323" y="4020618"/>
            <a:ext cx="2988861"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Tropical</a:t>
            </a:r>
          </a:p>
        </p:txBody>
      </p:sp>
      <p:sp>
        <p:nvSpPr>
          <p:cNvPr id="81" name="Rectangle: Rounded Corners 80">
            <a:extLst>
              <a:ext uri="{FF2B5EF4-FFF2-40B4-BE49-F238E27FC236}">
                <a16:creationId xmlns:a16="http://schemas.microsoft.com/office/drawing/2014/main" id="{1CA74ADE-F888-B5B4-E7C9-04D29249AD33}"/>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Choose dried fruit or fruit juice only occasionally </a:t>
            </a:r>
            <a:endParaRPr lang="en-AU" sz="2800"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119EC4D-8A9A-EA30-B4C3-80CD456821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502" y="238261"/>
            <a:ext cx="2650897" cy="2302095"/>
          </a:xfrm>
          <a:prstGeom prst="rect">
            <a:avLst/>
          </a:prstGeom>
        </p:spPr>
      </p:pic>
      <p:sp>
        <p:nvSpPr>
          <p:cNvPr id="5" name="Rectangle: Rounded Corners 4">
            <a:extLst>
              <a:ext uri="{FF2B5EF4-FFF2-40B4-BE49-F238E27FC236}">
                <a16:creationId xmlns:a16="http://schemas.microsoft.com/office/drawing/2014/main" id="{CCA17915-C6D6-798C-FEF8-77C7974ED9AC}"/>
              </a:ext>
            </a:extLst>
          </p:cNvPr>
          <p:cNvSpPr/>
          <p:nvPr/>
        </p:nvSpPr>
        <p:spPr>
          <a:xfrm>
            <a:off x="2893322" y="4835759"/>
            <a:ext cx="2988861"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Berries</a:t>
            </a:r>
          </a:p>
        </p:txBody>
      </p:sp>
      <p:pic>
        <p:nvPicPr>
          <p:cNvPr id="10" name="Picture 9">
            <a:extLst>
              <a:ext uri="{FF2B5EF4-FFF2-40B4-BE49-F238E27FC236}">
                <a16:creationId xmlns:a16="http://schemas.microsoft.com/office/drawing/2014/main" id="{4498FE5C-DA83-3118-7C73-07626CD6BD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7214" y="2330104"/>
            <a:ext cx="1127568" cy="739227"/>
          </a:xfrm>
          <a:prstGeom prst="rect">
            <a:avLst/>
          </a:prstGeom>
        </p:spPr>
      </p:pic>
      <p:pic>
        <p:nvPicPr>
          <p:cNvPr id="14" name="Picture 13">
            <a:extLst>
              <a:ext uri="{FF2B5EF4-FFF2-40B4-BE49-F238E27FC236}">
                <a16:creationId xmlns:a16="http://schemas.microsoft.com/office/drawing/2014/main" id="{53B193DC-A601-59DD-3CCC-0E48BCA1A7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2932" y="3143273"/>
            <a:ext cx="1111798" cy="739227"/>
          </a:xfrm>
          <a:prstGeom prst="rect">
            <a:avLst/>
          </a:prstGeom>
        </p:spPr>
      </p:pic>
      <p:sp>
        <p:nvSpPr>
          <p:cNvPr id="18" name="Rectangle 2">
            <a:extLst>
              <a:ext uri="{FF2B5EF4-FFF2-40B4-BE49-F238E27FC236}">
                <a16:creationId xmlns:a16="http://schemas.microsoft.com/office/drawing/2014/main" id="{5D1D5C9B-60CF-198B-A771-99241528E7A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4" name="Picture 3">
            <a:extLst>
              <a:ext uri="{FF2B5EF4-FFF2-40B4-BE49-F238E27FC236}">
                <a16:creationId xmlns:a16="http://schemas.microsoft.com/office/drawing/2014/main" id="{EA536170-89C9-3612-E882-843AE18C445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77122" y="1491448"/>
            <a:ext cx="743418" cy="731442"/>
          </a:xfrm>
          <a:prstGeom prst="rect">
            <a:avLst/>
          </a:prstGeom>
        </p:spPr>
      </p:pic>
      <p:pic>
        <p:nvPicPr>
          <p:cNvPr id="7" name="Picture 6" descr="green pears on white">
            <a:extLst>
              <a:ext uri="{FF2B5EF4-FFF2-40B4-BE49-F238E27FC236}">
                <a16:creationId xmlns:a16="http://schemas.microsoft.com/office/drawing/2014/main" id="{26CFC57E-D2E5-0DB6-AF13-3195274DF97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bwMode="auto">
          <a:xfrm>
            <a:off x="7415478" y="1417851"/>
            <a:ext cx="607190" cy="835076"/>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E215F57D-34D8-115D-49B8-30DB1F87267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59472" y="3240419"/>
            <a:ext cx="661837" cy="625068"/>
          </a:xfrm>
          <a:prstGeom prst="rect">
            <a:avLst/>
          </a:prstGeom>
        </p:spPr>
      </p:pic>
      <p:pic>
        <p:nvPicPr>
          <p:cNvPr id="13" name="Picture 12">
            <a:extLst>
              <a:ext uri="{FF2B5EF4-FFF2-40B4-BE49-F238E27FC236}">
                <a16:creationId xmlns:a16="http://schemas.microsoft.com/office/drawing/2014/main" id="{F3AC89EE-7EFE-E4CA-2238-13D075F70A6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72931" y="3252761"/>
            <a:ext cx="1051490" cy="600383"/>
          </a:xfrm>
          <a:prstGeom prst="rect">
            <a:avLst/>
          </a:prstGeom>
        </p:spPr>
      </p:pic>
      <p:pic>
        <p:nvPicPr>
          <p:cNvPr id="16" name="Picture 15">
            <a:extLst>
              <a:ext uri="{FF2B5EF4-FFF2-40B4-BE49-F238E27FC236}">
                <a16:creationId xmlns:a16="http://schemas.microsoft.com/office/drawing/2014/main" id="{09062582-92A9-C6D8-06B4-1FEE17BDD5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57956" y="2419275"/>
            <a:ext cx="1034050" cy="668634"/>
          </a:xfrm>
          <a:prstGeom prst="rect">
            <a:avLst/>
          </a:prstGeom>
        </p:spPr>
      </p:pic>
      <p:pic>
        <p:nvPicPr>
          <p:cNvPr id="17" name="Picture 16">
            <a:extLst>
              <a:ext uri="{FF2B5EF4-FFF2-40B4-BE49-F238E27FC236}">
                <a16:creationId xmlns:a16="http://schemas.microsoft.com/office/drawing/2014/main" id="{40104BB3-641F-8349-A0E5-B33861AD102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a:fillRect/>
          </a:stretch>
        </p:blipFill>
        <p:spPr bwMode="auto">
          <a:xfrm>
            <a:off x="6167214" y="4048086"/>
            <a:ext cx="729352" cy="575179"/>
          </a:xfrm>
          <a:prstGeom prst="rect">
            <a:avLst/>
          </a:prstGeom>
          <a:noFill/>
          <a:ln>
            <a:noFill/>
          </a:ln>
          <a:extLst>
            <a:ext uri="{53640926-AAD7-44D8-BBD7-CCE9431645EC}">
              <a14:shadowObscured xmlns:a14="http://schemas.microsoft.com/office/drawing/2010/main"/>
            </a:ext>
          </a:extLst>
        </p:spPr>
      </p:pic>
      <p:pic>
        <p:nvPicPr>
          <p:cNvPr id="21" name="Picture 20">
            <a:extLst>
              <a:ext uri="{FF2B5EF4-FFF2-40B4-BE49-F238E27FC236}">
                <a16:creationId xmlns:a16="http://schemas.microsoft.com/office/drawing/2014/main" id="{E530B035-5C0F-E29F-822B-9AB34E416B6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193777" y="3788145"/>
            <a:ext cx="415007" cy="830014"/>
          </a:xfrm>
          <a:prstGeom prst="rect">
            <a:avLst/>
          </a:prstGeom>
        </p:spPr>
      </p:pic>
      <p:pic>
        <p:nvPicPr>
          <p:cNvPr id="22" name="Picture 21" descr="92 Mango Cheek Images, Stock Photos, 3D objects, &amp; Vectors | Shutterstock">
            <a:extLst>
              <a:ext uri="{FF2B5EF4-FFF2-40B4-BE49-F238E27FC236}">
                <a16:creationId xmlns:a16="http://schemas.microsoft.com/office/drawing/2014/main" id="{6DBE9D89-49EF-56F2-8D02-76646A0C6BA3}"/>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bwMode="auto">
          <a:xfrm>
            <a:off x="8786469" y="3980853"/>
            <a:ext cx="815087" cy="637306"/>
          </a:xfrm>
          <a:prstGeom prst="rect">
            <a:avLst/>
          </a:prstGeom>
          <a:noFill/>
          <a:ln>
            <a:noFill/>
          </a:ln>
          <a:extLst>
            <a:ext uri="{53640926-AAD7-44D8-BBD7-CCE9431645EC}">
              <a14:shadowObscured xmlns:a14="http://schemas.microsoft.com/office/drawing/2010/main"/>
            </a:ext>
          </a:extLst>
        </p:spPr>
      </p:pic>
      <p:pic>
        <p:nvPicPr>
          <p:cNvPr id="25" name="Picture 24">
            <a:extLst>
              <a:ext uri="{FF2B5EF4-FFF2-40B4-BE49-F238E27FC236}">
                <a16:creationId xmlns:a16="http://schemas.microsoft.com/office/drawing/2014/main" id="{153A39B8-43E5-A288-A0F5-A18D3D31231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559472" y="4017997"/>
            <a:ext cx="756128" cy="698785"/>
          </a:xfrm>
          <a:prstGeom prst="rect">
            <a:avLst/>
          </a:prstGeom>
        </p:spPr>
      </p:pic>
      <p:pic>
        <p:nvPicPr>
          <p:cNvPr id="27" name="Picture 26">
            <a:extLst>
              <a:ext uri="{FF2B5EF4-FFF2-40B4-BE49-F238E27FC236}">
                <a16:creationId xmlns:a16="http://schemas.microsoft.com/office/drawing/2014/main" id="{F424C176-1615-3155-CA43-3CAAFDBCF4F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167214" y="4926102"/>
            <a:ext cx="1060341" cy="572341"/>
          </a:xfrm>
          <a:prstGeom prst="rect">
            <a:avLst/>
          </a:prstGeom>
        </p:spPr>
      </p:pic>
      <p:pic>
        <p:nvPicPr>
          <p:cNvPr id="29" name="Picture 28">
            <a:extLst>
              <a:ext uri="{FF2B5EF4-FFF2-40B4-BE49-F238E27FC236}">
                <a16:creationId xmlns:a16="http://schemas.microsoft.com/office/drawing/2014/main" id="{16763A53-F54E-F9F8-2CC1-DA8EEECA185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657956" y="4848882"/>
            <a:ext cx="772668" cy="691710"/>
          </a:xfrm>
          <a:prstGeom prst="rect">
            <a:avLst/>
          </a:prstGeom>
        </p:spPr>
      </p:pic>
      <p:pic>
        <p:nvPicPr>
          <p:cNvPr id="33" name="Picture 32">
            <a:extLst>
              <a:ext uri="{FF2B5EF4-FFF2-40B4-BE49-F238E27FC236}">
                <a16:creationId xmlns:a16="http://schemas.microsoft.com/office/drawing/2014/main" id="{8580EDE9-ADA2-179C-B40C-0DE823D200A8}"/>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86948" y="2946346"/>
            <a:ext cx="1379609" cy="881812"/>
          </a:xfrm>
          <a:prstGeom prst="rect">
            <a:avLst/>
          </a:prstGeom>
        </p:spPr>
      </p:pic>
      <p:pic>
        <p:nvPicPr>
          <p:cNvPr id="35" name="Picture 34">
            <a:extLst>
              <a:ext uri="{FF2B5EF4-FFF2-40B4-BE49-F238E27FC236}">
                <a16:creationId xmlns:a16="http://schemas.microsoft.com/office/drawing/2014/main" id="{9124C912-A1B0-5A32-F95C-9EA3ED6F89D9}"/>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62012" y="4144238"/>
            <a:ext cx="1238115" cy="947842"/>
          </a:xfrm>
          <a:prstGeom prst="rect">
            <a:avLst/>
          </a:prstGeom>
        </p:spPr>
      </p:pic>
    </p:spTree>
    <p:extLst>
      <p:ext uri="{BB962C8B-B14F-4D97-AF65-F5344CB8AC3E}">
        <p14:creationId xmlns:p14="http://schemas.microsoft.com/office/powerpoint/2010/main" val="42400817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017B6-70F4-7232-DB9F-818C8C20BD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7C0FA3-BE3D-8D9F-8E97-4798320B5EEA}"/>
              </a:ext>
            </a:extLst>
          </p:cNvPr>
          <p:cNvSpPr>
            <a:spLocks noGrp="1"/>
          </p:cNvSpPr>
          <p:nvPr>
            <p:ph type="title"/>
          </p:nvPr>
        </p:nvSpPr>
        <p:spPr>
          <a:xfrm>
            <a:off x="838200" y="248915"/>
            <a:ext cx="10515600" cy="1325563"/>
          </a:xfrm>
        </p:spPr>
        <p:txBody>
          <a:bodyPr/>
          <a:lstStyle/>
          <a:p>
            <a:pPr algn="ctr"/>
            <a:r>
              <a:rPr lang="en-AU" dirty="0"/>
              <a:t>Why grain foods, vegetables and fruit are important</a:t>
            </a:r>
          </a:p>
        </p:txBody>
      </p:sp>
      <p:sp>
        <p:nvSpPr>
          <p:cNvPr id="4" name="Rectangle: Rounded Corners 3">
            <a:extLst>
              <a:ext uri="{FF2B5EF4-FFF2-40B4-BE49-F238E27FC236}">
                <a16:creationId xmlns:a16="http://schemas.microsoft.com/office/drawing/2014/main" id="{2247F7BC-66AB-1552-1B47-B8671B411B07}"/>
              </a:ext>
            </a:extLst>
          </p:cNvPr>
          <p:cNvSpPr/>
          <p:nvPr/>
        </p:nvSpPr>
        <p:spPr>
          <a:xfrm>
            <a:off x="527715" y="1847265"/>
            <a:ext cx="3830477"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the best source of energy (slow-release energy): fuels our </a:t>
            </a:r>
            <a:r>
              <a:rPr lang="en-AU" sz="2400" u="sng" dirty="0">
                <a:latin typeface="Arial" panose="020B0604020202020204" pitchFamily="34" charset="0"/>
                <a:cs typeface="Arial" panose="020B0604020202020204" pitchFamily="34" charset="0"/>
              </a:rPr>
              <a:t>brain</a:t>
            </a:r>
            <a:r>
              <a:rPr lang="en-AU" sz="2400" dirty="0">
                <a:latin typeface="Arial" panose="020B0604020202020204" pitchFamily="34" charset="0"/>
                <a:cs typeface="Arial" panose="020B0604020202020204" pitchFamily="34" charset="0"/>
              </a:rPr>
              <a:t> (for concentration) and our </a:t>
            </a:r>
            <a:r>
              <a:rPr lang="en-AU" sz="2400" u="sng" dirty="0">
                <a:latin typeface="Arial" panose="020B0604020202020204" pitchFamily="34" charset="0"/>
                <a:cs typeface="Arial" panose="020B0604020202020204" pitchFamily="34" charset="0"/>
              </a:rPr>
              <a:t>body</a:t>
            </a:r>
          </a:p>
        </p:txBody>
      </p:sp>
      <p:pic>
        <p:nvPicPr>
          <p:cNvPr id="8" name="Picture 7">
            <a:extLst>
              <a:ext uri="{FF2B5EF4-FFF2-40B4-BE49-F238E27FC236}">
                <a16:creationId xmlns:a16="http://schemas.microsoft.com/office/drawing/2014/main" id="{BF649BFC-D647-E1AA-18F3-B13C6668135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0094" y="4654445"/>
            <a:ext cx="1495876" cy="1051334"/>
          </a:xfrm>
          <a:prstGeom prst="rect">
            <a:avLst/>
          </a:prstGeom>
        </p:spPr>
      </p:pic>
      <p:pic>
        <p:nvPicPr>
          <p:cNvPr id="10" name="Picture 9">
            <a:extLst>
              <a:ext uri="{FF2B5EF4-FFF2-40B4-BE49-F238E27FC236}">
                <a16:creationId xmlns:a16="http://schemas.microsoft.com/office/drawing/2014/main" id="{C8AA727B-83B5-7CE2-D636-60A92B7492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0358" y="4654445"/>
            <a:ext cx="1012209" cy="1518314"/>
          </a:xfrm>
          <a:prstGeom prst="rect">
            <a:avLst/>
          </a:prstGeom>
        </p:spPr>
      </p:pic>
      <p:pic>
        <p:nvPicPr>
          <p:cNvPr id="12" name="Picture 11">
            <a:extLst>
              <a:ext uri="{FF2B5EF4-FFF2-40B4-BE49-F238E27FC236}">
                <a16:creationId xmlns:a16="http://schemas.microsoft.com/office/drawing/2014/main" id="{AAD7657C-7259-7FFD-77D4-DE6B143940B3}"/>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10094" y="5795278"/>
            <a:ext cx="1495876" cy="971519"/>
          </a:xfrm>
          <a:prstGeom prst="rect">
            <a:avLst/>
          </a:prstGeom>
        </p:spPr>
      </p:pic>
      <p:pic>
        <p:nvPicPr>
          <p:cNvPr id="14" name="Picture 13">
            <a:extLst>
              <a:ext uri="{FF2B5EF4-FFF2-40B4-BE49-F238E27FC236}">
                <a16:creationId xmlns:a16="http://schemas.microsoft.com/office/drawing/2014/main" id="{EA3B8574-CB46-482A-5CF9-CD7184D8CF71}"/>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546956" y="4655460"/>
            <a:ext cx="1350317" cy="1954640"/>
          </a:xfrm>
          <a:prstGeom prst="rect">
            <a:avLst/>
          </a:prstGeom>
        </p:spPr>
      </p:pic>
      <p:sp>
        <p:nvSpPr>
          <p:cNvPr id="15" name="Rectangle: Rounded Corners 14">
            <a:extLst>
              <a:ext uri="{FF2B5EF4-FFF2-40B4-BE49-F238E27FC236}">
                <a16:creationId xmlns:a16="http://schemas.microsoft.com/office/drawing/2014/main" id="{E6D7518C-CD47-AABE-7FDE-19BF7DC9B091}"/>
              </a:ext>
            </a:extLst>
          </p:cNvPr>
          <p:cNvSpPr/>
          <p:nvPr/>
        </p:nvSpPr>
        <p:spPr>
          <a:xfrm>
            <a:off x="5095166" y="1860913"/>
            <a:ext cx="2393731"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fibre: to help keep our intestines healthy</a:t>
            </a:r>
            <a:endParaRPr lang="en-AU" sz="2400" u="sng" dirty="0">
              <a:latin typeface="Arial" panose="020B0604020202020204" pitchFamily="34" charset="0"/>
              <a:cs typeface="Arial" panose="020B0604020202020204" pitchFamily="34" charset="0"/>
            </a:endParaRPr>
          </a:p>
        </p:txBody>
      </p:sp>
      <p:pic>
        <p:nvPicPr>
          <p:cNvPr id="19" name="Picture 18" descr="A cartoon of a large intestine&#10;&#10;AI-generated content may be incorrect.">
            <a:extLst>
              <a:ext uri="{FF2B5EF4-FFF2-40B4-BE49-F238E27FC236}">
                <a16:creationId xmlns:a16="http://schemas.microsoft.com/office/drawing/2014/main" id="{422535C2-F365-7834-042A-5492D7F2C66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95167" y="4462769"/>
            <a:ext cx="2393730" cy="2284815"/>
          </a:xfrm>
          <a:prstGeom prst="rect">
            <a:avLst/>
          </a:prstGeom>
        </p:spPr>
      </p:pic>
      <p:sp>
        <p:nvSpPr>
          <p:cNvPr id="21" name="Rectangle: Rounded Corners 20">
            <a:extLst>
              <a:ext uri="{FF2B5EF4-FFF2-40B4-BE49-F238E27FC236}">
                <a16:creationId xmlns:a16="http://schemas.microsoft.com/office/drawing/2014/main" id="{6BC3B5CC-A555-609E-B617-96BB63104906}"/>
              </a:ext>
            </a:extLst>
          </p:cNvPr>
          <p:cNvSpPr/>
          <p:nvPr/>
        </p:nvSpPr>
        <p:spPr>
          <a:xfrm>
            <a:off x="8225871" y="1836236"/>
            <a:ext cx="2932236"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lots of vitamins and minerals to help our bodies grow and age</a:t>
            </a:r>
            <a:endParaRPr lang="en-AU" sz="2400" u="sng" dirty="0">
              <a:latin typeface="Arial" panose="020B0604020202020204" pitchFamily="34" charset="0"/>
              <a:cs typeface="Arial" panose="020B0604020202020204" pitchFamily="34" charset="0"/>
            </a:endParaRPr>
          </a:p>
        </p:txBody>
      </p:sp>
      <p:pic>
        <p:nvPicPr>
          <p:cNvPr id="23" name="Picture 22" descr="A cartoon of a person and a child&#10;&#10;AI-generated content may be incorrect.">
            <a:extLst>
              <a:ext uri="{FF2B5EF4-FFF2-40B4-BE49-F238E27FC236}">
                <a16:creationId xmlns:a16="http://schemas.microsoft.com/office/drawing/2014/main" id="{FEEAA7BE-9664-AF14-F6B6-74E4731339C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47055" y="4772959"/>
            <a:ext cx="2262117" cy="1508078"/>
          </a:xfrm>
          <a:prstGeom prst="rect">
            <a:avLst/>
          </a:prstGeom>
        </p:spPr>
      </p:pic>
    </p:spTree>
    <p:extLst>
      <p:ext uri="{BB962C8B-B14F-4D97-AF65-F5344CB8AC3E}">
        <p14:creationId xmlns:p14="http://schemas.microsoft.com/office/powerpoint/2010/main" val="42434788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C806D-45EA-6CBE-1563-99FBC59509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69C2BB-6050-1E03-B824-4BDE328A97DC}"/>
              </a:ext>
            </a:extLst>
          </p:cNvPr>
          <p:cNvSpPr>
            <a:spLocks noGrp="1"/>
          </p:cNvSpPr>
          <p:nvPr>
            <p:ph type="title"/>
          </p:nvPr>
        </p:nvSpPr>
        <p:spPr/>
        <p:txBody>
          <a:bodyPr/>
          <a:lstStyle/>
          <a:p>
            <a:pPr algn="ctr"/>
            <a:r>
              <a:rPr lang="en-AU" dirty="0"/>
              <a:t>Dairy and alternatives</a:t>
            </a:r>
          </a:p>
        </p:txBody>
      </p:sp>
      <p:sp>
        <p:nvSpPr>
          <p:cNvPr id="65" name="Rectangle: Rounded Corners 64">
            <a:extLst>
              <a:ext uri="{FF2B5EF4-FFF2-40B4-BE49-F238E27FC236}">
                <a16:creationId xmlns:a16="http://schemas.microsoft.com/office/drawing/2014/main" id="{F4B4E04A-3879-A762-C877-BD5B1ED1FEDA}"/>
              </a:ext>
            </a:extLst>
          </p:cNvPr>
          <p:cNvSpPr/>
          <p:nvPr/>
        </p:nvSpPr>
        <p:spPr>
          <a:xfrm>
            <a:off x="2893325" y="1542195"/>
            <a:ext cx="4053386" cy="717956"/>
          </a:xfrm>
          <a:prstGeom prst="roundRect">
            <a:avLst/>
          </a:prstGeom>
          <a:solidFill>
            <a:srgbClr val="AD77AB"/>
          </a:solidFill>
          <a:ln>
            <a:solidFill>
              <a:srgbClr val="AD77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Milk (fresh and long life)</a:t>
            </a:r>
          </a:p>
        </p:txBody>
      </p:sp>
      <p:sp>
        <p:nvSpPr>
          <p:cNvPr id="66" name="Rectangle: Rounded Corners 65">
            <a:extLst>
              <a:ext uri="{FF2B5EF4-FFF2-40B4-BE49-F238E27FC236}">
                <a16:creationId xmlns:a16="http://schemas.microsoft.com/office/drawing/2014/main" id="{4866BD5E-D250-2D58-AEA3-AF6D839A68BC}"/>
              </a:ext>
            </a:extLst>
          </p:cNvPr>
          <p:cNvSpPr/>
          <p:nvPr/>
        </p:nvSpPr>
        <p:spPr>
          <a:xfrm>
            <a:off x="2893323" y="3005959"/>
            <a:ext cx="4053386" cy="717956"/>
          </a:xfrm>
          <a:prstGeom prst="roundRect">
            <a:avLst/>
          </a:prstGeom>
          <a:solidFill>
            <a:srgbClr val="AD77AB"/>
          </a:solidFill>
          <a:ln>
            <a:solidFill>
              <a:srgbClr val="AD77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Yoghurt</a:t>
            </a:r>
          </a:p>
        </p:txBody>
      </p:sp>
      <p:sp>
        <p:nvSpPr>
          <p:cNvPr id="67" name="Rectangle: Rounded Corners 66">
            <a:extLst>
              <a:ext uri="{FF2B5EF4-FFF2-40B4-BE49-F238E27FC236}">
                <a16:creationId xmlns:a16="http://schemas.microsoft.com/office/drawing/2014/main" id="{5F341BAE-EC45-E83E-1A54-8DDF8FD4A003}"/>
              </a:ext>
            </a:extLst>
          </p:cNvPr>
          <p:cNvSpPr/>
          <p:nvPr/>
        </p:nvSpPr>
        <p:spPr>
          <a:xfrm>
            <a:off x="2893323" y="4469724"/>
            <a:ext cx="4053387" cy="717956"/>
          </a:xfrm>
          <a:prstGeom prst="roundRect">
            <a:avLst/>
          </a:prstGeom>
          <a:solidFill>
            <a:srgbClr val="AD77AB"/>
          </a:solidFill>
          <a:ln>
            <a:solidFill>
              <a:srgbClr val="AD77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Cheese</a:t>
            </a:r>
          </a:p>
        </p:txBody>
      </p:sp>
      <p:sp>
        <p:nvSpPr>
          <p:cNvPr id="81" name="Rectangle: Rounded Corners 80">
            <a:extLst>
              <a:ext uri="{FF2B5EF4-FFF2-40B4-BE49-F238E27FC236}">
                <a16:creationId xmlns:a16="http://schemas.microsoft.com/office/drawing/2014/main" id="{06FC08CC-579E-8975-1163-D38760F10B36}"/>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Reduced fat varieties are the best choice for most</a:t>
            </a:r>
            <a:endParaRPr lang="en-AU" sz="2800" dirty="0">
              <a:solidFill>
                <a:schemeClr val="bg1"/>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9879B875-57BF-10B7-3441-AF289822008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21" name="Picture 20">
            <a:extLst>
              <a:ext uri="{FF2B5EF4-FFF2-40B4-BE49-F238E27FC236}">
                <a16:creationId xmlns:a16="http://schemas.microsoft.com/office/drawing/2014/main" id="{580A4146-53CB-A1E4-82FB-FA2428E223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7003" y="283214"/>
            <a:ext cx="1972059" cy="2497942"/>
          </a:xfrm>
          <a:prstGeom prst="rect">
            <a:avLst/>
          </a:prstGeom>
        </p:spPr>
      </p:pic>
      <p:pic>
        <p:nvPicPr>
          <p:cNvPr id="5" name="Picture 4">
            <a:extLst>
              <a:ext uri="{FF2B5EF4-FFF2-40B4-BE49-F238E27FC236}">
                <a16:creationId xmlns:a16="http://schemas.microsoft.com/office/drawing/2014/main" id="{80F0516A-8C32-CDD9-04A9-7F58A93202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69645" y="1102474"/>
            <a:ext cx="1125364" cy="1515747"/>
          </a:xfrm>
          <a:prstGeom prst="rect">
            <a:avLst/>
          </a:prstGeom>
        </p:spPr>
      </p:pic>
      <p:pic>
        <p:nvPicPr>
          <p:cNvPr id="9" name="Picture 8">
            <a:extLst>
              <a:ext uri="{FF2B5EF4-FFF2-40B4-BE49-F238E27FC236}">
                <a16:creationId xmlns:a16="http://schemas.microsoft.com/office/drawing/2014/main" id="{CF64AC24-8D07-19B7-4AD1-53F911BF3CA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07152" y="2781156"/>
            <a:ext cx="1072265" cy="1406844"/>
          </a:xfrm>
          <a:prstGeom prst="rect">
            <a:avLst/>
          </a:prstGeom>
        </p:spPr>
      </p:pic>
      <p:pic>
        <p:nvPicPr>
          <p:cNvPr id="14" name="Picture 13">
            <a:extLst>
              <a:ext uri="{FF2B5EF4-FFF2-40B4-BE49-F238E27FC236}">
                <a16:creationId xmlns:a16="http://schemas.microsoft.com/office/drawing/2014/main" id="{8DB0A289-F9D4-B0F1-9802-D6FA44197A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08406" y="3679670"/>
            <a:ext cx="1762313" cy="1783805"/>
          </a:xfrm>
          <a:prstGeom prst="rect">
            <a:avLst/>
          </a:prstGeom>
        </p:spPr>
      </p:pic>
    </p:spTree>
    <p:extLst>
      <p:ext uri="{BB962C8B-B14F-4D97-AF65-F5344CB8AC3E}">
        <p14:creationId xmlns:p14="http://schemas.microsoft.com/office/powerpoint/2010/main" val="39391978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EF25C-F307-F73E-EC30-6DC44E6AD5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CE2378-5218-A9B5-EAC6-901BCB008C48}"/>
              </a:ext>
            </a:extLst>
          </p:cNvPr>
          <p:cNvSpPr>
            <a:spLocks noGrp="1"/>
          </p:cNvSpPr>
          <p:nvPr>
            <p:ph type="title"/>
          </p:nvPr>
        </p:nvSpPr>
        <p:spPr>
          <a:xfrm>
            <a:off x="838200" y="248915"/>
            <a:ext cx="10515600" cy="1325563"/>
          </a:xfrm>
        </p:spPr>
        <p:txBody>
          <a:bodyPr/>
          <a:lstStyle/>
          <a:p>
            <a:pPr algn="ctr"/>
            <a:r>
              <a:rPr lang="en-AU" dirty="0"/>
              <a:t>Why dairy and alternative foods are important</a:t>
            </a:r>
          </a:p>
        </p:txBody>
      </p:sp>
      <p:sp>
        <p:nvSpPr>
          <p:cNvPr id="4" name="Rectangle: Rounded Corners 3">
            <a:extLst>
              <a:ext uri="{FF2B5EF4-FFF2-40B4-BE49-F238E27FC236}">
                <a16:creationId xmlns:a16="http://schemas.microsoft.com/office/drawing/2014/main" id="{835AE1B1-4A6D-1FA5-EFB7-3EA7D7EB1492}"/>
              </a:ext>
            </a:extLst>
          </p:cNvPr>
          <p:cNvSpPr/>
          <p:nvPr/>
        </p:nvSpPr>
        <p:spPr>
          <a:xfrm>
            <a:off x="838200"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calcium: for strong bones and teeth</a:t>
            </a:r>
            <a:endParaRPr lang="en-AU" sz="2400" u="sng"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2E475BF0-AC8C-09E6-F7BB-8865821C8C87}"/>
              </a:ext>
            </a:extLst>
          </p:cNvPr>
          <p:cNvSpPr/>
          <p:nvPr/>
        </p:nvSpPr>
        <p:spPr>
          <a:xfrm>
            <a:off x="4644751"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protein: helps our body grow and become strong</a:t>
            </a:r>
            <a:endParaRPr lang="en-AU" sz="2400" u="sng" dirty="0">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3BE7D1B0-F6A4-94A3-DA01-F6183D508FAF}"/>
              </a:ext>
            </a:extLst>
          </p:cNvPr>
          <p:cNvSpPr/>
          <p:nvPr/>
        </p:nvSpPr>
        <p:spPr>
          <a:xfrm>
            <a:off x="8451303" y="1836236"/>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lots of vitamins and minerals to help our bodies grow and age</a:t>
            </a:r>
            <a:endParaRPr lang="en-AU" sz="2400" u="sng" dirty="0">
              <a:latin typeface="Arial" panose="020B0604020202020204" pitchFamily="34" charset="0"/>
              <a:cs typeface="Arial" panose="020B0604020202020204" pitchFamily="34" charset="0"/>
            </a:endParaRPr>
          </a:p>
        </p:txBody>
      </p:sp>
      <p:pic>
        <p:nvPicPr>
          <p:cNvPr id="23" name="Picture 22" descr="A cartoon of a person and a child&#10;&#10;AI-generated content may be incorrect.">
            <a:extLst>
              <a:ext uri="{FF2B5EF4-FFF2-40B4-BE49-F238E27FC236}">
                <a16:creationId xmlns:a16="http://schemas.microsoft.com/office/drawing/2014/main" id="{B4BE8F7E-EC98-73F3-87EA-4E042843A7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47055" y="4772959"/>
            <a:ext cx="2262117" cy="1508078"/>
          </a:xfrm>
          <a:prstGeom prst="rect">
            <a:avLst/>
          </a:prstGeom>
        </p:spPr>
      </p:pic>
      <p:pic>
        <p:nvPicPr>
          <p:cNvPr id="25" name="Picture 24" descr="A close-up of a tooth&#10;&#10;AI-generated content may be incorrect.">
            <a:extLst>
              <a:ext uri="{FF2B5EF4-FFF2-40B4-BE49-F238E27FC236}">
                <a16:creationId xmlns:a16="http://schemas.microsoft.com/office/drawing/2014/main" id="{EA117A1D-53EB-4D70-B7EE-9CE90CECCE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4046" y="4528601"/>
            <a:ext cx="1188782" cy="1752436"/>
          </a:xfrm>
          <a:prstGeom prst="rect">
            <a:avLst/>
          </a:prstGeom>
        </p:spPr>
      </p:pic>
      <p:pic>
        <p:nvPicPr>
          <p:cNvPr id="29" name="Picture 28" descr="A skeleton of a person running&#10;&#10;AI-generated content may be incorrect.">
            <a:extLst>
              <a:ext uri="{FF2B5EF4-FFF2-40B4-BE49-F238E27FC236}">
                <a16:creationId xmlns:a16="http://schemas.microsoft.com/office/drawing/2014/main" id="{51C385A0-8645-1B2B-8F3D-34C3F8D9A7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54669" y="4527293"/>
            <a:ext cx="1490335" cy="1862919"/>
          </a:xfrm>
          <a:prstGeom prst="rect">
            <a:avLst/>
          </a:prstGeom>
        </p:spPr>
      </p:pic>
      <p:pic>
        <p:nvPicPr>
          <p:cNvPr id="31" name="Picture 30">
            <a:extLst>
              <a:ext uri="{FF2B5EF4-FFF2-40B4-BE49-F238E27FC236}">
                <a16:creationId xmlns:a16="http://schemas.microsoft.com/office/drawing/2014/main" id="{FD243185-D54A-6D0D-4FA3-3240B728F2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50832" y="4373582"/>
            <a:ext cx="1490335" cy="2235503"/>
          </a:xfrm>
          <a:prstGeom prst="rect">
            <a:avLst/>
          </a:prstGeom>
        </p:spPr>
      </p:pic>
    </p:spTree>
    <p:extLst>
      <p:ext uri="{BB962C8B-B14F-4D97-AF65-F5344CB8AC3E}">
        <p14:creationId xmlns:p14="http://schemas.microsoft.com/office/powerpoint/2010/main" val="28949281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48B8B-BBF6-DF39-B7E6-3D22AE77E3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AE3D72-6508-16E1-E611-9D21D9901219}"/>
              </a:ext>
            </a:extLst>
          </p:cNvPr>
          <p:cNvSpPr>
            <a:spLocks noGrp="1"/>
          </p:cNvSpPr>
          <p:nvPr>
            <p:ph type="title"/>
          </p:nvPr>
        </p:nvSpPr>
        <p:spPr/>
        <p:txBody>
          <a:bodyPr/>
          <a:lstStyle/>
          <a:p>
            <a:pPr algn="ctr"/>
            <a:r>
              <a:rPr lang="en-AU" dirty="0"/>
              <a:t>Meat and alternatives</a:t>
            </a:r>
          </a:p>
        </p:txBody>
      </p:sp>
      <p:sp>
        <p:nvSpPr>
          <p:cNvPr id="65" name="Rectangle: Rounded Corners 64">
            <a:extLst>
              <a:ext uri="{FF2B5EF4-FFF2-40B4-BE49-F238E27FC236}">
                <a16:creationId xmlns:a16="http://schemas.microsoft.com/office/drawing/2014/main" id="{E0C2D6CD-A93B-208E-A226-B19D86E621AC}"/>
              </a:ext>
            </a:extLst>
          </p:cNvPr>
          <p:cNvSpPr/>
          <p:nvPr/>
        </p:nvSpPr>
        <p:spPr>
          <a:xfrm>
            <a:off x="2893315" y="1196975"/>
            <a:ext cx="3202676"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Pink and red meat</a:t>
            </a:r>
          </a:p>
        </p:txBody>
      </p:sp>
      <p:sp>
        <p:nvSpPr>
          <p:cNvPr id="66" name="Rectangle: Rounded Corners 65">
            <a:extLst>
              <a:ext uri="{FF2B5EF4-FFF2-40B4-BE49-F238E27FC236}">
                <a16:creationId xmlns:a16="http://schemas.microsoft.com/office/drawing/2014/main" id="{0D8933E2-258B-3194-63AA-7E54C320F66C}"/>
              </a:ext>
            </a:extLst>
          </p:cNvPr>
          <p:cNvSpPr/>
          <p:nvPr/>
        </p:nvSpPr>
        <p:spPr>
          <a:xfrm>
            <a:off x="2893315" y="1929936"/>
            <a:ext cx="3202676"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Poultry</a:t>
            </a:r>
          </a:p>
        </p:txBody>
      </p:sp>
      <p:sp>
        <p:nvSpPr>
          <p:cNvPr id="67" name="Rectangle: Rounded Corners 66">
            <a:extLst>
              <a:ext uri="{FF2B5EF4-FFF2-40B4-BE49-F238E27FC236}">
                <a16:creationId xmlns:a16="http://schemas.microsoft.com/office/drawing/2014/main" id="{482596B1-6001-4DE1-AA38-A424ED6C4A44}"/>
              </a:ext>
            </a:extLst>
          </p:cNvPr>
          <p:cNvSpPr/>
          <p:nvPr/>
        </p:nvSpPr>
        <p:spPr>
          <a:xfrm>
            <a:off x="2893314" y="2666006"/>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Fish and seafood</a:t>
            </a:r>
          </a:p>
        </p:txBody>
      </p:sp>
      <p:sp>
        <p:nvSpPr>
          <p:cNvPr id="69" name="Rectangle: Rounded Corners 68">
            <a:extLst>
              <a:ext uri="{FF2B5EF4-FFF2-40B4-BE49-F238E27FC236}">
                <a16:creationId xmlns:a16="http://schemas.microsoft.com/office/drawing/2014/main" id="{0FF6306E-6A83-CAB8-8B4F-C011050F35BC}"/>
              </a:ext>
            </a:extLst>
          </p:cNvPr>
          <p:cNvSpPr/>
          <p:nvPr/>
        </p:nvSpPr>
        <p:spPr>
          <a:xfrm>
            <a:off x="2893314" y="3403060"/>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Eggs</a:t>
            </a:r>
          </a:p>
        </p:txBody>
      </p:sp>
      <p:sp>
        <p:nvSpPr>
          <p:cNvPr id="81" name="Rectangle: Rounded Corners 80">
            <a:extLst>
              <a:ext uri="{FF2B5EF4-FFF2-40B4-BE49-F238E27FC236}">
                <a16:creationId xmlns:a16="http://schemas.microsoft.com/office/drawing/2014/main" id="{D9C9805D-E6B7-5D3E-A21C-D9EAB871E2FB}"/>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Choose meat without visible fat</a:t>
            </a:r>
            <a:endParaRPr lang="en-AU" sz="2800" dirty="0">
              <a:solidFill>
                <a:schemeClr val="bg1"/>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8207FFD5-D3C4-84E8-13D2-2F7396052FF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3" name="Picture 2">
            <a:extLst>
              <a:ext uri="{FF2B5EF4-FFF2-40B4-BE49-F238E27FC236}">
                <a16:creationId xmlns:a16="http://schemas.microsoft.com/office/drawing/2014/main" id="{6394BE42-8ADA-8540-DFCF-34B818FDF7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669" y="287234"/>
            <a:ext cx="2475241" cy="2524256"/>
          </a:xfrm>
          <a:prstGeom prst="rect">
            <a:avLst/>
          </a:prstGeom>
        </p:spPr>
      </p:pic>
      <p:sp>
        <p:nvSpPr>
          <p:cNvPr id="5" name="Rectangle: Rounded Corners 4">
            <a:extLst>
              <a:ext uri="{FF2B5EF4-FFF2-40B4-BE49-F238E27FC236}">
                <a16:creationId xmlns:a16="http://schemas.microsoft.com/office/drawing/2014/main" id="{CBF28BB2-D87D-A69D-4A34-572A73B8632A}"/>
              </a:ext>
            </a:extLst>
          </p:cNvPr>
          <p:cNvSpPr/>
          <p:nvPr/>
        </p:nvSpPr>
        <p:spPr>
          <a:xfrm>
            <a:off x="2893314" y="4132253"/>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Nuts and seeds</a:t>
            </a:r>
          </a:p>
        </p:txBody>
      </p:sp>
      <p:sp>
        <p:nvSpPr>
          <p:cNvPr id="6" name="Rectangle: Rounded Corners 5">
            <a:extLst>
              <a:ext uri="{FF2B5EF4-FFF2-40B4-BE49-F238E27FC236}">
                <a16:creationId xmlns:a16="http://schemas.microsoft.com/office/drawing/2014/main" id="{16495C0D-2110-DD9F-7642-661C7D0BA3A4}"/>
              </a:ext>
            </a:extLst>
          </p:cNvPr>
          <p:cNvSpPr/>
          <p:nvPr/>
        </p:nvSpPr>
        <p:spPr>
          <a:xfrm>
            <a:off x="2893316" y="4861447"/>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Legumes/beans</a:t>
            </a:r>
          </a:p>
        </p:txBody>
      </p:sp>
      <p:pic>
        <p:nvPicPr>
          <p:cNvPr id="9" name="Picture 8">
            <a:extLst>
              <a:ext uri="{FF2B5EF4-FFF2-40B4-BE49-F238E27FC236}">
                <a16:creationId xmlns:a16="http://schemas.microsoft.com/office/drawing/2014/main" id="{50850E48-88A6-406D-22E6-C801FA3EBD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06520" y="2440515"/>
            <a:ext cx="1111958" cy="823432"/>
          </a:xfrm>
          <a:prstGeom prst="rect">
            <a:avLst/>
          </a:prstGeom>
        </p:spPr>
      </p:pic>
      <p:pic>
        <p:nvPicPr>
          <p:cNvPr id="12" name="Picture 11">
            <a:extLst>
              <a:ext uri="{FF2B5EF4-FFF2-40B4-BE49-F238E27FC236}">
                <a16:creationId xmlns:a16="http://schemas.microsoft.com/office/drawing/2014/main" id="{BD9C98D5-7FD6-FBDE-4655-2BDB842A22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81076" y="1172473"/>
            <a:ext cx="854037" cy="581547"/>
          </a:xfrm>
          <a:prstGeom prst="rect">
            <a:avLst/>
          </a:prstGeom>
        </p:spPr>
      </p:pic>
      <p:pic>
        <p:nvPicPr>
          <p:cNvPr id="15" name="Picture 14">
            <a:extLst>
              <a:ext uri="{FF2B5EF4-FFF2-40B4-BE49-F238E27FC236}">
                <a16:creationId xmlns:a16="http://schemas.microsoft.com/office/drawing/2014/main" id="{B22B9432-C5A3-123F-AE59-8C60E44DAC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58040" y="879301"/>
            <a:ext cx="907954" cy="944336"/>
          </a:xfrm>
          <a:prstGeom prst="rect">
            <a:avLst/>
          </a:prstGeom>
        </p:spPr>
      </p:pic>
      <p:pic>
        <p:nvPicPr>
          <p:cNvPr id="19" name="Picture 18">
            <a:extLst>
              <a:ext uri="{FF2B5EF4-FFF2-40B4-BE49-F238E27FC236}">
                <a16:creationId xmlns:a16="http://schemas.microsoft.com/office/drawing/2014/main" id="{79B352EB-6102-90C5-0F2E-F4ECEF08A8B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81250" y="1071769"/>
            <a:ext cx="1004612" cy="723795"/>
          </a:xfrm>
          <a:prstGeom prst="rect">
            <a:avLst/>
          </a:prstGeom>
        </p:spPr>
      </p:pic>
      <p:pic>
        <p:nvPicPr>
          <p:cNvPr id="22" name="Picture 21">
            <a:extLst>
              <a:ext uri="{FF2B5EF4-FFF2-40B4-BE49-F238E27FC236}">
                <a16:creationId xmlns:a16="http://schemas.microsoft.com/office/drawing/2014/main" id="{1222BB8F-DCAE-F0FE-0957-016E63646DA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85058" y="2052063"/>
            <a:ext cx="1209842" cy="1239402"/>
          </a:xfrm>
          <a:prstGeom prst="rect">
            <a:avLst/>
          </a:prstGeom>
        </p:spPr>
      </p:pic>
      <p:pic>
        <p:nvPicPr>
          <p:cNvPr id="25" name="Picture 24">
            <a:extLst>
              <a:ext uri="{FF2B5EF4-FFF2-40B4-BE49-F238E27FC236}">
                <a16:creationId xmlns:a16="http://schemas.microsoft.com/office/drawing/2014/main" id="{E2B8ECF5-70D1-FA31-9AD1-C3F9978C4D7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82410" y="2007035"/>
            <a:ext cx="993254" cy="771266"/>
          </a:xfrm>
          <a:prstGeom prst="rect">
            <a:avLst/>
          </a:prstGeom>
        </p:spPr>
      </p:pic>
      <p:pic>
        <p:nvPicPr>
          <p:cNvPr id="32" name="Picture 31">
            <a:extLst>
              <a:ext uri="{FF2B5EF4-FFF2-40B4-BE49-F238E27FC236}">
                <a16:creationId xmlns:a16="http://schemas.microsoft.com/office/drawing/2014/main" id="{0D4A1076-67AA-BC62-AC48-1C3FB3B47A9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29389" y="3200932"/>
            <a:ext cx="1046275" cy="602840"/>
          </a:xfrm>
          <a:prstGeom prst="rect">
            <a:avLst/>
          </a:prstGeom>
        </p:spPr>
      </p:pic>
      <p:pic>
        <p:nvPicPr>
          <p:cNvPr id="35" name="Picture 34">
            <a:extLst>
              <a:ext uri="{FF2B5EF4-FFF2-40B4-BE49-F238E27FC236}">
                <a16:creationId xmlns:a16="http://schemas.microsoft.com/office/drawing/2014/main" id="{5EF3DB0C-D7EE-87E9-55F4-0B626D47D57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806520" y="3753701"/>
            <a:ext cx="1478205" cy="696666"/>
          </a:xfrm>
          <a:prstGeom prst="rect">
            <a:avLst/>
          </a:prstGeom>
        </p:spPr>
      </p:pic>
      <p:pic>
        <p:nvPicPr>
          <p:cNvPr id="36" name="Picture 35">
            <a:extLst>
              <a:ext uri="{FF2B5EF4-FFF2-40B4-BE49-F238E27FC236}">
                <a16:creationId xmlns:a16="http://schemas.microsoft.com/office/drawing/2014/main" id="{B4C960B4-239C-2687-1BEF-3CF6EB89B5D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519299" y="4355921"/>
            <a:ext cx="761794" cy="1109886"/>
          </a:xfrm>
          <a:prstGeom prst="rect">
            <a:avLst/>
          </a:prstGeom>
        </p:spPr>
      </p:pic>
      <p:pic>
        <p:nvPicPr>
          <p:cNvPr id="38" name="Picture 37">
            <a:extLst>
              <a:ext uri="{FF2B5EF4-FFF2-40B4-BE49-F238E27FC236}">
                <a16:creationId xmlns:a16="http://schemas.microsoft.com/office/drawing/2014/main" id="{A6B6965B-5FF0-3796-A48E-31FFECA985A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456954" y="4821581"/>
            <a:ext cx="1628104" cy="749060"/>
          </a:xfrm>
          <a:prstGeom prst="rect">
            <a:avLst/>
          </a:prstGeom>
        </p:spPr>
      </p:pic>
      <p:pic>
        <p:nvPicPr>
          <p:cNvPr id="40" name="Picture 39">
            <a:extLst>
              <a:ext uri="{FF2B5EF4-FFF2-40B4-BE49-F238E27FC236}">
                <a16:creationId xmlns:a16="http://schemas.microsoft.com/office/drawing/2014/main" id="{64101500-2537-C64B-FB2B-1BFDD12B555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612707" y="3792954"/>
            <a:ext cx="1286851" cy="657413"/>
          </a:xfrm>
          <a:prstGeom prst="rect">
            <a:avLst/>
          </a:prstGeom>
        </p:spPr>
      </p:pic>
    </p:spTree>
    <p:extLst>
      <p:ext uri="{BB962C8B-B14F-4D97-AF65-F5344CB8AC3E}">
        <p14:creationId xmlns:p14="http://schemas.microsoft.com/office/powerpoint/2010/main" val="18192959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58D7-3973-DF21-E4EA-440B289071C5}"/>
              </a:ext>
            </a:extLst>
          </p:cNvPr>
          <p:cNvSpPr>
            <a:spLocks noGrp="1"/>
          </p:cNvSpPr>
          <p:nvPr>
            <p:ph type="title"/>
          </p:nvPr>
        </p:nvSpPr>
        <p:spPr>
          <a:xfrm>
            <a:off x="838200" y="248915"/>
            <a:ext cx="10515600" cy="1325563"/>
          </a:xfrm>
        </p:spPr>
        <p:txBody>
          <a:bodyPr/>
          <a:lstStyle/>
          <a:p>
            <a:pPr algn="ctr"/>
            <a:r>
              <a:rPr lang="en-AU" dirty="0"/>
              <a:t>Why meat and alternative foods are important</a:t>
            </a:r>
          </a:p>
        </p:txBody>
      </p:sp>
      <p:sp>
        <p:nvSpPr>
          <p:cNvPr id="4" name="Rectangle: Rounded Corners 3">
            <a:extLst>
              <a:ext uri="{FF2B5EF4-FFF2-40B4-BE49-F238E27FC236}">
                <a16:creationId xmlns:a16="http://schemas.microsoft.com/office/drawing/2014/main" id="{2A663988-A809-F5A7-F069-F58E222A2CE9}"/>
              </a:ext>
            </a:extLst>
          </p:cNvPr>
          <p:cNvSpPr/>
          <p:nvPr/>
        </p:nvSpPr>
        <p:spPr>
          <a:xfrm>
            <a:off x="838200"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zinc and iron: keeps our blood healthy and gives us energy</a:t>
            </a:r>
            <a:endParaRPr lang="en-AU" sz="2400" u="sng"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B6DD8D76-ED37-6527-96ED-9D170D0822C4}"/>
              </a:ext>
            </a:extLst>
          </p:cNvPr>
          <p:cNvSpPr/>
          <p:nvPr/>
        </p:nvSpPr>
        <p:spPr>
          <a:xfrm>
            <a:off x="4644751"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protein: helps our body grow and become strong</a:t>
            </a:r>
            <a:endParaRPr lang="en-AU" sz="2400" u="sng" dirty="0">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4DE4C2F6-3BB1-6F70-51CD-2F547C6A5DF8}"/>
              </a:ext>
            </a:extLst>
          </p:cNvPr>
          <p:cNvSpPr/>
          <p:nvPr/>
        </p:nvSpPr>
        <p:spPr>
          <a:xfrm>
            <a:off x="8451303" y="1836236"/>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essential fatty acids to keep our brains and heart healthy</a:t>
            </a:r>
            <a:endParaRPr lang="en-AU" sz="2400" u="sng" dirty="0">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8FE731FF-E9E2-9F11-7260-90474BB2731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129546" y="4390741"/>
            <a:ext cx="1350317" cy="1954640"/>
          </a:xfrm>
          <a:prstGeom prst="rect">
            <a:avLst/>
          </a:prstGeom>
        </p:spPr>
      </p:pic>
      <p:pic>
        <p:nvPicPr>
          <p:cNvPr id="33" name="Picture 32">
            <a:extLst>
              <a:ext uri="{FF2B5EF4-FFF2-40B4-BE49-F238E27FC236}">
                <a16:creationId xmlns:a16="http://schemas.microsoft.com/office/drawing/2014/main" id="{5008E846-7083-7779-5D56-CAF4C8E452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50832" y="4373582"/>
            <a:ext cx="1490335" cy="2235503"/>
          </a:xfrm>
          <a:prstGeom prst="rect">
            <a:avLst/>
          </a:prstGeom>
        </p:spPr>
      </p:pic>
      <p:pic>
        <p:nvPicPr>
          <p:cNvPr id="35" name="Picture 34" descr="A cartoon of a blood drop&#10;&#10;AI-generated content may be incorrect.">
            <a:extLst>
              <a:ext uri="{FF2B5EF4-FFF2-40B4-BE49-F238E27FC236}">
                <a16:creationId xmlns:a16="http://schemas.microsoft.com/office/drawing/2014/main" id="{C35D783B-E7C6-0DA9-2584-8AA36B1B1F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4683" y="4515945"/>
            <a:ext cx="1954640" cy="1954640"/>
          </a:xfrm>
          <a:prstGeom prst="rect">
            <a:avLst/>
          </a:prstGeom>
        </p:spPr>
      </p:pic>
    </p:spTree>
    <p:extLst>
      <p:ext uri="{BB962C8B-B14F-4D97-AF65-F5344CB8AC3E}">
        <p14:creationId xmlns:p14="http://schemas.microsoft.com/office/powerpoint/2010/main" val="276041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5D293C-0641-A74A-1FC9-49665BC4E90D}"/>
              </a:ext>
            </a:extLst>
          </p:cNvPr>
          <p:cNvSpPr/>
          <p:nvPr/>
        </p:nvSpPr>
        <p:spPr>
          <a:xfrm>
            <a:off x="3541486" y="711199"/>
            <a:ext cx="4702628" cy="97245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Food from plants</a:t>
            </a:r>
          </a:p>
        </p:txBody>
      </p:sp>
      <p:sp>
        <p:nvSpPr>
          <p:cNvPr id="4" name="Rectangle: Rounded Corners 3">
            <a:extLst>
              <a:ext uri="{FF2B5EF4-FFF2-40B4-BE49-F238E27FC236}">
                <a16:creationId xmlns:a16="http://schemas.microsoft.com/office/drawing/2014/main" id="{BCA3B929-6DF1-D00A-96FC-3ED7A231BEB6}"/>
              </a:ext>
            </a:extLst>
          </p:cNvPr>
          <p:cNvSpPr/>
          <p:nvPr/>
        </p:nvSpPr>
        <p:spPr>
          <a:xfrm>
            <a:off x="432026" y="4802510"/>
            <a:ext cx="3141180" cy="84534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latin typeface="Arial" panose="020B0604020202020204" pitchFamily="34" charset="0"/>
                <a:cs typeface="Arial" panose="020B0604020202020204" pitchFamily="34" charset="0"/>
              </a:rPr>
              <a:t>Wheat – used to make flour, bread and breakfast cereals</a:t>
            </a:r>
          </a:p>
        </p:txBody>
      </p:sp>
      <p:sp>
        <p:nvSpPr>
          <p:cNvPr id="5" name="Rectangle: Rounded Corners 4">
            <a:extLst>
              <a:ext uri="{FF2B5EF4-FFF2-40B4-BE49-F238E27FC236}">
                <a16:creationId xmlns:a16="http://schemas.microsoft.com/office/drawing/2014/main" id="{906F26FF-BCBD-35EA-55F1-88285623790A}"/>
              </a:ext>
            </a:extLst>
          </p:cNvPr>
          <p:cNvSpPr/>
          <p:nvPr/>
        </p:nvSpPr>
        <p:spPr>
          <a:xfrm>
            <a:off x="4461943" y="4822483"/>
            <a:ext cx="3141180" cy="84534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latin typeface="Arial" panose="020B0604020202020204" pitchFamily="34" charset="0"/>
                <a:cs typeface="Arial" panose="020B0604020202020204" pitchFamily="34" charset="0"/>
              </a:rPr>
              <a:t>Fruit</a:t>
            </a:r>
          </a:p>
        </p:txBody>
      </p:sp>
      <p:sp>
        <p:nvSpPr>
          <p:cNvPr id="6" name="Rectangle: Rounded Corners 5">
            <a:extLst>
              <a:ext uri="{FF2B5EF4-FFF2-40B4-BE49-F238E27FC236}">
                <a16:creationId xmlns:a16="http://schemas.microsoft.com/office/drawing/2014/main" id="{DF77439A-D85F-C512-5500-587827C070F6}"/>
              </a:ext>
            </a:extLst>
          </p:cNvPr>
          <p:cNvSpPr/>
          <p:nvPr/>
        </p:nvSpPr>
        <p:spPr>
          <a:xfrm>
            <a:off x="8376640" y="4827064"/>
            <a:ext cx="3141180" cy="84534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latin typeface="Arial" panose="020B0604020202020204" pitchFamily="34" charset="0"/>
                <a:cs typeface="Arial" panose="020B0604020202020204" pitchFamily="34" charset="0"/>
              </a:rPr>
              <a:t>Vegetables</a:t>
            </a:r>
          </a:p>
        </p:txBody>
      </p:sp>
      <p:pic>
        <p:nvPicPr>
          <p:cNvPr id="8" name="Picture 7">
            <a:extLst>
              <a:ext uri="{FF2B5EF4-FFF2-40B4-BE49-F238E27FC236}">
                <a16:creationId xmlns:a16="http://schemas.microsoft.com/office/drawing/2014/main" id="{CD804A2B-E414-3FD4-C2A5-A03204A31E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2026" y="2422124"/>
            <a:ext cx="3141180" cy="2013751"/>
          </a:xfrm>
          <a:prstGeom prst="rect">
            <a:avLst/>
          </a:prstGeom>
        </p:spPr>
      </p:pic>
      <p:pic>
        <p:nvPicPr>
          <p:cNvPr id="12" name="Picture 11">
            <a:extLst>
              <a:ext uri="{FF2B5EF4-FFF2-40B4-BE49-F238E27FC236}">
                <a16:creationId xmlns:a16="http://schemas.microsoft.com/office/drawing/2014/main" id="{74759C01-4430-FCF2-1AD2-8D8A8AA9F6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61943" y="2360463"/>
            <a:ext cx="3139636" cy="2075412"/>
          </a:xfrm>
          <a:prstGeom prst="rect">
            <a:avLst/>
          </a:prstGeom>
        </p:spPr>
      </p:pic>
      <p:pic>
        <p:nvPicPr>
          <p:cNvPr id="14" name="Picture 13">
            <a:extLst>
              <a:ext uri="{FF2B5EF4-FFF2-40B4-BE49-F238E27FC236}">
                <a16:creationId xmlns:a16="http://schemas.microsoft.com/office/drawing/2014/main" id="{3BCC97E2-30D8-EDFF-9354-E067305A19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76640" y="2422124"/>
            <a:ext cx="3066394" cy="2013751"/>
          </a:xfrm>
          <a:prstGeom prst="rect">
            <a:avLst/>
          </a:prstGeom>
        </p:spPr>
      </p:pic>
    </p:spTree>
    <p:extLst>
      <p:ext uri="{BB962C8B-B14F-4D97-AF65-F5344CB8AC3E}">
        <p14:creationId xmlns:p14="http://schemas.microsoft.com/office/powerpoint/2010/main" val="2495499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D66E7-4848-A439-AA39-DEB210B69C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F7A05E-B33F-CD68-BB5A-2AD02B33D74C}"/>
              </a:ext>
            </a:extLst>
          </p:cNvPr>
          <p:cNvSpPr>
            <a:spLocks noGrp="1"/>
          </p:cNvSpPr>
          <p:nvPr>
            <p:ph type="title"/>
          </p:nvPr>
        </p:nvSpPr>
        <p:spPr/>
        <p:txBody>
          <a:bodyPr/>
          <a:lstStyle/>
          <a:p>
            <a:pPr algn="ctr"/>
            <a:r>
              <a:rPr lang="en-AU" dirty="0"/>
              <a:t>‘Sometimes' foods</a:t>
            </a:r>
          </a:p>
        </p:txBody>
      </p:sp>
      <p:sp>
        <p:nvSpPr>
          <p:cNvPr id="65" name="Rectangle: Rounded Corners 64">
            <a:extLst>
              <a:ext uri="{FF2B5EF4-FFF2-40B4-BE49-F238E27FC236}">
                <a16:creationId xmlns:a16="http://schemas.microsoft.com/office/drawing/2014/main" id="{BBD94698-FA40-1426-0BA4-09280940E870}"/>
              </a:ext>
            </a:extLst>
          </p:cNvPr>
          <p:cNvSpPr/>
          <p:nvPr/>
        </p:nvSpPr>
        <p:spPr>
          <a:xfrm>
            <a:off x="1009934" y="2684572"/>
            <a:ext cx="4053386" cy="717956"/>
          </a:xfrm>
          <a:prstGeom prst="roundRect">
            <a:avLst/>
          </a:prstGeom>
          <a:solidFill>
            <a:srgbClr val="8E99A2"/>
          </a:solidFill>
          <a:ln>
            <a:solidFill>
              <a:srgbClr val="8E99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Higher in added sugars</a:t>
            </a:r>
          </a:p>
        </p:txBody>
      </p:sp>
      <p:sp>
        <p:nvSpPr>
          <p:cNvPr id="66" name="Rectangle: Rounded Corners 65">
            <a:extLst>
              <a:ext uri="{FF2B5EF4-FFF2-40B4-BE49-F238E27FC236}">
                <a16:creationId xmlns:a16="http://schemas.microsoft.com/office/drawing/2014/main" id="{17ED571C-C6CA-8311-5AD8-A92255402A05}"/>
              </a:ext>
            </a:extLst>
          </p:cNvPr>
          <p:cNvSpPr/>
          <p:nvPr/>
        </p:nvSpPr>
        <p:spPr>
          <a:xfrm>
            <a:off x="1009932" y="3761093"/>
            <a:ext cx="6086903" cy="717956"/>
          </a:xfrm>
          <a:prstGeom prst="roundRect">
            <a:avLst/>
          </a:prstGeom>
          <a:solidFill>
            <a:srgbClr val="8E99A2"/>
          </a:solidFill>
          <a:ln>
            <a:solidFill>
              <a:srgbClr val="8E99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Higher in fat (and sodium)</a:t>
            </a:r>
          </a:p>
        </p:txBody>
      </p:sp>
      <p:sp>
        <p:nvSpPr>
          <p:cNvPr id="67" name="Rectangle: Rounded Corners 66">
            <a:extLst>
              <a:ext uri="{FF2B5EF4-FFF2-40B4-BE49-F238E27FC236}">
                <a16:creationId xmlns:a16="http://schemas.microsoft.com/office/drawing/2014/main" id="{59EF8CFF-3A3E-5308-E60B-FA1916A72D59}"/>
              </a:ext>
            </a:extLst>
          </p:cNvPr>
          <p:cNvSpPr/>
          <p:nvPr/>
        </p:nvSpPr>
        <p:spPr>
          <a:xfrm>
            <a:off x="1009933" y="4839737"/>
            <a:ext cx="4053387" cy="717956"/>
          </a:xfrm>
          <a:prstGeom prst="roundRect">
            <a:avLst/>
          </a:prstGeom>
          <a:solidFill>
            <a:srgbClr val="8E99A2"/>
          </a:solidFill>
          <a:ln>
            <a:solidFill>
              <a:srgbClr val="8E99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Higher in both</a:t>
            </a:r>
          </a:p>
        </p:txBody>
      </p:sp>
      <p:sp>
        <p:nvSpPr>
          <p:cNvPr id="81" name="Rectangle: Rounded Corners 80">
            <a:extLst>
              <a:ext uri="{FF2B5EF4-FFF2-40B4-BE49-F238E27FC236}">
                <a16:creationId xmlns:a16="http://schemas.microsoft.com/office/drawing/2014/main" id="{2F3EE55B-AD41-5DCC-640A-59BC6AD22FDB}"/>
              </a:ext>
            </a:extLst>
          </p:cNvPr>
          <p:cNvSpPr/>
          <p:nvPr/>
        </p:nvSpPr>
        <p:spPr>
          <a:xfrm>
            <a:off x="1581070" y="5839424"/>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To be consumed sometimes and in small amounts</a:t>
            </a:r>
            <a:endParaRPr lang="en-AU" sz="2800" dirty="0">
              <a:solidFill>
                <a:schemeClr val="bg1"/>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92391F87-756D-698D-8B5B-0A5545C34A2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3" name="Rectangle 1">
            <a:extLst>
              <a:ext uri="{FF2B5EF4-FFF2-40B4-BE49-F238E27FC236}">
                <a16:creationId xmlns:a16="http://schemas.microsoft.com/office/drawing/2014/main" id="{0146897C-C75C-E925-42E0-983082DFCF0A}"/>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5" name="Rectangle 2">
            <a:extLst>
              <a:ext uri="{FF2B5EF4-FFF2-40B4-BE49-F238E27FC236}">
                <a16:creationId xmlns:a16="http://schemas.microsoft.com/office/drawing/2014/main" id="{7F01EB24-9E2D-515C-239C-C6541201C980}"/>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6" name="Rectangle 3">
            <a:extLst>
              <a:ext uri="{FF2B5EF4-FFF2-40B4-BE49-F238E27FC236}">
                <a16:creationId xmlns:a16="http://schemas.microsoft.com/office/drawing/2014/main" id="{3C414B04-1C7D-09B3-E125-EB2CABB6881B}"/>
              </a:ext>
            </a:extLst>
          </p:cNvPr>
          <p:cNvSpPr>
            <a:spLocks noChangeArrowheads="1"/>
          </p:cNvSpPr>
          <p:nvPr/>
        </p:nvSpPr>
        <p:spPr bwMode="auto">
          <a:xfrm>
            <a:off x="4572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15" name="Picture 14">
            <a:extLst>
              <a:ext uri="{FF2B5EF4-FFF2-40B4-BE49-F238E27FC236}">
                <a16:creationId xmlns:a16="http://schemas.microsoft.com/office/drawing/2014/main" id="{3BD82ACC-6602-22D4-27E0-9D5C8FCFBF25}"/>
              </a:ext>
            </a:extLst>
          </p:cNvPr>
          <p:cNvPicPr>
            <a:picLocks noChangeAspect="1"/>
          </p:cNvPicPr>
          <p:nvPr/>
        </p:nvPicPr>
        <p:blipFill>
          <a:blip r:embed="rId3"/>
          <a:stretch>
            <a:fillRect/>
          </a:stretch>
        </p:blipFill>
        <p:spPr>
          <a:xfrm>
            <a:off x="152400" y="1112112"/>
            <a:ext cx="4385691" cy="1410927"/>
          </a:xfrm>
          <a:prstGeom prst="rect">
            <a:avLst/>
          </a:prstGeom>
        </p:spPr>
      </p:pic>
      <p:pic>
        <p:nvPicPr>
          <p:cNvPr id="8" name="Picture 7">
            <a:extLst>
              <a:ext uri="{FF2B5EF4-FFF2-40B4-BE49-F238E27FC236}">
                <a16:creationId xmlns:a16="http://schemas.microsoft.com/office/drawing/2014/main" id="{8C364F14-FF45-C468-91D2-5D1A034189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81089" y="1560494"/>
            <a:ext cx="968374" cy="1839911"/>
          </a:xfrm>
          <a:prstGeom prst="rect">
            <a:avLst/>
          </a:prstGeom>
        </p:spPr>
      </p:pic>
      <p:pic>
        <p:nvPicPr>
          <p:cNvPr id="10" name="Picture 9">
            <a:extLst>
              <a:ext uri="{FF2B5EF4-FFF2-40B4-BE49-F238E27FC236}">
                <a16:creationId xmlns:a16="http://schemas.microsoft.com/office/drawing/2014/main" id="{72779FF3-D6DD-3B75-B59B-C2F98C07DB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06267" y="2249122"/>
            <a:ext cx="2831351" cy="1133213"/>
          </a:xfrm>
          <a:prstGeom prst="rect">
            <a:avLst/>
          </a:prstGeom>
        </p:spPr>
      </p:pic>
      <p:pic>
        <p:nvPicPr>
          <p:cNvPr id="12" name="Picture 11">
            <a:extLst>
              <a:ext uri="{FF2B5EF4-FFF2-40B4-BE49-F238E27FC236}">
                <a16:creationId xmlns:a16="http://schemas.microsoft.com/office/drawing/2014/main" id="{CCD7BB20-8C60-7097-74AE-877B477324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81032" y="3759382"/>
            <a:ext cx="1261452" cy="808093"/>
          </a:xfrm>
          <a:prstGeom prst="rect">
            <a:avLst/>
          </a:prstGeom>
        </p:spPr>
      </p:pic>
      <p:pic>
        <p:nvPicPr>
          <p:cNvPr id="14" name="Picture 13">
            <a:extLst>
              <a:ext uri="{FF2B5EF4-FFF2-40B4-BE49-F238E27FC236}">
                <a16:creationId xmlns:a16="http://schemas.microsoft.com/office/drawing/2014/main" id="{D5593A28-C2C3-3FD4-07C8-EBDD94103F9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38328" y="4449503"/>
            <a:ext cx="1471876" cy="728292"/>
          </a:xfrm>
          <a:prstGeom prst="rect">
            <a:avLst/>
          </a:prstGeom>
        </p:spPr>
      </p:pic>
      <p:pic>
        <p:nvPicPr>
          <p:cNvPr id="19" name="Picture 18">
            <a:extLst>
              <a:ext uri="{FF2B5EF4-FFF2-40B4-BE49-F238E27FC236}">
                <a16:creationId xmlns:a16="http://schemas.microsoft.com/office/drawing/2014/main" id="{DD5DEEB8-0480-6032-4D1B-D3B336C7487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173722" y="3725330"/>
            <a:ext cx="1851660" cy="899872"/>
          </a:xfrm>
          <a:prstGeom prst="rect">
            <a:avLst/>
          </a:prstGeom>
        </p:spPr>
      </p:pic>
      <p:pic>
        <p:nvPicPr>
          <p:cNvPr id="22" name="Picture 21">
            <a:extLst>
              <a:ext uri="{FF2B5EF4-FFF2-40B4-BE49-F238E27FC236}">
                <a16:creationId xmlns:a16="http://schemas.microsoft.com/office/drawing/2014/main" id="{ADCF2FBB-25F0-FE8F-31B0-2B2FFE14388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99938" y="4649470"/>
            <a:ext cx="950885" cy="1036660"/>
          </a:xfrm>
          <a:prstGeom prst="rect">
            <a:avLst/>
          </a:prstGeom>
        </p:spPr>
      </p:pic>
    </p:spTree>
    <p:extLst>
      <p:ext uri="{BB962C8B-B14F-4D97-AF65-F5344CB8AC3E}">
        <p14:creationId xmlns:p14="http://schemas.microsoft.com/office/powerpoint/2010/main" val="17099065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DE20E-2D62-4878-599D-6862DD16208B}"/>
              </a:ext>
            </a:extLst>
          </p:cNvPr>
          <p:cNvSpPr>
            <a:spLocks noGrp="1"/>
          </p:cNvSpPr>
          <p:nvPr>
            <p:ph type="title"/>
          </p:nvPr>
        </p:nvSpPr>
        <p:spPr/>
        <p:txBody>
          <a:bodyPr/>
          <a:lstStyle/>
          <a:p>
            <a:r>
              <a:rPr lang="en-AU" dirty="0"/>
              <a:t>How much should you be eating?</a:t>
            </a:r>
          </a:p>
        </p:txBody>
      </p:sp>
      <p:sp>
        <p:nvSpPr>
          <p:cNvPr id="3" name="Content Placeholder 2">
            <a:extLst>
              <a:ext uri="{FF2B5EF4-FFF2-40B4-BE49-F238E27FC236}">
                <a16:creationId xmlns:a16="http://schemas.microsoft.com/office/drawing/2014/main" id="{BAF7E605-E8B6-4EF6-9653-9BF4E230BD95}"/>
              </a:ext>
            </a:extLst>
          </p:cNvPr>
          <p:cNvSpPr>
            <a:spLocks noGrp="1"/>
          </p:cNvSpPr>
          <p:nvPr>
            <p:ph idx="1"/>
          </p:nvPr>
        </p:nvSpPr>
        <p:spPr/>
        <p:txBody>
          <a:bodyPr/>
          <a:lstStyle/>
          <a:p>
            <a:pPr marL="0" indent="0">
              <a:buNone/>
            </a:pPr>
            <a:r>
              <a:rPr lang="en-AU" dirty="0"/>
              <a:t>There is a recommended amount of each food group that should be eaten each day.</a:t>
            </a:r>
          </a:p>
          <a:p>
            <a:pPr marL="0" indent="0">
              <a:buNone/>
            </a:pPr>
            <a:endParaRPr lang="en-AU" sz="3200" dirty="0"/>
          </a:p>
          <a:p>
            <a:pPr marL="0" indent="0">
              <a:buNone/>
            </a:pPr>
            <a:r>
              <a:rPr lang="en-AU" dirty="0"/>
              <a:t>These amounts are different depending on your age, and sometimes your gender.</a:t>
            </a:r>
          </a:p>
        </p:txBody>
      </p:sp>
    </p:spTree>
    <p:extLst>
      <p:ext uri="{BB962C8B-B14F-4D97-AF65-F5344CB8AC3E}">
        <p14:creationId xmlns:p14="http://schemas.microsoft.com/office/powerpoint/2010/main" val="26868226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D24BA-1570-0530-9C41-7D8FDE1C1B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6DBFA6-99EB-42D2-DC10-5CEF09294DF0}"/>
              </a:ext>
            </a:extLst>
          </p:cNvPr>
          <p:cNvSpPr>
            <a:spLocks noGrp="1"/>
          </p:cNvSpPr>
          <p:nvPr>
            <p:ph type="title"/>
          </p:nvPr>
        </p:nvSpPr>
        <p:spPr/>
        <p:txBody>
          <a:bodyPr/>
          <a:lstStyle/>
          <a:p>
            <a:r>
              <a:rPr lang="en-AU" dirty="0"/>
              <a:t>Grain food serves</a:t>
            </a:r>
          </a:p>
        </p:txBody>
      </p:sp>
      <p:pic>
        <p:nvPicPr>
          <p:cNvPr id="4" name="Picture 3">
            <a:extLst>
              <a:ext uri="{FF2B5EF4-FFF2-40B4-BE49-F238E27FC236}">
                <a16:creationId xmlns:a16="http://schemas.microsoft.com/office/drawing/2014/main" id="{241B38F7-C27B-F851-74D6-0396E2B380B0}"/>
              </a:ext>
            </a:extLst>
          </p:cNvPr>
          <p:cNvPicPr preferRelativeResize="0">
            <a:picLocks/>
          </p:cNvPicPr>
          <p:nvPr/>
        </p:nvPicPr>
        <p:blipFill>
          <a:blip r:embed="rId3"/>
          <a:stretch>
            <a:fillRect/>
          </a:stretch>
        </p:blipFill>
        <p:spPr>
          <a:xfrm>
            <a:off x="540888" y="2144841"/>
            <a:ext cx="10983600" cy="2030400"/>
          </a:xfrm>
          <a:prstGeom prst="rect">
            <a:avLst/>
          </a:prstGeom>
        </p:spPr>
      </p:pic>
      <p:sp>
        <p:nvSpPr>
          <p:cNvPr id="5" name="Oval 4">
            <a:extLst>
              <a:ext uri="{FF2B5EF4-FFF2-40B4-BE49-F238E27FC236}">
                <a16:creationId xmlns:a16="http://schemas.microsoft.com/office/drawing/2014/main" id="{B7EE0D0D-8DD9-CDFD-E2E9-F85DDD5D4D2A}"/>
              </a:ext>
            </a:extLst>
          </p:cNvPr>
          <p:cNvSpPr/>
          <p:nvPr/>
        </p:nvSpPr>
        <p:spPr>
          <a:xfrm>
            <a:off x="7669801" y="2217278"/>
            <a:ext cx="3993503" cy="267952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D35C8F94-EDCA-73DA-5A48-1CF425E66331}"/>
              </a:ext>
            </a:extLst>
          </p:cNvPr>
          <p:cNvSpPr txBox="1"/>
          <p:nvPr/>
        </p:nvSpPr>
        <p:spPr>
          <a:xfrm>
            <a:off x="540888" y="4854427"/>
            <a:ext cx="9756197" cy="1938992"/>
          </a:xfrm>
          <a:prstGeom prst="rect">
            <a:avLst/>
          </a:prstGeom>
          <a:noFill/>
        </p:spPr>
        <p:txBody>
          <a:bodyPr wrap="none" rtlCol="0">
            <a:spAutoFit/>
          </a:bodyPr>
          <a:lstStyle/>
          <a:p>
            <a:r>
              <a:rPr lang="en-AU" sz="2400" dirty="0">
                <a:latin typeface="Arial" panose="020B0604020202020204" pitchFamily="34" charset="0"/>
                <a:cs typeface="Arial" panose="020B0604020202020204" pitchFamily="34" charset="0"/>
              </a:rPr>
              <a:t>Children aged 9–11 years need 5 (boys) and 4 (girls) serves of grain </a:t>
            </a:r>
            <a:br>
              <a:rPr lang="en-AU" sz="2400" dirty="0">
                <a:latin typeface="Arial" panose="020B0604020202020204" pitchFamily="34" charset="0"/>
                <a:cs typeface="Arial" panose="020B0604020202020204" pitchFamily="34" charset="0"/>
              </a:rPr>
            </a:br>
            <a:r>
              <a:rPr lang="en-AU" sz="2400" dirty="0">
                <a:latin typeface="Arial" panose="020B0604020202020204" pitchFamily="34" charset="0"/>
                <a:cs typeface="Arial" panose="020B0604020202020204" pitchFamily="34" charset="0"/>
              </a:rPr>
              <a:t>foods each day.</a:t>
            </a:r>
          </a:p>
          <a:p>
            <a:endParaRPr lang="en-AU" sz="2400" dirty="0">
              <a:latin typeface="Arial" panose="020B0604020202020204" pitchFamily="34" charset="0"/>
              <a:cs typeface="Arial" panose="020B0604020202020204" pitchFamily="34" charset="0"/>
            </a:endParaRPr>
          </a:p>
          <a:p>
            <a:r>
              <a:rPr lang="en-AU" sz="2400" dirty="0">
                <a:latin typeface="Arial" panose="020B0604020202020204" pitchFamily="34" charset="0"/>
                <a:cs typeface="Arial" panose="020B0604020202020204" pitchFamily="34" charset="0"/>
              </a:rPr>
              <a:t>Children aged 12–13 years need 6 (boys) and 5 (girls) serves of grain </a:t>
            </a:r>
            <a:br>
              <a:rPr lang="en-AU" sz="2400" dirty="0">
                <a:latin typeface="Arial" panose="020B0604020202020204" pitchFamily="34" charset="0"/>
                <a:cs typeface="Arial" panose="020B0604020202020204" pitchFamily="34" charset="0"/>
              </a:rPr>
            </a:br>
            <a:r>
              <a:rPr lang="en-AU" sz="2400" dirty="0">
                <a:latin typeface="Arial" panose="020B0604020202020204" pitchFamily="34" charset="0"/>
                <a:cs typeface="Arial" panose="020B0604020202020204" pitchFamily="34" charset="0"/>
              </a:rPr>
              <a:t>foods each day.</a:t>
            </a:r>
          </a:p>
        </p:txBody>
      </p:sp>
    </p:spTree>
    <p:extLst>
      <p:ext uri="{BB962C8B-B14F-4D97-AF65-F5344CB8AC3E}">
        <p14:creationId xmlns:p14="http://schemas.microsoft.com/office/powerpoint/2010/main" val="37708297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D50DE-F7DD-41A2-BDA4-B90EAC91B8E1}"/>
              </a:ext>
            </a:extLst>
          </p:cNvPr>
          <p:cNvSpPr>
            <a:spLocks noGrp="1"/>
          </p:cNvSpPr>
          <p:nvPr>
            <p:ph type="title"/>
          </p:nvPr>
        </p:nvSpPr>
        <p:spPr/>
        <p:txBody>
          <a:bodyPr/>
          <a:lstStyle/>
          <a:p>
            <a:r>
              <a:rPr lang="en-AU" dirty="0"/>
              <a:t>Vegetable serves</a:t>
            </a:r>
          </a:p>
        </p:txBody>
      </p:sp>
      <p:pic>
        <p:nvPicPr>
          <p:cNvPr id="4" name="Picture 3">
            <a:extLst>
              <a:ext uri="{FF2B5EF4-FFF2-40B4-BE49-F238E27FC236}">
                <a16:creationId xmlns:a16="http://schemas.microsoft.com/office/drawing/2014/main" id="{9CD812C1-E523-DA58-30FF-827F0733BB3B}"/>
              </a:ext>
            </a:extLst>
          </p:cNvPr>
          <p:cNvPicPr>
            <a:picLocks noChangeAspect="1"/>
          </p:cNvPicPr>
          <p:nvPr/>
        </p:nvPicPr>
        <p:blipFill>
          <a:blip r:embed="rId3"/>
          <a:stretch>
            <a:fillRect/>
          </a:stretch>
        </p:blipFill>
        <p:spPr>
          <a:xfrm>
            <a:off x="622041" y="2316143"/>
            <a:ext cx="10981628" cy="2030642"/>
          </a:xfrm>
          <a:prstGeom prst="rect">
            <a:avLst/>
          </a:prstGeom>
        </p:spPr>
      </p:pic>
      <p:sp>
        <p:nvSpPr>
          <p:cNvPr id="5" name="Oval 4">
            <a:extLst>
              <a:ext uri="{FF2B5EF4-FFF2-40B4-BE49-F238E27FC236}">
                <a16:creationId xmlns:a16="http://schemas.microsoft.com/office/drawing/2014/main" id="{962F59B9-9AB0-360C-56AB-7A4EC8E88D12}"/>
              </a:ext>
            </a:extLst>
          </p:cNvPr>
          <p:cNvSpPr/>
          <p:nvPr/>
        </p:nvSpPr>
        <p:spPr>
          <a:xfrm>
            <a:off x="7610166" y="2192108"/>
            <a:ext cx="3993503" cy="267952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D24E1092-93B2-189F-D67E-724C2FACA9E4}"/>
              </a:ext>
            </a:extLst>
          </p:cNvPr>
          <p:cNvSpPr txBox="1"/>
          <p:nvPr/>
        </p:nvSpPr>
        <p:spPr>
          <a:xfrm>
            <a:off x="588331" y="4883820"/>
            <a:ext cx="9026061" cy="1938992"/>
          </a:xfrm>
          <a:prstGeom prst="rect">
            <a:avLst/>
          </a:prstGeom>
          <a:noFill/>
        </p:spPr>
        <p:txBody>
          <a:bodyPr wrap="none" rtlCol="0">
            <a:spAutoFit/>
          </a:bodyPr>
          <a:lstStyle/>
          <a:p>
            <a:r>
              <a:rPr lang="en-AU" sz="2400" dirty="0">
                <a:latin typeface="Arial" panose="020B0604020202020204" pitchFamily="34" charset="0"/>
                <a:cs typeface="Arial" panose="020B0604020202020204" pitchFamily="34" charset="0"/>
              </a:rPr>
              <a:t>Children aged 9–11 years need 5 serves of vegetables each day.</a:t>
            </a:r>
          </a:p>
          <a:p>
            <a:endParaRPr lang="en-AU" sz="2400" dirty="0">
              <a:latin typeface="Arial" panose="020B0604020202020204" pitchFamily="34" charset="0"/>
              <a:cs typeface="Arial" panose="020B0604020202020204" pitchFamily="34" charset="0"/>
            </a:endParaRPr>
          </a:p>
          <a:p>
            <a:r>
              <a:rPr lang="en-AU" sz="2400" dirty="0">
                <a:latin typeface="Arial" panose="020B0604020202020204" pitchFamily="34" charset="0"/>
                <a:cs typeface="Arial" panose="020B0604020202020204" pitchFamily="34" charset="0"/>
              </a:rPr>
              <a:t>Children aged 12–13 years need 5½ (boys) and 5 (girls) serves </a:t>
            </a:r>
            <a:br>
              <a:rPr lang="en-AU" sz="2400" dirty="0">
                <a:latin typeface="Arial" panose="020B0604020202020204" pitchFamily="34" charset="0"/>
                <a:cs typeface="Arial" panose="020B0604020202020204" pitchFamily="34" charset="0"/>
              </a:rPr>
            </a:br>
            <a:r>
              <a:rPr lang="en-AU" sz="2400" dirty="0">
                <a:latin typeface="Arial" panose="020B0604020202020204" pitchFamily="34" charset="0"/>
                <a:cs typeface="Arial" panose="020B0604020202020204" pitchFamily="34" charset="0"/>
              </a:rPr>
              <a:t>of vegetables each day.</a:t>
            </a:r>
          </a:p>
          <a:p>
            <a:endParaRPr lang="en-A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30519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80D1C-BAA9-3033-06C3-86C9D7329E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CF93DD-9222-29BA-5199-5E30D7241513}"/>
              </a:ext>
            </a:extLst>
          </p:cNvPr>
          <p:cNvSpPr>
            <a:spLocks noGrp="1"/>
          </p:cNvSpPr>
          <p:nvPr>
            <p:ph type="title"/>
          </p:nvPr>
        </p:nvSpPr>
        <p:spPr/>
        <p:txBody>
          <a:bodyPr/>
          <a:lstStyle/>
          <a:p>
            <a:r>
              <a:rPr lang="en-AU" dirty="0"/>
              <a:t>Fruit serves</a:t>
            </a:r>
          </a:p>
        </p:txBody>
      </p:sp>
      <p:pic>
        <p:nvPicPr>
          <p:cNvPr id="3" name="Picture 2">
            <a:extLst>
              <a:ext uri="{FF2B5EF4-FFF2-40B4-BE49-F238E27FC236}">
                <a16:creationId xmlns:a16="http://schemas.microsoft.com/office/drawing/2014/main" id="{843F78A6-BB39-3479-0FEF-06B233505535}"/>
              </a:ext>
            </a:extLst>
          </p:cNvPr>
          <p:cNvPicPr preferRelativeResize="0">
            <a:picLocks/>
          </p:cNvPicPr>
          <p:nvPr/>
        </p:nvPicPr>
        <p:blipFill>
          <a:blip r:embed="rId3"/>
          <a:stretch>
            <a:fillRect/>
          </a:stretch>
        </p:blipFill>
        <p:spPr>
          <a:xfrm>
            <a:off x="539745" y="2413800"/>
            <a:ext cx="10983600" cy="2030400"/>
          </a:xfrm>
          <a:prstGeom prst="rect">
            <a:avLst/>
          </a:prstGeom>
        </p:spPr>
      </p:pic>
      <p:sp>
        <p:nvSpPr>
          <p:cNvPr id="6" name="Oval 5">
            <a:extLst>
              <a:ext uri="{FF2B5EF4-FFF2-40B4-BE49-F238E27FC236}">
                <a16:creationId xmlns:a16="http://schemas.microsoft.com/office/drawing/2014/main" id="{3AF4548A-FF68-8280-C674-528310C264A2}"/>
              </a:ext>
            </a:extLst>
          </p:cNvPr>
          <p:cNvSpPr/>
          <p:nvPr/>
        </p:nvSpPr>
        <p:spPr>
          <a:xfrm>
            <a:off x="7722760" y="2323947"/>
            <a:ext cx="3993503" cy="267952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F8003C31-BADF-7FEF-CC4C-EF8D519C53A1}"/>
              </a:ext>
            </a:extLst>
          </p:cNvPr>
          <p:cNvSpPr txBox="1"/>
          <p:nvPr/>
        </p:nvSpPr>
        <p:spPr>
          <a:xfrm>
            <a:off x="539745" y="5022810"/>
            <a:ext cx="9590318" cy="461665"/>
          </a:xfrm>
          <a:prstGeom prst="rect">
            <a:avLst/>
          </a:prstGeom>
          <a:noFill/>
        </p:spPr>
        <p:txBody>
          <a:bodyPr wrap="none" rtlCol="0">
            <a:spAutoFit/>
          </a:bodyPr>
          <a:lstStyle/>
          <a:p>
            <a:r>
              <a:rPr lang="en-AU" sz="2400" dirty="0">
                <a:latin typeface="Arial" panose="020B0604020202020204" pitchFamily="34" charset="0"/>
                <a:cs typeface="Arial" panose="020B0604020202020204" pitchFamily="34" charset="0"/>
              </a:rPr>
              <a:t>Children aged 9–11 and 12–13 years need 2 serves of fruit each day.</a:t>
            </a:r>
          </a:p>
        </p:txBody>
      </p:sp>
    </p:spTree>
    <p:extLst>
      <p:ext uri="{BB962C8B-B14F-4D97-AF65-F5344CB8AC3E}">
        <p14:creationId xmlns:p14="http://schemas.microsoft.com/office/powerpoint/2010/main" val="3544320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A3BBA-42B9-A8B4-5318-C7523DC30F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4F011D-E312-127A-7C8C-F2D8F3417FD8}"/>
              </a:ext>
            </a:extLst>
          </p:cNvPr>
          <p:cNvSpPr>
            <a:spLocks noGrp="1"/>
          </p:cNvSpPr>
          <p:nvPr>
            <p:ph type="title"/>
          </p:nvPr>
        </p:nvSpPr>
        <p:spPr/>
        <p:txBody>
          <a:bodyPr/>
          <a:lstStyle/>
          <a:p>
            <a:r>
              <a:rPr lang="en-AU" dirty="0"/>
              <a:t>Dairy and alternative serves</a:t>
            </a:r>
          </a:p>
        </p:txBody>
      </p:sp>
      <p:pic>
        <p:nvPicPr>
          <p:cNvPr id="4" name="Picture 3">
            <a:extLst>
              <a:ext uri="{FF2B5EF4-FFF2-40B4-BE49-F238E27FC236}">
                <a16:creationId xmlns:a16="http://schemas.microsoft.com/office/drawing/2014/main" id="{37FE3D2F-69E5-188E-40DA-B56CBAA87F57}"/>
              </a:ext>
            </a:extLst>
          </p:cNvPr>
          <p:cNvPicPr preferRelativeResize="0">
            <a:picLocks/>
          </p:cNvPicPr>
          <p:nvPr/>
        </p:nvPicPr>
        <p:blipFill>
          <a:blip r:embed="rId3"/>
          <a:stretch>
            <a:fillRect/>
          </a:stretch>
        </p:blipFill>
        <p:spPr>
          <a:xfrm>
            <a:off x="617422" y="2218728"/>
            <a:ext cx="10983600" cy="2030400"/>
          </a:xfrm>
          <a:prstGeom prst="rect">
            <a:avLst/>
          </a:prstGeom>
        </p:spPr>
      </p:pic>
      <p:sp>
        <p:nvSpPr>
          <p:cNvPr id="5" name="Oval 4">
            <a:extLst>
              <a:ext uri="{FF2B5EF4-FFF2-40B4-BE49-F238E27FC236}">
                <a16:creationId xmlns:a16="http://schemas.microsoft.com/office/drawing/2014/main" id="{B7F3D150-8027-CBB4-B034-682BF9EFBD1B}"/>
              </a:ext>
            </a:extLst>
          </p:cNvPr>
          <p:cNvSpPr/>
          <p:nvPr/>
        </p:nvSpPr>
        <p:spPr>
          <a:xfrm>
            <a:off x="7728856" y="2218728"/>
            <a:ext cx="3993503" cy="267952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TextBox 7">
            <a:extLst>
              <a:ext uri="{FF2B5EF4-FFF2-40B4-BE49-F238E27FC236}">
                <a16:creationId xmlns:a16="http://schemas.microsoft.com/office/drawing/2014/main" id="{4C08A431-6B8B-11EC-37DC-BB5ED9A93B1B}"/>
              </a:ext>
            </a:extLst>
          </p:cNvPr>
          <p:cNvSpPr txBox="1"/>
          <p:nvPr/>
        </p:nvSpPr>
        <p:spPr>
          <a:xfrm>
            <a:off x="615945" y="4840275"/>
            <a:ext cx="9808215" cy="1938992"/>
          </a:xfrm>
          <a:prstGeom prst="rect">
            <a:avLst/>
          </a:prstGeom>
          <a:noFill/>
        </p:spPr>
        <p:txBody>
          <a:bodyPr wrap="square" rtlCol="0">
            <a:spAutoFit/>
          </a:bodyPr>
          <a:lstStyle/>
          <a:p>
            <a:r>
              <a:rPr lang="en-AU" sz="2400" dirty="0">
                <a:latin typeface="Arial" panose="020B0604020202020204" pitchFamily="34" charset="0"/>
                <a:cs typeface="Arial" panose="020B0604020202020204" pitchFamily="34" charset="0"/>
              </a:rPr>
              <a:t>Children aged 9–11 years need 2½ (boys) and 3 (girls) serves of dairy and alternative foods each day.</a:t>
            </a:r>
          </a:p>
          <a:p>
            <a:endParaRPr lang="en-AU" sz="2400" dirty="0">
              <a:latin typeface="Arial" panose="020B0604020202020204" pitchFamily="34" charset="0"/>
              <a:cs typeface="Arial" panose="020B0604020202020204" pitchFamily="34" charset="0"/>
            </a:endParaRPr>
          </a:p>
          <a:p>
            <a:r>
              <a:rPr lang="en-AU" sz="2400" dirty="0">
                <a:latin typeface="Arial" panose="020B0604020202020204" pitchFamily="34" charset="0"/>
                <a:cs typeface="Arial" panose="020B0604020202020204" pitchFamily="34" charset="0"/>
              </a:rPr>
              <a:t>Children aged 12-13 years need 3 ½ serves of dairy and alternative foods each day.</a:t>
            </a:r>
          </a:p>
        </p:txBody>
      </p:sp>
    </p:spTree>
    <p:extLst>
      <p:ext uri="{BB962C8B-B14F-4D97-AF65-F5344CB8AC3E}">
        <p14:creationId xmlns:p14="http://schemas.microsoft.com/office/powerpoint/2010/main" val="5055048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D90D9-9912-8C4A-7729-E589BD39F8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036D02-0B49-80D3-1D57-4A866C1E4A72}"/>
              </a:ext>
            </a:extLst>
          </p:cNvPr>
          <p:cNvSpPr>
            <a:spLocks noGrp="1"/>
          </p:cNvSpPr>
          <p:nvPr>
            <p:ph type="title"/>
          </p:nvPr>
        </p:nvSpPr>
        <p:spPr/>
        <p:txBody>
          <a:bodyPr/>
          <a:lstStyle/>
          <a:p>
            <a:r>
              <a:rPr lang="en-AU" dirty="0"/>
              <a:t>Meat and alternative serves</a:t>
            </a:r>
          </a:p>
        </p:txBody>
      </p:sp>
      <p:pic>
        <p:nvPicPr>
          <p:cNvPr id="3" name="Picture 2">
            <a:extLst>
              <a:ext uri="{FF2B5EF4-FFF2-40B4-BE49-F238E27FC236}">
                <a16:creationId xmlns:a16="http://schemas.microsoft.com/office/drawing/2014/main" id="{A538F6D6-98B8-725A-D69F-71E663AC31F1}"/>
              </a:ext>
            </a:extLst>
          </p:cNvPr>
          <p:cNvPicPr preferRelativeResize="0">
            <a:picLocks/>
          </p:cNvPicPr>
          <p:nvPr/>
        </p:nvPicPr>
        <p:blipFill>
          <a:blip r:embed="rId3"/>
          <a:stretch>
            <a:fillRect/>
          </a:stretch>
        </p:blipFill>
        <p:spPr>
          <a:xfrm>
            <a:off x="604200" y="2316264"/>
            <a:ext cx="10983600" cy="2030400"/>
          </a:xfrm>
          <a:prstGeom prst="rect">
            <a:avLst/>
          </a:prstGeom>
        </p:spPr>
      </p:pic>
      <p:sp>
        <p:nvSpPr>
          <p:cNvPr id="6" name="Oval 5">
            <a:extLst>
              <a:ext uri="{FF2B5EF4-FFF2-40B4-BE49-F238E27FC236}">
                <a16:creationId xmlns:a16="http://schemas.microsoft.com/office/drawing/2014/main" id="{275DAC5A-A5F1-FB52-054B-CED9F82F2C9B}"/>
              </a:ext>
            </a:extLst>
          </p:cNvPr>
          <p:cNvSpPr/>
          <p:nvPr/>
        </p:nvSpPr>
        <p:spPr>
          <a:xfrm>
            <a:off x="7851875" y="2369993"/>
            <a:ext cx="3993503" cy="267952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F1D813D4-3FDE-2285-456B-41BAD7E4ED53}"/>
              </a:ext>
            </a:extLst>
          </p:cNvPr>
          <p:cNvSpPr txBox="1"/>
          <p:nvPr/>
        </p:nvSpPr>
        <p:spPr>
          <a:xfrm>
            <a:off x="604200" y="5420234"/>
            <a:ext cx="9649634" cy="830997"/>
          </a:xfrm>
          <a:prstGeom prst="rect">
            <a:avLst/>
          </a:prstGeom>
          <a:noFill/>
        </p:spPr>
        <p:txBody>
          <a:bodyPr wrap="square" rtlCol="0">
            <a:spAutoFit/>
          </a:bodyPr>
          <a:lstStyle/>
          <a:p>
            <a:r>
              <a:rPr lang="en-AU" sz="2400" dirty="0">
                <a:latin typeface="Arial" panose="020B0604020202020204" pitchFamily="34" charset="0"/>
                <a:cs typeface="Arial" panose="020B0604020202020204" pitchFamily="34" charset="0"/>
              </a:rPr>
              <a:t>Children aged 9–11 and 12–13 years need 2½ serves of meat and alternative foods each day.</a:t>
            </a:r>
          </a:p>
        </p:txBody>
      </p:sp>
    </p:spTree>
    <p:extLst>
      <p:ext uri="{BB962C8B-B14F-4D97-AF65-F5344CB8AC3E}">
        <p14:creationId xmlns:p14="http://schemas.microsoft.com/office/powerpoint/2010/main" val="35999873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B11E2-62E7-D688-4ED6-6335847D41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E9E59B-6512-FA2D-A22E-20D404CDA9BC}"/>
              </a:ext>
            </a:extLst>
          </p:cNvPr>
          <p:cNvSpPr>
            <a:spLocks noGrp="1"/>
          </p:cNvSpPr>
          <p:nvPr>
            <p:ph type="title"/>
          </p:nvPr>
        </p:nvSpPr>
        <p:spPr>
          <a:xfrm>
            <a:off x="560832" y="98787"/>
            <a:ext cx="10887456" cy="1325563"/>
          </a:xfrm>
        </p:spPr>
        <p:txBody>
          <a:bodyPr/>
          <a:lstStyle/>
          <a:p>
            <a:r>
              <a:rPr lang="en-AU" dirty="0"/>
              <a:t>Food group serves: 9–11 and 12–13 years</a:t>
            </a:r>
          </a:p>
        </p:txBody>
      </p:sp>
      <p:pic>
        <p:nvPicPr>
          <p:cNvPr id="7" name="Picture 6">
            <a:extLst>
              <a:ext uri="{FF2B5EF4-FFF2-40B4-BE49-F238E27FC236}">
                <a16:creationId xmlns:a16="http://schemas.microsoft.com/office/drawing/2014/main" id="{75C665E3-F887-A6BC-0FFD-104B55E7FF6E}"/>
              </a:ext>
            </a:extLst>
          </p:cNvPr>
          <p:cNvPicPr>
            <a:picLocks noChangeAspect="1"/>
          </p:cNvPicPr>
          <p:nvPr/>
        </p:nvPicPr>
        <p:blipFill>
          <a:blip r:embed="rId3"/>
          <a:stretch>
            <a:fillRect/>
          </a:stretch>
        </p:blipFill>
        <p:spPr>
          <a:xfrm>
            <a:off x="775623" y="1903298"/>
            <a:ext cx="9852414" cy="3051404"/>
          </a:xfrm>
          <a:prstGeom prst="rect">
            <a:avLst/>
          </a:prstGeom>
        </p:spPr>
      </p:pic>
    </p:spTree>
    <p:extLst>
      <p:ext uri="{BB962C8B-B14F-4D97-AF65-F5344CB8AC3E}">
        <p14:creationId xmlns:p14="http://schemas.microsoft.com/office/powerpoint/2010/main" val="4254095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C3FFA-C5E2-766B-5B98-7975B09ACD2D}"/>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EFA30BE9-A5AE-0789-4E6B-E7401707BDC6}"/>
              </a:ext>
            </a:extLst>
          </p:cNvPr>
          <p:cNvSpPr>
            <a:spLocks noGrp="1"/>
          </p:cNvSpPr>
          <p:nvPr>
            <p:ph idx="1"/>
          </p:nvPr>
        </p:nvSpPr>
        <p:spPr/>
        <p:txBody>
          <a:bodyPr/>
          <a:lstStyle/>
          <a:p>
            <a:pPr marL="571500" lvl="0" indent="-571500">
              <a:lnSpc>
                <a:spcPct val="115000"/>
              </a:lnSpc>
              <a:spcBef>
                <a:spcPts val="50"/>
              </a:spcBef>
            </a:pPr>
            <a:r>
              <a:rPr lang="en-AU" kern="100" dirty="0">
                <a:ea typeface="Aptos" panose="020B0004020202020204" pitchFamily="34" charset="0"/>
              </a:rPr>
              <a:t>Select a food from the 5 food groups</a:t>
            </a:r>
          </a:p>
          <a:p>
            <a:pPr marL="571500" lvl="0" indent="-571500">
              <a:lnSpc>
                <a:spcPct val="115000"/>
              </a:lnSpc>
              <a:spcBef>
                <a:spcPts val="50"/>
              </a:spcBef>
            </a:pPr>
            <a:r>
              <a:rPr lang="en-AU" kern="100" dirty="0">
                <a:ea typeface="Aptos" panose="020B0004020202020204" pitchFamily="34" charset="0"/>
              </a:rPr>
              <a:t>Provide a summary of the nutritional benefits of the food (at least 5 benefits).</a:t>
            </a:r>
          </a:p>
        </p:txBody>
      </p:sp>
    </p:spTree>
    <p:extLst>
      <p:ext uri="{BB962C8B-B14F-4D97-AF65-F5344CB8AC3E}">
        <p14:creationId xmlns:p14="http://schemas.microsoft.com/office/powerpoint/2010/main" val="33751393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3F166-C534-3EAD-F001-86E540A8E3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8F21C8-9C57-38A1-FEC7-77BAC47EFDAC}"/>
              </a:ext>
            </a:extLst>
          </p:cNvPr>
          <p:cNvSpPr>
            <a:spLocks noGrp="1"/>
          </p:cNvSpPr>
          <p:nvPr>
            <p:ph type="title"/>
          </p:nvPr>
        </p:nvSpPr>
        <p:spPr/>
        <p:txBody>
          <a:bodyPr/>
          <a:lstStyle/>
          <a:p>
            <a:r>
              <a:rPr lang="en-AU" dirty="0"/>
              <a:t>Lesson 7, 8 and 9</a:t>
            </a:r>
          </a:p>
        </p:txBody>
      </p:sp>
    </p:spTree>
    <p:extLst>
      <p:ext uri="{BB962C8B-B14F-4D97-AF65-F5344CB8AC3E}">
        <p14:creationId xmlns:p14="http://schemas.microsoft.com/office/powerpoint/2010/main" val="3557700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B789063-2230-C5B3-DA7E-61D40096B0EA}"/>
              </a:ext>
            </a:extLst>
          </p:cNvPr>
          <p:cNvSpPr/>
          <p:nvPr/>
        </p:nvSpPr>
        <p:spPr>
          <a:xfrm>
            <a:off x="3541486" y="711199"/>
            <a:ext cx="4702628" cy="97245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Food from animals</a:t>
            </a:r>
          </a:p>
        </p:txBody>
      </p:sp>
      <p:sp>
        <p:nvSpPr>
          <p:cNvPr id="5" name="Rectangle: Rounded Corners 4">
            <a:extLst>
              <a:ext uri="{FF2B5EF4-FFF2-40B4-BE49-F238E27FC236}">
                <a16:creationId xmlns:a16="http://schemas.microsoft.com/office/drawing/2014/main" id="{71EA4CBA-9DCA-868D-E4A8-DC7EE4F009F5}"/>
              </a:ext>
            </a:extLst>
          </p:cNvPr>
          <p:cNvSpPr/>
          <p:nvPr/>
        </p:nvSpPr>
        <p:spPr>
          <a:xfrm>
            <a:off x="164093" y="3996856"/>
            <a:ext cx="3141180" cy="84534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latin typeface="Arial" panose="020B0604020202020204" pitchFamily="34" charset="0"/>
                <a:cs typeface="Arial" panose="020B0604020202020204" pitchFamily="34" charset="0"/>
              </a:rPr>
              <a:t>Dairy cow – produces milk for foods like milk, cheese, yoghurt</a:t>
            </a:r>
          </a:p>
        </p:txBody>
      </p:sp>
      <p:sp>
        <p:nvSpPr>
          <p:cNvPr id="6" name="Rectangle: Rounded Corners 5">
            <a:extLst>
              <a:ext uri="{FF2B5EF4-FFF2-40B4-BE49-F238E27FC236}">
                <a16:creationId xmlns:a16="http://schemas.microsoft.com/office/drawing/2014/main" id="{981FABF2-0845-DF11-DD0A-3B022B53D8B8}"/>
              </a:ext>
            </a:extLst>
          </p:cNvPr>
          <p:cNvSpPr/>
          <p:nvPr/>
        </p:nvSpPr>
        <p:spPr>
          <a:xfrm>
            <a:off x="4206865" y="3990041"/>
            <a:ext cx="3141180" cy="84534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latin typeface="Arial" panose="020B0604020202020204" pitchFamily="34" charset="0"/>
                <a:cs typeface="Arial" panose="020B0604020202020204" pitchFamily="34" charset="0"/>
              </a:rPr>
              <a:t>Chickens – for chicken meat, eggs</a:t>
            </a:r>
          </a:p>
        </p:txBody>
      </p:sp>
      <p:sp>
        <p:nvSpPr>
          <p:cNvPr id="7" name="Rectangle: Rounded Corners 6">
            <a:extLst>
              <a:ext uri="{FF2B5EF4-FFF2-40B4-BE49-F238E27FC236}">
                <a16:creationId xmlns:a16="http://schemas.microsoft.com/office/drawing/2014/main" id="{6F996654-5D3B-37F4-B4A3-8E73F4538C66}"/>
              </a:ext>
            </a:extLst>
          </p:cNvPr>
          <p:cNvSpPr/>
          <p:nvPr/>
        </p:nvSpPr>
        <p:spPr>
          <a:xfrm>
            <a:off x="8244114" y="3996856"/>
            <a:ext cx="3141180" cy="84534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latin typeface="Arial" panose="020B0604020202020204" pitchFamily="34" charset="0"/>
                <a:cs typeface="Arial" panose="020B0604020202020204" pitchFamily="34" charset="0"/>
              </a:rPr>
              <a:t>Beef cattle – for meat</a:t>
            </a:r>
          </a:p>
        </p:txBody>
      </p:sp>
      <p:pic>
        <p:nvPicPr>
          <p:cNvPr id="8" name="Picture 7">
            <a:extLst>
              <a:ext uri="{FF2B5EF4-FFF2-40B4-BE49-F238E27FC236}">
                <a16:creationId xmlns:a16="http://schemas.microsoft.com/office/drawing/2014/main" id="{8747B0F7-4BFF-7AB4-5624-C0DA98DA58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3000" y="2168610"/>
            <a:ext cx="2563366" cy="1627718"/>
          </a:xfrm>
          <a:prstGeom prst="rect">
            <a:avLst/>
          </a:prstGeom>
        </p:spPr>
      </p:pic>
      <p:pic>
        <p:nvPicPr>
          <p:cNvPr id="9" name="Picture 8">
            <a:extLst>
              <a:ext uri="{FF2B5EF4-FFF2-40B4-BE49-F238E27FC236}">
                <a16:creationId xmlns:a16="http://schemas.microsoft.com/office/drawing/2014/main" id="{C72873BA-A452-F79B-0BED-262B730958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4205" y="5176551"/>
            <a:ext cx="641841" cy="864492"/>
          </a:xfrm>
          <a:prstGeom prst="rect">
            <a:avLst/>
          </a:prstGeom>
        </p:spPr>
      </p:pic>
      <p:pic>
        <p:nvPicPr>
          <p:cNvPr id="10" name="Picture 9">
            <a:extLst>
              <a:ext uri="{FF2B5EF4-FFF2-40B4-BE49-F238E27FC236}">
                <a16:creationId xmlns:a16="http://schemas.microsoft.com/office/drawing/2014/main" id="{D6D77C76-D292-43D7-2DF9-41210EEB92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64796" y="5448399"/>
            <a:ext cx="735316" cy="964757"/>
          </a:xfrm>
          <a:prstGeom prst="rect">
            <a:avLst/>
          </a:prstGeom>
        </p:spPr>
      </p:pic>
      <p:pic>
        <p:nvPicPr>
          <p:cNvPr id="11" name="Picture 10">
            <a:extLst>
              <a:ext uri="{FF2B5EF4-FFF2-40B4-BE49-F238E27FC236}">
                <a16:creationId xmlns:a16="http://schemas.microsoft.com/office/drawing/2014/main" id="{9C442551-EE9D-46F5-C6CD-09578EFD306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38862" y="5074930"/>
            <a:ext cx="1054870" cy="1067734"/>
          </a:xfrm>
          <a:prstGeom prst="rect">
            <a:avLst/>
          </a:prstGeom>
        </p:spPr>
      </p:pic>
      <p:pic>
        <p:nvPicPr>
          <p:cNvPr id="12" name="Picture 11">
            <a:extLst>
              <a:ext uri="{FF2B5EF4-FFF2-40B4-BE49-F238E27FC236}">
                <a16:creationId xmlns:a16="http://schemas.microsoft.com/office/drawing/2014/main" id="{0F355FB0-DF37-5234-1CCA-2B136491163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06865" y="5074930"/>
            <a:ext cx="1271737" cy="732746"/>
          </a:xfrm>
          <a:prstGeom prst="rect">
            <a:avLst/>
          </a:prstGeom>
        </p:spPr>
      </p:pic>
      <p:pic>
        <p:nvPicPr>
          <p:cNvPr id="13" name="Picture 12">
            <a:extLst>
              <a:ext uri="{FF2B5EF4-FFF2-40B4-BE49-F238E27FC236}">
                <a16:creationId xmlns:a16="http://schemas.microsoft.com/office/drawing/2014/main" id="{043388C4-1146-B2E4-1A42-E9EB37B8C34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96000" y="5036410"/>
            <a:ext cx="993254" cy="771266"/>
          </a:xfrm>
          <a:prstGeom prst="rect">
            <a:avLst/>
          </a:prstGeom>
        </p:spPr>
      </p:pic>
      <p:pic>
        <p:nvPicPr>
          <p:cNvPr id="14" name="Picture 13">
            <a:extLst>
              <a:ext uri="{FF2B5EF4-FFF2-40B4-BE49-F238E27FC236}">
                <a16:creationId xmlns:a16="http://schemas.microsoft.com/office/drawing/2014/main" id="{73AB6E4B-C863-6D4C-DA27-600CE8440A1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244114" y="5027250"/>
            <a:ext cx="854037" cy="581547"/>
          </a:xfrm>
          <a:prstGeom prst="rect">
            <a:avLst/>
          </a:prstGeom>
        </p:spPr>
      </p:pic>
      <p:pic>
        <p:nvPicPr>
          <p:cNvPr id="16" name="Picture 15">
            <a:extLst>
              <a:ext uri="{FF2B5EF4-FFF2-40B4-BE49-F238E27FC236}">
                <a16:creationId xmlns:a16="http://schemas.microsoft.com/office/drawing/2014/main" id="{189FDF5F-5216-F851-ABB3-B8FC69A434E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326585" y="5074930"/>
            <a:ext cx="1104653" cy="732746"/>
          </a:xfrm>
          <a:prstGeom prst="rect">
            <a:avLst/>
          </a:prstGeom>
        </p:spPr>
      </p:pic>
      <p:pic>
        <p:nvPicPr>
          <p:cNvPr id="18" name="Picture 17">
            <a:extLst>
              <a:ext uri="{FF2B5EF4-FFF2-40B4-BE49-F238E27FC236}">
                <a16:creationId xmlns:a16="http://schemas.microsoft.com/office/drawing/2014/main" id="{1039EFEB-85B5-496F-958F-5F348C88054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271620" y="2168610"/>
            <a:ext cx="1011669" cy="1732752"/>
          </a:xfrm>
          <a:prstGeom prst="rect">
            <a:avLst/>
          </a:prstGeom>
        </p:spPr>
      </p:pic>
      <p:pic>
        <p:nvPicPr>
          <p:cNvPr id="19" name="Picture 18">
            <a:extLst>
              <a:ext uri="{FF2B5EF4-FFF2-40B4-BE49-F238E27FC236}">
                <a16:creationId xmlns:a16="http://schemas.microsoft.com/office/drawing/2014/main" id="{86753929-0DC5-0A2C-99BA-0E013711F0C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886761" y="2200006"/>
            <a:ext cx="1476988" cy="1658255"/>
          </a:xfrm>
          <a:prstGeom prst="rect">
            <a:avLst/>
          </a:prstGeom>
        </p:spPr>
      </p:pic>
    </p:spTree>
    <p:extLst>
      <p:ext uri="{BB962C8B-B14F-4D97-AF65-F5344CB8AC3E}">
        <p14:creationId xmlns:p14="http://schemas.microsoft.com/office/powerpoint/2010/main" val="30903818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B8C53-2B3B-8A13-96A9-58289B1E4F8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AAC4E0-37BB-5A61-398E-2959C7060EB3}"/>
              </a:ext>
            </a:extLst>
          </p:cNvPr>
          <p:cNvSpPr>
            <a:spLocks noGrp="1"/>
          </p:cNvSpPr>
          <p:nvPr>
            <p:ph idx="10"/>
          </p:nvPr>
        </p:nvSpPr>
        <p:spPr>
          <a:xfrm>
            <a:off x="838200" y="2073796"/>
            <a:ext cx="10515600" cy="1968117"/>
          </a:xfrm>
        </p:spPr>
        <p:txBody>
          <a:bodyPr>
            <a:normAutofit/>
          </a:bodyPr>
          <a:lstStyle/>
          <a:p>
            <a:r>
              <a:rPr lang="en-AU" b="1" dirty="0"/>
              <a:t>Learning intention: </a:t>
            </a:r>
            <a:r>
              <a:rPr lang="en-GB" dirty="0"/>
              <a:t>To investigate the production of a healthy food item.</a:t>
            </a:r>
            <a:endParaRPr lang="en-AU" dirty="0"/>
          </a:p>
        </p:txBody>
      </p:sp>
    </p:spTree>
    <p:extLst>
      <p:ext uri="{BB962C8B-B14F-4D97-AF65-F5344CB8AC3E}">
        <p14:creationId xmlns:p14="http://schemas.microsoft.com/office/powerpoint/2010/main" val="24296786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75DDF1-18EF-E2FD-4A5F-E8DD1735942D}"/>
              </a:ext>
            </a:extLst>
          </p:cNvPr>
          <p:cNvSpPr>
            <a:spLocks noGrp="1"/>
          </p:cNvSpPr>
          <p:nvPr>
            <p:ph idx="1"/>
          </p:nvPr>
        </p:nvSpPr>
        <p:spPr>
          <a:xfrm>
            <a:off x="838200" y="742123"/>
            <a:ext cx="10515600" cy="3884468"/>
          </a:xfrm>
        </p:spPr>
        <p:txBody>
          <a:bodyPr>
            <a:normAutofit/>
          </a:bodyPr>
          <a:lstStyle/>
          <a:p>
            <a:pPr marL="0" indent="0">
              <a:buNone/>
            </a:pPr>
            <a:r>
              <a:rPr lang="en-AU" b="1" dirty="0"/>
              <a:t>Task</a:t>
            </a:r>
          </a:p>
          <a:p>
            <a:pPr marL="0" indent="0">
              <a:buNone/>
            </a:pPr>
            <a:endParaRPr lang="en-AU" sz="2200" b="1" dirty="0"/>
          </a:p>
          <a:p>
            <a:pPr marL="0" indent="0">
              <a:lnSpc>
                <a:spcPct val="100000"/>
              </a:lnSpc>
              <a:buNone/>
            </a:pPr>
            <a:r>
              <a:rPr lang="en-GB" dirty="0"/>
              <a:t>To develop an information report on the production of a food item that assists with healthy eating.</a:t>
            </a:r>
            <a:endParaRPr lang="en-AU" dirty="0"/>
          </a:p>
        </p:txBody>
      </p:sp>
    </p:spTree>
    <p:extLst>
      <p:ext uri="{BB962C8B-B14F-4D97-AF65-F5344CB8AC3E}">
        <p14:creationId xmlns:p14="http://schemas.microsoft.com/office/powerpoint/2010/main" val="22166777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8339F0-BA14-B16A-FA83-56F16603F0C3}"/>
              </a:ext>
            </a:extLst>
          </p:cNvPr>
          <p:cNvPicPr>
            <a:picLocks noChangeAspect="1"/>
          </p:cNvPicPr>
          <p:nvPr/>
        </p:nvPicPr>
        <p:blipFill>
          <a:blip r:embed="rId2"/>
          <a:stretch>
            <a:fillRect/>
          </a:stretch>
        </p:blipFill>
        <p:spPr>
          <a:xfrm>
            <a:off x="1633728" y="699760"/>
            <a:ext cx="8412480" cy="5458480"/>
          </a:xfrm>
          <a:prstGeom prst="rect">
            <a:avLst/>
          </a:prstGeom>
        </p:spPr>
      </p:pic>
    </p:spTree>
    <p:extLst>
      <p:ext uri="{BB962C8B-B14F-4D97-AF65-F5344CB8AC3E}">
        <p14:creationId xmlns:p14="http://schemas.microsoft.com/office/powerpoint/2010/main" val="35939507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5B201-B2D9-AC14-D6D6-FEEFE1430F2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1F776BE-BDAC-C996-136B-A50BCF683DC7}"/>
              </a:ext>
            </a:extLst>
          </p:cNvPr>
          <p:cNvPicPr>
            <a:picLocks noChangeAspect="1"/>
          </p:cNvPicPr>
          <p:nvPr/>
        </p:nvPicPr>
        <p:blipFill>
          <a:blip r:embed="rId2"/>
          <a:stretch>
            <a:fillRect/>
          </a:stretch>
        </p:blipFill>
        <p:spPr>
          <a:xfrm>
            <a:off x="564553" y="561831"/>
            <a:ext cx="11062894" cy="5734338"/>
          </a:xfrm>
          <a:prstGeom prst="rect">
            <a:avLst/>
          </a:prstGeom>
        </p:spPr>
      </p:pic>
    </p:spTree>
    <p:extLst>
      <p:ext uri="{BB962C8B-B14F-4D97-AF65-F5344CB8AC3E}">
        <p14:creationId xmlns:p14="http://schemas.microsoft.com/office/powerpoint/2010/main" val="3717789568"/>
      </p:ext>
    </p:extLst>
  </p:cSld>
  <p:clrMapOvr>
    <a:masterClrMapping/>
  </p:clrMapOvr>
</p:sld>
</file>

<file path=ppt/theme/theme1.xml><?xml version="1.0" encoding="utf-8"?>
<a:theme xmlns:a="http://schemas.openxmlformats.org/drawingml/2006/main" name="FN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FNRP slide template</Template>
  <TotalTime>240</TotalTime>
  <Words>5996</Words>
  <Application>Microsoft Office PowerPoint</Application>
  <PresentationFormat>Widescreen</PresentationFormat>
  <Paragraphs>688</Paragraphs>
  <Slides>93</Slides>
  <Notes>82</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93</vt:i4>
      </vt:variant>
    </vt:vector>
  </HeadingPairs>
  <TitlesOfParts>
    <vt:vector size="98" baseType="lpstr">
      <vt:lpstr>Aptos</vt:lpstr>
      <vt:lpstr>Aptos Display</vt:lpstr>
      <vt:lpstr>Arial</vt:lpstr>
      <vt:lpstr>Symbol</vt:lpstr>
      <vt:lpstr>FNRP</vt:lpstr>
      <vt:lpstr>Growing food for healthy eating</vt:lpstr>
      <vt:lpstr>Contents</vt:lpstr>
      <vt:lpstr>Lesson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Food processing</vt:lpstr>
      <vt:lpstr>Bread: farm to supermarket</vt:lpstr>
      <vt:lpstr>Milk from the farm to the supermarket</vt:lpstr>
      <vt:lpstr>Activity 1: Booklet task</vt:lpstr>
      <vt:lpstr>Bottled milk: farm to supermarket</vt:lpstr>
      <vt:lpstr>Lesson 2</vt:lpstr>
      <vt:lpstr>Review</vt:lpstr>
      <vt:lpstr>PowerPoint Presentation</vt:lpstr>
      <vt:lpstr>PowerPoint Presentation</vt:lpstr>
      <vt:lpstr>What is food safety?</vt:lpstr>
      <vt:lpstr>Foodborne illness symptoms</vt:lpstr>
      <vt:lpstr>Causes of foodborne illness</vt:lpstr>
      <vt:lpstr>Higher risk foods</vt:lpstr>
      <vt:lpstr>How do we keep food safe?</vt:lpstr>
      <vt:lpstr>Personal hygiene standards</vt:lpstr>
      <vt:lpstr>Food safety at home</vt:lpstr>
      <vt:lpstr>Golden rules on food safety</vt:lpstr>
      <vt:lpstr>Food manufacturing</vt:lpstr>
      <vt:lpstr>Activity 1: Booklet task</vt:lpstr>
      <vt:lpstr>Lesson 3</vt:lpstr>
      <vt:lpstr>Review</vt:lpstr>
      <vt:lpstr>PowerPoint Presentation</vt:lpstr>
      <vt:lpstr>PowerPoint Presentation</vt:lpstr>
      <vt:lpstr>PowerPoint Presentation</vt:lpstr>
      <vt:lpstr>PowerPoint Presentation</vt:lpstr>
      <vt:lpstr>Animal welfare</vt:lpstr>
      <vt:lpstr>Five Freedoms of animal welfare</vt:lpstr>
      <vt:lpstr>Animal welfare</vt:lpstr>
      <vt:lpstr>Beef production</vt:lpstr>
      <vt:lpstr>Activity 1: Booklet task</vt:lpstr>
      <vt:lpstr>Lesson 4</vt:lpstr>
      <vt:lpstr>Review</vt:lpstr>
      <vt:lpstr>PowerPoint Presentation</vt:lpstr>
      <vt:lpstr>PowerPoint Presentation</vt:lpstr>
      <vt:lpstr>PowerPoint Presentation</vt:lpstr>
      <vt:lpstr>Growing conditions</vt:lpstr>
      <vt:lpstr>Agriculture, fisheries and forestry value of production, by commodity, 2023–24</vt:lpstr>
      <vt:lpstr>Australian agricultural production zones</vt:lpstr>
      <vt:lpstr>Growing rice</vt:lpstr>
      <vt:lpstr>Growing rice</vt:lpstr>
      <vt:lpstr>Activity 1: Booklet task</vt:lpstr>
      <vt:lpstr>Lesson 5</vt:lpstr>
      <vt:lpstr>Review</vt:lpstr>
      <vt:lpstr>PowerPoint Presentation</vt:lpstr>
      <vt:lpstr>PowerPoint Presentation</vt:lpstr>
      <vt:lpstr>Food production can have a negative impact on the environment </vt:lpstr>
      <vt:lpstr>Food production can have a negative impact on the environment </vt:lpstr>
      <vt:lpstr>The changing climate also has a negative impact on food production</vt:lpstr>
      <vt:lpstr>Industry action: Australian Agriculture Sustainability Framework (AASF)</vt:lpstr>
      <vt:lpstr>Environmental Stewardship</vt:lpstr>
      <vt:lpstr>Climate change and farming</vt:lpstr>
      <vt:lpstr>Farming and the environment</vt:lpstr>
      <vt:lpstr>Activity 1: Booklet task</vt:lpstr>
      <vt:lpstr>Lesson 6</vt:lpstr>
      <vt:lpstr>Review</vt:lpstr>
      <vt:lpstr>PowerPoint Presentation</vt:lpstr>
      <vt:lpstr>PowerPoint Presentation</vt:lpstr>
      <vt:lpstr>PowerPoint Presentation</vt:lpstr>
      <vt:lpstr>PowerPoint Presentation</vt:lpstr>
      <vt:lpstr>The Australian Guide to Healthy Eating</vt:lpstr>
      <vt:lpstr>Overview of the AGHE</vt:lpstr>
      <vt:lpstr>Grain foods</vt:lpstr>
      <vt:lpstr>Vegetables</vt:lpstr>
      <vt:lpstr>Fruit</vt:lpstr>
      <vt:lpstr>Why grain foods, vegetables and fruit are important</vt:lpstr>
      <vt:lpstr>Dairy and alternatives</vt:lpstr>
      <vt:lpstr>Why dairy and alternative foods are important</vt:lpstr>
      <vt:lpstr>Meat and alternatives</vt:lpstr>
      <vt:lpstr>Why meat and alternative foods are important</vt:lpstr>
      <vt:lpstr>‘Sometimes' foods</vt:lpstr>
      <vt:lpstr>How much should you be eating?</vt:lpstr>
      <vt:lpstr>Grain food serves</vt:lpstr>
      <vt:lpstr>Vegetable serves</vt:lpstr>
      <vt:lpstr>Fruit serves</vt:lpstr>
      <vt:lpstr>Dairy and alternative serves</vt:lpstr>
      <vt:lpstr>Meat and alternative serves</vt:lpstr>
      <vt:lpstr>Food group serves: 9–11 and 12–13 years</vt:lpstr>
      <vt:lpstr>Activity 1: Booklet task</vt:lpstr>
      <vt:lpstr>Lesson 7, 8 and 9</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Editor</dc:creator>
  <cp:lastModifiedBy>Editor</cp:lastModifiedBy>
  <cp:revision>3</cp:revision>
  <dcterms:created xsi:type="dcterms:W3CDTF">2025-08-30T08:56:21Z</dcterms:created>
  <dcterms:modified xsi:type="dcterms:W3CDTF">2025-11-11T01:03:09Z</dcterms:modified>
</cp:coreProperties>
</file>