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7"/>
  </p:notesMasterIdLst>
  <p:sldIdLst>
    <p:sldId id="257" r:id="rId2"/>
    <p:sldId id="258" r:id="rId3"/>
    <p:sldId id="260" r:id="rId4"/>
    <p:sldId id="259" r:id="rId5"/>
    <p:sldId id="442" r:id="rId6"/>
    <p:sldId id="443" r:id="rId7"/>
    <p:sldId id="444" r:id="rId8"/>
    <p:sldId id="409" r:id="rId9"/>
    <p:sldId id="445" r:id="rId10"/>
    <p:sldId id="446" r:id="rId11"/>
    <p:sldId id="447" r:id="rId12"/>
    <p:sldId id="448" r:id="rId13"/>
    <p:sldId id="449" r:id="rId14"/>
    <p:sldId id="450" r:id="rId15"/>
    <p:sldId id="451" r:id="rId16"/>
    <p:sldId id="452" r:id="rId17"/>
    <p:sldId id="264" r:id="rId18"/>
    <p:sldId id="439" r:id="rId19"/>
    <p:sldId id="437" r:id="rId20"/>
    <p:sldId id="438" r:id="rId21"/>
    <p:sldId id="266" r:id="rId22"/>
    <p:sldId id="267" r:id="rId23"/>
    <p:sldId id="268" r:id="rId24"/>
    <p:sldId id="269" r:id="rId25"/>
    <p:sldId id="270" r:id="rId26"/>
    <p:sldId id="271" r:id="rId27"/>
    <p:sldId id="287" r:id="rId28"/>
    <p:sldId id="345" r:id="rId29"/>
    <p:sldId id="453" r:id="rId30"/>
    <p:sldId id="454" r:id="rId31"/>
    <p:sldId id="455" r:id="rId32"/>
    <p:sldId id="456" r:id="rId33"/>
    <p:sldId id="457" r:id="rId34"/>
    <p:sldId id="458" r:id="rId35"/>
    <p:sldId id="459" r:id="rId36"/>
    <p:sldId id="460" r:id="rId37"/>
    <p:sldId id="461" r:id="rId38"/>
    <p:sldId id="462" r:id="rId39"/>
    <p:sldId id="463" r:id="rId40"/>
    <p:sldId id="464" r:id="rId41"/>
    <p:sldId id="465" r:id="rId42"/>
    <p:sldId id="466" r:id="rId43"/>
    <p:sldId id="467" r:id="rId44"/>
    <p:sldId id="468" r:id="rId45"/>
    <p:sldId id="469" r:id="rId46"/>
    <p:sldId id="470" r:id="rId47"/>
    <p:sldId id="471" r:id="rId48"/>
    <p:sldId id="472" r:id="rId49"/>
    <p:sldId id="473" r:id="rId50"/>
    <p:sldId id="474" r:id="rId51"/>
    <p:sldId id="389" r:id="rId52"/>
    <p:sldId id="475" r:id="rId53"/>
    <p:sldId id="476" r:id="rId54"/>
    <p:sldId id="477" r:id="rId55"/>
    <p:sldId id="478" r:id="rId56"/>
    <p:sldId id="479" r:id="rId57"/>
    <p:sldId id="480" r:id="rId58"/>
    <p:sldId id="481" r:id="rId59"/>
    <p:sldId id="482" r:id="rId60"/>
    <p:sldId id="483" r:id="rId61"/>
    <p:sldId id="484" r:id="rId62"/>
    <p:sldId id="485" r:id="rId63"/>
    <p:sldId id="486" r:id="rId64"/>
    <p:sldId id="487" r:id="rId65"/>
    <p:sldId id="488" r:id="rId66"/>
    <p:sldId id="489" r:id="rId67"/>
    <p:sldId id="490" r:id="rId68"/>
    <p:sldId id="491" r:id="rId69"/>
    <p:sldId id="492" r:id="rId70"/>
    <p:sldId id="493" r:id="rId71"/>
    <p:sldId id="494" r:id="rId72"/>
    <p:sldId id="495" r:id="rId73"/>
    <p:sldId id="496" r:id="rId74"/>
    <p:sldId id="497" r:id="rId75"/>
    <p:sldId id="498" r:id="rId76"/>
    <p:sldId id="499" r:id="rId77"/>
    <p:sldId id="500" r:id="rId78"/>
    <p:sldId id="501" r:id="rId79"/>
    <p:sldId id="502" r:id="rId80"/>
    <p:sldId id="503" r:id="rId81"/>
    <p:sldId id="504" r:id="rId82"/>
    <p:sldId id="506" r:id="rId83"/>
    <p:sldId id="507" r:id="rId84"/>
    <p:sldId id="508" r:id="rId85"/>
    <p:sldId id="509" r:id="rId86"/>
    <p:sldId id="510" r:id="rId87"/>
    <p:sldId id="511" r:id="rId88"/>
    <p:sldId id="512" r:id="rId89"/>
    <p:sldId id="513" r:id="rId90"/>
    <p:sldId id="514" r:id="rId91"/>
    <p:sldId id="515" r:id="rId92"/>
    <p:sldId id="516" r:id="rId93"/>
    <p:sldId id="517" r:id="rId94"/>
    <p:sldId id="518" r:id="rId95"/>
    <p:sldId id="519" r:id="rId9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E45207-CDE7-4043-A0D8-BC54D1F0AC01}" v="1" dt="2025-11-11T00:07:24.058"/>
    <p1510:client id="{9A7C4853-E01B-46BE-A4A9-4DC65B23E643}" v="13" dt="2025-11-10T23:23:28.7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5817" autoAdjust="0"/>
  </p:normalViewPr>
  <p:slideViewPr>
    <p:cSldViewPr snapToGrid="0">
      <p:cViewPr varScale="1">
        <p:scale>
          <a:sx n="72" d="100"/>
          <a:sy n="72" d="100"/>
        </p:scale>
        <p:origin x="1992" y="29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microsoft.com/office/2016/11/relationships/changesInfo" Target="changesInfos/changesInfo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a Craig" userId="b403983d7592b689" providerId="LiveId" clId="{B3B75DA0-8123-49D9-A973-119B14C712D1}"/>
    <pc:docChg chg="undo custSel addSld delSld modSld sldOrd">
      <pc:chgData name="Peta Craig" userId="b403983d7592b689" providerId="LiveId" clId="{B3B75DA0-8123-49D9-A973-119B14C712D1}" dt="2025-11-10T23:23:53.302" v="4347" actId="1076"/>
      <pc:docMkLst>
        <pc:docMk/>
      </pc:docMkLst>
      <pc:sldChg chg="modNotesTx">
        <pc:chgData name="Peta Craig" userId="b403983d7592b689" providerId="LiveId" clId="{B3B75DA0-8123-49D9-A973-119B14C712D1}" dt="2025-11-10T23:20:16.900" v="4312" actId="20577"/>
        <pc:sldMkLst>
          <pc:docMk/>
          <pc:sldMk cId="4240081789" sldId="266"/>
        </pc:sldMkLst>
      </pc:sldChg>
      <pc:sldChg chg="modNotesTx">
        <pc:chgData name="Peta Craig" userId="b403983d7592b689" providerId="LiveId" clId="{B3B75DA0-8123-49D9-A973-119B14C712D1}" dt="2025-11-10T23:20:23.105" v="4313" actId="20577"/>
        <pc:sldMkLst>
          <pc:docMk/>
          <pc:sldMk cId="3939197884" sldId="268"/>
        </pc:sldMkLst>
      </pc:sldChg>
      <pc:sldChg chg="modNotesTx">
        <pc:chgData name="Peta Craig" userId="b403983d7592b689" providerId="LiveId" clId="{B3B75DA0-8123-49D9-A973-119B14C712D1}" dt="2025-11-10T23:20:29.535" v="4314" actId="20577"/>
        <pc:sldMkLst>
          <pc:docMk/>
          <pc:sldMk cId="1819295951" sldId="270"/>
        </pc:sldMkLst>
      </pc:sldChg>
      <pc:sldChg chg="modNotesTx">
        <pc:chgData name="Peta Craig" userId="b403983d7592b689" providerId="LiveId" clId="{B3B75DA0-8123-49D9-A973-119B14C712D1}" dt="2025-11-10T23:20:35.686" v="4315" actId="20577"/>
        <pc:sldMkLst>
          <pc:docMk/>
          <pc:sldMk cId="1709906571" sldId="287"/>
        </pc:sldMkLst>
      </pc:sldChg>
      <pc:sldChg chg="modSp add mod">
        <pc:chgData name="Peta Craig" userId="b403983d7592b689" providerId="LiveId" clId="{B3B75DA0-8123-49D9-A973-119B14C712D1}" dt="2025-10-14T02:20:58.022" v="3852" actId="20577"/>
        <pc:sldMkLst>
          <pc:docMk/>
          <pc:sldMk cId="695475809" sldId="389"/>
        </pc:sldMkLst>
        <pc:spChg chg="mod">
          <ac:chgData name="Peta Craig" userId="b403983d7592b689" providerId="LiveId" clId="{B3B75DA0-8123-49D9-A973-119B14C712D1}" dt="2025-10-14T02:20:17.477" v="3804" actId="20577"/>
          <ac:spMkLst>
            <pc:docMk/>
            <pc:sldMk cId="695475809" sldId="389"/>
            <ac:spMk id="2" creationId="{70F6457C-ADE5-BA70-DFA5-BF31948DCD91}"/>
          </ac:spMkLst>
        </pc:spChg>
        <pc:spChg chg="mod">
          <ac:chgData name="Peta Craig" userId="b403983d7592b689" providerId="LiveId" clId="{B3B75DA0-8123-49D9-A973-119B14C712D1}" dt="2025-10-14T02:20:58.022" v="3852" actId="20577"/>
          <ac:spMkLst>
            <pc:docMk/>
            <pc:sldMk cId="695475809" sldId="389"/>
            <ac:spMk id="3" creationId="{1DB52DCC-A6BD-8C66-4182-69BF85721B2B}"/>
          </ac:spMkLst>
        </pc:spChg>
      </pc:sldChg>
      <pc:sldChg chg="modNotesTx">
        <pc:chgData name="Peta Craig" userId="b403983d7592b689" providerId="LiveId" clId="{B3B75DA0-8123-49D9-A973-119B14C712D1}" dt="2025-11-10T23:20:03.091" v="4310" actId="20577"/>
        <pc:sldMkLst>
          <pc:docMk/>
          <pc:sldMk cId="2993294294" sldId="437"/>
        </pc:sldMkLst>
      </pc:sldChg>
      <pc:sldChg chg="modNotesTx">
        <pc:chgData name="Peta Craig" userId="b403983d7592b689" providerId="LiveId" clId="{B3B75DA0-8123-49D9-A973-119B14C712D1}" dt="2025-11-10T23:20:10.194" v="4311" actId="20577"/>
        <pc:sldMkLst>
          <pc:docMk/>
          <pc:sldMk cId="1466090479" sldId="438"/>
        </pc:sldMkLst>
      </pc:sldChg>
      <pc:sldChg chg="modNotesTx">
        <pc:chgData name="Peta Craig" userId="b403983d7592b689" providerId="LiveId" clId="{B3B75DA0-8123-49D9-A973-119B14C712D1}" dt="2025-11-10T23:20:44.054" v="4318" actId="5793"/>
        <pc:sldMkLst>
          <pc:docMk/>
          <pc:sldMk cId="3940096846" sldId="453"/>
        </pc:sldMkLst>
      </pc:sldChg>
      <pc:sldChg chg="modNotesTx">
        <pc:chgData name="Peta Craig" userId="b403983d7592b689" providerId="LiveId" clId="{B3B75DA0-8123-49D9-A973-119B14C712D1}" dt="2025-11-10T23:20:51.917" v="4321" actId="5793"/>
        <pc:sldMkLst>
          <pc:docMk/>
          <pc:sldMk cId="310494243" sldId="454"/>
        </pc:sldMkLst>
      </pc:sldChg>
      <pc:sldChg chg="delSp mod modNotesTx">
        <pc:chgData name="Peta Craig" userId="b403983d7592b689" providerId="LiveId" clId="{B3B75DA0-8123-49D9-A973-119B14C712D1}" dt="2025-11-10T23:21:08.665" v="4325" actId="478"/>
        <pc:sldMkLst>
          <pc:docMk/>
          <pc:sldMk cId="2803858086" sldId="455"/>
        </pc:sldMkLst>
        <pc:spChg chg="del">
          <ac:chgData name="Peta Craig" userId="b403983d7592b689" providerId="LiveId" clId="{B3B75DA0-8123-49D9-A973-119B14C712D1}" dt="2025-11-10T23:21:08.665" v="4325" actId="478"/>
          <ac:spMkLst>
            <pc:docMk/>
            <pc:sldMk cId="2803858086" sldId="455"/>
            <ac:spMk id="4" creationId="{8D786E2F-E395-FE24-3F8C-11461E1F85D1}"/>
          </ac:spMkLst>
        </pc:spChg>
      </pc:sldChg>
      <pc:sldChg chg="modNotesTx">
        <pc:chgData name="Peta Craig" userId="b403983d7592b689" providerId="LiveId" clId="{B3B75DA0-8123-49D9-A973-119B14C712D1}" dt="2025-11-10T23:21:15.779" v="4328" actId="5793"/>
        <pc:sldMkLst>
          <pc:docMk/>
          <pc:sldMk cId="3464325616" sldId="456"/>
        </pc:sldMkLst>
      </pc:sldChg>
      <pc:sldChg chg="modNotesTx">
        <pc:chgData name="Peta Craig" userId="b403983d7592b689" providerId="LiveId" clId="{B3B75DA0-8123-49D9-A973-119B14C712D1}" dt="2025-11-10T23:21:20.310" v="4331" actId="5793"/>
        <pc:sldMkLst>
          <pc:docMk/>
          <pc:sldMk cId="4195855924" sldId="457"/>
        </pc:sldMkLst>
      </pc:sldChg>
      <pc:sldChg chg="addSp delSp modSp mod modNotesTx">
        <pc:chgData name="Peta Craig" userId="b403983d7592b689" providerId="LiveId" clId="{B3B75DA0-8123-49D9-A973-119B14C712D1}" dt="2025-10-23T23:11:28.204" v="4300" actId="6549"/>
        <pc:sldMkLst>
          <pc:docMk/>
          <pc:sldMk cId="2799398691" sldId="460"/>
        </pc:sldMkLst>
        <pc:spChg chg="mod">
          <ac:chgData name="Peta Craig" userId="b403983d7592b689" providerId="LiveId" clId="{B3B75DA0-8123-49D9-A973-119B14C712D1}" dt="2025-10-23T23:09:47.654" v="4083" actId="14100"/>
          <ac:spMkLst>
            <pc:docMk/>
            <pc:sldMk cId="2799398691" sldId="460"/>
            <ac:spMk id="6" creationId="{3533BD91-40FD-4892-E476-256040B512B2}"/>
          </ac:spMkLst>
        </pc:spChg>
        <pc:graphicFrameChg chg="add del modGraphic">
          <ac:chgData name="Peta Craig" userId="b403983d7592b689" providerId="LiveId" clId="{B3B75DA0-8123-49D9-A973-119B14C712D1}" dt="2025-10-23T23:09:18.741" v="4038" actId="207"/>
          <ac:graphicFrameMkLst>
            <pc:docMk/>
            <pc:sldMk cId="2799398691" sldId="460"/>
            <ac:graphicFrameMk id="4" creationId="{04AB9CCA-66DB-2019-19B5-E2305047FC17}"/>
          </ac:graphicFrameMkLst>
        </pc:graphicFrameChg>
        <pc:cxnChg chg="mod">
          <ac:chgData name="Peta Craig" userId="b403983d7592b689" providerId="LiveId" clId="{B3B75DA0-8123-49D9-A973-119B14C712D1}" dt="2025-10-23T23:09:51.611" v="4093" actId="1035"/>
          <ac:cxnSpMkLst>
            <pc:docMk/>
            <pc:sldMk cId="2799398691" sldId="460"/>
            <ac:cxnSpMk id="3" creationId="{74B97495-6DC3-0461-8FBE-9DB27F64BA3B}"/>
          </ac:cxnSpMkLst>
        </pc:cxnChg>
      </pc:sldChg>
      <pc:sldChg chg="modNotesTx">
        <pc:chgData name="Peta Craig" userId="b403983d7592b689" providerId="LiveId" clId="{B3B75DA0-8123-49D9-A973-119B14C712D1}" dt="2025-10-23T23:15:11.446" v="4309" actId="20577"/>
        <pc:sldMkLst>
          <pc:docMk/>
          <pc:sldMk cId="926339636" sldId="461"/>
        </pc:sldMkLst>
      </pc:sldChg>
      <pc:sldChg chg="modNotesTx">
        <pc:chgData name="Peta Craig" userId="b403983d7592b689" providerId="LiveId" clId="{B3B75DA0-8123-49D9-A973-119B14C712D1}" dt="2025-11-10T23:22:17.471" v="4339" actId="20577"/>
        <pc:sldMkLst>
          <pc:docMk/>
          <pc:sldMk cId="3917711792" sldId="471"/>
        </pc:sldMkLst>
      </pc:sldChg>
      <pc:sldChg chg="modSp new mod modNotesTx">
        <pc:chgData name="Peta Craig" userId="b403983d7592b689" providerId="LiveId" clId="{B3B75DA0-8123-49D9-A973-119B14C712D1}" dt="2025-10-14T02:27:46.768" v="3923" actId="20577"/>
        <pc:sldMkLst>
          <pc:docMk/>
          <pc:sldMk cId="257495253" sldId="491"/>
        </pc:sldMkLst>
      </pc:sldChg>
      <pc:sldChg chg="addSp delSp modSp mod">
        <pc:chgData name="Peta Craig" userId="b403983d7592b689" providerId="LiveId" clId="{B3B75DA0-8123-49D9-A973-119B14C712D1}" dt="2025-11-10T23:23:53.302" v="4347" actId="1076"/>
        <pc:sldMkLst>
          <pc:docMk/>
          <pc:sldMk cId="3377630933" sldId="501"/>
        </pc:sldMkLst>
        <pc:picChg chg="add mod">
          <ac:chgData name="Peta Craig" userId="b403983d7592b689" providerId="LiveId" clId="{B3B75DA0-8123-49D9-A973-119B14C712D1}" dt="2025-11-10T23:23:53.302" v="4347" actId="1076"/>
          <ac:picMkLst>
            <pc:docMk/>
            <pc:sldMk cId="3377630933" sldId="501"/>
            <ac:picMk id="3" creationId="{3BB08B60-462C-D287-C957-93F20362E97F}"/>
          </ac:picMkLst>
        </pc:picChg>
        <pc:picChg chg="del">
          <ac:chgData name="Peta Craig" userId="b403983d7592b689" providerId="LiveId" clId="{B3B75DA0-8123-49D9-A973-119B14C712D1}" dt="2025-11-10T23:23:28.295" v="4340" actId="478"/>
          <ac:picMkLst>
            <pc:docMk/>
            <pc:sldMk cId="3377630933" sldId="501"/>
            <ac:picMk id="4" creationId="{19E4F600-F67B-D4C8-C9AC-2ED67A18094E}"/>
          </ac:picMkLst>
        </pc:picChg>
      </pc:sldChg>
      <pc:sldChg chg="addSp delSp modSp new mod modNotesTx">
        <pc:chgData name="Peta Craig" userId="b403983d7592b689" providerId="LiveId" clId="{B3B75DA0-8123-49D9-A973-119B14C712D1}" dt="2025-10-14T02:37:51.004" v="3924" actId="2711"/>
        <pc:sldMkLst>
          <pc:docMk/>
          <pc:sldMk cId="3944840095" sldId="509"/>
        </pc:sldMkLst>
      </pc:sldChg>
      <pc:sldChg chg="addSp delSp modSp add mod">
        <pc:chgData name="Peta Craig" userId="b403983d7592b689" providerId="LiveId" clId="{B3B75DA0-8123-49D9-A973-119B14C712D1}" dt="2025-10-14T02:56:29.861" v="3929" actId="1076"/>
        <pc:sldMkLst>
          <pc:docMk/>
          <pc:sldMk cId="2781876283" sldId="519"/>
        </pc:sldMkLst>
        <pc:picChg chg="add mod">
          <ac:chgData name="Peta Craig" userId="b403983d7592b689" providerId="LiveId" clId="{B3B75DA0-8123-49D9-A973-119B14C712D1}" dt="2025-10-14T02:56:29.861" v="3929" actId="1076"/>
          <ac:picMkLst>
            <pc:docMk/>
            <pc:sldMk cId="2781876283" sldId="519"/>
            <ac:picMk id="3" creationId="{E450B488-25CA-0A79-3A70-5AB822CE17C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35BEE9-A8A4-46BA-B9B2-760C2F738BD7}" type="datetimeFigureOut">
              <a:rPr lang="en-AU" smtClean="0"/>
              <a:t>11/11/2025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372F65-1D99-42B4-866A-C3A0AD157AF6}" type="slidenum">
              <a:rPr lang="en-AU" smtClean="0"/>
              <a:t>‹#›</a:t>
            </a:fld>
            <a:endParaRPr lang="en-AU"/>
          </a:p>
        </p:txBody>
      </p:sp>
    </p:spTree>
    <p:extLst>
      <p:ext uri="{BB962C8B-B14F-4D97-AF65-F5344CB8AC3E}">
        <p14:creationId xmlns:p14="http://schemas.microsoft.com/office/powerpoint/2010/main" val="4786970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eatforhealth.gov.au/food-essentials/how-much-do-we-need-each-day/recommended-number-serves-adults"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en-AU" dirty="0">
                <a:latin typeface="Arial" panose="020B0604020202020204" pitchFamily="34" charset="0"/>
                <a:cs typeface="Arial" panose="020B0604020202020204" pitchFamily="34" charset="0"/>
              </a:rPr>
              <a:t>Images: Designed by </a:t>
            </a:r>
            <a:r>
              <a:rPr lang="en-AU" dirty="0" err="1">
                <a:latin typeface="Arial" panose="020B0604020202020204" pitchFamily="34" charset="0"/>
                <a:cs typeface="Arial" panose="020B0604020202020204" pitchFamily="34" charset="0"/>
              </a:rPr>
              <a:t>Pexels</a:t>
            </a:r>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EB77E40-D0E8-4874-BAFC-253CC826BD69}" type="slidenum">
              <a:rPr lang="en-AU" smtClean="0"/>
              <a:t>1</a:t>
            </a:fld>
            <a:endParaRPr lang="en-AU"/>
          </a:p>
        </p:txBody>
      </p:sp>
    </p:spTree>
    <p:extLst>
      <p:ext uri="{BB962C8B-B14F-4D97-AF65-F5344CB8AC3E}">
        <p14:creationId xmlns:p14="http://schemas.microsoft.com/office/powerpoint/2010/main" val="1517981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3F15C-022B-5401-D97E-02FB327A85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617656-E034-52A9-1A31-6220CE81E7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EBE885-0915-8A42-07AD-C994284D21C6}"/>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280B6120-8E71-65DD-B126-4F761B28FA07}"/>
              </a:ext>
            </a:extLst>
          </p:cNvPr>
          <p:cNvSpPr>
            <a:spLocks noGrp="1"/>
          </p:cNvSpPr>
          <p:nvPr>
            <p:ph type="sldNum" sz="quarter" idx="5"/>
          </p:nvPr>
        </p:nvSpPr>
        <p:spPr/>
        <p:txBody>
          <a:bodyPr/>
          <a:lstStyle/>
          <a:p>
            <a:fld id="{0363BB70-5BCC-4C8B-B08C-EF437997776C}" type="slidenum">
              <a:rPr lang="en-AU" smtClean="0"/>
              <a:t>16</a:t>
            </a:fld>
            <a:endParaRPr lang="en-AU"/>
          </a:p>
        </p:txBody>
      </p:sp>
    </p:spTree>
    <p:extLst>
      <p:ext uri="{BB962C8B-B14F-4D97-AF65-F5344CB8AC3E}">
        <p14:creationId xmlns:p14="http://schemas.microsoft.com/office/powerpoint/2010/main" val="14032409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The Australian Guide to Healthy Eating (AGHE) is a visual representation of the Australian Dietary Guidelines. </a:t>
            </a:r>
          </a:p>
          <a:p>
            <a:pPr marL="181154" indent="-181154" defTabSz="966155">
              <a:buFont typeface="Arial" panose="020B0604020202020204" pitchFamily="34" charset="0"/>
              <a:buChar char="•"/>
              <a:defRPr/>
            </a:pPr>
            <a:r>
              <a:rPr lang="en-AU" sz="1100" dirty="0">
                <a:latin typeface="Arial" panose="020B0604020202020204" pitchFamily="34" charset="0"/>
                <a:cs typeface="Arial" panose="020B0604020202020204" pitchFamily="34" charset="0"/>
              </a:rPr>
              <a:t>It is a broad guide to the types and amounts of foods we should eat each day.</a:t>
            </a:r>
          </a:p>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The food groups:</a:t>
            </a:r>
          </a:p>
          <a:p>
            <a:pPr marL="724616" lvl="1" indent="-241539">
              <a:buFont typeface="+mj-lt"/>
              <a:buAutoNum type="arabicPeriod"/>
            </a:pPr>
            <a:r>
              <a:rPr lang="en-AU" sz="1100" dirty="0">
                <a:latin typeface="Arial" panose="020B0604020202020204" pitchFamily="34" charset="0"/>
                <a:cs typeface="Arial" panose="020B0604020202020204" pitchFamily="34" charset="0"/>
              </a:rPr>
              <a:t>Grain foods</a:t>
            </a:r>
          </a:p>
          <a:p>
            <a:pPr marL="724616" lvl="1" indent="-241539">
              <a:buFont typeface="+mj-lt"/>
              <a:buAutoNum type="arabicPeriod"/>
            </a:pPr>
            <a:r>
              <a:rPr lang="en-AU" sz="1100" dirty="0">
                <a:latin typeface="Arial" panose="020B0604020202020204" pitchFamily="34" charset="0"/>
                <a:cs typeface="Arial" panose="020B0604020202020204" pitchFamily="34" charset="0"/>
              </a:rPr>
              <a:t>Vegetables</a:t>
            </a:r>
          </a:p>
          <a:p>
            <a:pPr marL="724616" lvl="1" indent="-241539">
              <a:buFont typeface="+mj-lt"/>
              <a:buAutoNum type="arabicPeriod"/>
            </a:pPr>
            <a:r>
              <a:rPr lang="en-AU" sz="1100" dirty="0">
                <a:latin typeface="Arial" panose="020B0604020202020204" pitchFamily="34" charset="0"/>
                <a:cs typeface="Arial" panose="020B0604020202020204" pitchFamily="34" charset="0"/>
              </a:rPr>
              <a:t>Fruit</a:t>
            </a:r>
          </a:p>
          <a:p>
            <a:pPr marL="724616" lvl="1" indent="-241539">
              <a:buFont typeface="+mj-lt"/>
              <a:buAutoNum type="arabicPeriod"/>
            </a:pPr>
            <a:r>
              <a:rPr lang="en-AU" sz="1100" dirty="0">
                <a:latin typeface="Arial" panose="020B0604020202020204" pitchFamily="34" charset="0"/>
                <a:cs typeface="Arial" panose="020B0604020202020204" pitchFamily="34" charset="0"/>
              </a:rPr>
              <a:t>Dairy and alternatives</a:t>
            </a:r>
          </a:p>
          <a:p>
            <a:pPr marL="724616" lvl="1" indent="-241539">
              <a:buFont typeface="+mj-lt"/>
              <a:buAutoNum type="arabicPeriod"/>
            </a:pPr>
            <a:r>
              <a:rPr lang="en-AU" sz="1100" dirty="0">
                <a:latin typeface="Arial" panose="020B0604020202020204" pitchFamily="34" charset="0"/>
                <a:cs typeface="Arial" panose="020B0604020202020204" pitchFamily="34" charset="0"/>
              </a:rPr>
              <a:t>Meat and alternatives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dirty="0">
                <a:latin typeface="Arial" panose="020B0604020202020204" pitchFamily="34" charset="0"/>
                <a:cs typeface="Arial" panose="020B0604020202020204" pitchFamily="34" charset="0"/>
              </a:rPr>
              <a:t>Sitting off to the side are foods categorised as ‘sometimes’ foods.</a:t>
            </a:r>
            <a:r>
              <a:rPr lang="en-US" sz="1100" b="0" i="0" kern="1200" dirty="0">
                <a:solidFill>
                  <a:schemeClr val="tx1"/>
                </a:solidFill>
                <a:effectLst/>
                <a:latin typeface="Arial" panose="020B0604020202020204" pitchFamily="34" charset="0"/>
                <a:ea typeface="+mn-ea"/>
                <a:cs typeface="Arial" panose="020B0604020202020204" pitchFamily="34" charset="0"/>
              </a:rPr>
              <a:t> These foods are high in saturated fat and/or added sugars, added salt or alcohol and low in </a:t>
            </a:r>
            <a:r>
              <a:rPr lang="en-US" sz="1100" b="0" i="0" kern="1200" dirty="0" err="1">
                <a:solidFill>
                  <a:schemeClr val="tx1"/>
                </a:solidFill>
                <a:effectLst/>
                <a:latin typeface="Arial" panose="020B0604020202020204" pitchFamily="34" charset="0"/>
                <a:ea typeface="+mn-ea"/>
                <a:cs typeface="Arial" panose="020B0604020202020204" pitchFamily="34" charset="0"/>
              </a:rPr>
              <a:t>fibre</a:t>
            </a:r>
            <a:r>
              <a:rPr lang="en-US" sz="1100" b="0" i="0" kern="1200" dirty="0">
                <a:solidFill>
                  <a:schemeClr val="tx1"/>
                </a:solidFill>
                <a:effectLst/>
                <a:latin typeface="Arial" panose="020B0604020202020204" pitchFamily="34" charset="0"/>
                <a:ea typeface="+mn-ea"/>
                <a:cs typeface="Arial" panose="020B0604020202020204" pitchFamily="34" charset="0"/>
              </a:rPr>
              <a:t>. These foods and drinks can also be high in kilojoules (energy).</a:t>
            </a:r>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6D7DA54-C4FE-4877-8DF5-AF24F4B46978}" type="slidenum">
              <a:rPr lang="en-AU" smtClean="0"/>
              <a:t>17</a:t>
            </a:fld>
            <a:endParaRPr lang="en-AU"/>
          </a:p>
        </p:txBody>
      </p:sp>
    </p:spTree>
    <p:extLst>
      <p:ext uri="{BB962C8B-B14F-4D97-AF65-F5344CB8AC3E}">
        <p14:creationId xmlns:p14="http://schemas.microsoft.com/office/powerpoint/2010/main" val="19901107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dirty="0">
                <a:latin typeface="Arial" panose="020B0604020202020204" pitchFamily="34" charset="0"/>
                <a:cs typeface="Arial" panose="020B0604020202020204" pitchFamily="34" charset="0"/>
              </a:rPr>
              <a:t>[2.27]</a:t>
            </a:r>
          </a:p>
          <a:p>
            <a:endParaRPr lang="en-AU" sz="1100"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kern="0" dirty="0">
                <a:effectLst/>
                <a:latin typeface="Arial" panose="020B0604020202020204" pitchFamily="34" charset="0"/>
                <a:ea typeface="Calibri" panose="020F0502020204030204" pitchFamily="34" charset="0"/>
                <a:cs typeface="Arial" panose="020B0604020202020204" pitchFamily="34" charset="0"/>
              </a:rPr>
              <a:t>While this video is directed at teachers, it provides a good overview of the five food groups, represented in the Australian Guide to healthy Eating. </a:t>
            </a:r>
            <a:endParaRPr lang="en-AU" sz="1100" dirty="0"/>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83357E9-95E8-4A64-ABC1-2310E2F81D32}" type="slidenum">
              <a:rPr lang="en-AU" smtClean="0"/>
              <a:t>18</a:t>
            </a:fld>
            <a:endParaRPr lang="en-AU"/>
          </a:p>
        </p:txBody>
      </p:sp>
    </p:spTree>
    <p:extLst>
      <p:ext uri="{BB962C8B-B14F-4D97-AF65-F5344CB8AC3E}">
        <p14:creationId xmlns:p14="http://schemas.microsoft.com/office/powerpoint/2010/main" val="26787157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EFB5F-57D3-D66A-D163-E293A46465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7F0485-9EA8-4F37-A0EC-1CBC811350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829C1B-A067-3012-C9D7-CEE576DC6F7A}"/>
              </a:ext>
            </a:extLst>
          </p:cNvPr>
          <p:cNvSpPr>
            <a:spLocks noGrp="1"/>
          </p:cNvSpPr>
          <p:nvPr>
            <p:ph type="body" idx="1"/>
          </p:nvPr>
        </p:nvSpPr>
        <p:spPr/>
        <p:txBody>
          <a:bodyPr/>
          <a:lstStyle/>
          <a:p>
            <a:pPr marL="181154"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Grain foods comprise grains that can be cooked and eaten whole, ground into flour to make cereal foods, or made into breakfast cereals:</a:t>
            </a:r>
          </a:p>
          <a:p>
            <a:endParaRPr lang="en-US" sz="1100" dirty="0">
              <a:latin typeface="Arial" panose="020B0604020202020204" pitchFamily="34" charset="0"/>
              <a:cs typeface="Arial" panose="020B0604020202020204" pitchFamily="34" charset="0"/>
            </a:endParaRPr>
          </a:p>
          <a:p>
            <a:r>
              <a:rPr lang="en-AU" sz="1100" b="1" dirty="0">
                <a:latin typeface="Arial" panose="020B0604020202020204" pitchFamily="34" charset="0"/>
                <a:cs typeface="Arial" panose="020B0604020202020204" pitchFamily="34" charset="0"/>
              </a:rPr>
              <a:t>Breads:</a:t>
            </a:r>
            <a:r>
              <a:rPr lang="en-AU" sz="1100" dirty="0">
                <a:latin typeface="Arial" panose="020B0604020202020204" pitchFamily="34" charset="0"/>
                <a:cs typeface="Arial" panose="020B0604020202020204" pitchFamily="34" charset="0"/>
              </a:rPr>
              <a:t> wholemeal, wholegrain, white, rye, pita, focaccia, crispbreads.</a:t>
            </a:r>
          </a:p>
          <a:p>
            <a:r>
              <a:rPr lang="en-AU" sz="1100" b="1" dirty="0">
                <a:latin typeface="Arial" panose="020B0604020202020204" pitchFamily="34" charset="0"/>
                <a:cs typeface="Arial" panose="020B0604020202020204" pitchFamily="34" charset="0"/>
              </a:rPr>
              <a:t>Breakfast cereals:</a:t>
            </a:r>
            <a:r>
              <a:rPr lang="en-AU" sz="1100" dirty="0">
                <a:latin typeface="Arial" panose="020B0604020202020204" pitchFamily="34" charset="0"/>
                <a:cs typeface="Arial" panose="020B0604020202020204" pitchFamily="34" charset="0"/>
              </a:rPr>
              <a:t> high fibre (wholegrain) oats, porridge, muesli, wholewheat biscuits, ready to eat (such as cornflakes, </a:t>
            </a:r>
            <a:r>
              <a:rPr lang="en-AU" sz="1100" dirty="0" err="1">
                <a:latin typeface="Arial" panose="020B0604020202020204" pitchFamily="34" charset="0"/>
                <a:cs typeface="Arial" panose="020B0604020202020204" pitchFamily="34" charset="0"/>
              </a:rPr>
              <a:t>cheerios</a:t>
            </a:r>
            <a:r>
              <a:rPr lang="en-AU" sz="1100" dirty="0">
                <a:latin typeface="Arial" panose="020B0604020202020204" pitchFamily="34" charset="0"/>
                <a:cs typeface="Arial" panose="020B0604020202020204" pitchFamily="34" charset="0"/>
              </a:rPr>
              <a:t>).</a:t>
            </a:r>
          </a:p>
          <a:p>
            <a:r>
              <a:rPr lang="en-AU" sz="1100" b="1" dirty="0">
                <a:latin typeface="Arial" panose="020B0604020202020204" pitchFamily="34" charset="0"/>
                <a:cs typeface="Arial" panose="020B0604020202020204" pitchFamily="34" charset="0"/>
              </a:rPr>
              <a:t>Grains:</a:t>
            </a:r>
            <a:r>
              <a:rPr lang="en-AU" sz="1100" dirty="0">
                <a:latin typeface="Arial" panose="020B0604020202020204" pitchFamily="34" charset="0"/>
                <a:cs typeface="Arial" panose="020B0604020202020204" pitchFamily="34" charset="0"/>
              </a:rPr>
              <a:t> rice, barley, corn, polenta, buckwheat, spelt, millet.</a:t>
            </a:r>
          </a:p>
          <a:p>
            <a:r>
              <a:rPr lang="en-AU" sz="1100" b="1" dirty="0">
                <a:latin typeface="Arial" panose="020B0604020202020204" pitchFamily="34" charset="0"/>
                <a:cs typeface="Arial" panose="020B0604020202020204" pitchFamily="34" charset="0"/>
              </a:rPr>
              <a:t>Pasta: </a:t>
            </a:r>
            <a:r>
              <a:rPr lang="en-AU" sz="1100" dirty="0">
                <a:latin typeface="Arial" panose="020B0604020202020204" pitchFamily="34" charset="0"/>
                <a:cs typeface="Arial" panose="020B0604020202020204" pitchFamily="34" charset="0"/>
              </a:rPr>
              <a:t>short and long (white and wholemeal).</a:t>
            </a:r>
            <a:endParaRPr lang="en-AU" sz="1100" b="1" dirty="0">
              <a:latin typeface="Arial" panose="020B0604020202020204" pitchFamily="34" charset="0"/>
              <a:cs typeface="Arial" panose="020B0604020202020204" pitchFamily="34" charset="0"/>
            </a:endParaRPr>
          </a:p>
          <a:p>
            <a:r>
              <a:rPr lang="en-AU" sz="1100" b="1" dirty="0">
                <a:latin typeface="Arial" panose="020B0604020202020204" pitchFamily="34" charset="0"/>
                <a:cs typeface="Arial" panose="020B0604020202020204" pitchFamily="34" charset="0"/>
              </a:rPr>
              <a:t>Other products:</a:t>
            </a:r>
            <a:r>
              <a:rPr lang="en-AU" sz="1100" dirty="0">
                <a:latin typeface="Arial" panose="020B0604020202020204" pitchFamily="34" charset="0"/>
                <a:cs typeface="Arial" panose="020B0604020202020204" pitchFamily="34" charset="0"/>
              </a:rPr>
              <a:t> noodles, English muffin, crumpet, rice cakes, couscous, popcorn, flour.</a:t>
            </a:r>
          </a:p>
          <a:p>
            <a:endParaRPr lang="en-AU" sz="1100" dirty="0">
              <a:latin typeface="Arial" panose="020B0604020202020204" pitchFamily="34" charset="0"/>
              <a:cs typeface="Arial" panose="020B0604020202020204" pitchFamily="34" charset="0"/>
            </a:endParaRPr>
          </a:p>
          <a:p>
            <a:pPr marL="181154"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The recommendation is for ‘mostly wholegrain and/or high cereal fibre varieties’ (at least two thirds). Wholegrain cereals contain more nutrients than refined cereal foods (e.g. white bread), because many of the important nutrients occur in the outer layer of the grain which is lost during processing.</a:t>
            </a:r>
          </a:p>
          <a:p>
            <a:pPr marL="181154" indent="-181154">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a:p>
            <a:pPr defTabSz="966155">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Pexels</a:t>
            </a:r>
            <a:r>
              <a:rPr lang="en-AU" sz="1100" dirty="0">
                <a:latin typeface="Arial" panose="020B0604020202020204" pitchFamily="34" charset="0"/>
                <a:cs typeface="Arial" panose="020B0604020202020204" pitchFamily="34" charset="0"/>
              </a:rPr>
              <a:t> and </a:t>
            </a:r>
            <a:r>
              <a:rPr lang="en-AU" sz="1100" dirty="0" err="1">
                <a:latin typeface="Arial" panose="020B0604020202020204" pitchFamily="34" charset="0"/>
                <a:cs typeface="Arial" panose="020B0604020202020204" pitchFamily="34" charset="0"/>
              </a:rPr>
              <a:t>Freepik</a:t>
            </a:r>
            <a:endParaRPr lang="en-AU" sz="1100" dirty="0">
              <a:latin typeface="Arial" panose="020B0604020202020204" pitchFamily="34" charset="0"/>
              <a:cs typeface="Arial" panose="020B0604020202020204" pitchFamily="34" charset="0"/>
            </a:endParaRPr>
          </a:p>
          <a:p>
            <a:pPr marL="0" marR="0" lvl="0" indent="0" algn="l" defTabSz="966155" rtl="0" eaLnBrk="1" fontAlgn="auto" latinLnBrk="0" hangingPunct="1">
              <a:lnSpc>
                <a:spcPct val="100000"/>
              </a:lnSpc>
              <a:spcBef>
                <a:spcPts val="0"/>
              </a:spcBef>
              <a:spcAft>
                <a:spcPts val="0"/>
              </a:spcAft>
              <a:buClrTx/>
              <a:buSzTx/>
              <a:buFontTx/>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pPr defTabSz="966155">
              <a:defRPr/>
            </a:pPr>
            <a:endParaRPr lang="en-AU" sz="1100" dirty="0">
              <a:latin typeface="Arial" panose="020B0604020202020204" pitchFamily="34" charset="0"/>
              <a:cs typeface="Arial" panose="020B0604020202020204" pitchFamily="34" charset="0"/>
            </a:endParaRPr>
          </a:p>
          <a:p>
            <a:endParaRPr lang="en-AU" sz="11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321F15E-BA65-C028-9D1D-BFD0065D8C71}"/>
              </a:ext>
            </a:extLst>
          </p:cNvPr>
          <p:cNvSpPr>
            <a:spLocks noGrp="1"/>
          </p:cNvSpPr>
          <p:nvPr>
            <p:ph type="sldNum" sz="quarter" idx="5"/>
          </p:nvPr>
        </p:nvSpPr>
        <p:spPr/>
        <p:txBody>
          <a:bodyPr/>
          <a:lstStyle/>
          <a:p>
            <a:fld id="{E6D7DA54-C4FE-4877-8DF5-AF24F4B46978}" type="slidenum">
              <a:rPr lang="en-AU" smtClean="0"/>
              <a:t>19</a:t>
            </a:fld>
            <a:endParaRPr lang="en-AU"/>
          </a:p>
        </p:txBody>
      </p:sp>
    </p:spTree>
    <p:extLst>
      <p:ext uri="{BB962C8B-B14F-4D97-AF65-F5344CB8AC3E}">
        <p14:creationId xmlns:p14="http://schemas.microsoft.com/office/powerpoint/2010/main" val="4811300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A10F0-7B40-FE27-3572-4AE8D76D30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770CA1-577B-B003-09FF-77E317195F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1524AD-5D92-3085-DD76-CC8A487686BF}"/>
              </a:ext>
            </a:extLst>
          </p:cNvPr>
          <p:cNvSpPr>
            <a:spLocks noGrp="1"/>
          </p:cNvSpPr>
          <p:nvPr>
            <p:ph type="body" idx="1"/>
          </p:nvPr>
        </p:nvSpPr>
        <p:spPr/>
        <p:txBody>
          <a:bodyPr/>
          <a:lstStyle/>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Types of vegetables (also includes legumes and beans):</a:t>
            </a:r>
          </a:p>
          <a:p>
            <a:endParaRPr lang="en-AU" sz="1100" b="1" dirty="0">
              <a:latin typeface="Arial" panose="020B0604020202020204" pitchFamily="34" charset="0"/>
              <a:cs typeface="Arial" panose="020B0604020202020204" pitchFamily="34" charset="0"/>
            </a:endParaRPr>
          </a:p>
          <a:p>
            <a:r>
              <a:rPr lang="en-AU" sz="1100" b="1" dirty="0">
                <a:latin typeface="Arial" panose="020B0604020202020204" pitchFamily="34" charset="0"/>
                <a:cs typeface="Arial" panose="020B0604020202020204" pitchFamily="34" charset="0"/>
              </a:rPr>
              <a:t>Dark green and cruciferous:</a:t>
            </a:r>
            <a:r>
              <a:rPr lang="en-AU" sz="1100" dirty="0">
                <a:latin typeface="Arial" panose="020B0604020202020204" pitchFamily="34" charset="0"/>
                <a:cs typeface="Arial" panose="020B0604020202020204" pitchFamily="34" charset="0"/>
              </a:rPr>
              <a:t> broccoli, brussels sprouts, </a:t>
            </a:r>
            <a:r>
              <a:rPr lang="en-AU" sz="1100" dirty="0" err="1">
                <a:latin typeface="Arial" panose="020B0604020202020204" pitchFamily="34" charset="0"/>
                <a:cs typeface="Arial" panose="020B0604020202020204" pitchFamily="34" charset="0"/>
              </a:rPr>
              <a:t>bok</a:t>
            </a:r>
            <a:r>
              <a:rPr lang="en-AU" sz="1100" dirty="0">
                <a:latin typeface="Arial" panose="020B0604020202020204" pitchFamily="34" charset="0"/>
                <a:cs typeface="Arial" panose="020B0604020202020204" pitchFamily="34" charset="0"/>
              </a:rPr>
              <a:t> choy, cabbages, cauliflower, lettuce, spinach, snow peas.</a:t>
            </a:r>
          </a:p>
          <a:p>
            <a:r>
              <a:rPr lang="en-AU" sz="1100" b="1" dirty="0">
                <a:latin typeface="Arial" panose="020B0604020202020204" pitchFamily="34" charset="0"/>
                <a:cs typeface="Arial" panose="020B0604020202020204" pitchFamily="34" charset="0"/>
              </a:rPr>
              <a:t>Root/ tubular/ bulb: </a:t>
            </a:r>
            <a:r>
              <a:rPr lang="en-AU" sz="1100" dirty="0">
                <a:latin typeface="Arial" panose="020B0604020202020204" pitchFamily="34" charset="0"/>
                <a:cs typeface="Arial" panose="020B0604020202020204" pitchFamily="34" charset="0"/>
              </a:rPr>
              <a:t>potato, sweet potato, carrots, beetroot, onion, shallots, garlic, swede, turnip.</a:t>
            </a:r>
          </a:p>
          <a:p>
            <a:r>
              <a:rPr lang="en-AU" sz="1100" b="1" dirty="0">
                <a:latin typeface="Arial" panose="020B0604020202020204" pitchFamily="34" charset="0"/>
                <a:cs typeface="Arial" panose="020B0604020202020204" pitchFamily="34" charset="0"/>
              </a:rPr>
              <a:t>Legumes/ beans:</a:t>
            </a:r>
            <a:r>
              <a:rPr lang="en-AU" sz="1100" dirty="0">
                <a:latin typeface="Arial" panose="020B0604020202020204" pitchFamily="34" charset="0"/>
                <a:cs typeface="Arial" panose="020B0604020202020204" pitchFamily="34" charset="0"/>
              </a:rPr>
              <a:t> kidney beans, soybeans, lima beans, cannellini beans, chickpeas, lentils, split peas, tofu.</a:t>
            </a:r>
          </a:p>
          <a:p>
            <a:r>
              <a:rPr lang="en-AU" sz="1100" b="1" dirty="0">
                <a:latin typeface="Arial" panose="020B0604020202020204" pitchFamily="34" charset="0"/>
                <a:cs typeface="Arial" panose="020B0604020202020204" pitchFamily="34" charset="0"/>
              </a:rPr>
              <a:t>Other:</a:t>
            </a:r>
            <a:r>
              <a:rPr lang="en-AU" sz="1100" dirty="0">
                <a:latin typeface="Arial" panose="020B0604020202020204" pitchFamily="34" charset="0"/>
                <a:cs typeface="Arial" panose="020B0604020202020204" pitchFamily="34" charset="0"/>
              </a:rPr>
              <a:t> tomato, celery, zucchini, avocado, capsicum, eggplant, mushrooms, cucumber, pumpkin, green peas, green beans.</a:t>
            </a:r>
          </a:p>
          <a:p>
            <a:endParaRPr lang="en-AU" sz="1100" dirty="0">
              <a:latin typeface="Arial" panose="020B0604020202020204" pitchFamily="34" charset="0"/>
              <a:cs typeface="Arial" panose="020B0604020202020204" pitchFamily="34" charset="0"/>
            </a:endParaRPr>
          </a:p>
          <a:p>
            <a:pPr marL="181154" indent="-181154">
              <a:buFont typeface="Arial" panose="020B0604020202020204" pitchFamily="34" charset="0"/>
              <a:buChar char="•"/>
            </a:pPr>
            <a:r>
              <a:rPr lang="en-US" sz="1100" dirty="0">
                <a:solidFill>
                  <a:srgbClr val="000000"/>
                </a:solidFill>
                <a:latin typeface="Arial" panose="020B0604020202020204" pitchFamily="34" charset="0"/>
                <a:cs typeface="Arial" panose="020B0604020202020204" pitchFamily="34" charset="0"/>
              </a:rPr>
              <a:t>Eat different colours of vegetables, as the different colour groups have different vitamins and minerals.  </a:t>
            </a:r>
          </a:p>
          <a:p>
            <a:pPr marL="181154" indent="-181154">
              <a:buFont typeface="Arial" panose="020B0604020202020204" pitchFamily="34" charset="0"/>
              <a:buChar char="•"/>
            </a:pPr>
            <a:r>
              <a:rPr lang="en-US" sz="1100" dirty="0">
                <a:solidFill>
                  <a:srgbClr val="000000"/>
                </a:solidFill>
                <a:latin typeface="Arial" panose="020B0604020202020204" pitchFamily="34" charset="0"/>
                <a:cs typeface="Arial" panose="020B0604020202020204" pitchFamily="34" charset="0"/>
              </a:rPr>
              <a:t>Vegetables such as tomatoes and pumpkins are </a:t>
            </a:r>
            <a:r>
              <a:rPr lang="en-US" sz="1100" b="1" dirty="0">
                <a:solidFill>
                  <a:srgbClr val="000000"/>
                </a:solidFill>
                <a:latin typeface="Arial" panose="020B0604020202020204" pitchFamily="34" charset="0"/>
                <a:cs typeface="Arial" panose="020B0604020202020204" pitchFamily="34" charset="0"/>
              </a:rPr>
              <a:t>technically classified as fruit </a:t>
            </a:r>
            <a:r>
              <a:rPr lang="en-US" sz="1100" dirty="0">
                <a:solidFill>
                  <a:srgbClr val="000000"/>
                </a:solidFill>
                <a:latin typeface="Arial" panose="020B0604020202020204" pitchFamily="34" charset="0"/>
                <a:cs typeface="Arial" panose="020B0604020202020204" pitchFamily="34" charset="0"/>
              </a:rPr>
              <a:t>because they have seeds. They are included in the vegetable group because they have similar nutritional properties as vegetables and are typically eaten as a vegetable.  </a:t>
            </a:r>
          </a:p>
          <a:p>
            <a:pPr marL="181154" indent="-181154">
              <a:buFont typeface="Arial" panose="020B0604020202020204" pitchFamily="34" charset="0"/>
              <a:buChar char="•"/>
            </a:pPr>
            <a:endParaRPr lang="en-US" sz="1100" dirty="0">
              <a:solidFill>
                <a:srgbClr val="000000"/>
              </a:solidFill>
              <a:latin typeface="Arial" panose="020B0604020202020204" pitchFamily="34" charset="0"/>
              <a:cs typeface="Arial" panose="020B0604020202020204" pitchFamily="34" charset="0"/>
            </a:endParaRPr>
          </a:p>
          <a:p>
            <a:pPr defTabSz="966155">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Freepik</a:t>
            </a:r>
            <a:endParaRPr lang="en-AU" sz="1100" dirty="0">
              <a:latin typeface="Arial" panose="020B0604020202020204" pitchFamily="34" charset="0"/>
              <a:cs typeface="Arial" panose="020B0604020202020204" pitchFamily="34" charset="0"/>
            </a:endParaRPr>
          </a:p>
          <a:p>
            <a:pPr marL="0" marR="0" lvl="0" indent="0" algn="l" defTabSz="966155" rtl="0" eaLnBrk="1" fontAlgn="auto" latinLnBrk="0" hangingPunct="1">
              <a:lnSpc>
                <a:spcPct val="100000"/>
              </a:lnSpc>
              <a:spcBef>
                <a:spcPts val="0"/>
              </a:spcBef>
              <a:spcAft>
                <a:spcPts val="0"/>
              </a:spcAft>
              <a:buClrTx/>
              <a:buSzTx/>
              <a:buFontTx/>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pPr defTabSz="966155">
              <a:defRPr/>
            </a:pPr>
            <a:endParaRPr lang="en-AU" sz="1100" dirty="0">
              <a:latin typeface="Arial" panose="020B0604020202020204" pitchFamily="34" charset="0"/>
              <a:cs typeface="Arial" panose="020B0604020202020204" pitchFamily="34" charset="0"/>
            </a:endParaRPr>
          </a:p>
          <a:p>
            <a:endParaRPr lang="en-US" sz="1100" dirty="0">
              <a:solidFill>
                <a:srgbClr val="000000"/>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64D54D9-5AC9-A538-437F-EFE333431943}"/>
              </a:ext>
            </a:extLst>
          </p:cNvPr>
          <p:cNvSpPr>
            <a:spLocks noGrp="1"/>
          </p:cNvSpPr>
          <p:nvPr>
            <p:ph type="sldNum" sz="quarter" idx="5"/>
          </p:nvPr>
        </p:nvSpPr>
        <p:spPr/>
        <p:txBody>
          <a:bodyPr/>
          <a:lstStyle/>
          <a:p>
            <a:fld id="{E6D7DA54-C4FE-4877-8DF5-AF24F4B46978}" type="slidenum">
              <a:rPr lang="en-AU" smtClean="0"/>
              <a:t>20</a:t>
            </a:fld>
            <a:endParaRPr lang="en-AU"/>
          </a:p>
        </p:txBody>
      </p:sp>
    </p:spTree>
    <p:extLst>
      <p:ext uri="{BB962C8B-B14F-4D97-AF65-F5344CB8AC3E}">
        <p14:creationId xmlns:p14="http://schemas.microsoft.com/office/powerpoint/2010/main" val="16403202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C4928-D64D-912D-8F42-22EE7C14C7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DCF1B2-6BD1-A227-E4D7-143DA0938C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1A9EC3-B8F6-53B9-5473-1DB553478917}"/>
              </a:ext>
            </a:extLst>
          </p:cNvPr>
          <p:cNvSpPr>
            <a:spLocks noGrp="1"/>
          </p:cNvSpPr>
          <p:nvPr>
            <p:ph type="body" idx="1"/>
          </p:nvPr>
        </p:nvSpPr>
        <p:spPr/>
        <p:txBody>
          <a:bodyPr/>
          <a:lstStyle/>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Types of fruit:</a:t>
            </a:r>
          </a:p>
          <a:p>
            <a:endParaRPr lang="en-AU" sz="1100" b="1" dirty="0">
              <a:latin typeface="Arial" panose="020B0604020202020204" pitchFamily="34" charset="0"/>
              <a:cs typeface="Arial" panose="020B0604020202020204" pitchFamily="34" charset="0"/>
            </a:endParaRPr>
          </a:p>
          <a:p>
            <a:r>
              <a:rPr lang="en-AU" sz="1100" b="1" dirty="0">
                <a:latin typeface="Arial" panose="020B0604020202020204" pitchFamily="34" charset="0"/>
                <a:cs typeface="Arial" panose="020B0604020202020204" pitchFamily="34" charset="0"/>
              </a:rPr>
              <a:t>Pome fruit:</a:t>
            </a:r>
            <a:r>
              <a:rPr lang="en-AU" sz="1100" dirty="0">
                <a:latin typeface="Arial" panose="020B0604020202020204" pitchFamily="34" charset="0"/>
                <a:cs typeface="Arial" panose="020B0604020202020204" pitchFamily="34" charset="0"/>
              </a:rPr>
              <a:t> apple, pear.</a:t>
            </a:r>
          </a:p>
          <a:p>
            <a:r>
              <a:rPr lang="en-AU" sz="1100" b="1" dirty="0">
                <a:latin typeface="Arial" panose="020B0604020202020204" pitchFamily="34" charset="0"/>
                <a:cs typeface="Arial" panose="020B0604020202020204" pitchFamily="34" charset="0"/>
              </a:rPr>
              <a:t>Citrus fruit: </a:t>
            </a:r>
            <a:r>
              <a:rPr lang="en-AU" sz="1100" dirty="0">
                <a:latin typeface="Arial" panose="020B0604020202020204" pitchFamily="34" charset="0"/>
                <a:cs typeface="Arial" panose="020B0604020202020204" pitchFamily="34" charset="0"/>
              </a:rPr>
              <a:t>orange, mandarin, grapefruit.</a:t>
            </a:r>
          </a:p>
          <a:p>
            <a:r>
              <a:rPr lang="en-AU" sz="1100" b="1" dirty="0">
                <a:latin typeface="Arial" panose="020B0604020202020204" pitchFamily="34" charset="0"/>
                <a:cs typeface="Arial" panose="020B0604020202020204" pitchFamily="34" charset="0"/>
              </a:rPr>
              <a:t>Stone fruit:</a:t>
            </a:r>
            <a:r>
              <a:rPr lang="en-AU" sz="1100" dirty="0">
                <a:latin typeface="Arial" panose="020B0604020202020204" pitchFamily="34" charset="0"/>
                <a:cs typeface="Arial" panose="020B0604020202020204" pitchFamily="34" charset="0"/>
              </a:rPr>
              <a:t> apricot, cherry, peach, nectarine, plum.</a:t>
            </a:r>
          </a:p>
          <a:p>
            <a:r>
              <a:rPr lang="en-AU" sz="1100" b="1" dirty="0">
                <a:latin typeface="Arial" panose="020B0604020202020204" pitchFamily="34" charset="0"/>
                <a:cs typeface="Arial" panose="020B0604020202020204" pitchFamily="34" charset="0"/>
              </a:rPr>
              <a:t>Tropical:</a:t>
            </a:r>
            <a:r>
              <a:rPr lang="en-AU" sz="1100" dirty="0">
                <a:latin typeface="Arial" panose="020B0604020202020204" pitchFamily="34" charset="0"/>
                <a:cs typeface="Arial" panose="020B0604020202020204" pitchFamily="34" charset="0"/>
              </a:rPr>
              <a:t> banana, paw </a:t>
            </a:r>
            <a:r>
              <a:rPr lang="en-AU" sz="1100" dirty="0" err="1">
                <a:latin typeface="Arial" panose="020B0604020202020204" pitchFamily="34" charset="0"/>
                <a:cs typeface="Arial" panose="020B0604020202020204" pitchFamily="34" charset="0"/>
              </a:rPr>
              <a:t>paw</a:t>
            </a:r>
            <a:r>
              <a:rPr lang="en-AU" sz="1100" dirty="0">
                <a:latin typeface="Arial" panose="020B0604020202020204" pitchFamily="34" charset="0"/>
                <a:cs typeface="Arial" panose="020B0604020202020204" pitchFamily="34" charset="0"/>
              </a:rPr>
              <a:t>, mangoes, pineapple and melon.</a:t>
            </a:r>
          </a:p>
          <a:p>
            <a:r>
              <a:rPr lang="en-AU" sz="1100" b="1" dirty="0">
                <a:latin typeface="Arial" panose="020B0604020202020204" pitchFamily="34" charset="0"/>
                <a:cs typeface="Arial" panose="020B0604020202020204" pitchFamily="34" charset="0"/>
              </a:rPr>
              <a:t>Berries: </a:t>
            </a:r>
            <a:r>
              <a:rPr lang="en-AU" sz="1100" dirty="0">
                <a:latin typeface="Arial" panose="020B0604020202020204" pitchFamily="34" charset="0"/>
                <a:cs typeface="Arial" panose="020B0604020202020204" pitchFamily="34" charset="0"/>
              </a:rPr>
              <a:t>strawberry, blueberry, raspberry, blackberry.</a:t>
            </a:r>
          </a:p>
          <a:p>
            <a:r>
              <a:rPr lang="en-AU" sz="1100" b="1" dirty="0">
                <a:latin typeface="Arial" panose="020B0604020202020204" pitchFamily="34" charset="0"/>
                <a:cs typeface="Arial" panose="020B0604020202020204" pitchFamily="34" charset="0"/>
              </a:rPr>
              <a:t>Other:</a:t>
            </a:r>
            <a:r>
              <a:rPr lang="en-AU" sz="1100" dirty="0">
                <a:latin typeface="Arial" panose="020B0604020202020204" pitchFamily="34" charset="0"/>
                <a:cs typeface="Arial" panose="020B0604020202020204" pitchFamily="34" charset="0"/>
              </a:rPr>
              <a:t> grapes, passionfruit.</a:t>
            </a:r>
          </a:p>
          <a:p>
            <a:endParaRPr lang="en-AU" sz="1100" dirty="0">
              <a:latin typeface="Arial" panose="020B0604020202020204" pitchFamily="34" charset="0"/>
              <a:cs typeface="Arial" panose="020B0604020202020204" pitchFamily="34" charset="0"/>
            </a:endParaRPr>
          </a:p>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Whole or chopped fruit is the best choice. </a:t>
            </a:r>
          </a:p>
          <a:p>
            <a:pPr marL="181154" indent="-181154" defTabSz="966155">
              <a:buFont typeface="Arial" panose="020B0604020202020204" pitchFamily="34" charset="0"/>
              <a:buChar char="•"/>
              <a:defRPr/>
            </a:pPr>
            <a:r>
              <a:rPr lang="en-US" sz="1100" dirty="0">
                <a:solidFill>
                  <a:srgbClr val="000000"/>
                </a:solidFill>
                <a:latin typeface="Arial" panose="020B0604020202020204" pitchFamily="34" charset="0"/>
                <a:cs typeface="Arial" panose="020B0604020202020204" pitchFamily="34" charset="0"/>
              </a:rPr>
              <a:t>Fresh, frozen and canned fruits are all part of this food group. It is best to avoid fruits canned in syrup and choose varieties canned in natural juice or water instead. </a:t>
            </a:r>
            <a:endParaRPr lang="en-AU" sz="1100" dirty="0">
              <a:latin typeface="Arial" panose="020B0604020202020204" pitchFamily="34" charset="0"/>
              <a:cs typeface="Arial" panose="020B0604020202020204" pitchFamily="34" charset="0"/>
            </a:endParaRPr>
          </a:p>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Choose dried fruit or fruit juice only occasionally:</a:t>
            </a:r>
          </a:p>
          <a:p>
            <a:pPr marL="664232" lvl="1"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Eating dried fruit regularly is not recommended as it is high in kilojoules, can stick to the teeth and increases the risk of dental decay. You can also easily eat more than you realise.</a:t>
            </a:r>
            <a:r>
              <a:rPr lang="en-US" sz="1100" dirty="0">
                <a:solidFill>
                  <a:srgbClr val="000000"/>
                </a:solidFill>
                <a:latin typeface="Arial" panose="020B0604020202020204" pitchFamily="34" charset="0"/>
                <a:cs typeface="Arial" panose="020B0604020202020204" pitchFamily="34" charset="0"/>
              </a:rPr>
              <a:t> </a:t>
            </a:r>
          </a:p>
          <a:p>
            <a:pPr marL="664232" lvl="1"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Fruit juice is acidic and can increase the risk of dental decay.  Fruit juice also has less fibre and other nutrients than whole fruit.</a:t>
            </a:r>
            <a:endParaRPr lang="en-AU" sz="1100" dirty="0">
              <a:latin typeface="Arial" panose="020B0604020202020204" pitchFamily="34" charset="0"/>
              <a:cs typeface="Arial" panose="020B0604020202020204" pitchFamily="34" charset="0"/>
            </a:endParaRPr>
          </a:p>
          <a:p>
            <a:pPr marL="181154" indent="-181154">
              <a:buFont typeface="Arial" panose="020B0604020202020204" pitchFamily="34" charset="0"/>
              <a:buChar char="•"/>
            </a:pPr>
            <a:r>
              <a:rPr lang="en-US" sz="1100" dirty="0"/>
              <a:t>Different fruits can help protect our bodies in different ways, so it’s important to choose a variety, including different colours, each day.</a:t>
            </a:r>
          </a:p>
          <a:p>
            <a:endParaRPr lang="en-US" sz="1100" dirty="0"/>
          </a:p>
          <a:p>
            <a:r>
              <a:rPr lang="en-US" sz="1100" b="1" dirty="0"/>
              <a:t>Differences between fruit and vegetables</a:t>
            </a:r>
          </a:p>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Fruits and vegetables are from different parts of a plant. </a:t>
            </a:r>
            <a:r>
              <a:rPr lang="en-AU" sz="1100" b="1" dirty="0">
                <a:latin typeface="Arial" panose="020B0604020202020204" pitchFamily="34" charset="0"/>
                <a:cs typeface="Arial" panose="020B0604020202020204" pitchFamily="34" charset="0"/>
              </a:rPr>
              <a:t>Fruits come from the flowering part of a plant and contain seeds.</a:t>
            </a:r>
            <a:r>
              <a:rPr lang="en-AU" sz="1100" dirty="0">
                <a:latin typeface="Arial" panose="020B0604020202020204" pitchFamily="34" charset="0"/>
                <a:cs typeface="Arial" panose="020B0604020202020204" pitchFamily="34" charset="0"/>
              </a:rPr>
              <a:t> </a:t>
            </a:r>
            <a:r>
              <a:rPr lang="en-AU" sz="1100" b="1" dirty="0">
                <a:latin typeface="Arial" panose="020B0604020202020204" pitchFamily="34" charset="0"/>
                <a:cs typeface="Arial" panose="020B0604020202020204" pitchFamily="34" charset="0"/>
              </a:rPr>
              <a:t>Vegetables are the edible parts of a plant, such as the leaves, stem, roots, and bulbs.</a:t>
            </a:r>
          </a:p>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Fruits that are eaten like vegetables: pumpkin, cucumber, tomato (and therefore part of the vegetable group).</a:t>
            </a:r>
          </a:p>
          <a:p>
            <a:pPr marL="181154" indent="-181154">
              <a:buFont typeface="Arial" panose="020B0604020202020204" pitchFamily="34" charset="0"/>
              <a:buChar char="•"/>
            </a:pPr>
            <a:endParaRPr lang="en-AU" sz="1100" dirty="0">
              <a:latin typeface="Arial" panose="020B0604020202020204" pitchFamily="34" charset="0"/>
              <a:cs typeface="Arial" panose="020B0604020202020204" pitchFamily="34" charset="0"/>
            </a:endParaRPr>
          </a:p>
          <a:p>
            <a:pPr defTabSz="966155">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Pexels</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Freepik</a:t>
            </a:r>
            <a:r>
              <a:rPr lang="en-AU" sz="1100" dirty="0">
                <a:latin typeface="Arial" panose="020B0604020202020204" pitchFamily="34" charset="0"/>
                <a:cs typeface="Arial" panose="020B0604020202020204" pitchFamily="34" charset="0"/>
              </a:rPr>
              <a:t> and ChatGPT</a:t>
            </a:r>
          </a:p>
          <a:p>
            <a:pPr marL="0" marR="0" lvl="0" indent="0" algn="l" defTabSz="966155" rtl="0" eaLnBrk="1" fontAlgn="auto" latinLnBrk="0" hangingPunct="1">
              <a:lnSpc>
                <a:spcPct val="100000"/>
              </a:lnSpc>
              <a:spcBef>
                <a:spcPts val="0"/>
              </a:spcBef>
              <a:spcAft>
                <a:spcPts val="0"/>
              </a:spcAft>
              <a:buClrTx/>
              <a:buSzTx/>
              <a:buFontTx/>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pPr defTabSz="966155">
              <a:defRPr/>
            </a:pPr>
            <a:endParaRPr lang="en-AU" sz="1100" dirty="0">
              <a:latin typeface="Arial" panose="020B0604020202020204" pitchFamily="34" charset="0"/>
              <a:cs typeface="Arial" panose="020B0604020202020204" pitchFamily="34" charset="0"/>
            </a:endParaRPr>
          </a:p>
          <a:p>
            <a:endParaRPr lang="en-AU" sz="11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8BB8F03-8C9B-BFBA-BCAF-A25BCA681126}"/>
              </a:ext>
            </a:extLst>
          </p:cNvPr>
          <p:cNvSpPr>
            <a:spLocks noGrp="1"/>
          </p:cNvSpPr>
          <p:nvPr>
            <p:ph type="sldNum" sz="quarter" idx="5"/>
          </p:nvPr>
        </p:nvSpPr>
        <p:spPr/>
        <p:txBody>
          <a:bodyPr/>
          <a:lstStyle/>
          <a:p>
            <a:fld id="{E6D7DA54-C4FE-4877-8DF5-AF24F4B46978}" type="slidenum">
              <a:rPr lang="en-AU" smtClean="0"/>
              <a:t>21</a:t>
            </a:fld>
            <a:endParaRPr lang="en-AU"/>
          </a:p>
        </p:txBody>
      </p:sp>
    </p:spTree>
    <p:extLst>
      <p:ext uri="{BB962C8B-B14F-4D97-AF65-F5344CB8AC3E}">
        <p14:creationId xmlns:p14="http://schemas.microsoft.com/office/powerpoint/2010/main" val="41062969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357836-0DA4-CF98-775A-7BD2F21089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76159C-DA1A-5A1F-252D-D6FD14B3B3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CBA8C2-1B04-6C25-5783-8D52EA4739B0}"/>
              </a:ext>
            </a:extLst>
          </p:cNvPr>
          <p:cNvSpPr>
            <a:spLocks noGrp="1"/>
          </p:cNvSpPr>
          <p:nvPr>
            <p:ph type="body" idx="1"/>
          </p:nvPr>
        </p:nvSpPr>
        <p:spPr/>
        <p:txBody>
          <a:bodyPr/>
          <a:lstStyle/>
          <a:p>
            <a:pPr marL="181154"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The complex carbohydrates in these foods are slowly digested, which provides energy over time and helps prevent overeating.</a:t>
            </a:r>
          </a:p>
          <a:p>
            <a:pPr marL="181154"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Carbohydrate provides the best source of energy for the brain. </a:t>
            </a:r>
          </a:p>
          <a:p>
            <a:pPr marL="181154"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Fibre helps us stay fuller for longer, which can help with concentration.</a:t>
            </a:r>
          </a:p>
          <a:p>
            <a:pPr marL="181154"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Fibre is especially useful in keeping the digestive track (including the intestines) healthy and can assist with constipation.</a:t>
            </a:r>
          </a:p>
          <a:p>
            <a:pPr marL="181154"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The vast range of vitamins and minerals are important for growth and repair, healthy ageing, and preventing chronic conditions. </a:t>
            </a:r>
          </a:p>
          <a:p>
            <a:pPr marL="181154" indent="-181154">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a:p>
            <a:pPr defTabSz="966155">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Pexels</a:t>
            </a:r>
            <a:r>
              <a:rPr lang="en-AU" sz="1100" dirty="0">
                <a:latin typeface="Arial" panose="020B0604020202020204" pitchFamily="34" charset="0"/>
                <a:cs typeface="Arial" panose="020B0604020202020204" pitchFamily="34" charset="0"/>
              </a:rPr>
              <a:t> and </a:t>
            </a:r>
            <a:r>
              <a:rPr lang="en-AU" sz="1100" dirty="0" err="1">
                <a:latin typeface="Arial" panose="020B0604020202020204" pitchFamily="34" charset="0"/>
                <a:cs typeface="Arial" panose="020B0604020202020204" pitchFamily="34" charset="0"/>
              </a:rPr>
              <a:t>Freepik</a:t>
            </a:r>
            <a:endParaRPr lang="en-AU" sz="11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D9163C1-1200-C9C6-5061-ED4715631C83}"/>
              </a:ext>
            </a:extLst>
          </p:cNvPr>
          <p:cNvSpPr>
            <a:spLocks noGrp="1"/>
          </p:cNvSpPr>
          <p:nvPr>
            <p:ph type="sldNum" sz="quarter" idx="5"/>
          </p:nvPr>
        </p:nvSpPr>
        <p:spPr/>
        <p:txBody>
          <a:bodyPr/>
          <a:lstStyle/>
          <a:p>
            <a:fld id="{E6D7DA54-C4FE-4877-8DF5-AF24F4B46978}" type="slidenum">
              <a:rPr lang="en-AU" smtClean="0"/>
              <a:t>22</a:t>
            </a:fld>
            <a:endParaRPr lang="en-AU"/>
          </a:p>
        </p:txBody>
      </p:sp>
    </p:spTree>
    <p:extLst>
      <p:ext uri="{BB962C8B-B14F-4D97-AF65-F5344CB8AC3E}">
        <p14:creationId xmlns:p14="http://schemas.microsoft.com/office/powerpoint/2010/main" val="30248391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D7798-161C-7BE7-7D1A-52F7AFAE6C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F1F3B9-60B8-2336-04A6-82AA313C26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2CFC42-0697-0C8D-8919-E784282FF72B}"/>
              </a:ext>
            </a:extLst>
          </p:cNvPr>
          <p:cNvSpPr>
            <a:spLocks noGrp="1"/>
          </p:cNvSpPr>
          <p:nvPr>
            <p:ph type="body" idx="1"/>
          </p:nvPr>
        </p:nvSpPr>
        <p:spPr/>
        <p:txBody>
          <a:bodyPr/>
          <a:lstStyle/>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Types of foods:</a:t>
            </a:r>
          </a:p>
          <a:p>
            <a:endParaRPr lang="en-AU" sz="1100" b="1" dirty="0">
              <a:latin typeface="Arial" panose="020B0604020202020204" pitchFamily="34" charset="0"/>
              <a:cs typeface="Arial" panose="020B0604020202020204" pitchFamily="34" charset="0"/>
            </a:endParaRPr>
          </a:p>
          <a:p>
            <a:r>
              <a:rPr lang="en-AU" sz="1100" b="1" dirty="0">
                <a:latin typeface="Arial" panose="020B0604020202020204" pitchFamily="34" charset="0"/>
                <a:cs typeface="Arial" panose="020B0604020202020204" pitchFamily="34" charset="0"/>
              </a:rPr>
              <a:t>Milks:</a:t>
            </a:r>
            <a:r>
              <a:rPr lang="en-AU" sz="1100" dirty="0">
                <a:latin typeface="Arial" panose="020B0604020202020204" pitchFamily="34" charset="0"/>
                <a:cs typeface="Arial" panose="020B0604020202020204" pitchFamily="34" charset="0"/>
              </a:rPr>
              <a:t> All reduced fat or full cream milks, plain and flavoured, long life milks, powdered milk, evaporated milk, soy beverages (</a:t>
            </a:r>
            <a:r>
              <a:rPr lang="en-AU" sz="1100" b="1" dirty="0">
                <a:latin typeface="Arial" panose="020B0604020202020204" pitchFamily="34" charset="0"/>
                <a:cs typeface="Arial" panose="020B0604020202020204" pitchFamily="34" charset="0"/>
              </a:rPr>
              <a:t>fortified with at least 100mg calcium/100mL</a:t>
            </a:r>
            <a:r>
              <a:rPr lang="en-AU" sz="1100" dirty="0">
                <a:latin typeface="Arial" panose="020B0604020202020204" pitchFamily="34" charset="0"/>
                <a:cs typeface="Arial" panose="020B0604020202020204" pitchFamily="34" charset="0"/>
              </a:rPr>
              <a:t>).</a:t>
            </a:r>
          </a:p>
          <a:p>
            <a:r>
              <a:rPr lang="en-AU" sz="1100" b="1" dirty="0">
                <a:latin typeface="Arial" panose="020B0604020202020204" pitchFamily="34" charset="0"/>
                <a:cs typeface="Arial" panose="020B0604020202020204" pitchFamily="34" charset="0"/>
              </a:rPr>
              <a:t>Yoghurt:</a:t>
            </a:r>
            <a:r>
              <a:rPr lang="en-AU" sz="1100" dirty="0">
                <a:latin typeface="Arial" panose="020B0604020202020204" pitchFamily="34" charset="0"/>
                <a:cs typeface="Arial" panose="020B0604020202020204" pitchFamily="34" charset="0"/>
              </a:rPr>
              <a:t> All yoghurts including reduced fat or full cream, plain and flavoured, soy yoghurt (</a:t>
            </a:r>
            <a:r>
              <a:rPr lang="en-AU" sz="1100" b="1" dirty="0">
                <a:latin typeface="Arial" panose="020B0604020202020204" pitchFamily="34" charset="0"/>
                <a:cs typeface="Arial" panose="020B0604020202020204" pitchFamily="34" charset="0"/>
              </a:rPr>
              <a:t>calcium fortified</a:t>
            </a:r>
            <a:r>
              <a:rPr lang="en-AU" sz="1100" dirty="0">
                <a:latin typeface="Arial" panose="020B0604020202020204" pitchFamily="34" charset="0"/>
                <a:cs typeface="Arial" panose="020B0604020202020204" pitchFamily="34" charset="0"/>
              </a:rPr>
              <a:t>).</a:t>
            </a:r>
          </a:p>
          <a:p>
            <a:r>
              <a:rPr lang="en-AU" sz="1100" b="1" dirty="0">
                <a:latin typeface="Arial" panose="020B0604020202020204" pitchFamily="34" charset="0"/>
                <a:cs typeface="Arial" panose="020B0604020202020204" pitchFamily="34" charset="0"/>
              </a:rPr>
              <a:t>Cheese:</a:t>
            </a:r>
            <a:r>
              <a:rPr lang="en-AU" sz="1100" dirty="0">
                <a:latin typeface="Arial" panose="020B0604020202020204" pitchFamily="34" charset="0"/>
                <a:cs typeface="Arial" panose="020B0604020202020204" pitchFamily="34" charset="0"/>
              </a:rPr>
              <a:t> All hard cheeses, reduced or full fat, for example cheddar, red Leicester, Gloucester, Edam, Gouda Soy cheeses (</a:t>
            </a:r>
            <a:r>
              <a:rPr lang="en-AU" sz="1100" b="1" dirty="0">
                <a:latin typeface="Arial" panose="020B0604020202020204" pitchFamily="34" charset="0"/>
                <a:cs typeface="Arial" panose="020B0604020202020204" pitchFamily="34" charset="0"/>
              </a:rPr>
              <a:t>calcium fortified</a:t>
            </a:r>
            <a:r>
              <a:rPr lang="en-AU" sz="1100" dirty="0">
                <a:latin typeface="Arial" panose="020B0604020202020204" pitchFamily="34" charset="0"/>
                <a:cs typeface="Arial" panose="020B0604020202020204" pitchFamily="34" charset="0"/>
              </a:rPr>
              <a:t>).</a:t>
            </a:r>
          </a:p>
          <a:p>
            <a:endParaRPr lang="en-AU" sz="1100" dirty="0">
              <a:latin typeface="Arial" panose="020B0604020202020204" pitchFamily="34" charset="0"/>
              <a:cs typeface="Arial" panose="020B0604020202020204" pitchFamily="34" charset="0"/>
            </a:endParaRPr>
          </a:p>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Dairy = products made from milk.</a:t>
            </a:r>
          </a:p>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Dairy alternatives:</a:t>
            </a:r>
          </a:p>
          <a:p>
            <a:pPr marL="664232" lvl="1"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Calcium</a:t>
            </a:r>
            <a:r>
              <a:rPr lang="en-US" sz="1100" dirty="0">
                <a:solidFill>
                  <a:srgbClr val="000000"/>
                </a:solidFill>
                <a:latin typeface="Arial" panose="020B0604020202020204" pitchFamily="34" charset="0"/>
                <a:cs typeface="Arial" panose="020B0604020202020204" pitchFamily="34" charset="0"/>
              </a:rPr>
              <a:t>-fortified dairy alternatives include soy, rice, almond or oat milk and soy or lactose free yoghurts and cheeses. </a:t>
            </a:r>
          </a:p>
          <a:p>
            <a:pPr marL="664232" lvl="1" indent="-181154">
              <a:buFont typeface="Arial" panose="020B0604020202020204" pitchFamily="34" charset="0"/>
              <a:buChar char="•"/>
            </a:pPr>
            <a:r>
              <a:rPr lang="en-US" sz="1100" dirty="0">
                <a:solidFill>
                  <a:srgbClr val="000000"/>
                </a:solidFill>
                <a:latin typeface="Arial" panose="020B0604020202020204" pitchFamily="34" charset="0"/>
                <a:cs typeface="Arial" panose="020B0604020202020204" pitchFamily="34" charset="0"/>
              </a:rPr>
              <a:t>Non-dairy alternatives do not naturally contain calcium. It is important to select products labelled as calcium-fortified. </a:t>
            </a:r>
          </a:p>
          <a:p>
            <a:pPr marL="664232" lvl="1" indent="-181154">
              <a:buFont typeface="Arial" panose="020B0604020202020204" pitchFamily="34" charset="0"/>
              <a:buChar char="•"/>
            </a:pPr>
            <a:r>
              <a:rPr lang="en-US" sz="1100" dirty="0">
                <a:solidFill>
                  <a:srgbClr val="000000"/>
                </a:solidFill>
                <a:latin typeface="Arial" panose="020B0604020202020204" pitchFamily="34" charset="0"/>
                <a:cs typeface="Arial" panose="020B0604020202020204" pitchFamily="34" charset="0"/>
              </a:rPr>
              <a:t>Many of the alternative milks, with the exception of soy milk products, may not be a good source of protein and other key nutrients found in milk and products made from milk. </a:t>
            </a:r>
            <a:endParaRPr lang="en-AU" sz="1100" dirty="0">
              <a:latin typeface="Arial" panose="020B0604020202020204" pitchFamily="34" charset="0"/>
              <a:cs typeface="Arial" panose="020B0604020202020204" pitchFamily="34" charset="0"/>
            </a:endParaRPr>
          </a:p>
          <a:p>
            <a:pPr marL="181154" indent="-181154" defTabSz="966155">
              <a:buFont typeface="Arial" panose="020B0604020202020204" pitchFamily="34" charset="0"/>
              <a:buChar char="•"/>
              <a:defRPr/>
            </a:pPr>
            <a:r>
              <a:rPr lang="en-US" sz="1100" dirty="0">
                <a:solidFill>
                  <a:srgbClr val="000000"/>
                </a:solidFill>
                <a:latin typeface="Arial" panose="020B0604020202020204" pitchFamily="34" charset="0"/>
                <a:cs typeface="Arial" panose="020B0604020202020204" pitchFamily="34" charset="0"/>
              </a:rPr>
              <a:t>For </a:t>
            </a:r>
            <a:r>
              <a:rPr lang="en-US" sz="1100" b="1" dirty="0">
                <a:solidFill>
                  <a:srgbClr val="000000"/>
                </a:solidFill>
                <a:latin typeface="Arial" panose="020B0604020202020204" pitchFamily="34" charset="0"/>
                <a:cs typeface="Arial" panose="020B0604020202020204" pitchFamily="34" charset="0"/>
              </a:rPr>
              <a:t>vegetarians and vegans</a:t>
            </a:r>
            <a:r>
              <a:rPr lang="en-US" sz="1100" dirty="0">
                <a:solidFill>
                  <a:srgbClr val="000000"/>
                </a:solidFill>
                <a:latin typeface="Arial" panose="020B0604020202020204" pitchFamily="34" charset="0"/>
                <a:cs typeface="Arial" panose="020B0604020202020204" pitchFamily="34" charset="0"/>
              </a:rPr>
              <a:t>, dairy alternative products such as soy milk and cheese are a key source of nutrients, particularly protein and calcium (if calcium is added by the manufacturer), and need to be included regularly to ensure their diet is nutritionally balanced. </a:t>
            </a:r>
          </a:p>
          <a:p>
            <a:pPr marL="181154" indent="-181154" defTabSz="966155">
              <a:buFont typeface="Arial" panose="020B0604020202020204" pitchFamily="34" charset="0"/>
              <a:buChar char="•"/>
              <a:defRPr/>
            </a:pPr>
            <a:endParaRPr lang="en-US" sz="1100" dirty="0">
              <a:solidFill>
                <a:srgbClr val="000000"/>
              </a:solidFill>
              <a:latin typeface="Arial" panose="020B0604020202020204" pitchFamily="34" charset="0"/>
              <a:cs typeface="Arial" panose="020B0604020202020204" pitchFamily="34" charset="0"/>
            </a:endParaRPr>
          </a:p>
          <a:p>
            <a:pPr defTabSz="966155">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Freepik</a:t>
            </a:r>
            <a:endParaRPr lang="en-AU" sz="1100" dirty="0">
              <a:latin typeface="Arial" panose="020B0604020202020204" pitchFamily="34" charset="0"/>
              <a:cs typeface="Arial" panose="020B0604020202020204" pitchFamily="34" charset="0"/>
            </a:endParaRPr>
          </a:p>
          <a:p>
            <a:pPr marL="0" marR="0" lvl="0" indent="0" algn="l" defTabSz="966155" rtl="0" eaLnBrk="1" fontAlgn="auto" latinLnBrk="0" hangingPunct="1">
              <a:lnSpc>
                <a:spcPct val="100000"/>
              </a:lnSpc>
              <a:spcBef>
                <a:spcPts val="0"/>
              </a:spcBef>
              <a:spcAft>
                <a:spcPts val="0"/>
              </a:spcAft>
              <a:buClrTx/>
              <a:buSzTx/>
              <a:buFontTx/>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pPr defTabSz="966155">
              <a:defRPr/>
            </a:pPr>
            <a:endParaRPr lang="en-AU" sz="1100" dirty="0">
              <a:latin typeface="Arial" panose="020B0604020202020204" pitchFamily="34" charset="0"/>
              <a:cs typeface="Arial" panose="020B0604020202020204" pitchFamily="34" charset="0"/>
            </a:endParaRPr>
          </a:p>
          <a:p>
            <a:pPr defTabSz="966155">
              <a:defRPr/>
            </a:pPr>
            <a:endParaRPr lang="en-US" sz="1100" dirty="0">
              <a:solidFill>
                <a:srgbClr val="000000"/>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D051A27-1302-CA28-C739-8974F2E11427}"/>
              </a:ext>
            </a:extLst>
          </p:cNvPr>
          <p:cNvSpPr>
            <a:spLocks noGrp="1"/>
          </p:cNvSpPr>
          <p:nvPr>
            <p:ph type="sldNum" sz="quarter" idx="5"/>
          </p:nvPr>
        </p:nvSpPr>
        <p:spPr/>
        <p:txBody>
          <a:bodyPr/>
          <a:lstStyle/>
          <a:p>
            <a:fld id="{E6D7DA54-C4FE-4877-8DF5-AF24F4B46978}" type="slidenum">
              <a:rPr lang="en-AU" smtClean="0"/>
              <a:t>23</a:t>
            </a:fld>
            <a:endParaRPr lang="en-AU"/>
          </a:p>
        </p:txBody>
      </p:sp>
    </p:spTree>
    <p:extLst>
      <p:ext uri="{BB962C8B-B14F-4D97-AF65-F5344CB8AC3E}">
        <p14:creationId xmlns:p14="http://schemas.microsoft.com/office/powerpoint/2010/main" val="35788628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780C90-1FB4-8F3A-6DE8-6E3BD34630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B7DA5E-EE56-DCFF-7F91-CE97F82B09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A08A32-8727-A701-7548-67B5E1826DAE}"/>
              </a:ext>
            </a:extLst>
          </p:cNvPr>
          <p:cNvSpPr>
            <a:spLocks noGrp="1"/>
          </p:cNvSpPr>
          <p:nvPr>
            <p:ph type="body" idx="1"/>
          </p:nvPr>
        </p:nvSpPr>
        <p:spPr/>
        <p:txBody>
          <a:bodyPr/>
          <a:lstStyle/>
          <a:p>
            <a:pPr marL="181154" indent="-181154" defTabSz="966155">
              <a:buFont typeface="Arial" panose="020B0604020202020204" pitchFamily="34" charset="0"/>
              <a:buChar char="•"/>
              <a:defRPr/>
            </a:pPr>
            <a:r>
              <a:rPr lang="en-US" sz="1100" dirty="0">
                <a:latin typeface="Arial" panose="020B0604020202020204" pitchFamily="34" charset="0"/>
                <a:cs typeface="Arial" panose="020B0604020202020204" pitchFamily="34" charset="0"/>
              </a:rPr>
              <a:t>Calcium helps ensure strong bones and teeth.</a:t>
            </a:r>
          </a:p>
          <a:p>
            <a:pPr marL="181154" indent="-181154" defTabSz="966155">
              <a:buFont typeface="Arial" panose="020B0604020202020204" pitchFamily="34" charset="0"/>
              <a:buChar char="•"/>
              <a:defRPr/>
            </a:pPr>
            <a:r>
              <a:rPr lang="en-US" sz="1100" dirty="0">
                <a:latin typeface="Arial" panose="020B0604020202020204" pitchFamily="34" charset="0"/>
                <a:cs typeface="Arial" panose="020B0604020202020204" pitchFamily="34" charset="0"/>
              </a:rPr>
              <a:t>Proteins are made up of chemical 'building blocks' called amino acids. Your body uses amino acids to build and repair muscles and bones.</a:t>
            </a:r>
          </a:p>
          <a:p>
            <a:pPr marL="181154" indent="-181154" defTabSz="966155">
              <a:buFont typeface="Arial" panose="020B0604020202020204" pitchFamily="34" charset="0"/>
              <a:buChar char="•"/>
              <a:defRPr/>
            </a:pPr>
            <a:r>
              <a:rPr lang="en-US" sz="1100" dirty="0">
                <a:latin typeface="Arial" panose="020B0604020202020204" pitchFamily="34" charset="0"/>
                <a:cs typeface="Arial" panose="020B0604020202020204" pitchFamily="34" charset="0"/>
              </a:rPr>
              <a:t>Iodine is needed to make essential thyroid hormones. These are used by the body for growth and energy use, as well as brain and bone development in the early years.</a:t>
            </a:r>
          </a:p>
          <a:p>
            <a:pPr marL="181154" indent="-181154" defTabSz="966155">
              <a:buFont typeface="Arial" panose="020B0604020202020204" pitchFamily="34" charset="0"/>
              <a:buChar char="•"/>
              <a:defRPr/>
            </a:pPr>
            <a:r>
              <a:rPr lang="en-US" sz="1100" dirty="0">
                <a:latin typeface="Arial" panose="020B0604020202020204" pitchFamily="34" charset="0"/>
                <a:cs typeface="Arial" panose="020B0604020202020204" pitchFamily="34" charset="0"/>
              </a:rPr>
              <a:t>Vitamin B12 is essential for the production of red blood cells, which are needed to carry oxygen from the lungs to the body’s tissues and organs.</a:t>
            </a:r>
          </a:p>
          <a:p>
            <a:pPr marL="181154" indent="-181154" defTabSz="966155">
              <a:buFont typeface="Arial" panose="020B0604020202020204" pitchFamily="34" charset="0"/>
              <a:buChar char="•"/>
              <a:defRPr/>
            </a:pPr>
            <a:endParaRPr lang="en-US" sz="1100" dirty="0">
              <a:latin typeface="Arial" panose="020B0604020202020204" pitchFamily="34" charset="0"/>
              <a:cs typeface="Arial" panose="020B0604020202020204" pitchFamily="34" charset="0"/>
            </a:endParaRPr>
          </a:p>
          <a:p>
            <a:pPr defTabSz="966155">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Pexels</a:t>
            </a:r>
            <a:r>
              <a:rPr lang="en-AU" sz="1100" dirty="0">
                <a:latin typeface="Arial" panose="020B0604020202020204" pitchFamily="34" charset="0"/>
                <a:cs typeface="Arial" panose="020B0604020202020204" pitchFamily="34" charset="0"/>
              </a:rPr>
              <a:t> and </a:t>
            </a:r>
            <a:r>
              <a:rPr lang="en-AU" sz="1100" dirty="0" err="1">
                <a:latin typeface="Arial" panose="020B0604020202020204" pitchFamily="34" charset="0"/>
                <a:cs typeface="Arial" panose="020B0604020202020204" pitchFamily="34" charset="0"/>
              </a:rPr>
              <a:t>Freepik</a:t>
            </a:r>
            <a:endParaRPr lang="en-AU" sz="1100" dirty="0">
              <a:latin typeface="Arial" panose="020B0604020202020204" pitchFamily="34" charset="0"/>
              <a:cs typeface="Arial" panose="020B0604020202020204" pitchFamily="34" charset="0"/>
            </a:endParaRPr>
          </a:p>
          <a:p>
            <a:pPr defTabSz="966155">
              <a:defRPr/>
            </a:pPr>
            <a:endParaRPr lang="en-US" sz="11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E93120E-0DEE-247F-FD82-37B4BB60A644}"/>
              </a:ext>
            </a:extLst>
          </p:cNvPr>
          <p:cNvSpPr>
            <a:spLocks noGrp="1"/>
          </p:cNvSpPr>
          <p:nvPr>
            <p:ph type="sldNum" sz="quarter" idx="5"/>
          </p:nvPr>
        </p:nvSpPr>
        <p:spPr/>
        <p:txBody>
          <a:bodyPr/>
          <a:lstStyle/>
          <a:p>
            <a:fld id="{E6D7DA54-C4FE-4877-8DF5-AF24F4B46978}" type="slidenum">
              <a:rPr lang="en-AU" smtClean="0"/>
              <a:t>24</a:t>
            </a:fld>
            <a:endParaRPr lang="en-AU"/>
          </a:p>
        </p:txBody>
      </p:sp>
    </p:spTree>
    <p:extLst>
      <p:ext uri="{BB962C8B-B14F-4D97-AF65-F5344CB8AC3E}">
        <p14:creationId xmlns:p14="http://schemas.microsoft.com/office/powerpoint/2010/main" val="11300409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69C65-6537-0004-E2A8-2386CDEAD8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FE5E1C-6033-66F9-BA63-6AFB23CB79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D32787-DCFF-2BD2-CDC5-2BA1B4D9A913}"/>
              </a:ext>
            </a:extLst>
          </p:cNvPr>
          <p:cNvSpPr>
            <a:spLocks noGrp="1"/>
          </p:cNvSpPr>
          <p:nvPr>
            <p:ph type="body" idx="1"/>
          </p:nvPr>
        </p:nvSpPr>
        <p:spPr/>
        <p:txBody>
          <a:bodyPr/>
          <a:lstStyle/>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Types of foods:</a:t>
            </a:r>
          </a:p>
          <a:p>
            <a:endParaRPr lang="en-AU" sz="1100" b="1" dirty="0">
              <a:latin typeface="Arial" panose="020B0604020202020204" pitchFamily="34" charset="0"/>
              <a:cs typeface="Arial" panose="020B0604020202020204" pitchFamily="34" charset="0"/>
            </a:endParaRPr>
          </a:p>
          <a:p>
            <a:r>
              <a:rPr lang="en-AU" sz="1100" b="1" dirty="0">
                <a:latin typeface="Arial" panose="020B0604020202020204" pitchFamily="34" charset="0"/>
                <a:cs typeface="Arial" panose="020B0604020202020204" pitchFamily="34" charset="0"/>
              </a:rPr>
              <a:t>Lean meats: </a:t>
            </a:r>
            <a:r>
              <a:rPr lang="en-AU" sz="1100" dirty="0">
                <a:latin typeface="Arial" panose="020B0604020202020204" pitchFamily="34" charset="0"/>
                <a:cs typeface="Arial" panose="020B0604020202020204" pitchFamily="34" charset="0"/>
              </a:rPr>
              <a:t>beef, lamb, pork, kangaroo, lean and low salt sausages.</a:t>
            </a:r>
          </a:p>
          <a:p>
            <a:r>
              <a:rPr lang="en-AU" sz="1100" b="1" dirty="0">
                <a:latin typeface="Arial" panose="020B0604020202020204" pitchFamily="34" charset="0"/>
                <a:cs typeface="Arial" panose="020B0604020202020204" pitchFamily="34" charset="0"/>
              </a:rPr>
              <a:t>Poultry:</a:t>
            </a:r>
            <a:r>
              <a:rPr lang="en-AU" sz="1100" dirty="0">
                <a:latin typeface="Arial" panose="020B0604020202020204" pitchFamily="34" charset="0"/>
                <a:cs typeface="Arial" panose="020B0604020202020204" pitchFamily="34" charset="0"/>
              </a:rPr>
              <a:t> chicken, turkey, duck, emu, goose.</a:t>
            </a:r>
          </a:p>
          <a:p>
            <a:r>
              <a:rPr lang="en-AU" sz="1100" b="1" dirty="0">
                <a:latin typeface="Arial" panose="020B0604020202020204" pitchFamily="34" charset="0"/>
                <a:cs typeface="Arial" panose="020B0604020202020204" pitchFamily="34" charset="0"/>
              </a:rPr>
              <a:t>Fish and seafood:</a:t>
            </a:r>
            <a:r>
              <a:rPr lang="en-AU" sz="1100" dirty="0">
                <a:latin typeface="Arial" panose="020B0604020202020204" pitchFamily="34" charset="0"/>
                <a:cs typeface="Arial" panose="020B0604020202020204" pitchFamily="34" charset="0"/>
              </a:rPr>
              <a:t> fish, prawns, crab, lobster, mussels, oysters, scallops, clams.</a:t>
            </a:r>
          </a:p>
          <a:p>
            <a:r>
              <a:rPr lang="en-AU" sz="1100" b="1" dirty="0">
                <a:latin typeface="Arial" panose="020B0604020202020204" pitchFamily="34" charset="0"/>
                <a:cs typeface="Arial" panose="020B0604020202020204" pitchFamily="34" charset="0"/>
              </a:rPr>
              <a:t>Eggs:</a:t>
            </a:r>
            <a:r>
              <a:rPr lang="en-AU" sz="1100" dirty="0">
                <a:latin typeface="Arial" panose="020B0604020202020204" pitchFamily="34" charset="0"/>
                <a:cs typeface="Arial" panose="020B0604020202020204" pitchFamily="34" charset="0"/>
              </a:rPr>
              <a:t> chicken eggs, duck eggs.</a:t>
            </a:r>
          </a:p>
          <a:p>
            <a:r>
              <a:rPr lang="en-AU" sz="1100" b="1" dirty="0">
                <a:latin typeface="Arial" panose="020B0604020202020204" pitchFamily="34" charset="0"/>
                <a:cs typeface="Arial" panose="020B0604020202020204" pitchFamily="34" charset="0"/>
              </a:rPr>
              <a:t>Nuts and seeds:</a:t>
            </a:r>
            <a:r>
              <a:rPr lang="en-AU" sz="1100" dirty="0">
                <a:latin typeface="Arial" panose="020B0604020202020204" pitchFamily="34" charset="0"/>
                <a:cs typeface="Arial" panose="020B0604020202020204" pitchFamily="34" charset="0"/>
              </a:rPr>
              <a:t> almonds, pine nuts, walnut, macadamia, hazelnut, cashew, peanut, nut spreads, </a:t>
            </a:r>
            <a:r>
              <a:rPr lang="en-AU" sz="1100" dirty="0" err="1">
                <a:latin typeface="Arial" panose="020B0604020202020204" pitchFamily="34" charset="0"/>
                <a:cs typeface="Arial" panose="020B0604020202020204" pitchFamily="34" charset="0"/>
              </a:rPr>
              <a:t>brazil</a:t>
            </a:r>
            <a:r>
              <a:rPr lang="en-AU" sz="1100" dirty="0">
                <a:latin typeface="Arial" panose="020B0604020202020204" pitchFamily="34" charset="0"/>
                <a:cs typeface="Arial" panose="020B0604020202020204" pitchFamily="34" charset="0"/>
              </a:rPr>
              <a:t> nuts, seeds.</a:t>
            </a:r>
          </a:p>
          <a:p>
            <a:r>
              <a:rPr lang="en-AU" sz="1100" b="1" dirty="0">
                <a:latin typeface="Arial" panose="020B0604020202020204" pitchFamily="34" charset="0"/>
                <a:cs typeface="Arial" panose="020B0604020202020204" pitchFamily="34" charset="0"/>
              </a:rPr>
              <a:t>Legumes/beans:</a:t>
            </a:r>
            <a:r>
              <a:rPr lang="en-AU" sz="1100" dirty="0">
                <a:latin typeface="Arial" panose="020B0604020202020204" pitchFamily="34" charset="0"/>
                <a:cs typeface="Arial" panose="020B0604020202020204" pitchFamily="34" charset="0"/>
              </a:rPr>
              <a:t> all beans, lentils, chickpeas, split peas, tofu.</a:t>
            </a:r>
          </a:p>
          <a:p>
            <a:endParaRPr lang="en-AU" sz="1100" dirty="0">
              <a:latin typeface="Arial" panose="020B0604020202020204" pitchFamily="34" charset="0"/>
              <a:cs typeface="Arial" panose="020B0604020202020204" pitchFamily="34" charset="0"/>
            </a:endParaRPr>
          </a:p>
          <a:p>
            <a:pPr marL="181154"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To ensure adequate iron and zinc, about half the serves from this food group should be lean meats. For those who do not eat animal foods, nuts, seeds, legumes (including tofu) can provide some iron and zinc, plus a good mix of plant-based protein. </a:t>
            </a:r>
          </a:p>
          <a:p>
            <a:pPr marL="181154" indent="-181154" defTabSz="966155">
              <a:buFont typeface="Arial" panose="020B0604020202020204" pitchFamily="34" charset="0"/>
              <a:buChar char="•"/>
              <a:defRPr/>
            </a:pPr>
            <a:r>
              <a:rPr lang="en-US" sz="1100" dirty="0">
                <a:solidFill>
                  <a:srgbClr val="000000"/>
                </a:solidFill>
                <a:latin typeface="Arial" panose="020B0604020202020204" pitchFamily="34" charset="0"/>
                <a:cs typeface="Arial" panose="020B0604020202020204" pitchFamily="34" charset="0"/>
              </a:rPr>
              <a:t>Choose lean meat options and/or remove the visible fat from the meat prior to cooking to reduce the total amount of saturated fat consumed. </a:t>
            </a:r>
          </a:p>
          <a:p>
            <a:pPr marL="181154" indent="-181154" defTabSz="966155">
              <a:buFont typeface="Arial" panose="020B0604020202020204" pitchFamily="34" charset="0"/>
              <a:buChar char="•"/>
              <a:defRPr/>
            </a:pPr>
            <a:r>
              <a:rPr lang="en-US" sz="1100" dirty="0">
                <a:solidFill>
                  <a:srgbClr val="000000"/>
                </a:solidFill>
                <a:latin typeface="Arial" panose="020B0604020202020204" pitchFamily="34" charset="0"/>
                <a:cs typeface="Arial" panose="020B0604020202020204" pitchFamily="34" charset="0"/>
              </a:rPr>
              <a:t>Fresh, frozen and canned varieties of meat, poultry or fish are included in this group. It is important that canned varieties are low in fat and low in salt (no added salt) and canned in water rather than in oil or brine. </a:t>
            </a:r>
          </a:p>
          <a:p>
            <a:pPr marL="181154" indent="-181154" defTabSz="966155">
              <a:buFont typeface="Arial" panose="020B0604020202020204" pitchFamily="34" charset="0"/>
              <a:buChar char="•"/>
              <a:defRPr/>
            </a:pPr>
            <a:r>
              <a:rPr lang="en-US" sz="1100" b="1" dirty="0">
                <a:solidFill>
                  <a:srgbClr val="000000"/>
                </a:solidFill>
                <a:latin typeface="Arial" panose="020B0604020202020204" pitchFamily="34" charset="0"/>
                <a:cs typeface="Arial" panose="020B0604020202020204" pitchFamily="34" charset="0"/>
              </a:rPr>
              <a:t>Sausages, commercial burgers and meat pastries </a:t>
            </a:r>
            <a:r>
              <a:rPr lang="en-US" sz="1100" dirty="0">
                <a:solidFill>
                  <a:srgbClr val="000000"/>
                </a:solidFill>
                <a:latin typeface="Arial" panose="020B0604020202020204" pitchFamily="34" charset="0"/>
                <a:cs typeface="Arial" panose="020B0604020202020204" pitchFamily="34" charset="0"/>
              </a:rPr>
              <a:t>can be high in saturated fat and are classified as a ‘sometimes’ food. It is recommended the consumption of these foods be limited. If purchasing sausages, it is best to select lean or reduced fat versions and boil or fry in a non-stick pan or BBQ. </a:t>
            </a:r>
          </a:p>
          <a:p>
            <a:pPr marL="181154" indent="-181154" defTabSz="966155">
              <a:buFont typeface="Arial" panose="020B0604020202020204" pitchFamily="34" charset="0"/>
              <a:buChar char="•"/>
              <a:defRPr/>
            </a:pPr>
            <a:r>
              <a:rPr lang="en-US" sz="1100" b="1" dirty="0">
                <a:solidFill>
                  <a:srgbClr val="000000"/>
                </a:solidFill>
                <a:latin typeface="Arial" panose="020B0604020202020204" pitchFamily="34" charset="0"/>
                <a:cs typeface="Arial" panose="020B0604020202020204" pitchFamily="34" charset="0"/>
              </a:rPr>
              <a:t>Processed meats</a:t>
            </a:r>
            <a:r>
              <a:rPr lang="en-US" sz="1100" dirty="0">
                <a:solidFill>
                  <a:srgbClr val="000000"/>
                </a:solidFill>
                <a:latin typeface="Arial" panose="020B0604020202020204" pitchFamily="34" charset="0"/>
                <a:cs typeface="Arial" panose="020B0604020202020204" pitchFamily="34" charset="0"/>
              </a:rPr>
              <a:t>, such as salami and bacon are high in salt and saturated fats are classified as a ‘sometimes’ food. Consumption should be limited. </a:t>
            </a:r>
          </a:p>
          <a:p>
            <a:pPr marL="181154" indent="-181154" defTabSz="966155">
              <a:buFont typeface="Arial" panose="020B0604020202020204" pitchFamily="34" charset="0"/>
              <a:buChar char="•"/>
              <a:defRPr/>
            </a:pPr>
            <a:r>
              <a:rPr lang="en-AU" sz="1100" b="1" dirty="0">
                <a:latin typeface="Arial" panose="020B0604020202020204" pitchFamily="34" charset="0"/>
                <a:cs typeface="Arial" panose="020B0604020202020204" pitchFamily="34" charset="0"/>
              </a:rPr>
              <a:t>Meat alternatives (plant foods)</a:t>
            </a:r>
            <a:r>
              <a:rPr lang="en-AU" sz="1100" dirty="0">
                <a:latin typeface="Arial" panose="020B0604020202020204" pitchFamily="34" charset="0"/>
                <a:cs typeface="Arial" panose="020B0604020202020204" pitchFamily="34" charset="0"/>
              </a:rPr>
              <a:t>:</a:t>
            </a:r>
          </a:p>
          <a:p>
            <a:pPr marL="664232" lvl="1" indent="-181154" defTabSz="966155">
              <a:buFont typeface="Arial" panose="020B0604020202020204" pitchFamily="34" charset="0"/>
              <a:buChar char="•"/>
              <a:defRPr/>
            </a:pPr>
            <a:r>
              <a:rPr lang="en-US" sz="1100" dirty="0">
                <a:solidFill>
                  <a:srgbClr val="000000"/>
                </a:solidFill>
                <a:latin typeface="Arial" panose="020B0604020202020204" pitchFamily="34" charset="0"/>
                <a:cs typeface="Arial" panose="020B0604020202020204" pitchFamily="34" charset="0"/>
              </a:rPr>
              <a:t>Nuts and seeds.</a:t>
            </a:r>
          </a:p>
          <a:p>
            <a:pPr marL="664232" lvl="1" indent="-181154" defTabSz="966155">
              <a:buFont typeface="Arial" panose="020B0604020202020204" pitchFamily="34" charset="0"/>
              <a:buChar char="•"/>
              <a:defRPr/>
            </a:pPr>
            <a:r>
              <a:rPr lang="en-US" sz="1100" dirty="0">
                <a:solidFill>
                  <a:srgbClr val="000000"/>
                </a:solidFill>
                <a:latin typeface="Arial" panose="020B0604020202020204" pitchFamily="34" charset="0"/>
                <a:cs typeface="Arial" panose="020B0604020202020204" pitchFamily="34" charset="0"/>
              </a:rPr>
              <a:t>Legumes/beans appear in this group as well as the vegetable group. </a:t>
            </a:r>
          </a:p>
          <a:p>
            <a:pPr marL="664232" lvl="1" indent="-181154" defTabSz="966155">
              <a:buFont typeface="Arial" panose="020B0604020202020204" pitchFamily="34" charset="0"/>
              <a:buChar char="•"/>
              <a:defRPr/>
            </a:pPr>
            <a:r>
              <a:rPr lang="en-US" sz="1100" dirty="0">
                <a:solidFill>
                  <a:srgbClr val="000000"/>
                </a:solidFill>
                <a:latin typeface="Arial" panose="020B0604020202020204" pitchFamily="34" charset="0"/>
                <a:cs typeface="Arial" panose="020B0604020202020204" pitchFamily="34" charset="0"/>
              </a:rPr>
              <a:t>For </a:t>
            </a:r>
            <a:r>
              <a:rPr lang="en-US" sz="1100" b="1" dirty="0">
                <a:solidFill>
                  <a:srgbClr val="000000"/>
                </a:solidFill>
                <a:latin typeface="Arial" panose="020B0604020202020204" pitchFamily="34" charset="0"/>
                <a:cs typeface="Arial" panose="020B0604020202020204" pitchFamily="34" charset="0"/>
              </a:rPr>
              <a:t>vegetarians and vegans</a:t>
            </a:r>
            <a:r>
              <a:rPr lang="en-US" sz="1100" dirty="0">
                <a:solidFill>
                  <a:srgbClr val="000000"/>
                </a:solidFill>
                <a:latin typeface="Arial" panose="020B0604020202020204" pitchFamily="34" charset="0"/>
                <a:cs typeface="Arial" panose="020B0604020202020204" pitchFamily="34" charset="0"/>
              </a:rPr>
              <a:t>, these foods are a key source of nutrients, particularly protein and iron, and need to be included regularly to ensure their diet is nutritionally balanced.</a:t>
            </a:r>
            <a:endParaRPr lang="en-AU" sz="1100" dirty="0">
              <a:latin typeface="Arial" panose="020B0604020202020204" pitchFamily="34" charset="0"/>
              <a:cs typeface="Arial" panose="020B0604020202020204" pitchFamily="34" charset="0"/>
            </a:endParaRPr>
          </a:p>
          <a:p>
            <a:pPr marL="181154" indent="-181154" defTabSz="966155">
              <a:buFont typeface="Arial" panose="020B0604020202020204" pitchFamily="34" charset="0"/>
              <a:buChar char="•"/>
              <a:defRPr/>
            </a:pPr>
            <a:endParaRPr lang="en-AU" sz="1100" dirty="0">
              <a:latin typeface="Arial" panose="020B0604020202020204" pitchFamily="34" charset="0"/>
              <a:cs typeface="Arial" panose="020B0604020202020204" pitchFamily="34" charset="0"/>
            </a:endParaRPr>
          </a:p>
          <a:p>
            <a:pPr defTabSz="966155">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Freepik</a:t>
            </a:r>
            <a:r>
              <a:rPr lang="en-AU" sz="1100" dirty="0">
                <a:latin typeface="Arial" panose="020B0604020202020204" pitchFamily="34" charset="0"/>
                <a:cs typeface="Arial" panose="020B0604020202020204" pitchFamily="34" charset="0"/>
              </a:rPr>
              <a:t> and ChatGPT</a:t>
            </a:r>
          </a:p>
          <a:p>
            <a:pPr marL="0" marR="0" lvl="0" indent="0" algn="l" defTabSz="966155" rtl="0" eaLnBrk="1" fontAlgn="auto" latinLnBrk="0" hangingPunct="1">
              <a:lnSpc>
                <a:spcPct val="100000"/>
              </a:lnSpc>
              <a:spcBef>
                <a:spcPts val="0"/>
              </a:spcBef>
              <a:spcAft>
                <a:spcPts val="0"/>
              </a:spcAft>
              <a:buClrTx/>
              <a:buSzTx/>
              <a:buFontTx/>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pPr defTabSz="966155">
              <a:defRPr/>
            </a:pPr>
            <a:endParaRPr lang="en-AU" sz="1100" dirty="0">
              <a:latin typeface="Arial" panose="020B0604020202020204" pitchFamily="34" charset="0"/>
              <a:cs typeface="Arial" panose="020B0604020202020204" pitchFamily="34" charset="0"/>
            </a:endParaRPr>
          </a:p>
          <a:p>
            <a:pPr marL="181154" indent="-181154" defTabSz="966155">
              <a:buFont typeface="Arial" panose="020B0604020202020204" pitchFamily="34" charset="0"/>
              <a:buChar char="•"/>
              <a:defRPr/>
            </a:pPr>
            <a:endParaRPr lang="en-AU" sz="11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3C58BA0-B09E-1090-4CBA-0D719AD7CD20}"/>
              </a:ext>
            </a:extLst>
          </p:cNvPr>
          <p:cNvSpPr>
            <a:spLocks noGrp="1"/>
          </p:cNvSpPr>
          <p:nvPr>
            <p:ph type="sldNum" sz="quarter" idx="5"/>
          </p:nvPr>
        </p:nvSpPr>
        <p:spPr/>
        <p:txBody>
          <a:bodyPr/>
          <a:lstStyle/>
          <a:p>
            <a:fld id="{E6D7DA54-C4FE-4877-8DF5-AF24F4B46978}" type="slidenum">
              <a:rPr lang="en-AU" smtClean="0"/>
              <a:t>25</a:t>
            </a:fld>
            <a:endParaRPr lang="en-AU"/>
          </a:p>
        </p:txBody>
      </p:sp>
    </p:spTree>
    <p:extLst>
      <p:ext uri="{BB962C8B-B14F-4D97-AF65-F5344CB8AC3E}">
        <p14:creationId xmlns:p14="http://schemas.microsoft.com/office/powerpoint/2010/main" val="3974619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2545549-36F0-40C5-A2B5-E93466E7B68A}" type="slidenum">
              <a:rPr lang="en-AU" smtClean="0"/>
              <a:t>2</a:t>
            </a:fld>
            <a:endParaRPr lang="en-AU"/>
          </a:p>
        </p:txBody>
      </p:sp>
    </p:spTree>
    <p:extLst>
      <p:ext uri="{BB962C8B-B14F-4D97-AF65-F5344CB8AC3E}">
        <p14:creationId xmlns:p14="http://schemas.microsoft.com/office/powerpoint/2010/main" val="15809634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154" indent="-181154" defTabSz="966155">
              <a:buFont typeface="Arial" panose="020B0604020202020204" pitchFamily="34" charset="0"/>
              <a:buChar char="•"/>
              <a:defRPr/>
            </a:pPr>
            <a:r>
              <a:rPr lang="en-US" sz="1100" dirty="0">
                <a:latin typeface="Arial" panose="020B0604020202020204" pitchFamily="34" charset="0"/>
                <a:cs typeface="Arial" panose="020B0604020202020204" pitchFamily="34" charset="0"/>
              </a:rPr>
              <a:t>Proteins are made up of chemical 'building blocks' called amino acids. Your body uses amino acids to build and repair muscles and bones.</a:t>
            </a:r>
          </a:p>
          <a:p>
            <a:pPr marL="181154" indent="-181154" defTabSz="966155">
              <a:buFont typeface="Arial" panose="020B0604020202020204" pitchFamily="34" charset="0"/>
              <a:buChar char="•"/>
              <a:defRPr/>
            </a:pPr>
            <a:r>
              <a:rPr lang="en-US" sz="1100" dirty="0">
                <a:latin typeface="Arial" panose="020B0604020202020204" pitchFamily="34" charset="0"/>
                <a:cs typeface="Arial" panose="020B0604020202020204" pitchFamily="34" charset="0"/>
              </a:rPr>
              <a:t>Iron is particularly important for transporting oxygen in the blood. This is essential for providing energy for daily life. Iron also helps our immune system fight infection. </a:t>
            </a:r>
          </a:p>
          <a:p>
            <a:pPr marL="181154" indent="-181154" defTabSz="966155">
              <a:buFont typeface="Arial" panose="020B0604020202020204" pitchFamily="34" charset="0"/>
              <a:buChar char="•"/>
              <a:defRPr/>
            </a:pPr>
            <a:r>
              <a:rPr lang="en-US" sz="1100" dirty="0">
                <a:latin typeface="Arial" panose="020B0604020202020204" pitchFamily="34" charset="0"/>
                <a:cs typeface="Arial" panose="020B0604020202020204" pitchFamily="34" charset="0"/>
              </a:rPr>
              <a:t>Zinc is important for growth and for the immune system to fight infection. </a:t>
            </a:r>
          </a:p>
          <a:p>
            <a:pPr marL="181154" indent="-181154" defTabSz="966155">
              <a:buFont typeface="Arial" panose="020B0604020202020204" pitchFamily="34" charset="0"/>
              <a:buChar char="•"/>
              <a:defRPr/>
            </a:pPr>
            <a:endParaRPr lang="en-US" sz="1100" dirty="0">
              <a:latin typeface="Arial" panose="020B0604020202020204" pitchFamily="34" charset="0"/>
              <a:cs typeface="Arial" panose="020B0604020202020204" pitchFamily="34" charset="0"/>
            </a:endParaRPr>
          </a:p>
          <a:p>
            <a:pPr defTabSz="966155">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Freepik</a:t>
            </a: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6D7DA54-C4FE-4877-8DF5-AF24F4B46978}" type="slidenum">
              <a:rPr lang="en-AU" smtClean="0"/>
              <a:t>26</a:t>
            </a:fld>
            <a:endParaRPr lang="en-AU"/>
          </a:p>
        </p:txBody>
      </p:sp>
    </p:spTree>
    <p:extLst>
      <p:ext uri="{BB962C8B-B14F-4D97-AF65-F5344CB8AC3E}">
        <p14:creationId xmlns:p14="http://schemas.microsoft.com/office/powerpoint/2010/main" val="8953365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64361-A9A4-F612-125D-BAE8B09ED4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E17EE8-7261-5A65-5BC5-9221A6137A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F84B3D-3D8B-F825-AD7C-D94F70A2F7D9}"/>
              </a:ext>
            </a:extLst>
          </p:cNvPr>
          <p:cNvSpPr>
            <a:spLocks noGrp="1"/>
          </p:cNvSpPr>
          <p:nvPr>
            <p:ph type="body" idx="1"/>
          </p:nvPr>
        </p:nvSpPr>
        <p:spPr/>
        <p:txBody>
          <a:bodyPr/>
          <a:lstStyle/>
          <a:p>
            <a:pPr marL="181154"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Some foods and drinks do not fit into the five food groups. These foods are high in saturated fat and/or added sugars, added salt or alcohol and low in fibre. These foods and drinks can also be high in kilojoules (energy).</a:t>
            </a:r>
            <a:endParaRPr lang="en-AU" sz="1100" dirty="0">
              <a:latin typeface="Arial" panose="020B0604020202020204" pitchFamily="34" charset="0"/>
              <a:cs typeface="Arial" panose="020B0604020202020204" pitchFamily="34" charset="0"/>
            </a:endParaRPr>
          </a:p>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Types of foods:</a:t>
            </a:r>
          </a:p>
          <a:p>
            <a:pPr marL="181154" indent="-181154">
              <a:buFont typeface="Arial" panose="020B0604020202020204" pitchFamily="34" charset="0"/>
              <a:buChar char="•"/>
            </a:pPr>
            <a:endParaRPr lang="en-AU" sz="1100" dirty="0">
              <a:latin typeface="Arial" panose="020B0604020202020204" pitchFamily="34" charset="0"/>
              <a:cs typeface="Arial" panose="020B0604020202020204" pitchFamily="34" charset="0"/>
            </a:endParaRPr>
          </a:p>
          <a:p>
            <a:r>
              <a:rPr lang="en-AU" sz="1100" b="1" dirty="0">
                <a:latin typeface="Arial" panose="020B0604020202020204" pitchFamily="34" charset="0"/>
                <a:cs typeface="Arial" panose="020B0604020202020204" pitchFamily="34" charset="0"/>
              </a:rPr>
              <a:t>Higher added sugars: </a:t>
            </a:r>
            <a:r>
              <a:rPr lang="en-AU" sz="1100" dirty="0">
                <a:latin typeface="Arial" panose="020B0604020202020204" pitchFamily="34" charset="0"/>
                <a:cs typeface="Arial" panose="020B0604020202020204" pitchFamily="34" charset="0"/>
              </a:rPr>
              <a:t>Soft drinks, energy drinks, sugar confectionary, jams, some sauces.</a:t>
            </a:r>
          </a:p>
          <a:p>
            <a:r>
              <a:rPr lang="en-AU" sz="1100" b="1" dirty="0">
                <a:latin typeface="Arial" panose="020B0604020202020204" pitchFamily="34" charset="0"/>
                <a:cs typeface="Arial" panose="020B0604020202020204" pitchFamily="34" charset="0"/>
              </a:rPr>
              <a:t>Higher fat: </a:t>
            </a:r>
            <a:r>
              <a:rPr lang="en-AU" sz="1100" dirty="0">
                <a:latin typeface="Arial" panose="020B0604020202020204" pitchFamily="34" charset="0"/>
                <a:cs typeface="Arial" panose="020B0604020202020204" pitchFamily="34" charset="0"/>
              </a:rPr>
              <a:t>Most processed meats (bacon, ham, sausages, </a:t>
            </a:r>
            <a:r>
              <a:rPr lang="en-AU" sz="1100" dirty="0" err="1">
                <a:latin typeface="Arial" panose="020B0604020202020204" pitchFamily="34" charset="0"/>
                <a:cs typeface="Arial" panose="020B0604020202020204" pitchFamily="34" charset="0"/>
              </a:rPr>
              <a:t>frankfurts</a:t>
            </a:r>
            <a:r>
              <a:rPr lang="en-AU" sz="1100" dirty="0">
                <a:latin typeface="Arial" panose="020B0604020202020204" pitchFamily="34" charset="0"/>
                <a:cs typeface="Arial" panose="020B0604020202020204" pitchFamily="34" charset="0"/>
              </a:rPr>
              <a:t>), crisps, butter, cream, pastry products, meat pies, sausage rolls, potato chips, commercial pizza.</a:t>
            </a:r>
          </a:p>
          <a:p>
            <a:r>
              <a:rPr lang="en-AU" sz="1100" b="1" dirty="0">
                <a:latin typeface="Arial" panose="020B0604020202020204" pitchFamily="34" charset="0"/>
                <a:cs typeface="Arial" panose="020B0604020202020204" pitchFamily="34" charset="0"/>
              </a:rPr>
              <a:t>Higher added sugars AND higher fat: </a:t>
            </a:r>
            <a:r>
              <a:rPr lang="en-AU" sz="1100" dirty="0">
                <a:latin typeface="Arial" panose="020B0604020202020204" pitchFamily="34" charset="0"/>
                <a:cs typeface="Arial" panose="020B0604020202020204" pitchFamily="34" charset="0"/>
              </a:rPr>
              <a:t>Biscuits, cakes, chocolate, doughnuts, ice cream, iced buns, some muesli bars, muffins, sweet pastries.</a:t>
            </a:r>
          </a:p>
          <a:p>
            <a:r>
              <a:rPr lang="en-AU" sz="1100" b="1" dirty="0">
                <a:latin typeface="Arial" panose="020B0604020202020204" pitchFamily="34" charset="0"/>
                <a:cs typeface="Arial" panose="020B0604020202020204" pitchFamily="34" charset="0"/>
              </a:rPr>
              <a:t>Alcoholic drinks.</a:t>
            </a:r>
          </a:p>
          <a:p>
            <a:endParaRPr lang="en-AU" sz="1100" b="1" dirty="0">
              <a:latin typeface="Arial" panose="020B0604020202020204" pitchFamily="34" charset="0"/>
              <a:cs typeface="Arial" panose="020B0604020202020204" pitchFamily="34" charset="0"/>
            </a:endParaRPr>
          </a:p>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‘Sometimes’ foods in a healthy diet:</a:t>
            </a:r>
          </a:p>
          <a:p>
            <a:pPr marL="664232" lvl="1"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Some people require extra serves of food, for example, those who are taller and more active. These can sometimes include extra serves of </a:t>
            </a:r>
            <a:r>
              <a:rPr lang="en-US" sz="1100" dirty="0">
                <a:latin typeface="Arial" panose="020B0604020202020204" pitchFamily="34" charset="0"/>
                <a:cs typeface="Arial" panose="020B0604020202020204" pitchFamily="34" charset="0"/>
                <a:hlinkClick r:id="rId3"/>
              </a:rPr>
              <a:t>‘</a:t>
            </a:r>
            <a:r>
              <a:rPr lang="en-US" sz="1100" dirty="0">
                <a:latin typeface="Arial" panose="020B0604020202020204" pitchFamily="34" charset="0"/>
                <a:cs typeface="Arial" panose="020B0604020202020204" pitchFamily="34" charset="0"/>
              </a:rPr>
              <a:t>sometimes’ foods. It is best if these extra serves come from the five food groups, particularly wholegrain cereals, vegetables including legumes/beans and fruit. However, they can also sometimes include serves of ‘sometimes’ foods (discretionary foods).</a:t>
            </a:r>
          </a:p>
          <a:p>
            <a:pPr marL="664232" lvl="1"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These foods can, however, contribute to a feeling of enjoyment. They should be consumed sometimes, and in small amounts, </a:t>
            </a:r>
            <a:r>
              <a:rPr lang="en-US" sz="1100" b="1" dirty="0">
                <a:latin typeface="Arial" panose="020B0604020202020204" pitchFamily="34" charset="0"/>
                <a:cs typeface="Arial" panose="020B0604020202020204" pitchFamily="34" charset="0"/>
              </a:rPr>
              <a:t>such as once a week</a:t>
            </a:r>
            <a:r>
              <a:rPr lang="en-US" sz="1100" dirty="0">
                <a:latin typeface="Arial" panose="020B0604020202020204" pitchFamily="34" charset="0"/>
                <a:cs typeface="Arial" panose="020B0604020202020204" pitchFamily="34" charset="0"/>
              </a:rPr>
              <a:t>.</a:t>
            </a:r>
          </a:p>
          <a:p>
            <a:endParaRPr lang="en-AU" sz="1100" b="1" dirty="0">
              <a:latin typeface="Arial" panose="020B0604020202020204" pitchFamily="34" charset="0"/>
              <a:cs typeface="Arial" panose="020B0604020202020204" pitchFamily="34" charset="0"/>
            </a:endParaRPr>
          </a:p>
          <a:p>
            <a:pPr defTabSz="966155">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Freepik</a:t>
            </a:r>
            <a:endParaRPr lang="en-AU" sz="1100" dirty="0">
              <a:latin typeface="Arial" panose="020B0604020202020204" pitchFamily="34" charset="0"/>
              <a:cs typeface="Arial" panose="020B0604020202020204" pitchFamily="34" charset="0"/>
            </a:endParaRPr>
          </a:p>
          <a:p>
            <a:pPr marL="0" marR="0" lvl="0" indent="0" algn="l" defTabSz="966155" rtl="0" eaLnBrk="1" fontAlgn="auto" latinLnBrk="0" hangingPunct="1">
              <a:lnSpc>
                <a:spcPct val="100000"/>
              </a:lnSpc>
              <a:spcBef>
                <a:spcPts val="0"/>
              </a:spcBef>
              <a:spcAft>
                <a:spcPts val="0"/>
              </a:spcAft>
              <a:buClrTx/>
              <a:buSzTx/>
              <a:buFontTx/>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pPr defTabSz="966155">
              <a:defRPr/>
            </a:pPr>
            <a:endParaRPr lang="en-AU" sz="1100" dirty="0">
              <a:latin typeface="Arial" panose="020B0604020202020204" pitchFamily="34" charset="0"/>
              <a:cs typeface="Arial" panose="020B0604020202020204" pitchFamily="34" charset="0"/>
            </a:endParaRPr>
          </a:p>
          <a:p>
            <a:endParaRPr lang="en-AU" sz="1100" b="1"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64B601B-764D-DFA7-7550-5BD8D984EC50}"/>
              </a:ext>
            </a:extLst>
          </p:cNvPr>
          <p:cNvSpPr>
            <a:spLocks noGrp="1"/>
          </p:cNvSpPr>
          <p:nvPr>
            <p:ph type="sldNum" sz="quarter" idx="5"/>
          </p:nvPr>
        </p:nvSpPr>
        <p:spPr/>
        <p:txBody>
          <a:bodyPr/>
          <a:lstStyle/>
          <a:p>
            <a:fld id="{E6D7DA54-C4FE-4877-8DF5-AF24F4B46978}" type="slidenum">
              <a:rPr lang="en-AU" smtClean="0"/>
              <a:t>27</a:t>
            </a:fld>
            <a:endParaRPr lang="en-AU"/>
          </a:p>
        </p:txBody>
      </p:sp>
    </p:spTree>
    <p:extLst>
      <p:ext uri="{BB962C8B-B14F-4D97-AF65-F5344CB8AC3E}">
        <p14:creationId xmlns:p14="http://schemas.microsoft.com/office/powerpoint/2010/main" val="13323960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The recommended serves of grain foods changes throughout the life stage. </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They increase from 2 years, before decreasing after 50 years. This is because of the reduced overall energy needs as we get older. </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Example serve sizes are provided – these are different for different foods in this food group.</a:t>
            </a:r>
          </a:p>
          <a:p>
            <a:pPr marL="171450" indent="-171450">
              <a:buFont typeface="Arial" panose="020B0604020202020204" pitchFamily="34" charset="0"/>
              <a:buChar char="•"/>
            </a:pPr>
            <a:endParaRPr lang="en-AU"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pPr marL="0" indent="0">
              <a:buFont typeface="Arial" panose="020B0604020202020204" pitchFamily="34" charset="0"/>
              <a:buNone/>
            </a:pPr>
            <a:endParaRPr lang="en-AU" sz="1100" dirty="0">
              <a:latin typeface="Arial" panose="020B0604020202020204" pitchFamily="34" charset="0"/>
              <a:cs typeface="Arial" panose="020B0604020202020204" pitchFamily="34" charset="0"/>
            </a:endParaRPr>
          </a:p>
          <a:p>
            <a:endParaRPr lang="en-AU" sz="1100" dirty="0">
              <a:latin typeface="Arial" panose="020B0604020202020204" pitchFamily="34" charset="0"/>
              <a:cs typeface="Arial" panose="020B0604020202020204" pitchFamily="34" charset="0"/>
            </a:endParaRPr>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2372F65-1D99-42B4-866A-C3A0AD157AF6}" type="slidenum">
              <a:rPr lang="en-AU" smtClean="0"/>
              <a:t>29</a:t>
            </a:fld>
            <a:endParaRPr lang="en-AU"/>
          </a:p>
        </p:txBody>
      </p:sp>
    </p:spTree>
    <p:extLst>
      <p:ext uri="{BB962C8B-B14F-4D97-AF65-F5344CB8AC3E}">
        <p14:creationId xmlns:p14="http://schemas.microsoft.com/office/powerpoint/2010/main" val="13458601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Children aged 12-13 years require a similar amount of vegetable serves as adults (5 serves). </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Younger children (aged 2-3 years) require half this amount. </a:t>
            </a:r>
          </a:p>
          <a:p>
            <a:pPr marL="171450" indent="-171450">
              <a:buFont typeface="Arial" panose="020B0604020202020204" pitchFamily="34" charset="0"/>
              <a:buChar char="•"/>
            </a:pPr>
            <a:r>
              <a:rPr lang="en-AU" sz="1100" dirty="0">
                <a:solidFill>
                  <a:srgbClr val="FF0000"/>
                </a:solidFill>
                <a:latin typeface="Arial" panose="020B0604020202020204" pitchFamily="34" charset="0"/>
                <a:cs typeface="Arial" panose="020B0604020202020204" pitchFamily="34" charset="0"/>
              </a:rPr>
              <a:t>From the age of 9 years, we all need around 5 serves of vegetables each day.</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Example serve sizes are provided – these are different for different foods in this food group.</a:t>
            </a:r>
          </a:p>
          <a:p>
            <a:pPr marL="171450" indent="-171450">
              <a:buFont typeface="Arial" panose="020B0604020202020204" pitchFamily="34" charset="0"/>
              <a:buChar char="•"/>
            </a:pPr>
            <a:endParaRPr lang="en-AU"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pPr marL="0" indent="0">
              <a:buFont typeface="Arial" panose="020B0604020202020204" pitchFamily="34" charset="0"/>
              <a:buNone/>
            </a:pPr>
            <a:endParaRPr lang="en-AU" sz="1100" dirty="0">
              <a:latin typeface="Arial" panose="020B0604020202020204" pitchFamily="34" charset="0"/>
              <a:cs typeface="Arial" panose="020B0604020202020204" pitchFamily="34" charset="0"/>
            </a:endParaRPr>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2372F65-1D99-42B4-866A-C3A0AD157AF6}" type="slidenum">
              <a:rPr lang="en-AU" smtClean="0"/>
              <a:t>30</a:t>
            </a:fld>
            <a:endParaRPr lang="en-AU"/>
          </a:p>
        </p:txBody>
      </p:sp>
    </p:spTree>
    <p:extLst>
      <p:ext uri="{BB962C8B-B14F-4D97-AF65-F5344CB8AC3E}">
        <p14:creationId xmlns:p14="http://schemas.microsoft.com/office/powerpoint/2010/main" val="21180982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Children aged 12-13 years require a similar amount of vegetable serves as adults (2 serves). </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Younger children (aged 2-3 years) require half this amount. </a:t>
            </a:r>
          </a:p>
          <a:p>
            <a:pPr marL="171450" indent="-171450">
              <a:buFont typeface="Arial" panose="020B0604020202020204" pitchFamily="34" charset="0"/>
              <a:buChar char="•"/>
            </a:pPr>
            <a:r>
              <a:rPr lang="en-AU" sz="1100" dirty="0">
                <a:solidFill>
                  <a:srgbClr val="FF0000"/>
                </a:solidFill>
                <a:latin typeface="Arial" panose="020B0604020202020204" pitchFamily="34" charset="0"/>
                <a:cs typeface="Arial" panose="020B0604020202020204" pitchFamily="34" charset="0"/>
              </a:rPr>
              <a:t>From the age of 9 years, we all need 2 serves of fruit each day.</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Example serve sizes are provided – these are different for different foods in this food group.</a:t>
            </a:r>
          </a:p>
          <a:p>
            <a:pPr marL="171450" indent="-171450">
              <a:buFont typeface="Arial" panose="020B0604020202020204" pitchFamily="34" charset="0"/>
              <a:buChar char="•"/>
            </a:pPr>
            <a:endParaRPr lang="en-AU"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pPr marL="0" indent="0">
              <a:buFont typeface="Arial" panose="020B0604020202020204" pitchFamily="34" charset="0"/>
              <a:buNone/>
            </a:pPr>
            <a:endParaRPr lang="en-AU" sz="1100" dirty="0">
              <a:latin typeface="Arial" panose="020B0604020202020204" pitchFamily="34" charset="0"/>
              <a:cs typeface="Arial" panose="020B0604020202020204" pitchFamily="34" charset="0"/>
            </a:endParaRPr>
          </a:p>
          <a:p>
            <a:endParaRPr lang="en-AU" sz="1100" dirty="0">
              <a:latin typeface="Arial" panose="020B0604020202020204" pitchFamily="34" charset="0"/>
              <a:cs typeface="Arial" panose="020B0604020202020204" pitchFamily="34" charset="0"/>
            </a:endParaRPr>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2372F65-1D99-42B4-866A-C3A0AD157AF6}" type="slidenum">
              <a:rPr lang="en-AU" smtClean="0"/>
              <a:t>31</a:t>
            </a:fld>
            <a:endParaRPr lang="en-AU"/>
          </a:p>
        </p:txBody>
      </p:sp>
    </p:spTree>
    <p:extLst>
      <p:ext uri="{BB962C8B-B14F-4D97-AF65-F5344CB8AC3E}">
        <p14:creationId xmlns:p14="http://schemas.microsoft.com/office/powerpoint/2010/main" val="16622601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The recommended serves of dairy and alternative foods changes throughout the life stage. </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They increase from 2 years, before decreasing after 18 years for men but increasing for women. </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This is largely because of the varying needs for calcium as we get older (women require more than men). </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Example serve sizes are provided – these are different for different foods in this food group.</a:t>
            </a:r>
          </a:p>
          <a:p>
            <a:pPr marL="171450" indent="-171450">
              <a:buFont typeface="Arial" panose="020B0604020202020204" pitchFamily="34" charset="0"/>
              <a:buChar char="•"/>
            </a:pPr>
            <a:endParaRPr lang="en-AU"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pPr marL="0" indent="0">
              <a:buFont typeface="Arial" panose="020B0604020202020204" pitchFamily="34" charset="0"/>
              <a:buNone/>
            </a:pPr>
            <a:endParaRPr lang="en-AU" sz="1100" dirty="0">
              <a:latin typeface="Arial" panose="020B0604020202020204" pitchFamily="34" charset="0"/>
              <a:cs typeface="Arial" panose="020B0604020202020204" pitchFamily="34" charset="0"/>
            </a:endParaRPr>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2372F65-1D99-42B4-866A-C3A0AD157AF6}" type="slidenum">
              <a:rPr lang="en-AU" smtClean="0"/>
              <a:t>32</a:t>
            </a:fld>
            <a:endParaRPr lang="en-AU"/>
          </a:p>
        </p:txBody>
      </p:sp>
    </p:spTree>
    <p:extLst>
      <p:ext uri="{BB962C8B-B14F-4D97-AF65-F5344CB8AC3E}">
        <p14:creationId xmlns:p14="http://schemas.microsoft.com/office/powerpoint/2010/main" val="12506233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Children aged 12-13 years require a similar amount of meat and alternative serves as adults (2 1/2 serves).</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Younger children (aged 2-3 years) require around half this amount. </a:t>
            </a:r>
          </a:p>
          <a:p>
            <a:pPr marL="171450" indent="-171450">
              <a:buFont typeface="Arial" panose="020B0604020202020204" pitchFamily="34" charset="0"/>
              <a:buChar char="•"/>
            </a:pPr>
            <a:r>
              <a:rPr lang="en-AU" sz="1100" dirty="0">
                <a:solidFill>
                  <a:srgbClr val="FF0000"/>
                </a:solidFill>
                <a:latin typeface="Arial" panose="020B0604020202020204" pitchFamily="34" charset="0"/>
                <a:cs typeface="Arial" panose="020B0604020202020204" pitchFamily="34" charset="0"/>
              </a:rPr>
              <a:t>From the age of 9 years, we need between 2 and 3 serves each day. From the age of 50 years, women require half a serve less. </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Example serve sizes are provided – these are different for different foods in this food group.</a:t>
            </a:r>
          </a:p>
          <a:p>
            <a:pPr marL="171450" indent="-171450">
              <a:buFont typeface="Arial" panose="020B0604020202020204" pitchFamily="34" charset="0"/>
              <a:buChar char="•"/>
            </a:pPr>
            <a:endParaRPr lang="en-AU"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pPr marL="0" indent="0">
              <a:buFont typeface="Arial" panose="020B0604020202020204" pitchFamily="34" charset="0"/>
              <a:buNone/>
            </a:pPr>
            <a:endParaRPr lang="en-AU" sz="1100" dirty="0">
              <a:latin typeface="Arial" panose="020B0604020202020204" pitchFamily="34" charset="0"/>
              <a:cs typeface="Arial" panose="020B0604020202020204" pitchFamily="34" charset="0"/>
            </a:endParaRPr>
          </a:p>
          <a:p>
            <a:endParaRPr lang="en-AU" sz="1100" dirty="0">
              <a:latin typeface="Arial" panose="020B0604020202020204" pitchFamily="34" charset="0"/>
              <a:cs typeface="Arial" panose="020B0604020202020204" pitchFamily="34" charset="0"/>
            </a:endParaRPr>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2372F65-1D99-42B4-866A-C3A0AD157AF6}" type="slidenum">
              <a:rPr lang="en-AU" smtClean="0"/>
              <a:t>33</a:t>
            </a:fld>
            <a:endParaRPr lang="en-AU"/>
          </a:p>
        </p:txBody>
      </p:sp>
    </p:spTree>
    <p:extLst>
      <p:ext uri="{BB962C8B-B14F-4D97-AF65-F5344CB8AC3E}">
        <p14:creationId xmlns:p14="http://schemas.microsoft.com/office/powerpoint/2010/main" val="11073700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The recommended serves of the food groups are based on meeting the specific nutrient requirements at different life stages.</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Full table is linked in the lesson plan.</a:t>
            </a:r>
          </a:p>
          <a:p>
            <a:endParaRPr lang="en-AU"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100" dirty="0">
                <a:latin typeface="Arial" panose="020B0604020202020204" pitchFamily="34" charset="0"/>
                <a:cs typeface="Arial" panose="020B0604020202020204" pitchFamily="34" charset="0"/>
              </a:rPr>
              <a:t>Source: https://www.eatforhealth.gov.au/nutrient-reference-values/resources/nrv-summary-tables</a:t>
            </a:r>
            <a:endParaRPr lang="en-AU" sz="1100" dirty="0">
              <a:latin typeface="Arial" panose="020B0604020202020204" pitchFamily="34" charset="0"/>
              <a:cs typeface="Arial" panose="020B0604020202020204" pitchFamily="34" charset="0"/>
            </a:endParaRPr>
          </a:p>
          <a:p>
            <a:endParaRPr lang="en-AU" sz="1100" dirty="0">
              <a:latin typeface="Arial" panose="020B0604020202020204" pitchFamily="34" charset="0"/>
              <a:cs typeface="Arial" panose="020B0604020202020204" pitchFamily="34" charset="0"/>
            </a:endParaRPr>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2372F65-1D99-42B4-866A-C3A0AD157AF6}" type="slidenum">
              <a:rPr lang="en-AU" smtClean="0"/>
              <a:t>34</a:t>
            </a:fld>
            <a:endParaRPr lang="en-AU"/>
          </a:p>
        </p:txBody>
      </p:sp>
    </p:spTree>
    <p:extLst>
      <p:ext uri="{BB962C8B-B14F-4D97-AF65-F5344CB8AC3E}">
        <p14:creationId xmlns:p14="http://schemas.microsoft.com/office/powerpoint/2010/main" val="2179388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100" b="0" i="0" u="none" strike="noStrike" baseline="0" dirty="0">
                <a:solidFill>
                  <a:srgbClr val="000000"/>
                </a:solidFill>
                <a:latin typeface="Arial" panose="020B0604020202020204" pitchFamily="34" charset="0"/>
                <a:cs typeface="Arial" panose="020B0604020202020204" pitchFamily="34" charset="0"/>
              </a:rPr>
              <a:t>For adolescents aged 12-17, these foods make up around one third energy intake. While these foods can contribute to a feeling of enjoyment, this level is currently too high.</a:t>
            </a:r>
          </a:p>
          <a:p>
            <a:pPr marL="171450" indent="-171450">
              <a:buFont typeface="Arial" panose="020B0604020202020204" pitchFamily="34" charset="0"/>
              <a:buChar char="•"/>
            </a:pPr>
            <a:r>
              <a:rPr lang="en-AU" sz="1100" b="0" i="0" u="none" strike="noStrike" baseline="0" dirty="0">
                <a:solidFill>
                  <a:srgbClr val="000000"/>
                </a:solidFill>
                <a:latin typeface="Arial" panose="020B0604020202020204" pitchFamily="34" charset="0"/>
                <a:cs typeface="Arial" panose="020B0604020202020204" pitchFamily="34" charset="0"/>
              </a:rPr>
              <a:t>To note: This level slightly decreased from the previous survey in 2011-12, with sometimes foods contributing around 40% of energy intake for children and adolescents.</a:t>
            </a:r>
          </a:p>
          <a:p>
            <a:endParaRPr lang="en-AU" sz="1100" b="0" i="0" u="none" strike="noStrike" baseline="0" dirty="0">
              <a:solidFill>
                <a:srgbClr val="000000"/>
              </a:solidFill>
              <a:latin typeface="Arial" panose="020B0604020202020204" pitchFamily="34" charset="0"/>
              <a:cs typeface="Arial" panose="020B0604020202020204" pitchFamily="34" charset="0"/>
            </a:endParaRPr>
          </a:p>
          <a:p>
            <a:r>
              <a:rPr lang="en-AU" sz="1100" b="0" i="0" u="none" strike="noStrike" baseline="0" dirty="0">
                <a:solidFill>
                  <a:srgbClr val="000000"/>
                </a:solidFill>
                <a:latin typeface="Arial" panose="020B0604020202020204" pitchFamily="34" charset="0"/>
                <a:cs typeface="Arial" panose="020B0604020202020204" pitchFamily="34" charset="0"/>
              </a:rPr>
              <a:t>Source: 2023 National Nutrition and Physical Activity Survey</a:t>
            </a:r>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2372F65-1D99-42B4-866A-C3A0AD157AF6}" type="slidenum">
              <a:rPr lang="en-AU" smtClean="0"/>
              <a:t>36</a:t>
            </a:fld>
            <a:endParaRPr lang="en-AU"/>
          </a:p>
        </p:txBody>
      </p:sp>
    </p:spTree>
    <p:extLst>
      <p:ext uri="{BB962C8B-B14F-4D97-AF65-F5344CB8AC3E}">
        <p14:creationId xmlns:p14="http://schemas.microsoft.com/office/powerpoint/2010/main" val="13154950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dirty="0">
                <a:latin typeface="Arial" panose="020B0604020202020204" pitchFamily="34" charset="0"/>
                <a:cs typeface="Arial" panose="020B0604020202020204" pitchFamily="34" charset="0"/>
              </a:rPr>
              <a:t>Options:</a:t>
            </a:r>
          </a:p>
          <a:p>
            <a:r>
              <a:rPr lang="en-AU" sz="1100" dirty="0">
                <a:latin typeface="Arial" panose="020B0604020202020204" pitchFamily="34" charset="0"/>
                <a:cs typeface="Arial" panose="020B0604020202020204" pitchFamily="34" charset="0"/>
              </a:rPr>
              <a:t>Male/Female</a:t>
            </a:r>
          </a:p>
          <a:p>
            <a:r>
              <a:rPr lang="en-AU" sz="1100" dirty="0">
                <a:latin typeface="Arial" panose="020B0604020202020204" pitchFamily="34" charset="0"/>
                <a:cs typeface="Arial" panose="020B0604020202020204" pitchFamily="34" charset="0"/>
              </a:rPr>
              <a:t>2-3</a:t>
            </a:r>
          </a:p>
          <a:p>
            <a:r>
              <a:rPr lang="en-AU" sz="1100" dirty="0">
                <a:latin typeface="Arial" panose="020B0604020202020204" pitchFamily="34" charset="0"/>
                <a:cs typeface="Arial" panose="020B0604020202020204" pitchFamily="34" charset="0"/>
              </a:rPr>
              <a:t>4-8</a:t>
            </a:r>
          </a:p>
          <a:p>
            <a:r>
              <a:rPr lang="en-AU" sz="1100" dirty="0">
                <a:latin typeface="Arial" panose="020B0604020202020204" pitchFamily="34" charset="0"/>
                <a:cs typeface="Arial" panose="020B0604020202020204" pitchFamily="34" charset="0"/>
              </a:rPr>
              <a:t>9-11</a:t>
            </a:r>
          </a:p>
          <a:p>
            <a:r>
              <a:rPr lang="en-AU" sz="1100" dirty="0">
                <a:latin typeface="Arial" panose="020B0604020202020204" pitchFamily="34" charset="0"/>
                <a:cs typeface="Arial" panose="020B0604020202020204" pitchFamily="34" charset="0"/>
              </a:rPr>
              <a:t>12-13</a:t>
            </a:r>
          </a:p>
          <a:p>
            <a:r>
              <a:rPr lang="en-AU" sz="1100" dirty="0">
                <a:latin typeface="Arial" panose="020B0604020202020204" pitchFamily="34" charset="0"/>
                <a:cs typeface="Arial" panose="020B0604020202020204" pitchFamily="34" charset="0"/>
              </a:rPr>
              <a:t>14-18</a:t>
            </a:r>
          </a:p>
          <a:p>
            <a:r>
              <a:rPr lang="en-AU" sz="1100" dirty="0">
                <a:latin typeface="Arial" panose="020B0604020202020204" pitchFamily="34" charset="0"/>
                <a:cs typeface="Arial" panose="020B0604020202020204" pitchFamily="34" charset="0"/>
              </a:rPr>
              <a:t>19-50</a:t>
            </a:r>
          </a:p>
          <a:p>
            <a:r>
              <a:rPr lang="en-AU" sz="1100" dirty="0">
                <a:latin typeface="Arial" panose="020B0604020202020204" pitchFamily="34" charset="0"/>
                <a:cs typeface="Arial" panose="020B0604020202020204" pitchFamily="34" charset="0"/>
              </a:rPr>
              <a:t>51-70</a:t>
            </a:r>
          </a:p>
          <a:p>
            <a:r>
              <a:rPr lang="en-AU" sz="1100" dirty="0">
                <a:latin typeface="Arial" panose="020B0604020202020204" pitchFamily="34" charset="0"/>
                <a:cs typeface="Arial" panose="020B0604020202020204" pitchFamily="34" charset="0"/>
              </a:rPr>
              <a:t>70+</a:t>
            </a:r>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2372F65-1D99-42B4-866A-C3A0AD157AF6}" type="slidenum">
              <a:rPr lang="en-AU" smtClean="0"/>
              <a:t>37</a:t>
            </a:fld>
            <a:endParaRPr lang="en-AU"/>
          </a:p>
        </p:txBody>
      </p:sp>
    </p:spTree>
    <p:extLst>
      <p:ext uri="{BB962C8B-B14F-4D97-AF65-F5344CB8AC3E}">
        <p14:creationId xmlns:p14="http://schemas.microsoft.com/office/powerpoint/2010/main" val="1867218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363BB70-5BCC-4C8B-B08C-EF437997776C}" type="slidenum">
              <a:rPr lang="en-AU" smtClean="0"/>
              <a:t>5</a:t>
            </a:fld>
            <a:endParaRPr lang="en-AU"/>
          </a:p>
        </p:txBody>
      </p:sp>
    </p:spTree>
    <p:extLst>
      <p:ext uri="{BB962C8B-B14F-4D97-AF65-F5344CB8AC3E}">
        <p14:creationId xmlns:p14="http://schemas.microsoft.com/office/powerpoint/2010/main" val="21818282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Responses vary</a:t>
            </a:r>
          </a:p>
          <a:p>
            <a:endParaRPr lang="en-AU" dirty="0"/>
          </a:p>
        </p:txBody>
      </p:sp>
      <p:sp>
        <p:nvSpPr>
          <p:cNvPr id="4" name="Slide Number Placeholder 3"/>
          <p:cNvSpPr>
            <a:spLocks noGrp="1"/>
          </p:cNvSpPr>
          <p:nvPr>
            <p:ph type="sldNum" sz="quarter" idx="5"/>
          </p:nvPr>
        </p:nvSpPr>
        <p:spPr/>
        <p:txBody>
          <a:bodyPr/>
          <a:lstStyle/>
          <a:p>
            <a:fld id="{92372F65-1D99-42B4-866A-C3A0AD157AF6}" type="slidenum">
              <a:rPr lang="en-AU" smtClean="0"/>
              <a:t>40</a:t>
            </a:fld>
            <a:endParaRPr lang="en-AU"/>
          </a:p>
        </p:txBody>
      </p:sp>
    </p:spTree>
    <p:extLst>
      <p:ext uri="{BB962C8B-B14F-4D97-AF65-F5344CB8AC3E}">
        <p14:creationId xmlns:p14="http://schemas.microsoft.com/office/powerpoint/2010/main" val="8505855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Responses vary</a:t>
            </a:r>
          </a:p>
          <a:p>
            <a:endParaRPr lang="en-AU" dirty="0"/>
          </a:p>
        </p:txBody>
      </p:sp>
      <p:sp>
        <p:nvSpPr>
          <p:cNvPr id="4" name="Slide Number Placeholder 3"/>
          <p:cNvSpPr>
            <a:spLocks noGrp="1"/>
          </p:cNvSpPr>
          <p:nvPr>
            <p:ph type="sldNum" sz="quarter" idx="5"/>
          </p:nvPr>
        </p:nvSpPr>
        <p:spPr/>
        <p:txBody>
          <a:bodyPr/>
          <a:lstStyle/>
          <a:p>
            <a:fld id="{92372F65-1D99-42B4-866A-C3A0AD157AF6}" type="slidenum">
              <a:rPr lang="en-AU" smtClean="0"/>
              <a:t>41</a:t>
            </a:fld>
            <a:endParaRPr lang="en-AU"/>
          </a:p>
        </p:txBody>
      </p:sp>
    </p:spTree>
    <p:extLst>
      <p:ext uri="{BB962C8B-B14F-4D97-AF65-F5344CB8AC3E}">
        <p14:creationId xmlns:p14="http://schemas.microsoft.com/office/powerpoint/2010/main" val="40884882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4A7287-E8C4-FFE6-E8A4-6888B10795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2D834C-3E96-FE13-3B0F-1B8D24CECA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C84BFB-D06B-18F6-D6B4-1F1F0A69E45F}"/>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DDCAF3F5-F690-1D03-BF7A-7A8EC8CCE5AF}"/>
              </a:ext>
            </a:extLst>
          </p:cNvPr>
          <p:cNvSpPr>
            <a:spLocks noGrp="1"/>
          </p:cNvSpPr>
          <p:nvPr>
            <p:ph type="sldNum" sz="quarter" idx="5"/>
          </p:nvPr>
        </p:nvSpPr>
        <p:spPr/>
        <p:txBody>
          <a:bodyPr/>
          <a:lstStyle/>
          <a:p>
            <a:fld id="{0363BB70-5BCC-4C8B-B08C-EF437997776C}" type="slidenum">
              <a:rPr lang="en-AU" smtClean="0"/>
              <a:t>42</a:t>
            </a:fld>
            <a:endParaRPr lang="en-AU"/>
          </a:p>
        </p:txBody>
      </p:sp>
    </p:spTree>
    <p:extLst>
      <p:ext uri="{BB962C8B-B14F-4D97-AF65-F5344CB8AC3E}">
        <p14:creationId xmlns:p14="http://schemas.microsoft.com/office/powerpoint/2010/main" val="829708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See: https://www.foodstandards.gov.au/consumer/labelling</a:t>
            </a:r>
          </a:p>
          <a:p>
            <a:endParaRPr lang="en-AU" dirty="0"/>
          </a:p>
        </p:txBody>
      </p:sp>
      <p:sp>
        <p:nvSpPr>
          <p:cNvPr id="4" name="Slide Number Placeholder 3"/>
          <p:cNvSpPr>
            <a:spLocks noGrp="1"/>
          </p:cNvSpPr>
          <p:nvPr>
            <p:ph type="sldNum" sz="quarter" idx="5"/>
          </p:nvPr>
        </p:nvSpPr>
        <p:spPr/>
        <p:txBody>
          <a:bodyPr/>
          <a:lstStyle/>
          <a:p>
            <a:fld id="{92372F65-1D99-42B4-866A-C3A0AD157AF6}" type="slidenum">
              <a:rPr lang="en-AU" smtClean="0"/>
              <a:t>43</a:t>
            </a:fld>
            <a:endParaRPr lang="en-AU"/>
          </a:p>
        </p:txBody>
      </p:sp>
    </p:spTree>
    <p:extLst>
      <p:ext uri="{BB962C8B-B14F-4D97-AF65-F5344CB8AC3E}">
        <p14:creationId xmlns:p14="http://schemas.microsoft.com/office/powerpoint/2010/main" val="35862319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dirty="0">
                <a:latin typeface="Arial" panose="020B0604020202020204" pitchFamily="34" charset="0"/>
                <a:cs typeface="Arial" panose="020B0604020202020204" pitchFamily="34" charset="0"/>
              </a:rPr>
              <a:t>Further specific information is available here:</a:t>
            </a:r>
          </a:p>
          <a:p>
            <a:r>
              <a:rPr lang="en-AU" sz="1100" dirty="0">
                <a:latin typeface="Arial" panose="020B0604020202020204" pitchFamily="34" charset="0"/>
                <a:cs typeface="Arial" panose="020B0604020202020204" pitchFamily="34" charset="0"/>
              </a:rPr>
              <a:t>https://www.foodauthority.nsw.gov.au/food-labelling/labels-law/labelling-laws</a:t>
            </a:r>
          </a:p>
          <a:p>
            <a:endParaRPr lang="en-AU" dirty="0"/>
          </a:p>
        </p:txBody>
      </p:sp>
      <p:sp>
        <p:nvSpPr>
          <p:cNvPr id="4" name="Slide Number Placeholder 3"/>
          <p:cNvSpPr>
            <a:spLocks noGrp="1"/>
          </p:cNvSpPr>
          <p:nvPr>
            <p:ph type="sldNum" sz="quarter" idx="5"/>
          </p:nvPr>
        </p:nvSpPr>
        <p:spPr/>
        <p:txBody>
          <a:bodyPr/>
          <a:lstStyle/>
          <a:p>
            <a:fld id="{92372F65-1D99-42B4-866A-C3A0AD157AF6}" type="slidenum">
              <a:rPr lang="en-AU" smtClean="0"/>
              <a:t>44</a:t>
            </a:fld>
            <a:endParaRPr lang="en-AU"/>
          </a:p>
        </p:txBody>
      </p:sp>
    </p:spTree>
    <p:extLst>
      <p:ext uri="{BB962C8B-B14F-4D97-AF65-F5344CB8AC3E}">
        <p14:creationId xmlns:p14="http://schemas.microsoft.com/office/powerpoint/2010/main" val="24190605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Bef>
                <a:spcPts val="50"/>
              </a:spcBef>
              <a:spcAft>
                <a:spcPts val="50"/>
              </a:spcAft>
              <a:buFont typeface="Symbol" panose="05050102010706020507" pitchFamily="18" charset="2"/>
              <a:buNone/>
            </a:pPr>
            <a:r>
              <a:rPr lang="en-AU" sz="1100" dirty="0">
                <a:latin typeface="Arial" panose="020B0604020202020204" pitchFamily="34" charset="0"/>
                <a:cs typeface="Arial" panose="020B0604020202020204" pitchFamily="34" charset="0"/>
              </a:rPr>
              <a:t>[1.24]</a:t>
            </a:r>
          </a:p>
          <a:p>
            <a:pPr marL="0" lvl="0" indent="0">
              <a:lnSpc>
                <a:spcPct val="107000"/>
              </a:lnSpc>
              <a:spcBef>
                <a:spcPts val="50"/>
              </a:spcBef>
              <a:spcAft>
                <a:spcPts val="50"/>
              </a:spcAft>
              <a:buFont typeface="Symbol" panose="05050102010706020507" pitchFamily="18" charset="2"/>
              <a:buNone/>
            </a:pPr>
            <a:endParaRPr lang="en-AU" sz="1100" dirty="0">
              <a:latin typeface="Arial" panose="020B0604020202020204" pitchFamily="34" charset="0"/>
              <a:cs typeface="Arial" panose="020B0604020202020204" pitchFamily="34" charset="0"/>
            </a:endParaRPr>
          </a:p>
          <a:p>
            <a:pPr marL="0" lvl="0" indent="0">
              <a:lnSpc>
                <a:spcPct val="107000"/>
              </a:lnSpc>
              <a:spcBef>
                <a:spcPts val="50"/>
              </a:spcBef>
              <a:spcAft>
                <a:spcPts val="50"/>
              </a:spcAft>
              <a:buFont typeface="Symbol" panose="05050102010706020507" pitchFamily="18" charset="2"/>
              <a:buNone/>
            </a:pPr>
            <a:r>
              <a:rPr lang="en-AU" sz="1100" dirty="0">
                <a:latin typeface="Arial" panose="020B0604020202020204" pitchFamily="34" charset="0"/>
                <a:cs typeface="Arial" panose="020B0604020202020204" pitchFamily="34" charset="0"/>
              </a:rPr>
              <a:t>For additional information see:</a:t>
            </a:r>
          </a:p>
          <a:p>
            <a:pPr marL="0" lvl="0" indent="0">
              <a:lnSpc>
                <a:spcPct val="107000"/>
              </a:lnSpc>
              <a:spcBef>
                <a:spcPts val="50"/>
              </a:spcBef>
              <a:spcAft>
                <a:spcPts val="50"/>
              </a:spcAft>
              <a:buFont typeface="Symbol" panose="05050102010706020507" pitchFamily="18" charset="2"/>
              <a:buNone/>
            </a:pPr>
            <a:r>
              <a:rPr lang="en-AU" sz="1100" dirty="0">
                <a:latin typeface="Arial" panose="020B0604020202020204" pitchFamily="34" charset="0"/>
                <a:cs typeface="Arial" panose="020B0604020202020204" pitchFamily="34" charset="0"/>
              </a:rPr>
              <a:t>https://www.foodstandards.gov.au/consumer/labelling/ingredients</a:t>
            </a:r>
          </a:p>
          <a:p>
            <a:endParaRPr lang="en-AU" dirty="0"/>
          </a:p>
        </p:txBody>
      </p:sp>
      <p:sp>
        <p:nvSpPr>
          <p:cNvPr id="4" name="Slide Number Placeholder 3"/>
          <p:cNvSpPr>
            <a:spLocks noGrp="1"/>
          </p:cNvSpPr>
          <p:nvPr>
            <p:ph type="sldNum" sz="quarter" idx="5"/>
          </p:nvPr>
        </p:nvSpPr>
        <p:spPr/>
        <p:txBody>
          <a:bodyPr/>
          <a:lstStyle/>
          <a:p>
            <a:fld id="{92372F65-1D99-42B4-866A-C3A0AD157AF6}" type="slidenum">
              <a:rPr lang="en-AU" smtClean="0"/>
              <a:t>45</a:t>
            </a:fld>
            <a:endParaRPr lang="en-AU"/>
          </a:p>
        </p:txBody>
      </p:sp>
    </p:spTree>
    <p:extLst>
      <p:ext uri="{BB962C8B-B14F-4D97-AF65-F5344CB8AC3E}">
        <p14:creationId xmlns:p14="http://schemas.microsoft.com/office/powerpoint/2010/main" val="11832700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Bef>
                <a:spcPts val="50"/>
              </a:spcBef>
              <a:spcAft>
                <a:spcPts val="50"/>
              </a:spcAft>
              <a:buFont typeface="Symbol" panose="05050102010706020507" pitchFamily="18" charset="2"/>
              <a:buNone/>
            </a:pPr>
            <a:r>
              <a:rPr lang="en-AU" dirty="0"/>
              <a:t>[0.54]</a:t>
            </a:r>
          </a:p>
          <a:p>
            <a:pPr marL="0" lvl="0" indent="0">
              <a:lnSpc>
                <a:spcPct val="107000"/>
              </a:lnSpc>
              <a:spcBef>
                <a:spcPts val="50"/>
              </a:spcBef>
              <a:spcAft>
                <a:spcPts val="50"/>
              </a:spcAft>
              <a:buFont typeface="Symbol" panose="05050102010706020507" pitchFamily="18" charset="2"/>
              <a:buNone/>
            </a:pPr>
            <a:endParaRPr lang="en-AU" dirty="0"/>
          </a:p>
          <a:p>
            <a:pPr marL="0" lvl="0" indent="0">
              <a:lnSpc>
                <a:spcPct val="107000"/>
              </a:lnSpc>
              <a:spcBef>
                <a:spcPts val="50"/>
              </a:spcBef>
              <a:spcAft>
                <a:spcPts val="50"/>
              </a:spcAft>
              <a:buFont typeface="Symbol" panose="05050102010706020507" pitchFamily="18" charset="2"/>
              <a:buNone/>
            </a:pPr>
            <a:r>
              <a:rPr lang="en-AU" dirty="0"/>
              <a:t>For additional information see:</a:t>
            </a:r>
          </a:p>
          <a:p>
            <a:pPr marL="0" lvl="0" indent="0">
              <a:lnSpc>
                <a:spcPct val="107000"/>
              </a:lnSpc>
              <a:spcBef>
                <a:spcPts val="50"/>
              </a:spcBef>
              <a:spcAft>
                <a:spcPts val="50"/>
              </a:spcAft>
              <a:buFont typeface="Symbol" panose="05050102010706020507" pitchFamily="18" charset="2"/>
              <a:buNone/>
            </a:pPr>
            <a:r>
              <a:rPr lang="en-AU" dirty="0"/>
              <a:t>https://www.foodstandards.gov.au/consumer/labelling/panels</a:t>
            </a:r>
          </a:p>
          <a:p>
            <a:endParaRPr lang="en-AU" dirty="0"/>
          </a:p>
        </p:txBody>
      </p:sp>
      <p:sp>
        <p:nvSpPr>
          <p:cNvPr id="4" name="Slide Number Placeholder 3"/>
          <p:cNvSpPr>
            <a:spLocks noGrp="1"/>
          </p:cNvSpPr>
          <p:nvPr>
            <p:ph type="sldNum" sz="quarter" idx="5"/>
          </p:nvPr>
        </p:nvSpPr>
        <p:spPr/>
        <p:txBody>
          <a:bodyPr/>
          <a:lstStyle/>
          <a:p>
            <a:fld id="{92372F65-1D99-42B4-866A-C3A0AD157AF6}" type="slidenum">
              <a:rPr lang="en-AU" smtClean="0"/>
              <a:t>46</a:t>
            </a:fld>
            <a:endParaRPr lang="en-AU"/>
          </a:p>
        </p:txBody>
      </p:sp>
    </p:spTree>
    <p:extLst>
      <p:ext uri="{BB962C8B-B14F-4D97-AF65-F5344CB8AC3E}">
        <p14:creationId xmlns:p14="http://schemas.microsoft.com/office/powerpoint/2010/main" val="27645802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Bef>
                <a:spcPts val="50"/>
              </a:spcBef>
              <a:spcAft>
                <a:spcPts val="50"/>
              </a:spcAft>
              <a:buFont typeface="Symbol" panose="05050102010706020507" pitchFamily="18" charset="2"/>
              <a:buNone/>
            </a:pPr>
            <a:r>
              <a:rPr lang="en-AU" sz="1100" dirty="0">
                <a:latin typeface="Arial" panose="020B0604020202020204" pitchFamily="34" charset="0"/>
                <a:cs typeface="Arial" panose="020B0604020202020204" pitchFamily="34" charset="0"/>
              </a:rPr>
              <a:t>This infographic provides further details on the NIP. It provides information on what to look for in terms of making healthier food choices. </a:t>
            </a:r>
          </a:p>
          <a:p>
            <a:pPr marL="0" lvl="0" indent="0">
              <a:lnSpc>
                <a:spcPct val="107000"/>
              </a:lnSpc>
              <a:spcBef>
                <a:spcPts val="50"/>
              </a:spcBef>
              <a:spcAft>
                <a:spcPts val="50"/>
              </a:spcAft>
              <a:buFont typeface="Symbol" panose="05050102010706020507" pitchFamily="18" charset="2"/>
              <a:buNone/>
            </a:pPr>
            <a:endParaRPr lang="en-AU" sz="1100" dirty="0">
              <a:latin typeface="Arial" panose="020B0604020202020204" pitchFamily="34" charset="0"/>
              <a:cs typeface="Arial" panose="020B0604020202020204" pitchFamily="34" charset="0"/>
            </a:endParaRPr>
          </a:p>
          <a:p>
            <a:pPr marL="0" marR="0" lvl="0" indent="0" algn="l" defTabSz="966155" rtl="0" eaLnBrk="1" fontAlgn="auto" latinLnBrk="0" hangingPunct="1">
              <a:lnSpc>
                <a:spcPct val="100000"/>
              </a:lnSpc>
              <a:spcBef>
                <a:spcPts val="0"/>
              </a:spcBef>
              <a:spcAft>
                <a:spcPts val="0"/>
              </a:spcAft>
              <a:buClrTx/>
              <a:buSzTx/>
              <a:buFontTx/>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Source: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92372F65-1D99-42B4-866A-C3A0AD157AF6}" type="slidenum">
              <a:rPr lang="en-AU" smtClean="0"/>
              <a:t>47</a:t>
            </a:fld>
            <a:endParaRPr lang="en-AU"/>
          </a:p>
        </p:txBody>
      </p:sp>
    </p:spTree>
    <p:extLst>
      <p:ext uri="{BB962C8B-B14F-4D97-AF65-F5344CB8AC3E}">
        <p14:creationId xmlns:p14="http://schemas.microsoft.com/office/powerpoint/2010/main" val="4221347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dirty="0">
                <a:latin typeface="Arial" panose="020B0604020202020204" pitchFamily="34" charset="0"/>
                <a:cs typeface="Arial" panose="020B0604020202020204" pitchFamily="34" charset="0"/>
              </a:rPr>
              <a:t>The FSANZ Food Standards Code regulates these claims, including the foods in which they can be placed (not all foods can carry nutrition and health claims). </a:t>
            </a:r>
          </a:p>
          <a:p>
            <a:endParaRPr lang="en-AU" sz="1100" dirty="0">
              <a:latin typeface="Arial" panose="020B0604020202020204" pitchFamily="34" charset="0"/>
              <a:cs typeface="Arial" panose="020B0604020202020204" pitchFamily="34" charset="0"/>
            </a:endParaRPr>
          </a:p>
          <a:p>
            <a:r>
              <a:rPr lang="en-AU" sz="1100" dirty="0">
                <a:latin typeface="Arial" panose="020B0604020202020204" pitchFamily="34" charset="0"/>
                <a:cs typeface="Arial" panose="020B0604020202020204" pitchFamily="34" charset="0"/>
              </a:rPr>
              <a:t>For further details:</a:t>
            </a:r>
          </a:p>
          <a:p>
            <a:r>
              <a:rPr lang="en-AU" sz="1100" dirty="0">
                <a:latin typeface="Arial" panose="020B0604020202020204" pitchFamily="34" charset="0"/>
                <a:cs typeface="Arial" panose="020B0604020202020204" pitchFamily="34" charset="0"/>
              </a:rPr>
              <a:t>https://www.foodauthority.nsw.gov.au/food-labelling/labels-law/health-nutrition-claims</a:t>
            </a:r>
          </a:p>
          <a:p>
            <a:r>
              <a:rPr lang="en-AU" sz="1100" dirty="0">
                <a:latin typeface="Arial" panose="020B0604020202020204" pitchFamily="34" charset="0"/>
                <a:cs typeface="Arial" panose="020B0604020202020204" pitchFamily="34" charset="0"/>
              </a:rPr>
              <a:t>https://www.foodstandards.gov.au/consumer/labelling/nutrition</a:t>
            </a:r>
          </a:p>
          <a:p>
            <a:endParaRPr lang="en-AU" dirty="0"/>
          </a:p>
        </p:txBody>
      </p:sp>
      <p:sp>
        <p:nvSpPr>
          <p:cNvPr id="4" name="Slide Number Placeholder 3"/>
          <p:cNvSpPr>
            <a:spLocks noGrp="1"/>
          </p:cNvSpPr>
          <p:nvPr>
            <p:ph type="sldNum" sz="quarter" idx="5"/>
          </p:nvPr>
        </p:nvSpPr>
        <p:spPr/>
        <p:txBody>
          <a:bodyPr/>
          <a:lstStyle/>
          <a:p>
            <a:fld id="{92372F65-1D99-42B4-866A-C3A0AD157AF6}" type="slidenum">
              <a:rPr lang="en-AU" smtClean="0"/>
              <a:t>48</a:t>
            </a:fld>
            <a:endParaRPr lang="en-AU"/>
          </a:p>
        </p:txBody>
      </p:sp>
    </p:spTree>
    <p:extLst>
      <p:ext uri="{BB962C8B-B14F-4D97-AF65-F5344CB8AC3E}">
        <p14:creationId xmlns:p14="http://schemas.microsoft.com/office/powerpoint/2010/main" val="18502737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See: https://www.foodstandards.gov.au/consumer/labelling</a:t>
            </a:r>
          </a:p>
          <a:p>
            <a:endParaRPr lang="en-AU" dirty="0"/>
          </a:p>
        </p:txBody>
      </p:sp>
      <p:sp>
        <p:nvSpPr>
          <p:cNvPr id="4" name="Slide Number Placeholder 3"/>
          <p:cNvSpPr>
            <a:spLocks noGrp="1"/>
          </p:cNvSpPr>
          <p:nvPr>
            <p:ph type="sldNum" sz="quarter" idx="5"/>
          </p:nvPr>
        </p:nvSpPr>
        <p:spPr/>
        <p:txBody>
          <a:bodyPr/>
          <a:lstStyle/>
          <a:p>
            <a:fld id="{92372F65-1D99-42B4-866A-C3A0AD157AF6}" type="slidenum">
              <a:rPr lang="en-AU" smtClean="0"/>
              <a:t>50</a:t>
            </a:fld>
            <a:endParaRPr lang="en-AU"/>
          </a:p>
        </p:txBody>
      </p:sp>
    </p:spTree>
    <p:extLst>
      <p:ext uri="{BB962C8B-B14F-4D97-AF65-F5344CB8AC3E}">
        <p14:creationId xmlns:p14="http://schemas.microsoft.com/office/powerpoint/2010/main" val="4139696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2545549-36F0-40C5-A2B5-E93466E7B68A}" type="slidenum">
              <a:rPr lang="en-AU" smtClean="0"/>
              <a:t>8</a:t>
            </a:fld>
            <a:endParaRPr lang="en-AU"/>
          </a:p>
        </p:txBody>
      </p:sp>
    </p:spTree>
    <p:extLst>
      <p:ext uri="{BB962C8B-B14F-4D97-AF65-F5344CB8AC3E}">
        <p14:creationId xmlns:p14="http://schemas.microsoft.com/office/powerpoint/2010/main" val="27434154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1F3ED81-12D8-4EED-B9D1-87F685470F84}" type="slidenum">
              <a:rPr lang="en-AU" smtClean="0"/>
              <a:t>51</a:t>
            </a:fld>
            <a:endParaRPr lang="en-AU"/>
          </a:p>
        </p:txBody>
      </p:sp>
    </p:spTree>
    <p:extLst>
      <p:ext uri="{BB962C8B-B14F-4D97-AF65-F5344CB8AC3E}">
        <p14:creationId xmlns:p14="http://schemas.microsoft.com/office/powerpoint/2010/main" val="10376599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AU" sz="1100" b="0" kern="1200" dirty="0">
                <a:solidFill>
                  <a:schemeClr val="tx1"/>
                </a:solidFill>
                <a:effectLst/>
                <a:latin typeface="Arial" panose="020B0604020202020204" pitchFamily="34" charset="0"/>
                <a:ea typeface="+mn-ea"/>
                <a:cs typeface="Arial" panose="020B0604020202020204" pitchFamily="34" charset="0"/>
              </a:rPr>
              <a:t>Nutritional quality of product–using the Nutrition Information Panel, Health Star Rating. Is it a nutritious choice? </a:t>
            </a:r>
          </a:p>
          <a:p>
            <a:pPr marL="228600" indent="-228600">
              <a:buAutoNum type="arabicPeriod"/>
            </a:pPr>
            <a:r>
              <a:rPr lang="en-US" sz="1100" b="0" kern="1200" dirty="0">
                <a:solidFill>
                  <a:schemeClr val="tx1"/>
                </a:solidFill>
                <a:effectLst/>
                <a:latin typeface="Arial" panose="020B0604020202020204" pitchFamily="34" charset="0"/>
                <a:ea typeface="+mn-ea"/>
                <a:cs typeface="Arial" panose="020B0604020202020204" pitchFamily="34" charset="0"/>
              </a:rPr>
              <a:t>Could the nutritional quality be improved? If yes, how?</a:t>
            </a:r>
          </a:p>
          <a:p>
            <a:pPr marL="228600" indent="-228600">
              <a:buAutoNum type="arabicPeriod"/>
            </a:pPr>
            <a:r>
              <a:rPr lang="en-US" sz="1100" b="0" kern="1200" dirty="0">
                <a:solidFill>
                  <a:schemeClr val="tx1"/>
                </a:solidFill>
                <a:effectLst/>
                <a:latin typeface="Arial" panose="020B0604020202020204" pitchFamily="34" charset="0"/>
                <a:ea typeface="+mn-ea"/>
                <a:cs typeface="Arial" panose="020B0604020202020204" pitchFamily="34" charset="0"/>
              </a:rPr>
              <a:t>Types of claims (nutrition/ health claims).</a:t>
            </a:r>
          </a:p>
          <a:p>
            <a:pPr marL="228600" indent="-228600">
              <a:buAutoNum type="arabicPeriod"/>
            </a:pPr>
            <a:r>
              <a:rPr lang="en-US" sz="1100" b="0" kern="1200" dirty="0">
                <a:solidFill>
                  <a:schemeClr val="tx1"/>
                </a:solidFill>
                <a:effectLst/>
                <a:latin typeface="Arial" panose="020B0604020202020204" pitchFamily="34" charset="0"/>
                <a:ea typeface="+mn-ea"/>
                <a:cs typeface="Arial" panose="020B0604020202020204" pitchFamily="34" charset="0"/>
              </a:rPr>
              <a:t>Images to appeal to consumers.</a:t>
            </a:r>
          </a:p>
          <a:p>
            <a:pPr marL="228600" indent="-228600">
              <a:buAutoNum type="arabicPeriod"/>
            </a:pPr>
            <a:r>
              <a:rPr lang="en-US" sz="1100" b="0" kern="1200" dirty="0">
                <a:solidFill>
                  <a:schemeClr val="tx1"/>
                </a:solidFill>
                <a:effectLst/>
                <a:latin typeface="Arial" panose="020B0604020202020204" pitchFamily="34" charset="0"/>
                <a:ea typeface="+mn-ea"/>
                <a:cs typeface="Arial" panose="020B0604020202020204" pitchFamily="34" charset="0"/>
              </a:rPr>
              <a:t>Other interesting label information.</a:t>
            </a:r>
            <a:endParaRPr lang="en-AU" sz="1100" b="0" kern="1200" dirty="0">
              <a:solidFill>
                <a:schemeClr val="tx1"/>
              </a:solidFill>
              <a:effectLst/>
              <a:latin typeface="Arial" panose="020B0604020202020204" pitchFamily="34" charset="0"/>
              <a:ea typeface="+mn-ea"/>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92372F65-1D99-42B4-866A-C3A0AD157AF6}" type="slidenum">
              <a:rPr lang="en-AU" smtClean="0"/>
              <a:t>52</a:t>
            </a:fld>
            <a:endParaRPr lang="en-AU"/>
          </a:p>
        </p:txBody>
      </p:sp>
    </p:spTree>
    <p:extLst>
      <p:ext uri="{BB962C8B-B14F-4D97-AF65-F5344CB8AC3E}">
        <p14:creationId xmlns:p14="http://schemas.microsoft.com/office/powerpoint/2010/main" val="8012008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996110-D8FC-FC9E-F916-E6365ABEBC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81A1BA-739F-7E3C-3731-C9DA6119AB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84356B-0D90-C61B-2256-4C63B2BDA10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Responses vary</a:t>
            </a:r>
          </a:p>
          <a:p>
            <a:endParaRPr lang="en-AU" dirty="0"/>
          </a:p>
        </p:txBody>
      </p:sp>
      <p:sp>
        <p:nvSpPr>
          <p:cNvPr id="4" name="Slide Number Placeholder 3">
            <a:extLst>
              <a:ext uri="{FF2B5EF4-FFF2-40B4-BE49-F238E27FC236}">
                <a16:creationId xmlns:a16="http://schemas.microsoft.com/office/drawing/2014/main" id="{940173AA-569B-955B-EECD-D91AEC580827}"/>
              </a:ext>
            </a:extLst>
          </p:cNvPr>
          <p:cNvSpPr>
            <a:spLocks noGrp="1"/>
          </p:cNvSpPr>
          <p:nvPr>
            <p:ph type="sldNum" sz="quarter" idx="5"/>
          </p:nvPr>
        </p:nvSpPr>
        <p:spPr/>
        <p:txBody>
          <a:bodyPr/>
          <a:lstStyle/>
          <a:p>
            <a:fld id="{92372F65-1D99-42B4-866A-C3A0AD157AF6}" type="slidenum">
              <a:rPr lang="en-AU" smtClean="0"/>
              <a:t>55</a:t>
            </a:fld>
            <a:endParaRPr lang="en-AU"/>
          </a:p>
        </p:txBody>
      </p:sp>
    </p:spTree>
    <p:extLst>
      <p:ext uri="{BB962C8B-B14F-4D97-AF65-F5344CB8AC3E}">
        <p14:creationId xmlns:p14="http://schemas.microsoft.com/office/powerpoint/2010/main" val="1294482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latin typeface="Arial" panose="020B0604020202020204" pitchFamily="34" charset="0"/>
                <a:cs typeface="Arial" panose="020B0604020202020204" pitchFamily="34" charset="0"/>
              </a:rPr>
              <a:t>Responses vary</a:t>
            </a:r>
          </a:p>
          <a:p>
            <a:endParaRPr lang="en-AU" dirty="0"/>
          </a:p>
        </p:txBody>
      </p:sp>
      <p:sp>
        <p:nvSpPr>
          <p:cNvPr id="4" name="Slide Number Placeholder 3"/>
          <p:cNvSpPr>
            <a:spLocks noGrp="1"/>
          </p:cNvSpPr>
          <p:nvPr>
            <p:ph type="sldNum" sz="quarter" idx="5"/>
          </p:nvPr>
        </p:nvSpPr>
        <p:spPr/>
        <p:txBody>
          <a:bodyPr/>
          <a:lstStyle/>
          <a:p>
            <a:fld id="{92372F65-1D99-42B4-866A-C3A0AD157AF6}" type="slidenum">
              <a:rPr lang="en-AU" smtClean="0"/>
              <a:t>56</a:t>
            </a:fld>
            <a:endParaRPr lang="en-AU"/>
          </a:p>
        </p:txBody>
      </p:sp>
    </p:spTree>
    <p:extLst>
      <p:ext uri="{BB962C8B-B14F-4D97-AF65-F5344CB8AC3E}">
        <p14:creationId xmlns:p14="http://schemas.microsoft.com/office/powerpoint/2010/main" val="40459877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348F4-79BD-D7F0-BBC0-B295ADD6D2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B719EE-187D-023A-790F-F70D03A14A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BEC0E0-6DA5-F19F-4637-01A91C0D3DF1}"/>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0DEBC19E-6740-853F-C5F3-508112A059DA}"/>
              </a:ext>
            </a:extLst>
          </p:cNvPr>
          <p:cNvSpPr>
            <a:spLocks noGrp="1"/>
          </p:cNvSpPr>
          <p:nvPr>
            <p:ph type="sldNum" sz="quarter" idx="5"/>
          </p:nvPr>
        </p:nvSpPr>
        <p:spPr/>
        <p:txBody>
          <a:bodyPr/>
          <a:lstStyle/>
          <a:p>
            <a:fld id="{0363BB70-5BCC-4C8B-B08C-EF437997776C}" type="slidenum">
              <a:rPr lang="en-AU" smtClean="0"/>
              <a:t>57</a:t>
            </a:fld>
            <a:endParaRPr lang="en-AU"/>
          </a:p>
        </p:txBody>
      </p:sp>
    </p:spTree>
    <p:extLst>
      <p:ext uri="{BB962C8B-B14F-4D97-AF65-F5344CB8AC3E}">
        <p14:creationId xmlns:p14="http://schemas.microsoft.com/office/powerpoint/2010/main" val="19424848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Arial" panose="020B0604020202020204" pitchFamily="34" charset="0"/>
                <a:cs typeface="Arial" panose="020B0604020202020204" pitchFamily="34" charset="0"/>
              </a:rPr>
              <a:t>People can be allergic to many things, such as pollen, mould, dust mites, animal dander or saliva, insect stings or bites, medication, food, and latex.</a:t>
            </a:r>
            <a:endParaRPr lang="en-AU" sz="1100" dirty="0">
              <a:latin typeface="Arial" panose="020B0604020202020204" pitchFamily="34" charset="0"/>
              <a:cs typeface="Arial" panose="020B0604020202020204" pitchFamily="34" charset="0"/>
            </a:endParaRPr>
          </a:p>
          <a:p>
            <a:endParaRPr lang="en-AU" sz="1100" dirty="0">
              <a:latin typeface="Arial" panose="020B0604020202020204" pitchFamily="34" charset="0"/>
              <a:cs typeface="Arial" panose="020B0604020202020204" pitchFamily="34" charset="0"/>
            </a:endParaRPr>
          </a:p>
          <a:p>
            <a:r>
              <a:rPr lang="en-AU" sz="1100" dirty="0">
                <a:latin typeface="Arial" panose="020B0604020202020204" pitchFamily="34" charset="0"/>
                <a:cs typeface="Arial" panose="020B0604020202020204" pitchFamily="34" charset="0"/>
              </a:rPr>
              <a:t>Source: https://allergyfacts.org.au/about-allergies/ </a:t>
            </a:r>
          </a:p>
          <a:p>
            <a:endParaRPr lang="en-AU" dirty="0"/>
          </a:p>
        </p:txBody>
      </p:sp>
      <p:sp>
        <p:nvSpPr>
          <p:cNvPr id="4" name="Slide Number Placeholder 3"/>
          <p:cNvSpPr>
            <a:spLocks noGrp="1"/>
          </p:cNvSpPr>
          <p:nvPr>
            <p:ph type="sldNum" sz="quarter" idx="5"/>
          </p:nvPr>
        </p:nvSpPr>
        <p:spPr/>
        <p:txBody>
          <a:bodyPr/>
          <a:lstStyle/>
          <a:p>
            <a:fld id="{92372F65-1D99-42B4-866A-C3A0AD157AF6}" type="slidenum">
              <a:rPr lang="en-AU" smtClean="0"/>
              <a:t>58</a:t>
            </a:fld>
            <a:endParaRPr lang="en-AU"/>
          </a:p>
        </p:txBody>
      </p:sp>
    </p:spTree>
    <p:extLst>
      <p:ext uri="{BB962C8B-B14F-4D97-AF65-F5344CB8AC3E}">
        <p14:creationId xmlns:p14="http://schemas.microsoft.com/office/powerpoint/2010/main" val="18091862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Source: https://allergyfacts.org.au/__interest/food-allergy/</a:t>
            </a:r>
          </a:p>
          <a:p>
            <a:endParaRPr lang="en-AU" dirty="0"/>
          </a:p>
        </p:txBody>
      </p:sp>
      <p:sp>
        <p:nvSpPr>
          <p:cNvPr id="4" name="Slide Number Placeholder 3"/>
          <p:cNvSpPr>
            <a:spLocks noGrp="1"/>
          </p:cNvSpPr>
          <p:nvPr>
            <p:ph type="sldNum" sz="quarter" idx="5"/>
          </p:nvPr>
        </p:nvSpPr>
        <p:spPr/>
        <p:txBody>
          <a:bodyPr/>
          <a:lstStyle/>
          <a:p>
            <a:fld id="{92372F65-1D99-42B4-866A-C3A0AD157AF6}" type="slidenum">
              <a:rPr lang="en-AU" smtClean="0"/>
              <a:t>59</a:t>
            </a:fld>
            <a:endParaRPr lang="en-AU"/>
          </a:p>
        </p:txBody>
      </p:sp>
    </p:spTree>
    <p:extLst>
      <p:ext uri="{BB962C8B-B14F-4D97-AF65-F5344CB8AC3E}">
        <p14:creationId xmlns:p14="http://schemas.microsoft.com/office/powerpoint/2010/main" val="35963823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Source: https://allergyfacts.org.au/signs-and-symptoms-of-an-allergic-reaction/</a:t>
            </a:r>
          </a:p>
          <a:p>
            <a:endParaRPr lang="en-AU" dirty="0"/>
          </a:p>
        </p:txBody>
      </p:sp>
      <p:sp>
        <p:nvSpPr>
          <p:cNvPr id="4" name="Slide Number Placeholder 3"/>
          <p:cNvSpPr>
            <a:spLocks noGrp="1"/>
          </p:cNvSpPr>
          <p:nvPr>
            <p:ph type="sldNum" sz="quarter" idx="5"/>
          </p:nvPr>
        </p:nvSpPr>
        <p:spPr/>
        <p:txBody>
          <a:bodyPr/>
          <a:lstStyle/>
          <a:p>
            <a:fld id="{92372F65-1D99-42B4-866A-C3A0AD157AF6}" type="slidenum">
              <a:rPr lang="en-AU" smtClean="0"/>
              <a:t>60</a:t>
            </a:fld>
            <a:endParaRPr lang="en-AU"/>
          </a:p>
        </p:txBody>
      </p:sp>
    </p:spTree>
    <p:extLst>
      <p:ext uri="{BB962C8B-B14F-4D97-AF65-F5344CB8AC3E}">
        <p14:creationId xmlns:p14="http://schemas.microsoft.com/office/powerpoint/2010/main" val="41838598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Source: https://www.foodstandards.gov.au/consumer/labelling/allergen-labelling</a:t>
            </a:r>
          </a:p>
          <a:p>
            <a:endParaRPr lang="en-AU" dirty="0"/>
          </a:p>
        </p:txBody>
      </p:sp>
      <p:sp>
        <p:nvSpPr>
          <p:cNvPr id="4" name="Slide Number Placeholder 3"/>
          <p:cNvSpPr>
            <a:spLocks noGrp="1"/>
          </p:cNvSpPr>
          <p:nvPr>
            <p:ph type="sldNum" sz="quarter" idx="5"/>
          </p:nvPr>
        </p:nvSpPr>
        <p:spPr/>
        <p:txBody>
          <a:bodyPr/>
          <a:lstStyle/>
          <a:p>
            <a:fld id="{92372F65-1D99-42B4-866A-C3A0AD157AF6}" type="slidenum">
              <a:rPr lang="en-AU" smtClean="0"/>
              <a:t>61</a:t>
            </a:fld>
            <a:endParaRPr lang="en-AU"/>
          </a:p>
        </p:txBody>
      </p:sp>
    </p:spTree>
    <p:extLst>
      <p:ext uri="{BB962C8B-B14F-4D97-AF65-F5344CB8AC3E}">
        <p14:creationId xmlns:p14="http://schemas.microsoft.com/office/powerpoint/2010/main" val="9294168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Source: https://www.foodstandards.gov.au/consumer/labelling/allergen-labelling </a:t>
            </a:r>
          </a:p>
          <a:p>
            <a:endParaRPr lang="en-AU" dirty="0"/>
          </a:p>
        </p:txBody>
      </p:sp>
      <p:sp>
        <p:nvSpPr>
          <p:cNvPr id="4" name="Slide Number Placeholder 3"/>
          <p:cNvSpPr>
            <a:spLocks noGrp="1"/>
          </p:cNvSpPr>
          <p:nvPr>
            <p:ph type="sldNum" sz="quarter" idx="5"/>
          </p:nvPr>
        </p:nvSpPr>
        <p:spPr/>
        <p:txBody>
          <a:bodyPr/>
          <a:lstStyle/>
          <a:p>
            <a:fld id="{92372F65-1D99-42B4-866A-C3A0AD157AF6}" type="slidenum">
              <a:rPr lang="en-AU" smtClean="0"/>
              <a:t>62</a:t>
            </a:fld>
            <a:endParaRPr lang="en-AU"/>
          </a:p>
        </p:txBody>
      </p:sp>
    </p:spTree>
    <p:extLst>
      <p:ext uri="{BB962C8B-B14F-4D97-AF65-F5344CB8AC3E}">
        <p14:creationId xmlns:p14="http://schemas.microsoft.com/office/powerpoint/2010/main" val="2739547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dirty="0">
                <a:latin typeface="Arial" panose="020B0604020202020204" pitchFamily="34" charset="0"/>
                <a:cs typeface="Arial" panose="020B0604020202020204" pitchFamily="34" charset="0"/>
              </a:rPr>
              <a:t>[5.57]</a:t>
            </a:r>
          </a:p>
          <a:p>
            <a:r>
              <a:rPr lang="en-AU" sz="1100" dirty="0">
                <a:latin typeface="Arial" panose="020B0604020202020204" pitchFamily="34" charset="0"/>
                <a:cs typeface="Arial" panose="020B0604020202020204" pitchFamily="34" charset="0"/>
              </a:rPr>
              <a:t>As students watch this, they are to identify:</a:t>
            </a:r>
          </a:p>
          <a:p>
            <a:endParaRPr lang="en-AU" sz="11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Promotional strategies used. </a:t>
            </a:r>
            <a:r>
              <a:rPr lang="en-AU" sz="1100" b="0" dirty="0">
                <a:effectLst/>
                <a:latin typeface="Arial" panose="020B0604020202020204" pitchFamily="34" charset="0"/>
                <a:ea typeface="Aptos" panose="020B0004020202020204" pitchFamily="34" charset="0"/>
                <a:cs typeface="Arial" panose="020B0604020202020204" pitchFamily="34" charset="0"/>
              </a:rPr>
              <a:t>Does this appeal to the audience?</a:t>
            </a:r>
            <a:endParaRPr lang="en-AU" sz="1100" b="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Key messages.</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Credibility of information (think about the author).</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Advertising mediums e.g. video, infographic, You Tube short.</a:t>
            </a:r>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2372F65-1D99-42B4-866A-C3A0AD157AF6}" type="slidenum">
              <a:rPr lang="en-AU" smtClean="0"/>
              <a:t>9</a:t>
            </a:fld>
            <a:endParaRPr lang="en-AU"/>
          </a:p>
        </p:txBody>
      </p:sp>
    </p:spTree>
    <p:extLst>
      <p:ext uri="{BB962C8B-B14F-4D97-AF65-F5344CB8AC3E}">
        <p14:creationId xmlns:p14="http://schemas.microsoft.com/office/powerpoint/2010/main" val="24549962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dirty="0">
                <a:latin typeface="Arial" panose="020B0604020202020204" pitchFamily="34" charset="0"/>
                <a:cs typeface="Arial" panose="020B0604020202020204" pitchFamily="34" charset="0"/>
              </a:rPr>
              <a:t>Labelling example.</a:t>
            </a:r>
          </a:p>
          <a:p>
            <a:endParaRPr lang="en-AU" sz="1100" dirty="0">
              <a:latin typeface="Arial" panose="020B0604020202020204" pitchFamily="34" charset="0"/>
              <a:cs typeface="Arial" panose="020B0604020202020204" pitchFamily="34" charset="0"/>
            </a:endParaRPr>
          </a:p>
          <a:p>
            <a:r>
              <a:rPr lang="en-AU" sz="1100" dirty="0">
                <a:latin typeface="Arial" panose="020B0604020202020204" pitchFamily="34" charset="0"/>
                <a:cs typeface="Arial" panose="020B0604020202020204" pitchFamily="34" charset="0"/>
              </a:rPr>
              <a:t>Source: https://foodallergyaware.org.au/everyone/reading-food-labels-for-food-allergens</a:t>
            </a:r>
          </a:p>
          <a:p>
            <a:endParaRPr lang="en-AU" dirty="0"/>
          </a:p>
        </p:txBody>
      </p:sp>
      <p:sp>
        <p:nvSpPr>
          <p:cNvPr id="4" name="Slide Number Placeholder 3"/>
          <p:cNvSpPr>
            <a:spLocks noGrp="1"/>
          </p:cNvSpPr>
          <p:nvPr>
            <p:ph type="sldNum" sz="quarter" idx="5"/>
          </p:nvPr>
        </p:nvSpPr>
        <p:spPr/>
        <p:txBody>
          <a:bodyPr/>
          <a:lstStyle/>
          <a:p>
            <a:fld id="{92372F65-1D99-42B4-866A-C3A0AD157AF6}" type="slidenum">
              <a:rPr lang="en-AU" smtClean="0"/>
              <a:t>63</a:t>
            </a:fld>
            <a:endParaRPr lang="en-AU"/>
          </a:p>
        </p:txBody>
      </p:sp>
    </p:spTree>
    <p:extLst>
      <p:ext uri="{BB962C8B-B14F-4D97-AF65-F5344CB8AC3E}">
        <p14:creationId xmlns:p14="http://schemas.microsoft.com/office/powerpoint/2010/main" val="16392946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People with food allergies need to make their own decision on whether foods with these labels are safe for them (usually with the help of a doctor or dietitian). </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Note: Research by Food Standards Australia New Zealand found that </a:t>
            </a:r>
            <a:r>
              <a:rPr lang="en-US" sz="1100" dirty="0">
                <a:latin typeface="Arial" panose="020B0604020202020204" pitchFamily="34" charset="0"/>
                <a:cs typeface="Arial" panose="020B0604020202020204" pitchFamily="34" charset="0"/>
              </a:rPr>
              <a:t>consumers viewed PAL statements such as ‘may contain’, ‘may be present’, ‘made in a factory that also processes’, etc. as unhelpful and confusing, and that they ultimately restrict rather than enable safe food choices (https://allergyfacts.org.au/news/research-allergy-declarations-and-pal/)</a:t>
            </a:r>
            <a:endParaRPr lang="en-AU" sz="1100" dirty="0">
              <a:latin typeface="Arial" panose="020B0604020202020204" pitchFamily="34" charset="0"/>
              <a:cs typeface="Arial" panose="020B0604020202020204" pitchFamily="34" charset="0"/>
            </a:endParaRPr>
          </a:p>
          <a:p>
            <a:endParaRPr lang="en-AU" sz="1100" dirty="0">
              <a:latin typeface="Arial" panose="020B0604020202020204" pitchFamily="34" charset="0"/>
              <a:cs typeface="Arial" panose="020B0604020202020204" pitchFamily="34" charset="0"/>
            </a:endParaRPr>
          </a:p>
          <a:p>
            <a:r>
              <a:rPr lang="en-AU" sz="1100" dirty="0">
                <a:latin typeface="Arial" panose="020B0604020202020204" pitchFamily="34" charset="0"/>
                <a:cs typeface="Arial" panose="020B0604020202020204" pitchFamily="34" charset="0"/>
              </a:rPr>
              <a:t>Source: https://foodallergyaware.org.au/everyone/reading-food-labels-for-food-allergens</a:t>
            </a:r>
          </a:p>
          <a:p>
            <a:endParaRPr lang="en-AU" dirty="0"/>
          </a:p>
        </p:txBody>
      </p:sp>
      <p:sp>
        <p:nvSpPr>
          <p:cNvPr id="4" name="Slide Number Placeholder 3"/>
          <p:cNvSpPr>
            <a:spLocks noGrp="1"/>
          </p:cNvSpPr>
          <p:nvPr>
            <p:ph type="sldNum" sz="quarter" idx="5"/>
          </p:nvPr>
        </p:nvSpPr>
        <p:spPr/>
        <p:txBody>
          <a:bodyPr/>
          <a:lstStyle/>
          <a:p>
            <a:fld id="{92372F65-1D99-42B4-866A-C3A0AD157AF6}" type="slidenum">
              <a:rPr lang="en-AU" smtClean="0"/>
              <a:t>64</a:t>
            </a:fld>
            <a:endParaRPr lang="en-AU"/>
          </a:p>
        </p:txBody>
      </p:sp>
    </p:spTree>
    <p:extLst>
      <p:ext uri="{BB962C8B-B14F-4D97-AF65-F5344CB8AC3E}">
        <p14:creationId xmlns:p14="http://schemas.microsoft.com/office/powerpoint/2010/main" val="9114575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dirty="0">
                <a:latin typeface="Arial" panose="020B0604020202020204" pitchFamily="34" charset="0"/>
                <a:cs typeface="Arial" panose="020B0604020202020204" pitchFamily="34" charset="0"/>
              </a:rPr>
              <a:t>Source: </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https://allergyfacts.org.au/food-allergy-or-food-intolerance/</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https://www.betterhealth.vic.gov.au/health/conditionsandtreatments/food-allergy-and-intolerance</a:t>
            </a:r>
          </a:p>
          <a:p>
            <a:endParaRPr lang="en-AU" dirty="0"/>
          </a:p>
        </p:txBody>
      </p:sp>
      <p:sp>
        <p:nvSpPr>
          <p:cNvPr id="4" name="Slide Number Placeholder 3"/>
          <p:cNvSpPr>
            <a:spLocks noGrp="1"/>
          </p:cNvSpPr>
          <p:nvPr>
            <p:ph type="sldNum" sz="quarter" idx="5"/>
          </p:nvPr>
        </p:nvSpPr>
        <p:spPr/>
        <p:txBody>
          <a:bodyPr/>
          <a:lstStyle/>
          <a:p>
            <a:fld id="{92372F65-1D99-42B4-866A-C3A0AD157AF6}" type="slidenum">
              <a:rPr lang="en-AU" smtClean="0"/>
              <a:t>65</a:t>
            </a:fld>
            <a:endParaRPr lang="en-AU"/>
          </a:p>
        </p:txBody>
      </p:sp>
    </p:spTree>
    <p:extLst>
      <p:ext uri="{BB962C8B-B14F-4D97-AF65-F5344CB8AC3E}">
        <p14:creationId xmlns:p14="http://schemas.microsoft.com/office/powerpoint/2010/main" val="23373561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Source: https://www.allergy.org.au/patients/food-other-adverse-reactions/food-intolerance</a:t>
            </a:r>
          </a:p>
          <a:p>
            <a:endParaRPr lang="en-AU" dirty="0"/>
          </a:p>
        </p:txBody>
      </p:sp>
      <p:sp>
        <p:nvSpPr>
          <p:cNvPr id="4" name="Slide Number Placeholder 3"/>
          <p:cNvSpPr>
            <a:spLocks noGrp="1"/>
          </p:cNvSpPr>
          <p:nvPr>
            <p:ph type="sldNum" sz="quarter" idx="5"/>
          </p:nvPr>
        </p:nvSpPr>
        <p:spPr/>
        <p:txBody>
          <a:bodyPr/>
          <a:lstStyle/>
          <a:p>
            <a:fld id="{92372F65-1D99-42B4-866A-C3A0AD157AF6}" type="slidenum">
              <a:rPr lang="en-AU" smtClean="0"/>
              <a:t>66</a:t>
            </a:fld>
            <a:endParaRPr lang="en-AU"/>
          </a:p>
        </p:txBody>
      </p:sp>
    </p:spTree>
    <p:extLst>
      <p:ext uri="{BB962C8B-B14F-4D97-AF65-F5344CB8AC3E}">
        <p14:creationId xmlns:p14="http://schemas.microsoft.com/office/powerpoint/2010/main" val="32951615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kern="1200" dirty="0">
                <a:solidFill>
                  <a:schemeClr val="tx1"/>
                </a:solidFill>
                <a:effectLst/>
                <a:latin typeface="Arial" panose="020B0604020202020204" pitchFamily="34" charset="0"/>
                <a:ea typeface="+mn-ea"/>
                <a:cs typeface="Arial" panose="020B0604020202020204" pitchFamily="34" charset="0"/>
              </a:rPr>
              <a:t>Students will need to access: Living with allergies </a:t>
            </a:r>
            <a:r>
              <a:rPr lang="en-GB" sz="1100" u="sng" kern="1200" dirty="0">
                <a:solidFill>
                  <a:schemeClr val="tx1"/>
                </a:solidFill>
                <a:effectLst/>
                <a:latin typeface="Arial" panose="020B0604020202020204" pitchFamily="34" charset="0"/>
                <a:ea typeface="+mn-ea"/>
                <a:cs typeface="Arial" panose="020B0604020202020204" pitchFamily="34" charset="0"/>
              </a:rPr>
              <a:t>(https://allergyfacts.org.au/living-with-allergies/)</a:t>
            </a:r>
            <a:r>
              <a:rPr lang="en-GB" sz="1100" kern="1200" dirty="0">
                <a:solidFill>
                  <a:schemeClr val="tx1"/>
                </a:solidFill>
                <a:effectLst/>
                <a:latin typeface="Arial" panose="020B0604020202020204" pitchFamily="34" charset="0"/>
                <a:ea typeface="+mn-ea"/>
                <a:cs typeface="Arial" panose="020B0604020202020204" pitchFamily="34" charset="0"/>
              </a:rPr>
              <a:t>, which includes links to other resources.</a:t>
            </a:r>
          </a:p>
        </p:txBody>
      </p:sp>
      <p:sp>
        <p:nvSpPr>
          <p:cNvPr id="4" name="Slide Number Placeholder 3"/>
          <p:cNvSpPr>
            <a:spLocks noGrp="1"/>
          </p:cNvSpPr>
          <p:nvPr>
            <p:ph type="sldNum" sz="quarter" idx="5"/>
          </p:nvPr>
        </p:nvSpPr>
        <p:spPr/>
        <p:txBody>
          <a:bodyPr/>
          <a:lstStyle/>
          <a:p>
            <a:fld id="{92372F65-1D99-42B4-866A-C3A0AD157AF6}" type="slidenum">
              <a:rPr lang="en-AU" smtClean="0"/>
              <a:t>68</a:t>
            </a:fld>
            <a:endParaRPr lang="en-AU"/>
          </a:p>
        </p:txBody>
      </p:sp>
    </p:spTree>
    <p:extLst>
      <p:ext uri="{BB962C8B-B14F-4D97-AF65-F5344CB8AC3E}">
        <p14:creationId xmlns:p14="http://schemas.microsoft.com/office/powerpoint/2010/main" val="92418338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7F920D-5D0B-8F2D-0DAF-4F56F930D9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B27FCA-2A9F-70D3-9DBF-08A5E3396F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F1D864-D6DA-88CD-0968-FC23BF01B1F1}"/>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01522A72-FEED-D82D-E7A3-B20409FF5129}"/>
              </a:ext>
            </a:extLst>
          </p:cNvPr>
          <p:cNvSpPr>
            <a:spLocks noGrp="1"/>
          </p:cNvSpPr>
          <p:nvPr>
            <p:ph type="sldNum" sz="quarter" idx="5"/>
          </p:nvPr>
        </p:nvSpPr>
        <p:spPr/>
        <p:txBody>
          <a:bodyPr/>
          <a:lstStyle/>
          <a:p>
            <a:fld id="{92372F65-1D99-42B4-866A-C3A0AD157AF6}" type="slidenum">
              <a:rPr lang="en-AU" smtClean="0"/>
              <a:t>71</a:t>
            </a:fld>
            <a:endParaRPr lang="en-AU"/>
          </a:p>
        </p:txBody>
      </p:sp>
    </p:spTree>
    <p:extLst>
      <p:ext uri="{BB962C8B-B14F-4D97-AF65-F5344CB8AC3E}">
        <p14:creationId xmlns:p14="http://schemas.microsoft.com/office/powerpoint/2010/main" val="374707791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21DF9-D176-865E-2FEA-FECDD52DCC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4BC36F-A566-083C-339A-05CD77ED54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C063AF-073D-ED51-2DB1-32D421CA1FF1}"/>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70CD8215-302D-5617-846A-B0A5254C678F}"/>
              </a:ext>
            </a:extLst>
          </p:cNvPr>
          <p:cNvSpPr>
            <a:spLocks noGrp="1"/>
          </p:cNvSpPr>
          <p:nvPr>
            <p:ph type="sldNum" sz="quarter" idx="5"/>
          </p:nvPr>
        </p:nvSpPr>
        <p:spPr/>
        <p:txBody>
          <a:bodyPr/>
          <a:lstStyle/>
          <a:p>
            <a:fld id="{92372F65-1D99-42B4-866A-C3A0AD157AF6}" type="slidenum">
              <a:rPr lang="en-AU" smtClean="0"/>
              <a:t>72</a:t>
            </a:fld>
            <a:endParaRPr lang="en-AU"/>
          </a:p>
        </p:txBody>
      </p:sp>
    </p:spTree>
    <p:extLst>
      <p:ext uri="{BB962C8B-B14F-4D97-AF65-F5344CB8AC3E}">
        <p14:creationId xmlns:p14="http://schemas.microsoft.com/office/powerpoint/2010/main" val="376219070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8BA9F-A788-3DD3-A57C-29E5189FEB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17C1D2-41DF-D4D7-8971-CFE0FFF2BD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C835D1-0763-1297-8C2D-9C046B81C725}"/>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B994077F-8E61-747A-F404-EB8B8E013D76}"/>
              </a:ext>
            </a:extLst>
          </p:cNvPr>
          <p:cNvSpPr>
            <a:spLocks noGrp="1"/>
          </p:cNvSpPr>
          <p:nvPr>
            <p:ph type="sldNum" sz="quarter" idx="5"/>
          </p:nvPr>
        </p:nvSpPr>
        <p:spPr/>
        <p:txBody>
          <a:bodyPr/>
          <a:lstStyle/>
          <a:p>
            <a:fld id="{0363BB70-5BCC-4C8B-B08C-EF437997776C}" type="slidenum">
              <a:rPr lang="en-AU" smtClean="0"/>
              <a:t>73</a:t>
            </a:fld>
            <a:endParaRPr lang="en-AU"/>
          </a:p>
        </p:txBody>
      </p:sp>
    </p:spTree>
    <p:extLst>
      <p:ext uri="{BB962C8B-B14F-4D97-AF65-F5344CB8AC3E}">
        <p14:creationId xmlns:p14="http://schemas.microsoft.com/office/powerpoint/2010/main" val="424535366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There is a lot of healthy eating messaging that is not back by credible evidence. </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These messages often advocate avoiding particular foods or food groups. Or, they make claims about particular foods, for which there is little evidence or the evidence is low quality. </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This messaging does not align with the Australian Guide to Healthy Eating, which is based on strong evidence reviewed by university qualified nutrition professionals. </a:t>
            </a:r>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2372F65-1D99-42B4-866A-C3A0AD157AF6}" type="slidenum">
              <a:rPr lang="en-AU" smtClean="0"/>
              <a:t>75</a:t>
            </a:fld>
            <a:endParaRPr lang="en-AU"/>
          </a:p>
        </p:txBody>
      </p:sp>
    </p:spTree>
    <p:extLst>
      <p:ext uri="{BB962C8B-B14F-4D97-AF65-F5344CB8AC3E}">
        <p14:creationId xmlns:p14="http://schemas.microsoft.com/office/powerpoint/2010/main" val="330016432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Trusted nutrition professionals in Australia are university qualified in food and nutrition science. Look for whether they are Accredited Practicing Dietitians or Registered Nutritionists.</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If the messaging varies from the AGHE and/or it promotes extreme eating behaviours, it is important to question the information.</a:t>
            </a:r>
          </a:p>
          <a:p>
            <a:endParaRPr lang="en-AU" dirty="0"/>
          </a:p>
        </p:txBody>
      </p:sp>
      <p:sp>
        <p:nvSpPr>
          <p:cNvPr id="4" name="Slide Number Placeholder 3"/>
          <p:cNvSpPr>
            <a:spLocks noGrp="1"/>
          </p:cNvSpPr>
          <p:nvPr>
            <p:ph type="sldNum" sz="quarter" idx="5"/>
          </p:nvPr>
        </p:nvSpPr>
        <p:spPr/>
        <p:txBody>
          <a:bodyPr/>
          <a:lstStyle/>
          <a:p>
            <a:fld id="{92372F65-1D99-42B4-866A-C3A0AD157AF6}" type="slidenum">
              <a:rPr lang="en-AU" smtClean="0"/>
              <a:t>77</a:t>
            </a:fld>
            <a:endParaRPr lang="en-AU"/>
          </a:p>
        </p:txBody>
      </p:sp>
    </p:spTree>
    <p:extLst>
      <p:ext uri="{BB962C8B-B14F-4D97-AF65-F5344CB8AC3E}">
        <p14:creationId xmlns:p14="http://schemas.microsoft.com/office/powerpoint/2010/main" val="1340538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These are from the red meat industry, so they are focussed on red meat products.</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Do these have more of an appeal than the video? Are they for a different purpose? (overall nutrition information vs information on red meat and iron).</a:t>
            </a:r>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2372F65-1D99-42B4-866A-C3A0AD157AF6}" type="slidenum">
              <a:rPr lang="en-AU" smtClean="0"/>
              <a:t>10</a:t>
            </a:fld>
            <a:endParaRPr lang="en-AU"/>
          </a:p>
        </p:txBody>
      </p:sp>
    </p:spTree>
    <p:extLst>
      <p:ext uri="{BB962C8B-B14F-4D97-AF65-F5344CB8AC3E}">
        <p14:creationId xmlns:p14="http://schemas.microsoft.com/office/powerpoint/2010/main" val="241005790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83757-E7BD-3041-0909-E763874518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CEAE24-5478-E1E1-C040-E2DAD1B1A8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920378-A788-3019-E7F8-95D42BD1398D}"/>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C035C6BC-A0E8-E2CD-4EFB-27371106AF1D}"/>
              </a:ext>
            </a:extLst>
          </p:cNvPr>
          <p:cNvSpPr>
            <a:spLocks noGrp="1"/>
          </p:cNvSpPr>
          <p:nvPr>
            <p:ph type="sldNum" sz="quarter" idx="5"/>
          </p:nvPr>
        </p:nvSpPr>
        <p:spPr/>
        <p:txBody>
          <a:bodyPr/>
          <a:lstStyle/>
          <a:p>
            <a:fld id="{92372F65-1D99-42B4-866A-C3A0AD157AF6}" type="slidenum">
              <a:rPr lang="en-AU" smtClean="0"/>
              <a:t>81</a:t>
            </a:fld>
            <a:endParaRPr lang="en-AU"/>
          </a:p>
        </p:txBody>
      </p:sp>
    </p:spTree>
    <p:extLst>
      <p:ext uri="{BB962C8B-B14F-4D97-AF65-F5344CB8AC3E}">
        <p14:creationId xmlns:p14="http://schemas.microsoft.com/office/powerpoint/2010/main" val="406411169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223746-68BF-5C1B-B772-4DD5EA434D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332D17-AB4A-2744-FE03-2D776053EF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9261C9-B266-6B08-581A-FC624759089D}"/>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F9D91CC1-F3C0-29F2-012F-6489C632EA90}"/>
              </a:ext>
            </a:extLst>
          </p:cNvPr>
          <p:cNvSpPr>
            <a:spLocks noGrp="1"/>
          </p:cNvSpPr>
          <p:nvPr>
            <p:ph type="sldNum" sz="quarter" idx="5"/>
          </p:nvPr>
        </p:nvSpPr>
        <p:spPr/>
        <p:txBody>
          <a:bodyPr/>
          <a:lstStyle/>
          <a:p>
            <a:fld id="{0363BB70-5BCC-4C8B-B08C-EF437997776C}" type="slidenum">
              <a:rPr lang="en-AU" smtClean="0"/>
              <a:t>82</a:t>
            </a:fld>
            <a:endParaRPr lang="en-AU"/>
          </a:p>
        </p:txBody>
      </p:sp>
    </p:spTree>
    <p:extLst>
      <p:ext uri="{BB962C8B-B14F-4D97-AF65-F5344CB8AC3E}">
        <p14:creationId xmlns:p14="http://schemas.microsoft.com/office/powerpoint/2010/main" val="241818834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Eat for Health (information on the Australian Dietary Guidelines and associated Australian Guide to Healthy Eating).</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This site more so provides summary information, rather than quantitative data. This site is great for context for any nutrition information. </a:t>
            </a:r>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2372F65-1D99-42B4-866A-C3A0AD157AF6}" type="slidenum">
              <a:rPr lang="en-AU" smtClean="0"/>
              <a:t>84</a:t>
            </a:fld>
            <a:endParaRPr lang="en-AU"/>
          </a:p>
        </p:txBody>
      </p:sp>
    </p:spTree>
    <p:extLst>
      <p:ext uri="{BB962C8B-B14F-4D97-AF65-F5344CB8AC3E}">
        <p14:creationId xmlns:p14="http://schemas.microsoft.com/office/powerpoint/2010/main" val="16279591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The Australian Bureau of Statistics conducted the National Nutrition and Physical Activity Survey (NNPAS) in 2023</a:t>
            </a:r>
            <a:r>
              <a:rPr lang="en-US" sz="1100" dirty="0">
                <a:latin typeface="Arial" panose="020B0604020202020204" pitchFamily="34" charset="0"/>
                <a:cs typeface="Arial" panose="020B0604020202020204" pitchFamily="34" charset="0"/>
              </a:rPr>
              <a:t>–</a:t>
            </a:r>
            <a:r>
              <a:rPr lang="en-AU" sz="1100" dirty="0">
                <a:latin typeface="Arial" panose="020B0604020202020204" pitchFamily="34" charset="0"/>
                <a:cs typeface="Arial" panose="020B0604020202020204" pitchFamily="34" charset="0"/>
              </a:rPr>
              <a:t>24. </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It involved collecting detailed information on dietary intake and foods consumed from around 10,000 participants across Australia. The precious NNPAS was conducted in 2011–12.</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Information for the nutrition component of the NNPAS was gathered using a 24-hour dietary recall on all foods, beverages and dietary supplements consumed on the day prior to the interview. Where possible, at least 8 days after the first interview, respondents were followed up to provide a second 24-hour dietary recall either via a web form or a second face-to-face interview. </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This provided data on ‘usual intake’ of nutrients, which could be compared with recommended intakes. </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Data from 24-hour food recalls are considered more robust than from food frequency questionnaires; however, they are more expensive and therefore, less frequently undertaken. </a:t>
            </a:r>
          </a:p>
        </p:txBody>
      </p:sp>
      <p:sp>
        <p:nvSpPr>
          <p:cNvPr id="4" name="Slide Number Placeholder 3"/>
          <p:cNvSpPr>
            <a:spLocks noGrp="1"/>
          </p:cNvSpPr>
          <p:nvPr>
            <p:ph type="sldNum" sz="quarter" idx="5"/>
          </p:nvPr>
        </p:nvSpPr>
        <p:spPr/>
        <p:txBody>
          <a:bodyPr/>
          <a:lstStyle/>
          <a:p>
            <a:fld id="{92372F65-1D99-42B4-866A-C3A0AD157AF6}" type="slidenum">
              <a:rPr lang="en-AU" smtClean="0"/>
              <a:t>85</a:t>
            </a:fld>
            <a:endParaRPr lang="en-AU"/>
          </a:p>
        </p:txBody>
      </p:sp>
    </p:spTree>
    <p:extLst>
      <p:ext uri="{BB962C8B-B14F-4D97-AF65-F5344CB8AC3E}">
        <p14:creationId xmlns:p14="http://schemas.microsoft.com/office/powerpoint/2010/main" val="39134471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The Australian Bureau of Statistics conducted the National Health Survey (NHS) from January 2022 to April 2023. </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Data was collected from approximately 13,100 households around Australia.</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The survey focused on the health status of Australians and health-related aspects of their lifestyles. </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Information was collected about respondents' long-term health conditions and on lifestyle factors which may affect health, such as tobacco smoking and vaping, alcohol consumption, fruit and vegetable consumption, and physical activity. </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Self-reported health status, height, and weight were also collected. </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In addition to the self-reported measures, respondents could voluntarily provide blood pressure, height, weight and waist measurements.</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Food intake data were collected via a food frequency questionnaire, which </a:t>
            </a:r>
            <a:r>
              <a:rPr lang="en-AU" sz="1100" dirty="0">
                <a:latin typeface="Arial" panose="020B0604020202020204" pitchFamily="34" charset="0"/>
                <a:cs typeface="Arial" panose="020B0604020202020204" pitchFamily="34" charset="0"/>
              </a:rPr>
              <a:t>is not as robust as the 24-hour food intake recall, but it can still provide useful information. </a:t>
            </a:r>
          </a:p>
        </p:txBody>
      </p:sp>
      <p:sp>
        <p:nvSpPr>
          <p:cNvPr id="4" name="Slide Number Placeholder 3"/>
          <p:cNvSpPr>
            <a:spLocks noGrp="1"/>
          </p:cNvSpPr>
          <p:nvPr>
            <p:ph type="sldNum" sz="quarter" idx="5"/>
          </p:nvPr>
        </p:nvSpPr>
        <p:spPr/>
        <p:txBody>
          <a:bodyPr/>
          <a:lstStyle/>
          <a:p>
            <a:fld id="{92372F65-1D99-42B4-866A-C3A0AD157AF6}" type="slidenum">
              <a:rPr lang="en-AU" smtClean="0"/>
              <a:t>86</a:t>
            </a:fld>
            <a:endParaRPr lang="en-AU"/>
          </a:p>
        </p:txBody>
      </p:sp>
    </p:spTree>
    <p:extLst>
      <p:ext uri="{BB962C8B-B14F-4D97-AF65-F5344CB8AC3E}">
        <p14:creationId xmlns:p14="http://schemas.microsoft.com/office/powerpoint/2010/main" val="9734862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The Australian Bureau of Statistics conducted the National Health Measures Survey (NHMS) in 2022–24.</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It involved the collection of biomedical samples from participants aged 5 years and over across Australia. </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The NHMS measured specific biomarkers for chronic disease and nutrition status, from tests on blood and urine samples. </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Data are available on the prevalence of chronic conditions and nutrient biomarkers (indicators of food intake). </a:t>
            </a:r>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2372F65-1D99-42B4-866A-C3A0AD157AF6}" type="slidenum">
              <a:rPr lang="en-AU" smtClean="0"/>
              <a:t>87</a:t>
            </a:fld>
            <a:endParaRPr lang="en-AU"/>
          </a:p>
        </p:txBody>
      </p:sp>
    </p:spTree>
    <p:extLst>
      <p:ext uri="{BB962C8B-B14F-4D97-AF65-F5344CB8AC3E}">
        <p14:creationId xmlns:p14="http://schemas.microsoft.com/office/powerpoint/2010/main" val="36236636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Produced by the Australian Institute of Health and Welfare, </a:t>
            </a:r>
            <a:r>
              <a:rPr lang="en-AU" sz="1100" i="1" dirty="0">
                <a:latin typeface="Arial" panose="020B0604020202020204" pitchFamily="34" charset="0"/>
                <a:cs typeface="Arial" panose="020B0604020202020204" pitchFamily="34" charset="0"/>
              </a:rPr>
              <a:t>Australia’s health</a:t>
            </a:r>
            <a:r>
              <a:rPr lang="en-AU" sz="1100" dirty="0">
                <a:latin typeface="Arial" panose="020B0604020202020204" pitchFamily="34" charset="0"/>
                <a:cs typeface="Arial" panose="020B0604020202020204" pitchFamily="34" charset="0"/>
              </a:rPr>
              <a:t> has information on determinants of health, including diet and physical activity. </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These summaries use data from other sources, including the Australian Health Survey and National Health Surveys from the Australian Bureau of Statistics.</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Australia’s health is published every 2 years and is available on the AIHW website: aihw.gov.au </a:t>
            </a:r>
          </a:p>
        </p:txBody>
      </p:sp>
      <p:sp>
        <p:nvSpPr>
          <p:cNvPr id="4" name="Slide Number Placeholder 3"/>
          <p:cNvSpPr>
            <a:spLocks noGrp="1"/>
          </p:cNvSpPr>
          <p:nvPr>
            <p:ph type="sldNum" sz="quarter" idx="5"/>
          </p:nvPr>
        </p:nvSpPr>
        <p:spPr/>
        <p:txBody>
          <a:bodyPr/>
          <a:lstStyle/>
          <a:p>
            <a:fld id="{92372F65-1D99-42B4-866A-C3A0AD157AF6}" type="slidenum">
              <a:rPr lang="en-AU" smtClean="0"/>
              <a:t>88</a:t>
            </a:fld>
            <a:endParaRPr lang="en-AU"/>
          </a:p>
        </p:txBody>
      </p:sp>
    </p:spTree>
    <p:extLst>
      <p:ext uri="{BB962C8B-B14F-4D97-AF65-F5344CB8AC3E}">
        <p14:creationId xmlns:p14="http://schemas.microsoft.com/office/powerpoint/2010/main" val="296384271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The CSIRO Healthy Diet Score is an online survey which estimates diet quality using short questions. </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They survey assesses 9 components of diet, including quantity, quality and variety of foods consumed, and estimates compliance with the Australian Dietary Guidelines to generate a score out of 100. </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The subsequent report describes the diet quality of Australian adults based on the diet scores of a weighted sample of 235,268 adults who completed the survey between May 2015 to July 2023.</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While not as robust as the ABS data, it provides a useful overview of food intakes in Australia. </a:t>
            </a:r>
            <a:endParaRPr lang="en-AU" sz="1100" dirty="0">
              <a:latin typeface="Arial" panose="020B0604020202020204" pitchFamily="34" charset="0"/>
              <a:cs typeface="Arial" panose="020B0604020202020204" pitchFamily="34" charset="0"/>
            </a:endParaRPr>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2372F65-1D99-42B4-866A-C3A0AD157AF6}" type="slidenum">
              <a:rPr lang="en-AU" smtClean="0"/>
              <a:t>89</a:t>
            </a:fld>
            <a:endParaRPr lang="en-AU"/>
          </a:p>
        </p:txBody>
      </p:sp>
    </p:spTree>
    <p:extLst>
      <p:ext uri="{BB962C8B-B14F-4D97-AF65-F5344CB8AC3E}">
        <p14:creationId xmlns:p14="http://schemas.microsoft.com/office/powerpoint/2010/main" val="2145980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100" b="0" kern="1200" dirty="0">
                <a:solidFill>
                  <a:schemeClr val="tx1"/>
                </a:solidFill>
                <a:effectLst/>
                <a:latin typeface="Arial" panose="020B0604020202020204" pitchFamily="34" charset="0"/>
                <a:ea typeface="+mn-ea"/>
                <a:cs typeface="Arial" panose="020B0604020202020204" pitchFamily="34" charset="0"/>
              </a:rPr>
              <a:t>Review current nutrition advertisements or promotional material. Record information from each of these.</a:t>
            </a:r>
          </a:p>
          <a:p>
            <a:pPr marL="171450" indent="-171450">
              <a:buFont typeface="Arial" panose="020B0604020202020204" pitchFamily="34" charset="0"/>
              <a:buChar char="•"/>
            </a:pPr>
            <a:r>
              <a:rPr lang="en-AU" sz="1100" b="0" kern="1200" dirty="0">
                <a:solidFill>
                  <a:schemeClr val="tx1"/>
                </a:solidFill>
                <a:effectLst/>
                <a:latin typeface="Arial" panose="020B0604020202020204" pitchFamily="34" charset="0"/>
                <a:ea typeface="+mn-ea"/>
                <a:cs typeface="Arial" panose="020B0604020202020204" pitchFamily="34" charset="0"/>
              </a:rPr>
              <a:t>Suggested advertisements, and links to advertisements are provided in the Lesson plans (lesson 1)</a:t>
            </a:r>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2372F65-1D99-42B4-866A-C3A0AD157AF6}" type="slidenum">
              <a:rPr lang="en-AU" smtClean="0"/>
              <a:t>11</a:t>
            </a:fld>
            <a:endParaRPr lang="en-AU"/>
          </a:p>
        </p:txBody>
      </p:sp>
    </p:spTree>
    <p:extLst>
      <p:ext uri="{BB962C8B-B14F-4D97-AF65-F5344CB8AC3E}">
        <p14:creationId xmlns:p14="http://schemas.microsoft.com/office/powerpoint/2010/main" val="310919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C52D0-F78A-888A-8BA8-36BDFE15F3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E7BF92-5EB7-4809-557D-A738602CE7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8CB170-8966-B442-30B9-865B60DDA0A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latin typeface="Arial" panose="020B0604020202020204" pitchFamily="34" charset="0"/>
                <a:cs typeface="Arial" panose="020B0604020202020204" pitchFamily="34" charset="0"/>
              </a:rPr>
              <a:t>Responses vary</a:t>
            </a:r>
          </a:p>
          <a:p>
            <a:endParaRPr lang="en-AU" dirty="0"/>
          </a:p>
        </p:txBody>
      </p:sp>
      <p:sp>
        <p:nvSpPr>
          <p:cNvPr id="4" name="Slide Number Placeholder 3">
            <a:extLst>
              <a:ext uri="{FF2B5EF4-FFF2-40B4-BE49-F238E27FC236}">
                <a16:creationId xmlns:a16="http://schemas.microsoft.com/office/drawing/2014/main" id="{8744EEA3-9D3A-F338-FA0B-6CDB790562A5}"/>
              </a:ext>
            </a:extLst>
          </p:cNvPr>
          <p:cNvSpPr>
            <a:spLocks noGrp="1"/>
          </p:cNvSpPr>
          <p:nvPr>
            <p:ph type="sldNum" sz="quarter" idx="5"/>
          </p:nvPr>
        </p:nvSpPr>
        <p:spPr/>
        <p:txBody>
          <a:bodyPr/>
          <a:lstStyle/>
          <a:p>
            <a:fld id="{82545549-36F0-40C5-A2B5-E93466E7B68A}" type="slidenum">
              <a:rPr lang="en-AU" smtClean="0"/>
              <a:t>14</a:t>
            </a:fld>
            <a:endParaRPr lang="en-AU"/>
          </a:p>
        </p:txBody>
      </p:sp>
    </p:spTree>
    <p:extLst>
      <p:ext uri="{BB962C8B-B14F-4D97-AF65-F5344CB8AC3E}">
        <p14:creationId xmlns:p14="http://schemas.microsoft.com/office/powerpoint/2010/main" val="30257106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66CAB-6127-F144-ED95-2F00D4C409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FC2D77-6291-01FA-A6F5-25784C9E12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DF09DA-416A-6F13-3E80-481D8CB96235}"/>
              </a:ext>
            </a:extLst>
          </p:cNvPr>
          <p:cNvSpPr>
            <a:spLocks noGrp="1"/>
          </p:cNvSpPr>
          <p:nvPr>
            <p:ph type="body" idx="1"/>
          </p:nvPr>
        </p:nvSpPr>
        <p:spPr/>
        <p:txBody>
          <a:bodyPr/>
          <a:lstStyle/>
          <a:p>
            <a:r>
              <a:rPr lang="en-AU" sz="1100" dirty="0">
                <a:latin typeface="Arial" panose="020B0604020202020204" pitchFamily="34" charset="0"/>
                <a:cs typeface="Arial" panose="020B0604020202020204" pitchFamily="34" charset="0"/>
              </a:rPr>
              <a:t>Responses vary</a:t>
            </a:r>
          </a:p>
        </p:txBody>
      </p:sp>
      <p:sp>
        <p:nvSpPr>
          <p:cNvPr id="4" name="Slide Number Placeholder 3">
            <a:extLst>
              <a:ext uri="{FF2B5EF4-FFF2-40B4-BE49-F238E27FC236}">
                <a16:creationId xmlns:a16="http://schemas.microsoft.com/office/drawing/2014/main" id="{EB87CCE6-05BD-E7A0-2298-1C6C07E7937B}"/>
              </a:ext>
            </a:extLst>
          </p:cNvPr>
          <p:cNvSpPr>
            <a:spLocks noGrp="1"/>
          </p:cNvSpPr>
          <p:nvPr>
            <p:ph type="sldNum" sz="quarter" idx="5"/>
          </p:nvPr>
        </p:nvSpPr>
        <p:spPr/>
        <p:txBody>
          <a:bodyPr/>
          <a:lstStyle/>
          <a:p>
            <a:fld id="{82545549-36F0-40C5-A2B5-E93466E7B68A}" type="slidenum">
              <a:rPr lang="en-AU" smtClean="0"/>
              <a:t>15</a:t>
            </a:fld>
            <a:endParaRPr lang="en-AU"/>
          </a:p>
        </p:txBody>
      </p:sp>
    </p:spTree>
    <p:extLst>
      <p:ext uri="{BB962C8B-B14F-4D97-AF65-F5344CB8AC3E}">
        <p14:creationId xmlns:p14="http://schemas.microsoft.com/office/powerpoint/2010/main" val="12173618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97F0D-D387-5BAC-C8F2-FB055587125F}"/>
              </a:ext>
            </a:extLst>
          </p:cNvPr>
          <p:cNvSpPr>
            <a:spLocks noGrp="1"/>
          </p:cNvSpPr>
          <p:nvPr>
            <p:ph type="ctrTitle" hasCustomPrompt="1"/>
          </p:nvPr>
        </p:nvSpPr>
        <p:spPr>
          <a:xfrm>
            <a:off x="1524000" y="905294"/>
            <a:ext cx="9144000" cy="990182"/>
          </a:xfrm>
          <a:prstGeom prst="rect">
            <a:avLst/>
          </a:prstGeom>
        </p:spPr>
        <p:txBody>
          <a:bodyPr anchor="b"/>
          <a:lstStyle>
            <a:lvl1pPr algn="ctr">
              <a:defRPr sz="6000">
                <a:solidFill>
                  <a:srgbClr val="FF9900"/>
                </a:solidFill>
                <a:latin typeface="Arial" panose="020B0604020202020204" pitchFamily="34" charset="0"/>
                <a:cs typeface="Arial" panose="020B0604020202020204" pitchFamily="34" charset="0"/>
              </a:defRPr>
            </a:lvl1pPr>
          </a:lstStyle>
          <a:p>
            <a:r>
              <a:rPr lang="en-US" dirty="0"/>
              <a:t>Title style</a:t>
            </a:r>
            <a:endParaRPr lang="en-AU" dirty="0"/>
          </a:p>
        </p:txBody>
      </p:sp>
      <p:sp>
        <p:nvSpPr>
          <p:cNvPr id="3" name="Subtitle 2">
            <a:extLst>
              <a:ext uri="{FF2B5EF4-FFF2-40B4-BE49-F238E27FC236}">
                <a16:creationId xmlns:a16="http://schemas.microsoft.com/office/drawing/2014/main" id="{E9B03CA4-7833-D786-52E4-AA6D65BFD532}"/>
              </a:ext>
            </a:extLst>
          </p:cNvPr>
          <p:cNvSpPr>
            <a:spLocks noGrp="1"/>
          </p:cNvSpPr>
          <p:nvPr>
            <p:ph type="subTitle" idx="1"/>
          </p:nvPr>
        </p:nvSpPr>
        <p:spPr>
          <a:xfrm>
            <a:off x="1524000" y="3602038"/>
            <a:ext cx="9144000" cy="1655762"/>
          </a:xfrm>
          <a:prstGeom prst="rect">
            <a:avLst/>
          </a:prstGeom>
        </p:spPr>
        <p:txBody>
          <a:bodyPr>
            <a:normAutofit/>
          </a:bodyPr>
          <a:lstStyle>
            <a:lvl1pPr marL="0" indent="0" algn="ctr">
              <a:buNone/>
              <a:defRPr sz="3600">
                <a:solidFill>
                  <a:srgbClr val="FF9900"/>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dirty="0"/>
          </a:p>
        </p:txBody>
      </p:sp>
      <p:pic>
        <p:nvPicPr>
          <p:cNvPr id="7" name="Picture 6">
            <a:extLst>
              <a:ext uri="{FF2B5EF4-FFF2-40B4-BE49-F238E27FC236}">
                <a16:creationId xmlns:a16="http://schemas.microsoft.com/office/drawing/2014/main" id="{2C6FD536-B77E-DE5A-B6F6-0366234F3C6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68000" y="5331791"/>
            <a:ext cx="1418190" cy="1418190"/>
          </a:xfrm>
          <a:prstGeom prst="rect">
            <a:avLst/>
          </a:prstGeom>
        </p:spPr>
      </p:pic>
    </p:spTree>
    <p:extLst>
      <p:ext uri="{BB962C8B-B14F-4D97-AF65-F5344CB8AC3E}">
        <p14:creationId xmlns:p14="http://schemas.microsoft.com/office/powerpoint/2010/main" val="33000206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LI and SC">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667A23A3-F901-9CB3-9E4C-BE56FCAA4E52}"/>
              </a:ext>
            </a:extLst>
          </p:cNvPr>
          <p:cNvSpPr>
            <a:spLocks noGrp="1"/>
          </p:cNvSpPr>
          <p:nvPr>
            <p:ph idx="1" hasCustomPrompt="1"/>
          </p:nvPr>
        </p:nvSpPr>
        <p:spPr>
          <a:xfrm>
            <a:off x="838200" y="2789464"/>
            <a:ext cx="10515600" cy="84908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edit Master text style</a:t>
            </a:r>
            <a:r>
              <a:rPr lang="en-AU" sz="4400" b="1" dirty="0">
                <a:latin typeface="Arial" panose="020B0604020202020204" pitchFamily="34" charset="0"/>
                <a:cs typeface="Arial" panose="020B0604020202020204" pitchFamily="34" charset="0"/>
              </a:rPr>
              <a:t>:</a:t>
            </a:r>
          </a:p>
          <a:p>
            <a:endParaRPr lang="en-AU" sz="44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3B93C7F0-93B9-BB4E-A9D8-82C8FF45F72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68000" y="5331791"/>
            <a:ext cx="1418190" cy="1418190"/>
          </a:xfrm>
          <a:prstGeom prst="rect">
            <a:avLst/>
          </a:prstGeom>
        </p:spPr>
      </p:pic>
      <p:sp>
        <p:nvSpPr>
          <p:cNvPr id="6" name="Content Placeholder 1">
            <a:extLst>
              <a:ext uri="{FF2B5EF4-FFF2-40B4-BE49-F238E27FC236}">
                <a16:creationId xmlns:a16="http://schemas.microsoft.com/office/drawing/2014/main" id="{E7F49400-C314-3677-9E10-67C8C47E66D1}"/>
              </a:ext>
            </a:extLst>
          </p:cNvPr>
          <p:cNvSpPr>
            <a:spLocks noGrp="1"/>
          </p:cNvSpPr>
          <p:nvPr>
            <p:ph idx="10" hasCustomPrompt="1"/>
          </p:nvPr>
        </p:nvSpPr>
        <p:spPr>
          <a:xfrm>
            <a:off x="861495" y="708822"/>
            <a:ext cx="10515600" cy="1643853"/>
          </a:xfrm>
        </p:spPr>
        <p:txBody>
          <a:bodyPr>
            <a:normAutofit/>
          </a:bodyPr>
          <a:lstStyle>
            <a:lvl1pPr marL="0" indent="0">
              <a:buNone/>
              <a:defRPr sz="4400" b="1">
                <a:latin typeface="Arial" panose="020B0604020202020204" pitchFamily="34" charset="0"/>
                <a:cs typeface="Arial" panose="020B0604020202020204" pitchFamily="34" charset="0"/>
              </a:defRPr>
            </a:lvl1pPr>
          </a:lstStyle>
          <a:p>
            <a:pPr lvl="0"/>
            <a:r>
              <a:rPr lang="en-US" dirty="0"/>
              <a:t>Click to edit Master text style:</a:t>
            </a:r>
          </a:p>
        </p:txBody>
      </p:sp>
      <p:sp>
        <p:nvSpPr>
          <p:cNvPr id="7" name="Content Placeholder 1">
            <a:extLst>
              <a:ext uri="{FF2B5EF4-FFF2-40B4-BE49-F238E27FC236}">
                <a16:creationId xmlns:a16="http://schemas.microsoft.com/office/drawing/2014/main" id="{F8DF6B3A-8AF3-AAB8-37CD-F0BAB0F01F4F}"/>
              </a:ext>
            </a:extLst>
          </p:cNvPr>
          <p:cNvSpPr>
            <a:spLocks noGrp="1"/>
          </p:cNvSpPr>
          <p:nvPr>
            <p:ph idx="11" hasCustomPrompt="1"/>
          </p:nvPr>
        </p:nvSpPr>
        <p:spPr>
          <a:xfrm>
            <a:off x="838200" y="3780063"/>
            <a:ext cx="10515600" cy="2460939"/>
          </a:xfrm>
        </p:spPr>
        <p:txBody>
          <a:bodyPr>
            <a:normAutofit/>
          </a:bodyPr>
          <a:lstStyle>
            <a:lvl1pPr marL="571500" marR="0" indent="-5715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4400">
                <a:latin typeface="Arial" panose="020B0604020202020204" pitchFamily="34" charset="0"/>
                <a:cs typeface="Arial" panose="020B0604020202020204" pitchFamily="34" charset="0"/>
              </a:defRPr>
            </a:lvl1pPr>
          </a:lstStyle>
          <a:p>
            <a:pPr marL="571500" marR="0" lvl="0" indent="-571500" algn="l" defTabSz="914400" rtl="0" eaLnBrk="1" fontAlgn="auto" latinLnBrk="0" hangingPunct="1">
              <a:lnSpc>
                <a:spcPct val="90000"/>
              </a:lnSpc>
              <a:spcBef>
                <a:spcPts val="1000"/>
              </a:spcBef>
              <a:spcAft>
                <a:spcPts val="0"/>
              </a:spcAft>
              <a:buClrTx/>
              <a:buSzTx/>
              <a:tabLst/>
              <a:defRPr/>
            </a:pPr>
            <a:r>
              <a:rPr lang="en-US" dirty="0"/>
              <a:t>Click to edit Master text style</a:t>
            </a:r>
            <a:r>
              <a:rPr lang="en-AU" sz="4400" b="1" dirty="0">
                <a:latin typeface="Arial" panose="020B0604020202020204" pitchFamily="34" charset="0"/>
                <a:cs typeface="Arial" panose="020B0604020202020204" pitchFamily="34" charset="0"/>
              </a:rPr>
              <a:t>:</a:t>
            </a:r>
          </a:p>
          <a:p>
            <a:endParaRPr lang="en-AU" sz="4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6358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Main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75295-764E-0CC6-7AB6-21BCA1B9E434}"/>
              </a:ext>
            </a:extLst>
          </p:cNvPr>
          <p:cNvSpPr>
            <a:spLocks noGrp="1"/>
          </p:cNvSpPr>
          <p:nvPr>
            <p:ph type="title"/>
          </p:nvPr>
        </p:nvSpPr>
        <p:spPr>
          <a:xfrm>
            <a:off x="838200" y="98787"/>
            <a:ext cx="10515600" cy="1325563"/>
          </a:xfrm>
          <a:prstGeom prst="rect">
            <a:avLst/>
          </a:prstGeom>
        </p:spPr>
        <p:txBody>
          <a:bodyPr/>
          <a:lstStyle>
            <a:lvl1pPr algn="ctr">
              <a:defRPr>
                <a:solidFill>
                  <a:srgbClr val="FF9900"/>
                </a:solidFill>
                <a:latin typeface="Arial" panose="020B0604020202020204" pitchFamily="34" charset="0"/>
                <a:cs typeface="Arial" panose="020B0604020202020204" pitchFamily="34" charset="0"/>
              </a:defRPr>
            </a:lvl1pPr>
          </a:lstStyle>
          <a:p>
            <a:r>
              <a:rPr lang="en-US"/>
              <a:t>Click to edit Master title style</a:t>
            </a:r>
            <a:endParaRPr lang="en-AU" dirty="0"/>
          </a:p>
        </p:txBody>
      </p:sp>
      <p:sp>
        <p:nvSpPr>
          <p:cNvPr id="3" name="Content Placeholder 2">
            <a:extLst>
              <a:ext uri="{FF2B5EF4-FFF2-40B4-BE49-F238E27FC236}">
                <a16:creationId xmlns:a16="http://schemas.microsoft.com/office/drawing/2014/main" id="{D0D42A19-221D-63EE-C80C-7E1347346304}"/>
              </a:ext>
            </a:extLst>
          </p:cNvPr>
          <p:cNvSpPr>
            <a:spLocks noGrp="1"/>
          </p:cNvSpPr>
          <p:nvPr>
            <p:ph idx="1"/>
          </p:nvPr>
        </p:nvSpPr>
        <p:spPr>
          <a:xfrm>
            <a:off x="838200" y="1553592"/>
            <a:ext cx="10515600" cy="4623371"/>
          </a:xfrm>
          <a:prstGeom prst="rect">
            <a:avLst/>
          </a:prstGeom>
        </p:spPr>
        <p:txBody>
          <a:bodyPr>
            <a:normAutofit/>
          </a:bodyPr>
          <a:lstStyle>
            <a:lvl1pPr marL="540000" indent="-540000">
              <a:defRPr sz="44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p:txBody>
      </p:sp>
      <p:pic>
        <p:nvPicPr>
          <p:cNvPr id="4" name="Picture 3">
            <a:extLst>
              <a:ext uri="{FF2B5EF4-FFF2-40B4-BE49-F238E27FC236}">
                <a16:creationId xmlns:a16="http://schemas.microsoft.com/office/drawing/2014/main" id="{934053F8-B7B8-EFFC-98F1-CC27658E3E7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68000" y="5331791"/>
            <a:ext cx="1418190" cy="1418190"/>
          </a:xfrm>
          <a:prstGeom prst="rect">
            <a:avLst/>
          </a:prstGeom>
        </p:spPr>
      </p:pic>
    </p:spTree>
    <p:extLst>
      <p:ext uri="{BB962C8B-B14F-4D97-AF65-F5344CB8AC3E}">
        <p14:creationId xmlns:p14="http://schemas.microsoft.com/office/powerpoint/2010/main" val="1758708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Lesson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75295-764E-0CC6-7AB6-21BCA1B9E434}"/>
              </a:ext>
            </a:extLst>
          </p:cNvPr>
          <p:cNvSpPr>
            <a:spLocks noGrp="1"/>
          </p:cNvSpPr>
          <p:nvPr>
            <p:ph type="title" hasCustomPrompt="1"/>
          </p:nvPr>
        </p:nvSpPr>
        <p:spPr>
          <a:xfrm>
            <a:off x="838200" y="2041887"/>
            <a:ext cx="10515600" cy="1325563"/>
          </a:xfrm>
          <a:prstGeom prst="rect">
            <a:avLst/>
          </a:prstGeom>
        </p:spPr>
        <p:txBody>
          <a:bodyPr/>
          <a:lstStyle>
            <a:lvl1pPr algn="ctr">
              <a:defRPr>
                <a:solidFill>
                  <a:srgbClr val="FF9900"/>
                </a:solidFill>
                <a:latin typeface="Arial" panose="020B0604020202020204" pitchFamily="34" charset="0"/>
                <a:cs typeface="Arial" panose="020B0604020202020204" pitchFamily="34" charset="0"/>
              </a:defRPr>
            </a:lvl1pPr>
          </a:lstStyle>
          <a:p>
            <a:r>
              <a:rPr lang="en-US" dirty="0"/>
              <a:t>Lesson </a:t>
            </a:r>
            <a:endParaRPr lang="en-AU" dirty="0"/>
          </a:p>
        </p:txBody>
      </p:sp>
      <p:pic>
        <p:nvPicPr>
          <p:cNvPr id="4" name="Picture 3">
            <a:extLst>
              <a:ext uri="{FF2B5EF4-FFF2-40B4-BE49-F238E27FC236}">
                <a16:creationId xmlns:a16="http://schemas.microsoft.com/office/drawing/2014/main" id="{934053F8-B7B8-EFFC-98F1-CC27658E3E7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68000" y="5331791"/>
            <a:ext cx="1418190" cy="1418190"/>
          </a:xfrm>
          <a:prstGeom prst="rect">
            <a:avLst/>
          </a:prstGeom>
        </p:spPr>
      </p:pic>
    </p:spTree>
    <p:extLst>
      <p:ext uri="{BB962C8B-B14F-4D97-AF65-F5344CB8AC3E}">
        <p14:creationId xmlns:p14="http://schemas.microsoft.com/office/powerpoint/2010/main" val="355481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LI and SC">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667A23A3-F901-9CB3-9E4C-BE56FCAA4E52}"/>
              </a:ext>
            </a:extLst>
          </p:cNvPr>
          <p:cNvSpPr>
            <a:spLocks noGrp="1"/>
          </p:cNvSpPr>
          <p:nvPr>
            <p:ph idx="1" hasCustomPrompt="1"/>
          </p:nvPr>
        </p:nvSpPr>
        <p:spPr>
          <a:xfrm>
            <a:off x="838200" y="2789464"/>
            <a:ext cx="10515600" cy="2328292"/>
          </a:xfrm>
        </p:spPr>
        <p:txBody>
          <a:bodyPr>
            <a:normAutofit/>
          </a:bodyPr>
          <a:lstStyle>
            <a:lvl1pPr marL="540000" indent="-540000">
              <a:defRPr sz="4400">
                <a:latin typeface="Arial" panose="020B0604020202020204" pitchFamily="34" charset="0"/>
                <a:cs typeface="Arial" panose="020B0604020202020204" pitchFamily="34" charset="0"/>
              </a:defRPr>
            </a:lvl1pPr>
          </a:lstStyle>
          <a:p>
            <a:pPr marL="0" indent="0">
              <a:buNone/>
            </a:pPr>
            <a:r>
              <a:rPr lang="en-AU" sz="4400" b="1" dirty="0">
                <a:latin typeface="Arial" panose="020B0604020202020204" pitchFamily="34" charset="0"/>
                <a:cs typeface="Arial" panose="020B0604020202020204" pitchFamily="34" charset="0"/>
              </a:rPr>
              <a:t>Success criteria:</a:t>
            </a:r>
          </a:p>
          <a:p>
            <a:r>
              <a:rPr lang="en-AU" sz="4400" dirty="0">
                <a:latin typeface="Arial" panose="020B0604020202020204" pitchFamily="34" charset="0"/>
                <a:cs typeface="Arial" panose="020B0604020202020204" pitchFamily="34" charset="0"/>
              </a:rPr>
              <a:t>To add</a:t>
            </a:r>
          </a:p>
        </p:txBody>
      </p:sp>
      <p:pic>
        <p:nvPicPr>
          <p:cNvPr id="2" name="Picture 1">
            <a:extLst>
              <a:ext uri="{FF2B5EF4-FFF2-40B4-BE49-F238E27FC236}">
                <a16:creationId xmlns:a16="http://schemas.microsoft.com/office/drawing/2014/main" id="{3B93C7F0-93B9-BB4E-A9D8-82C8FF45F7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68000" y="5331791"/>
            <a:ext cx="1418190" cy="1418190"/>
          </a:xfrm>
          <a:prstGeom prst="rect">
            <a:avLst/>
          </a:prstGeom>
        </p:spPr>
      </p:pic>
      <p:sp>
        <p:nvSpPr>
          <p:cNvPr id="6" name="Content Placeholder 1">
            <a:extLst>
              <a:ext uri="{FF2B5EF4-FFF2-40B4-BE49-F238E27FC236}">
                <a16:creationId xmlns:a16="http://schemas.microsoft.com/office/drawing/2014/main" id="{E7F49400-C314-3677-9E10-67C8C47E66D1}"/>
              </a:ext>
            </a:extLst>
          </p:cNvPr>
          <p:cNvSpPr>
            <a:spLocks noGrp="1"/>
          </p:cNvSpPr>
          <p:nvPr>
            <p:ph idx="10" hasCustomPrompt="1"/>
          </p:nvPr>
        </p:nvSpPr>
        <p:spPr>
          <a:xfrm>
            <a:off x="861495" y="708822"/>
            <a:ext cx="10515600" cy="1643853"/>
          </a:xfrm>
        </p:spPr>
        <p:txBody>
          <a:bodyPr>
            <a:normAutofit/>
          </a:bodyPr>
          <a:lstStyle>
            <a:lvl1pPr marL="0" indent="0">
              <a:buNone/>
              <a:defRPr sz="4400">
                <a:latin typeface="Arial" panose="020B0604020202020204" pitchFamily="34" charset="0"/>
                <a:cs typeface="Arial" panose="020B0604020202020204" pitchFamily="34" charset="0"/>
              </a:defRPr>
            </a:lvl1pPr>
          </a:lstStyle>
          <a:p>
            <a:pPr marL="0" indent="0">
              <a:buNone/>
            </a:pPr>
            <a:r>
              <a:rPr lang="en-AU" sz="4400" b="1" dirty="0">
                <a:latin typeface="Arial" panose="020B0604020202020204" pitchFamily="34" charset="0"/>
                <a:cs typeface="Arial" panose="020B0604020202020204" pitchFamily="34" charset="0"/>
              </a:rPr>
              <a:t>Learning intention:</a:t>
            </a:r>
          </a:p>
        </p:txBody>
      </p:sp>
    </p:spTree>
    <p:extLst>
      <p:ext uri="{BB962C8B-B14F-4D97-AF65-F5344CB8AC3E}">
        <p14:creationId xmlns:p14="http://schemas.microsoft.com/office/powerpoint/2010/main" val="226099184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5BEEFA-94E5-2732-9E50-038B8E1B0D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dirty="0"/>
          </a:p>
        </p:txBody>
      </p:sp>
      <p:sp>
        <p:nvSpPr>
          <p:cNvPr id="3" name="Text Placeholder 2">
            <a:extLst>
              <a:ext uri="{FF2B5EF4-FFF2-40B4-BE49-F238E27FC236}">
                <a16:creationId xmlns:a16="http://schemas.microsoft.com/office/drawing/2014/main" id="{F2B8E7D0-7EE8-5FED-52F5-29233B920B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Date Placeholder 3">
            <a:extLst>
              <a:ext uri="{FF2B5EF4-FFF2-40B4-BE49-F238E27FC236}">
                <a16:creationId xmlns:a16="http://schemas.microsoft.com/office/drawing/2014/main" id="{C69EC90F-855B-E58E-DCCF-12E86C6221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4DD9F5D-DB44-4B78-B53C-ABEE6382CFC7}" type="datetimeFigureOut">
              <a:rPr lang="en-AU" smtClean="0"/>
              <a:t>11/11/2025</a:t>
            </a:fld>
            <a:endParaRPr lang="en-AU"/>
          </a:p>
        </p:txBody>
      </p:sp>
      <p:sp>
        <p:nvSpPr>
          <p:cNvPr id="5" name="Footer Placeholder 4">
            <a:extLst>
              <a:ext uri="{FF2B5EF4-FFF2-40B4-BE49-F238E27FC236}">
                <a16:creationId xmlns:a16="http://schemas.microsoft.com/office/drawing/2014/main" id="{537C89B0-6D05-41F2-8B62-3BDB552A78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B6E31E7D-3D91-22D2-51F2-B9333CADFF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B8B2E9D-30BC-48DC-8F9A-72B92D07ACD1}" type="slidenum">
              <a:rPr lang="en-AU" smtClean="0"/>
              <a:t>‹#›</a:t>
            </a:fld>
            <a:endParaRPr lang="en-AU"/>
          </a:p>
        </p:txBody>
      </p:sp>
    </p:spTree>
    <p:extLst>
      <p:ext uri="{BB962C8B-B14F-4D97-AF65-F5344CB8AC3E}">
        <p14:creationId xmlns:p14="http://schemas.microsoft.com/office/powerpoint/2010/main" val="8963492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video" Target="https://www.youtube.com/embed/7rgI5q-XnKg?feature=oembed" TargetMode="External"/><Relationship Id="rId4" Type="http://schemas.openxmlformats.org/officeDocument/2006/relationships/image" Target="../media/image11.jpeg"/></Relationships>
</file>

<file path=ppt/slides/_rels/slide1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openxmlformats.org/officeDocument/2006/relationships/slide" Target="slide91.xml"/><Relationship Id="rId3" Type="http://schemas.openxmlformats.org/officeDocument/2006/relationships/slide" Target="slide3.xml"/><Relationship Id="rId7" Type="http://schemas.openxmlformats.org/officeDocument/2006/relationships/slide" Target="slide38.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slide" Target="slide79.xml"/><Relationship Id="rId5" Type="http://schemas.openxmlformats.org/officeDocument/2006/relationships/slide" Target="slide12.xml"/><Relationship Id="rId4" Type="http://schemas.openxmlformats.org/officeDocument/2006/relationships/slide" Target="slide69.xml"/><Relationship Id="rId9" Type="http://schemas.openxmlformats.org/officeDocument/2006/relationships/slide" Target="slide53.xml"/></Relationships>
</file>

<file path=ppt/slides/_rels/slide2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2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jpeg"/><Relationship Id="rId18" Type="http://schemas.openxmlformats.org/officeDocument/2006/relationships/image" Target="../media/image45.png"/><Relationship Id="rId3" Type="http://schemas.openxmlformats.org/officeDocument/2006/relationships/image" Target="../media/image30.png"/><Relationship Id="rId7" Type="http://schemas.openxmlformats.org/officeDocument/2006/relationships/image" Target="../media/image34.jpeg"/><Relationship Id="rId12" Type="http://schemas.openxmlformats.org/officeDocument/2006/relationships/image" Target="../media/image39.png"/><Relationship Id="rId17" Type="http://schemas.openxmlformats.org/officeDocument/2006/relationships/image" Target="../media/image44.png"/><Relationship Id="rId2" Type="http://schemas.openxmlformats.org/officeDocument/2006/relationships/notesSlide" Target="../notesSlides/notesSlide15.xml"/><Relationship Id="rId16" Type="http://schemas.openxmlformats.org/officeDocument/2006/relationships/image" Target="../media/image43.png"/><Relationship Id="rId1" Type="http://schemas.openxmlformats.org/officeDocument/2006/relationships/slideLayout" Target="../slideLayouts/slideLayout3.xml"/><Relationship Id="rId6" Type="http://schemas.openxmlformats.org/officeDocument/2006/relationships/image" Target="../media/image33.png"/><Relationship Id="rId11" Type="http://schemas.openxmlformats.org/officeDocument/2006/relationships/image" Target="../media/image38.jpe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22.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jpeg"/></Relationships>
</file>

<file path=ppt/slides/_rels/slide25.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26.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 Id="rId14" Type="http://schemas.openxmlformats.org/officeDocument/2006/relationships/image" Target="../media/image68.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69.jpeg"/><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7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80.png"/></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82.png"/></Relationships>
</file>

<file path=ppt/slides/_rels/slide3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84.png"/></Relationships>
</file>

<file path=ppt/slides/_rels/slide3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86.png"/></Relationships>
</file>

<file path=ppt/slides/_rels/slide3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video" Target="https://www.youtube.com/embed/OTBEwifs25c?feature=oembed" TargetMode="External"/><Relationship Id="rId4" Type="http://schemas.openxmlformats.org/officeDocument/2006/relationships/image" Target="../media/image88.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video" Target="https://www.youtube.com/embed/BdSIDv5egzY?feature=oembed" TargetMode="External"/><Relationship Id="rId4" Type="http://schemas.openxmlformats.org/officeDocument/2006/relationships/image" Target="../media/image89.jpeg"/></Relationships>
</file>

<file path=ppt/slides/_rels/slide4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92.png"/></Relationships>
</file>

<file path=ppt/slides/_rels/slide5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58.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7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hyperlink" Target="https://www.eatforhealth.gov.au/food-essentials/five-food-groups" TargetMode="External"/><Relationship Id="rId2" Type="http://schemas.openxmlformats.org/officeDocument/2006/relationships/notesSlide" Target="../notesSlides/notesSlide62.xml"/><Relationship Id="rId1" Type="http://schemas.openxmlformats.org/officeDocument/2006/relationships/slideLayout" Target="../slideLayouts/slideLayout3.xml"/><Relationship Id="rId5" Type="http://schemas.openxmlformats.org/officeDocument/2006/relationships/hyperlink" Target="http://www.eatforhealth.gov.au/" TargetMode="External"/><Relationship Id="rId4" Type="http://schemas.openxmlformats.org/officeDocument/2006/relationships/image" Target="../media/image105.png"/></Relationships>
</file>

<file path=ppt/slides/_rels/slide85.xml.rels><?xml version="1.0" encoding="UTF-8" standalone="yes"?>
<Relationships xmlns="http://schemas.openxmlformats.org/package/2006/relationships"><Relationship Id="rId3" Type="http://schemas.openxmlformats.org/officeDocument/2006/relationships/hyperlink" Target="https://www.abs.gov.au/statistics/health/food-and-nutrition/national-nutrition-and-physical-activity-survey/2023" TargetMode="External"/><Relationship Id="rId2" Type="http://schemas.openxmlformats.org/officeDocument/2006/relationships/notesSlide" Target="../notesSlides/notesSlide63.xml"/><Relationship Id="rId1" Type="http://schemas.openxmlformats.org/officeDocument/2006/relationships/slideLayout" Target="../slideLayouts/slideLayout3.xml"/><Relationship Id="rId4" Type="http://schemas.openxmlformats.org/officeDocument/2006/relationships/image" Target="../media/image106.png"/></Relationships>
</file>

<file path=ppt/slides/_rels/slide86.xml.rels><?xml version="1.0" encoding="UTF-8" standalone="yes"?>
<Relationships xmlns="http://schemas.openxmlformats.org/package/2006/relationships"><Relationship Id="rId3" Type="http://schemas.openxmlformats.org/officeDocument/2006/relationships/hyperlink" Target="https://www.abs.gov.au/statistics/health/health-conditions-and-risks/national-health-survey/2022" TargetMode="External"/><Relationship Id="rId2" Type="http://schemas.openxmlformats.org/officeDocument/2006/relationships/notesSlide" Target="../notesSlides/notesSlide64.xml"/><Relationship Id="rId1" Type="http://schemas.openxmlformats.org/officeDocument/2006/relationships/slideLayout" Target="../slideLayouts/slideLayout3.xml"/><Relationship Id="rId4" Type="http://schemas.openxmlformats.org/officeDocument/2006/relationships/image" Target="../media/image107.png"/></Relationships>
</file>

<file path=ppt/slides/_rels/slide87.xml.rels><?xml version="1.0" encoding="UTF-8" standalone="yes"?>
<Relationships xmlns="http://schemas.openxmlformats.org/package/2006/relationships"><Relationship Id="rId3" Type="http://schemas.openxmlformats.org/officeDocument/2006/relationships/hyperlink" Target="https://www.abs.gov.au/statistics/health/health-conditions-and-risks/national-health-measures-survey/2022-24#nutrient-biomarkers" TargetMode="External"/><Relationship Id="rId2" Type="http://schemas.openxmlformats.org/officeDocument/2006/relationships/notesSlide" Target="../notesSlides/notesSlide65.xml"/><Relationship Id="rId1" Type="http://schemas.openxmlformats.org/officeDocument/2006/relationships/slideLayout" Target="../slideLayouts/slideLayout3.xml"/><Relationship Id="rId4" Type="http://schemas.openxmlformats.org/officeDocument/2006/relationships/image" Target="../media/image108.png"/></Relationships>
</file>

<file path=ppt/slides/_rels/slide88.xml.rels><?xml version="1.0" encoding="UTF-8" standalone="yes"?>
<Relationships xmlns="http://schemas.openxmlformats.org/package/2006/relationships"><Relationship Id="rId3" Type="http://schemas.openxmlformats.org/officeDocument/2006/relationships/hyperlink" Target="https://www.aihw.gov.au/reports-data/australias-health/summaries" TargetMode="External"/><Relationship Id="rId2" Type="http://schemas.openxmlformats.org/officeDocument/2006/relationships/notesSlide" Target="../notesSlides/notesSlide66.xml"/><Relationship Id="rId1" Type="http://schemas.openxmlformats.org/officeDocument/2006/relationships/slideLayout" Target="../slideLayouts/slideLayout3.xml"/><Relationship Id="rId5" Type="http://schemas.openxmlformats.org/officeDocument/2006/relationships/image" Target="../media/image110.png"/><Relationship Id="rId4" Type="http://schemas.openxmlformats.org/officeDocument/2006/relationships/image" Target="../media/image109.png"/></Relationships>
</file>

<file path=ppt/slides/_rels/slide89.xml.rels><?xml version="1.0" encoding="UTF-8" standalone="yes"?>
<Relationships xmlns="http://schemas.openxmlformats.org/package/2006/relationships"><Relationship Id="rId3" Type="http://schemas.openxmlformats.org/officeDocument/2006/relationships/hyperlink" Target="https://www.csiro.au/en/research/health-medical/diets/csiro-healthy-diet-score" TargetMode="External"/><Relationship Id="rId2" Type="http://schemas.openxmlformats.org/officeDocument/2006/relationships/notesSlide" Target="../notesSlides/notesSlide67.xml"/><Relationship Id="rId1" Type="http://schemas.openxmlformats.org/officeDocument/2006/relationships/slideLayout" Target="../slideLayouts/slideLayout3.xml"/><Relationship Id="rId4" Type="http://schemas.openxmlformats.org/officeDocument/2006/relationships/image" Target="../media/image11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video" Target="https://www.youtube.com/embed/pLxABMFowIY?feature=oembed" TargetMode="External"/><Relationship Id="rId4" Type="http://schemas.openxmlformats.org/officeDocument/2006/relationships/image" Target="../media/image4.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40EA2-160E-4A5A-8DF2-BBAC7C92AB41}"/>
              </a:ext>
            </a:extLst>
          </p:cNvPr>
          <p:cNvSpPr>
            <a:spLocks noGrp="1"/>
          </p:cNvSpPr>
          <p:nvPr>
            <p:ph type="ctrTitle"/>
          </p:nvPr>
        </p:nvSpPr>
        <p:spPr>
          <a:xfrm>
            <a:off x="1524000" y="451809"/>
            <a:ext cx="9144000" cy="1035561"/>
          </a:xfrm>
        </p:spPr>
        <p:txBody>
          <a:bodyPr>
            <a:normAutofit/>
          </a:bodyPr>
          <a:lstStyle/>
          <a:p>
            <a:r>
              <a:rPr lang="en-AU" dirty="0"/>
              <a:t>Promoting healthy eating</a:t>
            </a:r>
          </a:p>
        </p:txBody>
      </p:sp>
      <p:sp>
        <p:nvSpPr>
          <p:cNvPr id="3" name="Subtitle 2">
            <a:extLst>
              <a:ext uri="{FF2B5EF4-FFF2-40B4-BE49-F238E27FC236}">
                <a16:creationId xmlns:a16="http://schemas.microsoft.com/office/drawing/2014/main" id="{97512B23-F885-015C-02A4-D964E1025C0F}"/>
              </a:ext>
            </a:extLst>
          </p:cNvPr>
          <p:cNvSpPr>
            <a:spLocks noGrp="1"/>
          </p:cNvSpPr>
          <p:nvPr>
            <p:ph type="subTitle" idx="1"/>
          </p:nvPr>
        </p:nvSpPr>
        <p:spPr>
          <a:xfrm>
            <a:off x="1524000" y="3602038"/>
            <a:ext cx="9144000" cy="1771346"/>
          </a:xfrm>
        </p:spPr>
        <p:txBody>
          <a:bodyPr>
            <a:normAutofit lnSpcReduction="10000"/>
          </a:bodyPr>
          <a:lstStyle/>
          <a:p>
            <a:r>
              <a:rPr lang="en-AU" dirty="0"/>
              <a:t>Food and nutrition unit</a:t>
            </a:r>
          </a:p>
          <a:p>
            <a:endParaRPr lang="en-AU" dirty="0"/>
          </a:p>
          <a:p>
            <a:r>
              <a:rPr lang="en-AU" b="1" dirty="0"/>
              <a:t>Year 7</a:t>
            </a:r>
          </a:p>
        </p:txBody>
      </p:sp>
      <p:pic>
        <p:nvPicPr>
          <p:cNvPr id="5" name="Picture 4" descr="Free Colorful healthy meal prep with corn, olives, tomatoes, and lentils in glass containers. Perfect for mindful eating. Stock Photo">
            <a:extLst>
              <a:ext uri="{FF2B5EF4-FFF2-40B4-BE49-F238E27FC236}">
                <a16:creationId xmlns:a16="http://schemas.microsoft.com/office/drawing/2014/main" id="{9B6F4793-7558-E786-2FFC-1447A974E5E4}"/>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512916" y="2252696"/>
            <a:ext cx="2508164" cy="2006531"/>
          </a:xfrm>
          <a:prstGeom prst="rect">
            <a:avLst/>
          </a:prstGeom>
          <a:noFill/>
          <a:ln>
            <a:noFill/>
          </a:ln>
        </p:spPr>
      </p:pic>
      <p:pic>
        <p:nvPicPr>
          <p:cNvPr id="6" name="Picture 5" descr="A person wearing a black shirt with white text on it&#10;&#10;AI-generated content may be incorrect.">
            <a:extLst>
              <a:ext uri="{FF2B5EF4-FFF2-40B4-BE49-F238E27FC236}">
                <a16:creationId xmlns:a16="http://schemas.microsoft.com/office/drawing/2014/main" id="{CE751FD6-42B0-82CB-9648-646C4C781F6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0920" y="3255962"/>
            <a:ext cx="2290572" cy="3429000"/>
          </a:xfrm>
          <a:prstGeom prst="rect">
            <a:avLst/>
          </a:prstGeom>
        </p:spPr>
      </p:pic>
    </p:spTree>
    <p:extLst>
      <p:ext uri="{BB962C8B-B14F-4D97-AF65-F5344CB8AC3E}">
        <p14:creationId xmlns:p14="http://schemas.microsoft.com/office/powerpoint/2010/main" val="36290719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32814-CFE1-1046-B356-663EA1C6AB40}"/>
              </a:ext>
            </a:extLst>
          </p:cNvPr>
          <p:cNvSpPr>
            <a:spLocks noGrp="1"/>
          </p:cNvSpPr>
          <p:nvPr>
            <p:ph type="title"/>
          </p:nvPr>
        </p:nvSpPr>
        <p:spPr/>
        <p:txBody>
          <a:bodyPr/>
          <a:lstStyle/>
          <a:p>
            <a:r>
              <a:rPr lang="en-AU" dirty="0"/>
              <a:t>Infographics</a:t>
            </a:r>
          </a:p>
        </p:txBody>
      </p:sp>
      <p:pic>
        <p:nvPicPr>
          <p:cNvPr id="4" name="Picture 3" descr="A brown background with white text&#10;&#10;AI-generated content may be incorrect.">
            <a:extLst>
              <a:ext uri="{FF2B5EF4-FFF2-40B4-BE49-F238E27FC236}">
                <a16:creationId xmlns:a16="http://schemas.microsoft.com/office/drawing/2014/main" id="{345CFEE5-9BC9-84B5-944F-C94C9B2E75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81864" y="1299383"/>
            <a:ext cx="2518710" cy="2518710"/>
          </a:xfrm>
          <a:prstGeom prst="rect">
            <a:avLst/>
          </a:prstGeom>
        </p:spPr>
      </p:pic>
      <p:pic>
        <p:nvPicPr>
          <p:cNvPr id="5" name="Picture 4" descr="A baby in a fetus&#10;&#10;AI-generated content may be incorrect.">
            <a:extLst>
              <a:ext uri="{FF2B5EF4-FFF2-40B4-BE49-F238E27FC236}">
                <a16:creationId xmlns:a16="http://schemas.microsoft.com/office/drawing/2014/main" id="{B101EF3D-F22A-E42C-DAE5-485778C7752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36644" y="4123339"/>
            <a:ext cx="2518711" cy="2518711"/>
          </a:xfrm>
          <a:prstGeom prst="rect">
            <a:avLst/>
          </a:prstGeom>
        </p:spPr>
      </p:pic>
      <p:pic>
        <p:nvPicPr>
          <p:cNvPr id="6" name="Picture 5" descr="A person with their arms up&#10;&#10;AI-generated content may be incorrect.">
            <a:extLst>
              <a:ext uri="{FF2B5EF4-FFF2-40B4-BE49-F238E27FC236}">
                <a16:creationId xmlns:a16="http://schemas.microsoft.com/office/drawing/2014/main" id="{2DFE1FF0-EFEF-3C3A-ACF4-D0C319DEE41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61204" y="1299383"/>
            <a:ext cx="2518710" cy="2518710"/>
          </a:xfrm>
          <a:prstGeom prst="rect">
            <a:avLst/>
          </a:prstGeom>
        </p:spPr>
      </p:pic>
      <p:pic>
        <p:nvPicPr>
          <p:cNvPr id="7" name="Picture 6" descr="A white and black logo with a check mark on it&#10;&#10;AI-generated content may be incorrect.">
            <a:extLst>
              <a:ext uri="{FF2B5EF4-FFF2-40B4-BE49-F238E27FC236}">
                <a16:creationId xmlns:a16="http://schemas.microsoft.com/office/drawing/2014/main" id="{E56DEA21-7C16-3493-AB2E-B9EEDA94567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59767" y="1299383"/>
            <a:ext cx="2518710" cy="2518710"/>
          </a:xfrm>
          <a:prstGeom prst="rect">
            <a:avLst/>
          </a:prstGeom>
        </p:spPr>
      </p:pic>
      <p:pic>
        <p:nvPicPr>
          <p:cNvPr id="8" name="Picture 7" descr="A blue background with white text&#10;&#10;AI-generated content may be incorrect.">
            <a:extLst>
              <a:ext uri="{FF2B5EF4-FFF2-40B4-BE49-F238E27FC236}">
                <a16:creationId xmlns:a16="http://schemas.microsoft.com/office/drawing/2014/main" id="{5009A2E6-1EBF-B330-C481-63F3F622428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46016" y="1299383"/>
            <a:ext cx="2518710" cy="2518710"/>
          </a:xfrm>
          <a:prstGeom prst="rect">
            <a:avLst/>
          </a:prstGeom>
        </p:spPr>
      </p:pic>
      <p:sp>
        <p:nvSpPr>
          <p:cNvPr id="9" name="TextBox 8">
            <a:extLst>
              <a:ext uri="{FF2B5EF4-FFF2-40B4-BE49-F238E27FC236}">
                <a16:creationId xmlns:a16="http://schemas.microsoft.com/office/drawing/2014/main" id="{339101A2-922F-8B08-B85B-647DB9852C91}"/>
              </a:ext>
            </a:extLst>
          </p:cNvPr>
          <p:cNvSpPr txBox="1"/>
          <p:nvPr/>
        </p:nvSpPr>
        <p:spPr>
          <a:xfrm>
            <a:off x="351229" y="6272718"/>
            <a:ext cx="2592376" cy="338554"/>
          </a:xfrm>
          <a:prstGeom prst="rect">
            <a:avLst/>
          </a:prstGeom>
          <a:noFill/>
        </p:spPr>
        <p:txBody>
          <a:bodyPr wrap="none" rtlCol="0">
            <a:spAutoFit/>
          </a:bodyPr>
          <a:lstStyle/>
          <a:p>
            <a:r>
              <a:rPr lang="en-AU" sz="1600" dirty="0">
                <a:latin typeface="Arial" panose="020B0604020202020204" pitchFamily="34" charset="0"/>
                <a:cs typeface="Arial" panose="020B0604020202020204" pitchFamily="34" charset="0"/>
              </a:rPr>
              <a:t>Source: goodmeat.com.au</a:t>
            </a:r>
          </a:p>
        </p:txBody>
      </p:sp>
    </p:spTree>
    <p:extLst>
      <p:ext uri="{BB962C8B-B14F-4D97-AF65-F5344CB8AC3E}">
        <p14:creationId xmlns:p14="http://schemas.microsoft.com/office/powerpoint/2010/main" val="45316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9703B-7E04-43E9-9D47-476629E75B29}"/>
              </a:ext>
            </a:extLst>
          </p:cNvPr>
          <p:cNvSpPr>
            <a:spLocks noGrp="1"/>
          </p:cNvSpPr>
          <p:nvPr>
            <p:ph type="title"/>
          </p:nvPr>
        </p:nvSpPr>
        <p:spPr/>
        <p:txBody>
          <a:bodyPr/>
          <a:lstStyle/>
          <a:p>
            <a:r>
              <a:rPr lang="en-AU" dirty="0"/>
              <a:t>Activity 1: Booklet task</a:t>
            </a:r>
          </a:p>
        </p:txBody>
      </p:sp>
      <p:sp>
        <p:nvSpPr>
          <p:cNvPr id="4" name="TextBox 3">
            <a:extLst>
              <a:ext uri="{FF2B5EF4-FFF2-40B4-BE49-F238E27FC236}">
                <a16:creationId xmlns:a16="http://schemas.microsoft.com/office/drawing/2014/main" id="{1F489E35-4565-329F-E306-1F1B3E777147}"/>
              </a:ext>
            </a:extLst>
          </p:cNvPr>
          <p:cNvSpPr txBox="1"/>
          <p:nvPr/>
        </p:nvSpPr>
        <p:spPr>
          <a:xfrm>
            <a:off x="832700" y="1379986"/>
            <a:ext cx="10644192" cy="5109091"/>
          </a:xfrm>
          <a:prstGeom prst="rect">
            <a:avLst/>
          </a:prstGeom>
          <a:noFill/>
        </p:spPr>
        <p:txBody>
          <a:bodyPr wrap="square" rtlCol="0">
            <a:spAutoFit/>
          </a:bodyPr>
          <a:lstStyle/>
          <a:p>
            <a:pPr lvl="0">
              <a:lnSpc>
                <a:spcPct val="115000"/>
              </a:lnSpc>
              <a:spcBef>
                <a:spcPts val="50"/>
              </a:spcBef>
            </a:pPr>
            <a:r>
              <a:rPr lang="en-AU" sz="4000" b="1" kern="100" dirty="0">
                <a:effectLst/>
                <a:latin typeface="Arial" panose="020B0604020202020204" pitchFamily="34" charset="0"/>
                <a:ea typeface="Aptos" panose="020B0004020202020204" pitchFamily="34" charset="0"/>
                <a:cs typeface="Arial" panose="020B0604020202020204" pitchFamily="34" charset="0"/>
              </a:rPr>
              <a:t>Review current nutrition advertisements</a:t>
            </a:r>
          </a:p>
          <a:p>
            <a:pPr marL="0" indent="0">
              <a:buNone/>
            </a:pPr>
            <a:r>
              <a:rPr lang="en-AU" sz="4000" dirty="0">
                <a:latin typeface="Arial" panose="020B0604020202020204" pitchFamily="34" charset="0"/>
                <a:cs typeface="Arial" panose="020B0604020202020204" pitchFamily="34" charset="0"/>
              </a:rPr>
              <a:t>Identify the : </a:t>
            </a:r>
          </a:p>
          <a:p>
            <a:pPr marL="571500" indent="-571500">
              <a:buFont typeface="Arial" panose="020B0604020202020204" pitchFamily="34" charset="0"/>
              <a:buChar char="•"/>
            </a:pPr>
            <a:r>
              <a:rPr lang="en-AU" sz="4000" dirty="0">
                <a:latin typeface="Arial" panose="020B0604020202020204" pitchFamily="34" charset="0"/>
                <a:cs typeface="Arial" panose="020B0604020202020204" pitchFamily="34" charset="0"/>
              </a:rPr>
              <a:t>promotional strategies used</a:t>
            </a:r>
          </a:p>
          <a:p>
            <a:pPr marL="571500" indent="-571500">
              <a:buFont typeface="Arial" panose="020B0604020202020204" pitchFamily="34" charset="0"/>
              <a:buChar char="•"/>
            </a:pPr>
            <a:r>
              <a:rPr lang="en-AU" sz="4000" dirty="0">
                <a:latin typeface="Arial" panose="020B0604020202020204" pitchFamily="34" charset="0"/>
                <a:cs typeface="Arial" panose="020B0604020202020204" pitchFamily="34" charset="0"/>
              </a:rPr>
              <a:t>key messages</a:t>
            </a:r>
          </a:p>
          <a:p>
            <a:pPr marL="571500" indent="-571500">
              <a:buFont typeface="Arial" panose="020B0604020202020204" pitchFamily="34" charset="0"/>
              <a:buChar char="•"/>
            </a:pPr>
            <a:r>
              <a:rPr lang="en-AU" sz="4000" dirty="0">
                <a:latin typeface="Arial" panose="020B0604020202020204" pitchFamily="34" charset="0"/>
                <a:cs typeface="Arial" panose="020B0604020202020204" pitchFamily="34" charset="0"/>
              </a:rPr>
              <a:t>credibility of information (consider the author)</a:t>
            </a:r>
          </a:p>
          <a:p>
            <a:pPr marL="571500" indent="-571500">
              <a:buFont typeface="Arial" panose="020B0604020202020204" pitchFamily="34" charset="0"/>
              <a:buChar char="•"/>
            </a:pPr>
            <a:r>
              <a:rPr lang="en-AU" sz="4000" dirty="0">
                <a:latin typeface="Arial" panose="020B0604020202020204" pitchFamily="34" charset="0"/>
                <a:cs typeface="Arial" panose="020B0604020202020204" pitchFamily="34" charset="0"/>
              </a:rPr>
              <a:t>advertising medium (video, infographic, YouTube short).</a:t>
            </a:r>
            <a:endParaRPr lang="en-AU" sz="2400" kern="100" dirty="0">
              <a:effectLst/>
              <a:latin typeface="Arial" panose="020B06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0285603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EF9AA-A0BB-5E06-CC87-7A7668049C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9E91E2-BDD3-C871-F9A5-62A93DC74E72}"/>
              </a:ext>
            </a:extLst>
          </p:cNvPr>
          <p:cNvSpPr>
            <a:spLocks noGrp="1"/>
          </p:cNvSpPr>
          <p:nvPr>
            <p:ph type="title"/>
          </p:nvPr>
        </p:nvSpPr>
        <p:spPr/>
        <p:txBody>
          <a:bodyPr/>
          <a:lstStyle/>
          <a:p>
            <a:r>
              <a:rPr lang="en-AU" dirty="0"/>
              <a:t>Lesson 2</a:t>
            </a:r>
          </a:p>
        </p:txBody>
      </p:sp>
    </p:spTree>
    <p:extLst>
      <p:ext uri="{BB962C8B-B14F-4D97-AF65-F5344CB8AC3E}">
        <p14:creationId xmlns:p14="http://schemas.microsoft.com/office/powerpoint/2010/main" val="42261294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BAF7F-1D02-C4A6-D987-8E0B6FDEEC78}"/>
              </a:ext>
            </a:extLst>
          </p:cNvPr>
          <p:cNvSpPr>
            <a:spLocks noGrp="1"/>
          </p:cNvSpPr>
          <p:nvPr>
            <p:ph type="title"/>
          </p:nvPr>
        </p:nvSpPr>
        <p:spPr/>
        <p:txBody>
          <a:bodyPr/>
          <a:lstStyle/>
          <a:p>
            <a:r>
              <a:rPr lang="en-AU" b="1" dirty="0"/>
              <a:t>Review</a:t>
            </a:r>
          </a:p>
        </p:txBody>
      </p:sp>
    </p:spTree>
    <p:extLst>
      <p:ext uri="{BB962C8B-B14F-4D97-AF65-F5344CB8AC3E}">
        <p14:creationId xmlns:p14="http://schemas.microsoft.com/office/powerpoint/2010/main" val="5665945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5B2ED-25E1-953C-00C7-F7C7B0D4ACD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E406DE-E3B0-A7AA-DCC8-3A29FBBFF016}"/>
              </a:ext>
            </a:extLst>
          </p:cNvPr>
          <p:cNvSpPr>
            <a:spLocks noGrp="1"/>
          </p:cNvSpPr>
          <p:nvPr>
            <p:ph idx="1"/>
          </p:nvPr>
        </p:nvSpPr>
        <p:spPr>
          <a:xfrm>
            <a:off x="838200" y="2138067"/>
            <a:ext cx="10515600" cy="2581866"/>
          </a:xfrm>
        </p:spPr>
        <p:txBody>
          <a:bodyPr>
            <a:normAutofit/>
          </a:bodyPr>
          <a:lstStyle/>
          <a:p>
            <a:pPr marL="0" indent="0" algn="ctr">
              <a:buNone/>
            </a:pPr>
            <a:r>
              <a:rPr lang="en-AU" dirty="0"/>
              <a:t>What are some promotional strategies used to encourage healthy eating?</a:t>
            </a:r>
          </a:p>
        </p:txBody>
      </p:sp>
    </p:spTree>
    <p:extLst>
      <p:ext uri="{BB962C8B-B14F-4D97-AF65-F5344CB8AC3E}">
        <p14:creationId xmlns:p14="http://schemas.microsoft.com/office/powerpoint/2010/main" val="915997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71BB6-180A-3432-DAB2-84E7A698606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73D088-F05D-5EBC-3B20-95852FEA008A}"/>
              </a:ext>
            </a:extLst>
          </p:cNvPr>
          <p:cNvSpPr>
            <a:spLocks noGrp="1"/>
          </p:cNvSpPr>
          <p:nvPr>
            <p:ph idx="1"/>
          </p:nvPr>
        </p:nvSpPr>
        <p:spPr>
          <a:xfrm>
            <a:off x="838200" y="2138067"/>
            <a:ext cx="10515600" cy="2581866"/>
          </a:xfrm>
        </p:spPr>
        <p:txBody>
          <a:bodyPr>
            <a:normAutofit/>
          </a:bodyPr>
          <a:lstStyle/>
          <a:p>
            <a:pPr marL="0" indent="0" algn="ctr">
              <a:buNone/>
            </a:pPr>
            <a:r>
              <a:rPr lang="en-AU" dirty="0"/>
              <a:t>What are some popular advertising mediums for nutrition messaging?</a:t>
            </a:r>
          </a:p>
        </p:txBody>
      </p:sp>
    </p:spTree>
    <p:extLst>
      <p:ext uri="{BB962C8B-B14F-4D97-AF65-F5344CB8AC3E}">
        <p14:creationId xmlns:p14="http://schemas.microsoft.com/office/powerpoint/2010/main" val="16982286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D7676C-CDDD-E5C3-A984-C95A2641C1B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D8A3646-5CDF-590D-CE5F-652C777B80E1}"/>
              </a:ext>
            </a:extLst>
          </p:cNvPr>
          <p:cNvSpPr>
            <a:spLocks noGrp="1"/>
          </p:cNvSpPr>
          <p:nvPr>
            <p:ph idx="1"/>
          </p:nvPr>
        </p:nvSpPr>
        <p:spPr/>
        <p:txBody>
          <a:bodyPr/>
          <a:lstStyle/>
          <a:p>
            <a:r>
              <a:rPr lang="en-AU" dirty="0"/>
              <a:t>Success criteria:</a:t>
            </a:r>
          </a:p>
        </p:txBody>
      </p:sp>
      <p:sp>
        <p:nvSpPr>
          <p:cNvPr id="3" name="Content Placeholder 2">
            <a:extLst>
              <a:ext uri="{FF2B5EF4-FFF2-40B4-BE49-F238E27FC236}">
                <a16:creationId xmlns:a16="http://schemas.microsoft.com/office/drawing/2014/main" id="{E25E5645-2C95-CC12-7D75-47D8014962BE}"/>
              </a:ext>
            </a:extLst>
          </p:cNvPr>
          <p:cNvSpPr>
            <a:spLocks noGrp="1"/>
          </p:cNvSpPr>
          <p:nvPr>
            <p:ph idx="10"/>
          </p:nvPr>
        </p:nvSpPr>
        <p:spPr/>
        <p:txBody>
          <a:bodyPr>
            <a:normAutofit/>
          </a:bodyPr>
          <a:lstStyle/>
          <a:p>
            <a:r>
              <a:rPr lang="en-AU" dirty="0"/>
              <a:t>Learning intention: </a:t>
            </a:r>
            <a:r>
              <a:rPr lang="en-AU" b="0" dirty="0"/>
              <a:t>To identify the  nutritional needs of a population group.</a:t>
            </a:r>
          </a:p>
        </p:txBody>
      </p:sp>
      <p:sp>
        <p:nvSpPr>
          <p:cNvPr id="4" name="Content Placeholder 3">
            <a:extLst>
              <a:ext uri="{FF2B5EF4-FFF2-40B4-BE49-F238E27FC236}">
                <a16:creationId xmlns:a16="http://schemas.microsoft.com/office/drawing/2014/main" id="{5E47BA24-5DCA-B14A-A4D7-020927E4AFA9}"/>
              </a:ext>
            </a:extLst>
          </p:cNvPr>
          <p:cNvSpPr>
            <a:spLocks noGrp="1"/>
          </p:cNvSpPr>
          <p:nvPr>
            <p:ph idx="11"/>
          </p:nvPr>
        </p:nvSpPr>
        <p:spPr>
          <a:xfrm>
            <a:off x="838199" y="3780062"/>
            <a:ext cx="10894889" cy="2920541"/>
          </a:xfrm>
        </p:spPr>
        <p:txBody>
          <a:bodyPr>
            <a:normAutofit/>
          </a:bodyPr>
          <a:lstStyle/>
          <a:p>
            <a:r>
              <a:rPr lang="en-AU" dirty="0"/>
              <a:t>five food group recommendations</a:t>
            </a:r>
          </a:p>
          <a:p>
            <a:r>
              <a:rPr lang="en-AU" dirty="0"/>
              <a:t>types of foods</a:t>
            </a:r>
          </a:p>
          <a:p>
            <a:r>
              <a:rPr lang="en-AU" dirty="0"/>
              <a:t>benefits of these foods</a:t>
            </a:r>
          </a:p>
          <a:p>
            <a:r>
              <a:rPr lang="en-AU" dirty="0"/>
              <a:t>specific nutrient needs.</a:t>
            </a:r>
          </a:p>
        </p:txBody>
      </p:sp>
    </p:spTree>
    <p:extLst>
      <p:ext uri="{BB962C8B-B14F-4D97-AF65-F5344CB8AC3E}">
        <p14:creationId xmlns:p14="http://schemas.microsoft.com/office/powerpoint/2010/main" val="1868590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BD9B0-911B-767E-0FE1-50F4D1B3665F}"/>
              </a:ext>
            </a:extLst>
          </p:cNvPr>
          <p:cNvSpPr>
            <a:spLocks noGrp="1"/>
          </p:cNvSpPr>
          <p:nvPr>
            <p:ph type="title"/>
          </p:nvPr>
        </p:nvSpPr>
        <p:spPr/>
        <p:txBody>
          <a:bodyPr/>
          <a:lstStyle/>
          <a:p>
            <a:pPr algn="ctr"/>
            <a:r>
              <a:rPr lang="en-AU" dirty="0"/>
              <a:t>The Australian Guide to Healthy Eating</a:t>
            </a:r>
          </a:p>
        </p:txBody>
      </p:sp>
      <p:pic>
        <p:nvPicPr>
          <p:cNvPr id="4" name="Picture 3">
            <a:extLst>
              <a:ext uri="{FF2B5EF4-FFF2-40B4-BE49-F238E27FC236}">
                <a16:creationId xmlns:a16="http://schemas.microsoft.com/office/drawing/2014/main" id="{9FE47F82-0307-AB31-A3CB-415FD4FE9010}"/>
              </a:ext>
            </a:extLst>
          </p:cNvPr>
          <p:cNvPicPr>
            <a:picLocks noChangeAspect="1"/>
          </p:cNvPicPr>
          <p:nvPr/>
        </p:nvPicPr>
        <p:blipFill>
          <a:blip r:embed="rId3"/>
          <a:stretch>
            <a:fillRect/>
          </a:stretch>
        </p:blipFill>
        <p:spPr>
          <a:xfrm>
            <a:off x="3960185" y="1183422"/>
            <a:ext cx="4271629" cy="5500635"/>
          </a:xfrm>
          <a:prstGeom prst="rect">
            <a:avLst/>
          </a:prstGeom>
        </p:spPr>
      </p:pic>
    </p:spTree>
    <p:extLst>
      <p:ext uri="{BB962C8B-B14F-4D97-AF65-F5344CB8AC3E}">
        <p14:creationId xmlns:p14="http://schemas.microsoft.com/office/powerpoint/2010/main" val="30196741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95DC7-5FA5-8609-869B-DA6DC167A975}"/>
              </a:ext>
            </a:extLst>
          </p:cNvPr>
          <p:cNvSpPr>
            <a:spLocks noGrp="1"/>
          </p:cNvSpPr>
          <p:nvPr>
            <p:ph type="title"/>
          </p:nvPr>
        </p:nvSpPr>
        <p:spPr/>
        <p:txBody>
          <a:bodyPr/>
          <a:lstStyle/>
          <a:p>
            <a:r>
              <a:rPr lang="en-AU" dirty="0"/>
              <a:t>Overview of the AGHE</a:t>
            </a:r>
          </a:p>
        </p:txBody>
      </p:sp>
      <p:pic>
        <p:nvPicPr>
          <p:cNvPr id="4" name="Online Media 1" title="Facts about the Australian Guide to Healthy Eating (AGHE) - Refresh.ED">
            <a:hlinkClick r:id="" action="ppaction://media"/>
            <a:extLst>
              <a:ext uri="{FF2B5EF4-FFF2-40B4-BE49-F238E27FC236}">
                <a16:creationId xmlns:a16="http://schemas.microsoft.com/office/drawing/2014/main" id="{6B436159-D3C4-BEA1-0713-09EB163A96C4}"/>
              </a:ext>
            </a:extLst>
          </p:cNvPr>
          <p:cNvPicPr>
            <a:picLocks noRot="1" noChangeAspect="1"/>
          </p:cNvPicPr>
          <p:nvPr>
            <a:videoFile r:link="rId1"/>
          </p:nvPr>
        </p:nvPicPr>
        <p:blipFill>
          <a:blip r:embed="rId4"/>
          <a:stretch>
            <a:fillRect/>
          </a:stretch>
        </p:blipFill>
        <p:spPr>
          <a:xfrm>
            <a:off x="1544005" y="1483964"/>
            <a:ext cx="8320452" cy="4697380"/>
          </a:xfrm>
          <a:prstGeom prst="rect">
            <a:avLst/>
          </a:prstGeom>
        </p:spPr>
      </p:pic>
    </p:spTree>
    <p:extLst>
      <p:ext uri="{BB962C8B-B14F-4D97-AF65-F5344CB8AC3E}">
        <p14:creationId xmlns:p14="http://schemas.microsoft.com/office/powerpoint/2010/main" val="4105605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C389C-68FA-87A2-BA74-DFD68ACDB6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9C6F3F-D032-8B5A-9987-65959F3D73AF}"/>
              </a:ext>
            </a:extLst>
          </p:cNvPr>
          <p:cNvSpPr>
            <a:spLocks noGrp="1"/>
          </p:cNvSpPr>
          <p:nvPr>
            <p:ph type="title"/>
          </p:nvPr>
        </p:nvSpPr>
        <p:spPr/>
        <p:txBody>
          <a:bodyPr/>
          <a:lstStyle/>
          <a:p>
            <a:pPr algn="ctr"/>
            <a:r>
              <a:rPr lang="en-AU" dirty="0"/>
              <a:t>Grain foods</a:t>
            </a:r>
          </a:p>
        </p:txBody>
      </p:sp>
      <p:sp>
        <p:nvSpPr>
          <p:cNvPr id="65" name="Rectangle: Rounded Corners 64">
            <a:extLst>
              <a:ext uri="{FF2B5EF4-FFF2-40B4-BE49-F238E27FC236}">
                <a16:creationId xmlns:a16="http://schemas.microsoft.com/office/drawing/2014/main" id="{498BBCDA-4029-FA37-BA4D-808990E2B271}"/>
              </a:ext>
            </a:extLst>
          </p:cNvPr>
          <p:cNvSpPr/>
          <p:nvPr/>
        </p:nvSpPr>
        <p:spPr>
          <a:xfrm>
            <a:off x="2893325" y="1542195"/>
            <a:ext cx="2988859" cy="717956"/>
          </a:xfrm>
          <a:prstGeom prst="roundRect">
            <a:avLst/>
          </a:prstGeom>
          <a:solidFill>
            <a:srgbClr val="E39219"/>
          </a:solidFill>
          <a:ln>
            <a:solidFill>
              <a:srgbClr val="E392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Breads</a:t>
            </a:r>
          </a:p>
        </p:txBody>
      </p:sp>
      <p:sp>
        <p:nvSpPr>
          <p:cNvPr id="66" name="Rectangle: Rounded Corners 65">
            <a:extLst>
              <a:ext uri="{FF2B5EF4-FFF2-40B4-BE49-F238E27FC236}">
                <a16:creationId xmlns:a16="http://schemas.microsoft.com/office/drawing/2014/main" id="{E1433EDA-0F0B-C8C9-3DD3-7E208BA606E5}"/>
              </a:ext>
            </a:extLst>
          </p:cNvPr>
          <p:cNvSpPr/>
          <p:nvPr/>
        </p:nvSpPr>
        <p:spPr>
          <a:xfrm>
            <a:off x="2893324" y="2367332"/>
            <a:ext cx="2988861" cy="717956"/>
          </a:xfrm>
          <a:prstGeom prst="roundRect">
            <a:avLst/>
          </a:prstGeom>
          <a:solidFill>
            <a:srgbClr val="E39219"/>
          </a:solidFill>
          <a:ln>
            <a:solidFill>
              <a:srgbClr val="E392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Breakfast cereal</a:t>
            </a:r>
          </a:p>
        </p:txBody>
      </p:sp>
      <p:sp>
        <p:nvSpPr>
          <p:cNvPr id="67" name="Rectangle: Rounded Corners 66">
            <a:extLst>
              <a:ext uri="{FF2B5EF4-FFF2-40B4-BE49-F238E27FC236}">
                <a16:creationId xmlns:a16="http://schemas.microsoft.com/office/drawing/2014/main" id="{7DA9C524-2995-ACA9-D6AD-ED6C68908E5E}"/>
              </a:ext>
            </a:extLst>
          </p:cNvPr>
          <p:cNvSpPr/>
          <p:nvPr/>
        </p:nvSpPr>
        <p:spPr>
          <a:xfrm>
            <a:off x="2893324" y="3193975"/>
            <a:ext cx="2988860" cy="717956"/>
          </a:xfrm>
          <a:prstGeom prst="roundRect">
            <a:avLst/>
          </a:prstGeom>
          <a:solidFill>
            <a:srgbClr val="E39219"/>
          </a:solidFill>
          <a:ln>
            <a:solidFill>
              <a:srgbClr val="E392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Grains</a:t>
            </a:r>
          </a:p>
        </p:txBody>
      </p:sp>
      <p:sp>
        <p:nvSpPr>
          <p:cNvPr id="69" name="Rectangle: Rounded Corners 68">
            <a:extLst>
              <a:ext uri="{FF2B5EF4-FFF2-40B4-BE49-F238E27FC236}">
                <a16:creationId xmlns:a16="http://schemas.microsoft.com/office/drawing/2014/main" id="{D41F2B85-416A-CD3B-29FD-B60C676F3C49}"/>
              </a:ext>
            </a:extLst>
          </p:cNvPr>
          <p:cNvSpPr/>
          <p:nvPr/>
        </p:nvSpPr>
        <p:spPr>
          <a:xfrm>
            <a:off x="2893323" y="4020618"/>
            <a:ext cx="2988859" cy="717956"/>
          </a:xfrm>
          <a:prstGeom prst="roundRect">
            <a:avLst/>
          </a:prstGeom>
          <a:solidFill>
            <a:srgbClr val="E39219"/>
          </a:solidFill>
          <a:ln>
            <a:solidFill>
              <a:srgbClr val="E392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Pasta</a:t>
            </a:r>
          </a:p>
        </p:txBody>
      </p:sp>
      <p:pic>
        <p:nvPicPr>
          <p:cNvPr id="75" name="Picture 74">
            <a:extLst>
              <a:ext uri="{FF2B5EF4-FFF2-40B4-BE49-F238E27FC236}">
                <a16:creationId xmlns:a16="http://schemas.microsoft.com/office/drawing/2014/main" id="{B3015150-14A0-A806-0CB8-E115D678D75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02805" y="1837993"/>
            <a:ext cx="1400761" cy="1805104"/>
          </a:xfrm>
          <a:prstGeom prst="rect">
            <a:avLst/>
          </a:prstGeom>
        </p:spPr>
      </p:pic>
      <p:pic>
        <p:nvPicPr>
          <p:cNvPr id="77" name="Picture 76">
            <a:extLst>
              <a:ext uri="{FF2B5EF4-FFF2-40B4-BE49-F238E27FC236}">
                <a16:creationId xmlns:a16="http://schemas.microsoft.com/office/drawing/2014/main" id="{85C3D7FC-9043-1135-86C1-3132F32644D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03492" y="2838844"/>
            <a:ext cx="1772661" cy="1181774"/>
          </a:xfrm>
          <a:prstGeom prst="rect">
            <a:avLst/>
          </a:prstGeom>
        </p:spPr>
      </p:pic>
      <p:sp>
        <p:nvSpPr>
          <p:cNvPr id="81" name="Rectangle: Rounded Corners 80">
            <a:extLst>
              <a:ext uri="{FF2B5EF4-FFF2-40B4-BE49-F238E27FC236}">
                <a16:creationId xmlns:a16="http://schemas.microsoft.com/office/drawing/2014/main" id="{F4F2F746-A5DE-3251-0D5C-A62E491FEB7E}"/>
              </a:ext>
            </a:extLst>
          </p:cNvPr>
          <p:cNvSpPr/>
          <p:nvPr/>
        </p:nvSpPr>
        <p:spPr>
          <a:xfrm>
            <a:off x="1581070" y="5739271"/>
            <a:ext cx="9029859" cy="623307"/>
          </a:xfrm>
          <a:prstGeom prst="roundRect">
            <a:avLst/>
          </a:prstGeom>
          <a:solidFill>
            <a:srgbClr val="C0C0C0"/>
          </a:solidFill>
          <a:ln>
            <a:solidFill>
              <a:srgbClr val="C0C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Arial" panose="020B0604020202020204" pitchFamily="34" charset="0"/>
                <a:cs typeface="Arial" panose="020B0604020202020204" pitchFamily="34" charset="0"/>
              </a:rPr>
              <a:t>Mostly wholegrain and/or high cereal fibre varieties</a:t>
            </a:r>
            <a:endParaRPr lang="en-AU" sz="2800" dirty="0">
              <a:solidFill>
                <a:schemeClr val="bg1"/>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0AFEACD2-039D-64AE-4F39-78ACC56EB05F}"/>
              </a:ext>
            </a:extLst>
          </p:cNvPr>
          <p:cNvSpPr/>
          <p:nvPr/>
        </p:nvSpPr>
        <p:spPr>
          <a:xfrm>
            <a:off x="2893321" y="4845755"/>
            <a:ext cx="2988861" cy="719383"/>
          </a:xfrm>
          <a:prstGeom prst="roundRect">
            <a:avLst/>
          </a:prstGeom>
          <a:solidFill>
            <a:srgbClr val="E39219"/>
          </a:solidFill>
          <a:ln>
            <a:solidFill>
              <a:srgbClr val="E392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Other products</a:t>
            </a:r>
          </a:p>
        </p:txBody>
      </p:sp>
      <p:pic>
        <p:nvPicPr>
          <p:cNvPr id="4" name="Picture 3">
            <a:extLst>
              <a:ext uri="{FF2B5EF4-FFF2-40B4-BE49-F238E27FC236}">
                <a16:creationId xmlns:a16="http://schemas.microsoft.com/office/drawing/2014/main" id="{092262BF-A820-D627-9BA1-CBE1C271896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9311" y="107927"/>
            <a:ext cx="2454898" cy="3151494"/>
          </a:xfrm>
          <a:prstGeom prst="rect">
            <a:avLst/>
          </a:prstGeom>
        </p:spPr>
      </p:pic>
      <p:pic>
        <p:nvPicPr>
          <p:cNvPr id="6" name="Picture 5">
            <a:extLst>
              <a:ext uri="{FF2B5EF4-FFF2-40B4-BE49-F238E27FC236}">
                <a16:creationId xmlns:a16="http://schemas.microsoft.com/office/drawing/2014/main" id="{4582533E-D095-F945-D134-66D00A16DD4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03492" y="4327932"/>
            <a:ext cx="1773621" cy="1182414"/>
          </a:xfrm>
          <a:prstGeom prst="rect">
            <a:avLst/>
          </a:prstGeom>
        </p:spPr>
      </p:pic>
      <p:pic>
        <p:nvPicPr>
          <p:cNvPr id="7" name="Picture 6">
            <a:extLst>
              <a:ext uri="{FF2B5EF4-FFF2-40B4-BE49-F238E27FC236}">
                <a16:creationId xmlns:a16="http://schemas.microsoft.com/office/drawing/2014/main" id="{04678109-1F20-9BFB-92EE-918D91A6AF1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03492" y="1201107"/>
            <a:ext cx="1546994" cy="1432684"/>
          </a:xfrm>
          <a:prstGeom prst="rect">
            <a:avLst/>
          </a:prstGeom>
        </p:spPr>
      </p:pic>
      <p:pic>
        <p:nvPicPr>
          <p:cNvPr id="9" name="Picture 8">
            <a:extLst>
              <a:ext uri="{FF2B5EF4-FFF2-40B4-BE49-F238E27FC236}">
                <a16:creationId xmlns:a16="http://schemas.microsoft.com/office/drawing/2014/main" id="{6F0B9D98-4388-799F-D7E6-A2079D1B5B0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802805" y="4201357"/>
            <a:ext cx="1841547" cy="1160393"/>
          </a:xfrm>
          <a:prstGeom prst="rect">
            <a:avLst/>
          </a:prstGeom>
        </p:spPr>
      </p:pic>
    </p:spTree>
    <p:extLst>
      <p:ext uri="{BB962C8B-B14F-4D97-AF65-F5344CB8AC3E}">
        <p14:creationId xmlns:p14="http://schemas.microsoft.com/office/powerpoint/2010/main" val="29932942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C0E07-D505-569A-CA05-B112EC7EE97B}"/>
              </a:ext>
            </a:extLst>
          </p:cNvPr>
          <p:cNvSpPr>
            <a:spLocks noGrp="1"/>
          </p:cNvSpPr>
          <p:nvPr>
            <p:ph type="title"/>
          </p:nvPr>
        </p:nvSpPr>
        <p:spPr/>
        <p:txBody>
          <a:bodyPr/>
          <a:lstStyle/>
          <a:p>
            <a:r>
              <a:rPr lang="en-AU" dirty="0"/>
              <a:t>Contents</a:t>
            </a:r>
          </a:p>
        </p:txBody>
      </p:sp>
      <p:graphicFrame>
        <p:nvGraphicFramePr>
          <p:cNvPr id="4" name="Table 3">
            <a:extLst>
              <a:ext uri="{FF2B5EF4-FFF2-40B4-BE49-F238E27FC236}">
                <a16:creationId xmlns:a16="http://schemas.microsoft.com/office/drawing/2014/main" id="{35786E0A-BD57-0541-BEF2-0D3E5B5D1DEF}"/>
              </a:ext>
            </a:extLst>
          </p:cNvPr>
          <p:cNvGraphicFramePr>
            <a:graphicFrameLocks noGrp="1"/>
          </p:cNvGraphicFramePr>
          <p:nvPr>
            <p:extLst>
              <p:ext uri="{D42A27DB-BD31-4B8C-83A1-F6EECF244321}">
                <p14:modId xmlns:p14="http://schemas.microsoft.com/office/powerpoint/2010/main" val="2673088199"/>
              </p:ext>
            </p:extLst>
          </p:nvPr>
        </p:nvGraphicFramePr>
        <p:xfrm>
          <a:off x="2032000" y="1702756"/>
          <a:ext cx="8128000" cy="3149888"/>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114414066"/>
                    </a:ext>
                  </a:extLst>
                </a:gridCol>
                <a:gridCol w="4064000">
                  <a:extLst>
                    <a:ext uri="{9D8B030D-6E8A-4147-A177-3AD203B41FA5}">
                      <a16:colId xmlns:a16="http://schemas.microsoft.com/office/drawing/2014/main" val="1572479468"/>
                    </a:ext>
                  </a:extLst>
                </a:gridCol>
              </a:tblGrid>
              <a:tr h="787472">
                <a:tc>
                  <a:txBody>
                    <a:bodyPr/>
                    <a:lstStyle/>
                    <a:p>
                      <a:r>
                        <a:rPr lang="en-AU" sz="3600" b="0" dirty="0">
                          <a:solidFill>
                            <a:schemeClr val="tx1"/>
                          </a:solidFill>
                          <a:latin typeface="Arial" panose="020B0604020202020204" pitchFamily="34" charset="0"/>
                          <a:cs typeface="Arial" panose="020B0604020202020204" pitchFamily="34" charset="0"/>
                          <a:hlinkClick r:id="rId3" action="ppaction://hlinksldjump"/>
                        </a:rPr>
                        <a:t>Lesson 1</a:t>
                      </a:r>
                      <a:endParaRPr lang="en-AU" sz="36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3600" b="0" dirty="0">
                          <a:solidFill>
                            <a:schemeClr val="tx1"/>
                          </a:solidFill>
                          <a:latin typeface="Arial" panose="020B0604020202020204" pitchFamily="34" charset="0"/>
                          <a:cs typeface="Arial" panose="020B0604020202020204" pitchFamily="34" charset="0"/>
                          <a:hlinkClick r:id="rId4" action="ppaction://hlinksldjump"/>
                        </a:rPr>
                        <a:t>Lesson 5</a:t>
                      </a:r>
                      <a:endParaRPr lang="en-AU" sz="36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04970804"/>
                  </a:ext>
                </a:extLst>
              </a:tr>
              <a:tr h="787472">
                <a:tc>
                  <a:txBody>
                    <a:bodyPr/>
                    <a:lstStyle/>
                    <a:p>
                      <a:r>
                        <a:rPr lang="en-AU" sz="3600" b="0" dirty="0">
                          <a:solidFill>
                            <a:schemeClr val="tx1"/>
                          </a:solidFill>
                          <a:latin typeface="Arial" panose="020B0604020202020204" pitchFamily="34" charset="0"/>
                          <a:cs typeface="Arial" panose="020B0604020202020204" pitchFamily="34" charset="0"/>
                          <a:hlinkClick r:id="rId5" action="ppaction://hlinksldjump"/>
                        </a:rPr>
                        <a:t>Lesson 2</a:t>
                      </a:r>
                      <a:endParaRPr lang="en-AU" sz="36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sz="3600" b="0" dirty="0">
                          <a:solidFill>
                            <a:schemeClr val="tx1"/>
                          </a:solidFill>
                          <a:latin typeface="Arial" panose="020B0604020202020204" pitchFamily="34" charset="0"/>
                          <a:cs typeface="Arial" panose="020B0604020202020204" pitchFamily="34" charset="0"/>
                          <a:hlinkClick r:id="rId6" action="ppaction://hlinksldjump"/>
                        </a:rPr>
                        <a:t>Lesson 6</a:t>
                      </a:r>
                      <a:endParaRPr lang="en-AU" sz="36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81755423"/>
                  </a:ext>
                </a:extLst>
              </a:tr>
              <a:tr h="787472">
                <a:tc>
                  <a:txBody>
                    <a:bodyPr/>
                    <a:lstStyle/>
                    <a:p>
                      <a:r>
                        <a:rPr lang="en-AU" sz="3600" b="0" dirty="0">
                          <a:solidFill>
                            <a:schemeClr val="tx1"/>
                          </a:solidFill>
                          <a:latin typeface="Arial" panose="020B0604020202020204" pitchFamily="34" charset="0"/>
                          <a:cs typeface="Arial" panose="020B0604020202020204" pitchFamily="34" charset="0"/>
                          <a:hlinkClick r:id="rId7" action="ppaction://hlinksldjump"/>
                        </a:rPr>
                        <a:t>Lesson 3</a:t>
                      </a:r>
                      <a:endParaRPr lang="en-AU" sz="36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sz="3600" b="0" dirty="0">
                          <a:solidFill>
                            <a:schemeClr val="tx1"/>
                          </a:solidFill>
                          <a:latin typeface="Arial" panose="020B0604020202020204" pitchFamily="34" charset="0"/>
                          <a:cs typeface="Arial" panose="020B0604020202020204" pitchFamily="34" charset="0"/>
                          <a:hlinkClick r:id="rId8" action="ppaction://hlinksldjump"/>
                        </a:rPr>
                        <a:t>Lesson 7, 8 and 9</a:t>
                      </a:r>
                      <a:endParaRPr lang="en-AU" sz="36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56963782"/>
                  </a:ext>
                </a:extLst>
              </a:tr>
              <a:tr h="787472">
                <a:tc>
                  <a:txBody>
                    <a:bodyPr/>
                    <a:lstStyle/>
                    <a:p>
                      <a:r>
                        <a:rPr lang="en-AU" sz="3600" b="0" dirty="0">
                          <a:solidFill>
                            <a:schemeClr val="tx1"/>
                          </a:solidFill>
                          <a:latin typeface="Arial" panose="020B0604020202020204" pitchFamily="34" charset="0"/>
                          <a:cs typeface="Arial" panose="020B0604020202020204" pitchFamily="34" charset="0"/>
                          <a:hlinkClick r:id="rId9" action="ppaction://hlinksldjump"/>
                        </a:rPr>
                        <a:t>Lesson 4</a:t>
                      </a:r>
                      <a:endParaRPr lang="en-AU" sz="36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AU" sz="36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64707067"/>
                  </a:ext>
                </a:extLst>
              </a:tr>
            </a:tbl>
          </a:graphicData>
        </a:graphic>
      </p:graphicFrame>
    </p:spTree>
    <p:extLst>
      <p:ext uri="{BB962C8B-B14F-4D97-AF65-F5344CB8AC3E}">
        <p14:creationId xmlns:p14="http://schemas.microsoft.com/office/powerpoint/2010/main" val="38055504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73F1E-9822-2F96-0A0D-6BCB7D6E86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9EDF3A-7C36-F81A-E249-3A6208A5D386}"/>
              </a:ext>
            </a:extLst>
          </p:cNvPr>
          <p:cNvSpPr>
            <a:spLocks noGrp="1"/>
          </p:cNvSpPr>
          <p:nvPr>
            <p:ph type="title"/>
          </p:nvPr>
        </p:nvSpPr>
        <p:spPr/>
        <p:txBody>
          <a:bodyPr/>
          <a:lstStyle/>
          <a:p>
            <a:pPr algn="ctr"/>
            <a:r>
              <a:rPr lang="en-AU" dirty="0"/>
              <a:t>Vegetables</a:t>
            </a:r>
          </a:p>
        </p:txBody>
      </p:sp>
      <p:sp>
        <p:nvSpPr>
          <p:cNvPr id="65" name="Rectangle: Rounded Corners 64">
            <a:extLst>
              <a:ext uri="{FF2B5EF4-FFF2-40B4-BE49-F238E27FC236}">
                <a16:creationId xmlns:a16="http://schemas.microsoft.com/office/drawing/2014/main" id="{192EAF51-3055-DAEF-D903-62762B947444}"/>
              </a:ext>
            </a:extLst>
          </p:cNvPr>
          <p:cNvSpPr/>
          <p:nvPr/>
        </p:nvSpPr>
        <p:spPr>
          <a:xfrm>
            <a:off x="2893324" y="1542195"/>
            <a:ext cx="4653887" cy="717956"/>
          </a:xfrm>
          <a:prstGeom prst="roundRect">
            <a:avLst/>
          </a:prstGeom>
          <a:solidFill>
            <a:srgbClr val="437B17"/>
          </a:solidFill>
          <a:ln>
            <a:solidFill>
              <a:srgbClr val="437B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Dark green and cruciferous</a:t>
            </a:r>
          </a:p>
        </p:txBody>
      </p:sp>
      <p:sp>
        <p:nvSpPr>
          <p:cNvPr id="66" name="Rectangle: Rounded Corners 65">
            <a:extLst>
              <a:ext uri="{FF2B5EF4-FFF2-40B4-BE49-F238E27FC236}">
                <a16:creationId xmlns:a16="http://schemas.microsoft.com/office/drawing/2014/main" id="{FD1FE260-1600-408B-F7EC-F4BA2ABD7C93}"/>
              </a:ext>
            </a:extLst>
          </p:cNvPr>
          <p:cNvSpPr/>
          <p:nvPr/>
        </p:nvSpPr>
        <p:spPr>
          <a:xfrm>
            <a:off x="2893323" y="2588059"/>
            <a:ext cx="4653887" cy="717956"/>
          </a:xfrm>
          <a:prstGeom prst="roundRect">
            <a:avLst/>
          </a:prstGeom>
          <a:solidFill>
            <a:srgbClr val="437B17"/>
          </a:solidFill>
          <a:ln>
            <a:solidFill>
              <a:srgbClr val="437B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Root/ tubular/ bulb</a:t>
            </a:r>
          </a:p>
        </p:txBody>
      </p:sp>
      <p:sp>
        <p:nvSpPr>
          <p:cNvPr id="67" name="Rectangle: Rounded Corners 66">
            <a:extLst>
              <a:ext uri="{FF2B5EF4-FFF2-40B4-BE49-F238E27FC236}">
                <a16:creationId xmlns:a16="http://schemas.microsoft.com/office/drawing/2014/main" id="{034AF730-F3EB-B027-004A-976A763B435E}"/>
              </a:ext>
            </a:extLst>
          </p:cNvPr>
          <p:cNvSpPr/>
          <p:nvPr/>
        </p:nvSpPr>
        <p:spPr>
          <a:xfrm>
            <a:off x="2893323" y="3633923"/>
            <a:ext cx="4653887" cy="717956"/>
          </a:xfrm>
          <a:prstGeom prst="roundRect">
            <a:avLst/>
          </a:prstGeom>
          <a:solidFill>
            <a:srgbClr val="437B17"/>
          </a:solidFill>
          <a:ln>
            <a:solidFill>
              <a:srgbClr val="437B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Legumes/beans</a:t>
            </a:r>
          </a:p>
        </p:txBody>
      </p:sp>
      <p:sp>
        <p:nvSpPr>
          <p:cNvPr id="69" name="Rectangle: Rounded Corners 68">
            <a:extLst>
              <a:ext uri="{FF2B5EF4-FFF2-40B4-BE49-F238E27FC236}">
                <a16:creationId xmlns:a16="http://schemas.microsoft.com/office/drawing/2014/main" id="{8D94373B-6FBB-D983-3578-178B3215686F}"/>
              </a:ext>
            </a:extLst>
          </p:cNvPr>
          <p:cNvSpPr/>
          <p:nvPr/>
        </p:nvSpPr>
        <p:spPr>
          <a:xfrm>
            <a:off x="2893323" y="4679787"/>
            <a:ext cx="2988861" cy="717956"/>
          </a:xfrm>
          <a:prstGeom prst="roundRect">
            <a:avLst/>
          </a:prstGeom>
          <a:solidFill>
            <a:srgbClr val="437B17"/>
          </a:solidFill>
          <a:ln>
            <a:solidFill>
              <a:srgbClr val="437B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Other</a:t>
            </a:r>
          </a:p>
        </p:txBody>
      </p:sp>
      <p:sp>
        <p:nvSpPr>
          <p:cNvPr id="81" name="Rectangle: Rounded Corners 80">
            <a:extLst>
              <a:ext uri="{FF2B5EF4-FFF2-40B4-BE49-F238E27FC236}">
                <a16:creationId xmlns:a16="http://schemas.microsoft.com/office/drawing/2014/main" id="{6E0E3471-72BF-20BB-3C61-455476F78BF2}"/>
              </a:ext>
            </a:extLst>
          </p:cNvPr>
          <p:cNvSpPr/>
          <p:nvPr/>
        </p:nvSpPr>
        <p:spPr>
          <a:xfrm>
            <a:off x="1581070" y="5739271"/>
            <a:ext cx="9029859" cy="623307"/>
          </a:xfrm>
          <a:prstGeom prst="roundRect">
            <a:avLst/>
          </a:prstGeom>
          <a:solidFill>
            <a:srgbClr val="C0C0C0"/>
          </a:solidFill>
          <a:ln>
            <a:solidFill>
              <a:srgbClr val="C0C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Arial" panose="020B0604020202020204" pitchFamily="34" charset="0"/>
                <a:cs typeface="Arial" panose="020B0604020202020204" pitchFamily="34" charset="0"/>
              </a:rPr>
              <a:t>Choose a variety, including different colours, each day</a:t>
            </a:r>
            <a:endParaRPr lang="en-AU" sz="2800" dirty="0">
              <a:solidFill>
                <a:schemeClr val="bg1"/>
              </a:solidFill>
              <a:latin typeface="Arial" panose="020B0604020202020204" pitchFamily="34" charset="0"/>
              <a:cs typeface="Arial" panose="020B0604020202020204" pitchFamily="34" charset="0"/>
            </a:endParaRPr>
          </a:p>
        </p:txBody>
      </p:sp>
      <p:sp>
        <p:nvSpPr>
          <p:cNvPr id="18" name="Rectangle 2">
            <a:extLst>
              <a:ext uri="{FF2B5EF4-FFF2-40B4-BE49-F238E27FC236}">
                <a16:creationId xmlns:a16="http://schemas.microsoft.com/office/drawing/2014/main" id="{B0147AE1-65D2-09E9-5EB8-58D8CB20E8E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pic>
        <p:nvPicPr>
          <p:cNvPr id="4" name="Picture 3">
            <a:extLst>
              <a:ext uri="{FF2B5EF4-FFF2-40B4-BE49-F238E27FC236}">
                <a16:creationId xmlns:a16="http://schemas.microsoft.com/office/drawing/2014/main" id="{1A56DDB1-1988-22F1-D5C9-877ADF253E5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0720" y="55245"/>
            <a:ext cx="2059757" cy="2596925"/>
          </a:xfrm>
          <a:prstGeom prst="rect">
            <a:avLst/>
          </a:prstGeom>
        </p:spPr>
      </p:pic>
      <p:pic>
        <p:nvPicPr>
          <p:cNvPr id="5" name="Picture 4">
            <a:extLst>
              <a:ext uri="{FF2B5EF4-FFF2-40B4-BE49-F238E27FC236}">
                <a16:creationId xmlns:a16="http://schemas.microsoft.com/office/drawing/2014/main" id="{95337F81-31D3-46D1-6DD0-B58A6C1FB9B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10823" y="1467892"/>
            <a:ext cx="1077890" cy="860935"/>
          </a:xfrm>
          <a:prstGeom prst="rect">
            <a:avLst/>
          </a:prstGeom>
        </p:spPr>
      </p:pic>
      <p:pic>
        <p:nvPicPr>
          <p:cNvPr id="7" name="Picture 6">
            <a:extLst>
              <a:ext uri="{FF2B5EF4-FFF2-40B4-BE49-F238E27FC236}">
                <a16:creationId xmlns:a16="http://schemas.microsoft.com/office/drawing/2014/main" id="{1E72772D-2B76-085D-8A7B-D7D25F9C87E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80667" y="1477159"/>
            <a:ext cx="834457" cy="831995"/>
          </a:xfrm>
          <a:prstGeom prst="rect">
            <a:avLst/>
          </a:prstGeom>
        </p:spPr>
      </p:pic>
      <p:pic>
        <p:nvPicPr>
          <p:cNvPr id="10" name="Picture 9">
            <a:extLst>
              <a:ext uri="{FF2B5EF4-FFF2-40B4-BE49-F238E27FC236}">
                <a16:creationId xmlns:a16="http://schemas.microsoft.com/office/drawing/2014/main" id="{1C57DEFA-AAC8-9F1E-DA13-796FA964931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65989" y="1463937"/>
            <a:ext cx="912497" cy="860400"/>
          </a:xfrm>
          <a:prstGeom prst="rect">
            <a:avLst/>
          </a:prstGeom>
        </p:spPr>
      </p:pic>
      <p:pic>
        <p:nvPicPr>
          <p:cNvPr id="12" name="Picture 11">
            <a:extLst>
              <a:ext uri="{FF2B5EF4-FFF2-40B4-BE49-F238E27FC236}">
                <a16:creationId xmlns:a16="http://schemas.microsoft.com/office/drawing/2014/main" id="{A98229C4-AEA1-ADE0-835F-3C728FB2157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878637" y="2577597"/>
            <a:ext cx="1044154" cy="676458"/>
          </a:xfrm>
          <a:prstGeom prst="rect">
            <a:avLst/>
          </a:prstGeom>
        </p:spPr>
      </p:pic>
      <p:pic>
        <p:nvPicPr>
          <p:cNvPr id="15" name="Picture 14">
            <a:extLst>
              <a:ext uri="{FF2B5EF4-FFF2-40B4-BE49-F238E27FC236}">
                <a16:creationId xmlns:a16="http://schemas.microsoft.com/office/drawing/2014/main" id="{2CE14B9D-DE13-EA15-91C7-F0E18E8B474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109656" y="2483964"/>
            <a:ext cx="1068696" cy="832701"/>
          </a:xfrm>
          <a:prstGeom prst="rect">
            <a:avLst/>
          </a:prstGeom>
        </p:spPr>
      </p:pic>
      <p:pic>
        <p:nvPicPr>
          <p:cNvPr id="20" name="Picture 19">
            <a:extLst>
              <a:ext uri="{FF2B5EF4-FFF2-40B4-BE49-F238E27FC236}">
                <a16:creationId xmlns:a16="http://schemas.microsoft.com/office/drawing/2014/main" id="{60E2CDC5-DF36-53D2-1FCD-0BCAFC11F45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473481" y="2334846"/>
            <a:ext cx="497511" cy="942754"/>
          </a:xfrm>
          <a:prstGeom prst="rect">
            <a:avLst/>
          </a:prstGeom>
        </p:spPr>
      </p:pic>
      <p:pic>
        <p:nvPicPr>
          <p:cNvPr id="26" name="Picture 25">
            <a:extLst>
              <a:ext uri="{FF2B5EF4-FFF2-40B4-BE49-F238E27FC236}">
                <a16:creationId xmlns:a16="http://schemas.microsoft.com/office/drawing/2014/main" id="{220CB808-8018-A76C-0E2E-A665624C819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993244" y="3412757"/>
            <a:ext cx="761794" cy="1109886"/>
          </a:xfrm>
          <a:prstGeom prst="rect">
            <a:avLst/>
          </a:prstGeom>
        </p:spPr>
      </p:pic>
      <p:pic>
        <p:nvPicPr>
          <p:cNvPr id="32" name="Picture 31">
            <a:extLst>
              <a:ext uri="{FF2B5EF4-FFF2-40B4-BE49-F238E27FC236}">
                <a16:creationId xmlns:a16="http://schemas.microsoft.com/office/drawing/2014/main" id="{8C985578-FE3D-AB15-D62A-55615732C17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201072" y="3627219"/>
            <a:ext cx="1628104" cy="749060"/>
          </a:xfrm>
          <a:prstGeom prst="rect">
            <a:avLst/>
          </a:prstGeom>
        </p:spPr>
      </p:pic>
      <p:pic>
        <p:nvPicPr>
          <p:cNvPr id="35" name="Picture 34">
            <a:extLst>
              <a:ext uri="{FF2B5EF4-FFF2-40B4-BE49-F238E27FC236}">
                <a16:creationId xmlns:a16="http://schemas.microsoft.com/office/drawing/2014/main" id="{8FFE0857-03FF-AE33-133C-D3969ABDA56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395738" y="4586719"/>
            <a:ext cx="1151472" cy="942113"/>
          </a:xfrm>
          <a:prstGeom prst="rect">
            <a:avLst/>
          </a:prstGeom>
        </p:spPr>
      </p:pic>
      <p:pic>
        <p:nvPicPr>
          <p:cNvPr id="38" name="Picture 37">
            <a:extLst>
              <a:ext uri="{FF2B5EF4-FFF2-40B4-BE49-F238E27FC236}">
                <a16:creationId xmlns:a16="http://schemas.microsoft.com/office/drawing/2014/main" id="{2B84DE8C-B579-5D9C-807C-129099204CC0}"/>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786679" y="4667395"/>
            <a:ext cx="1228069" cy="838047"/>
          </a:xfrm>
          <a:prstGeom prst="rect">
            <a:avLst/>
          </a:prstGeom>
        </p:spPr>
      </p:pic>
      <p:pic>
        <p:nvPicPr>
          <p:cNvPr id="40" name="Picture 39">
            <a:extLst>
              <a:ext uri="{FF2B5EF4-FFF2-40B4-BE49-F238E27FC236}">
                <a16:creationId xmlns:a16="http://schemas.microsoft.com/office/drawing/2014/main" id="{B42DDB78-BD64-EE47-B3C1-8A62ABBD5CA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420706" y="4640592"/>
            <a:ext cx="1151472" cy="867639"/>
          </a:xfrm>
          <a:prstGeom prst="rect">
            <a:avLst/>
          </a:prstGeom>
        </p:spPr>
      </p:pic>
    </p:spTree>
    <p:extLst>
      <p:ext uri="{BB962C8B-B14F-4D97-AF65-F5344CB8AC3E}">
        <p14:creationId xmlns:p14="http://schemas.microsoft.com/office/powerpoint/2010/main" val="14660904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CB4C9-C279-85C6-2247-758EC1D7CA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6E93DF-11A0-3E4A-4BFB-52D2E5AECD5A}"/>
              </a:ext>
            </a:extLst>
          </p:cNvPr>
          <p:cNvSpPr>
            <a:spLocks noGrp="1"/>
          </p:cNvSpPr>
          <p:nvPr>
            <p:ph type="title"/>
          </p:nvPr>
        </p:nvSpPr>
        <p:spPr/>
        <p:txBody>
          <a:bodyPr/>
          <a:lstStyle/>
          <a:p>
            <a:pPr algn="ctr"/>
            <a:r>
              <a:rPr lang="en-AU" dirty="0"/>
              <a:t>Fruit</a:t>
            </a:r>
          </a:p>
        </p:txBody>
      </p:sp>
      <p:sp>
        <p:nvSpPr>
          <p:cNvPr id="65" name="Rectangle: Rounded Corners 64">
            <a:extLst>
              <a:ext uri="{FF2B5EF4-FFF2-40B4-BE49-F238E27FC236}">
                <a16:creationId xmlns:a16="http://schemas.microsoft.com/office/drawing/2014/main" id="{CFB3E930-248E-EC11-E974-A6A1670E510E}"/>
              </a:ext>
            </a:extLst>
          </p:cNvPr>
          <p:cNvSpPr/>
          <p:nvPr/>
        </p:nvSpPr>
        <p:spPr>
          <a:xfrm>
            <a:off x="2893325" y="1542195"/>
            <a:ext cx="2988859" cy="717956"/>
          </a:xfrm>
          <a:prstGeom prst="roundRect">
            <a:avLst/>
          </a:prstGeom>
          <a:solidFill>
            <a:srgbClr val="ACCA32"/>
          </a:solidFill>
          <a:ln>
            <a:solidFill>
              <a:srgbClr val="ACCA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Pomme</a:t>
            </a:r>
          </a:p>
        </p:txBody>
      </p:sp>
      <p:sp>
        <p:nvSpPr>
          <p:cNvPr id="66" name="Rectangle: Rounded Corners 65">
            <a:extLst>
              <a:ext uri="{FF2B5EF4-FFF2-40B4-BE49-F238E27FC236}">
                <a16:creationId xmlns:a16="http://schemas.microsoft.com/office/drawing/2014/main" id="{AE6D7EFE-B970-9D41-5873-CB9D5C06B473}"/>
              </a:ext>
            </a:extLst>
          </p:cNvPr>
          <p:cNvSpPr/>
          <p:nvPr/>
        </p:nvSpPr>
        <p:spPr>
          <a:xfrm>
            <a:off x="2893324" y="2367332"/>
            <a:ext cx="2988861" cy="717956"/>
          </a:xfrm>
          <a:prstGeom prst="roundRect">
            <a:avLst/>
          </a:prstGeom>
          <a:solidFill>
            <a:srgbClr val="ACCA32"/>
          </a:solidFill>
          <a:ln>
            <a:solidFill>
              <a:srgbClr val="ACCA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Citrus</a:t>
            </a:r>
          </a:p>
        </p:txBody>
      </p:sp>
      <p:sp>
        <p:nvSpPr>
          <p:cNvPr id="67" name="Rectangle: Rounded Corners 66">
            <a:extLst>
              <a:ext uri="{FF2B5EF4-FFF2-40B4-BE49-F238E27FC236}">
                <a16:creationId xmlns:a16="http://schemas.microsoft.com/office/drawing/2014/main" id="{08AECD6C-34BC-D039-B371-89B061B646AD}"/>
              </a:ext>
            </a:extLst>
          </p:cNvPr>
          <p:cNvSpPr/>
          <p:nvPr/>
        </p:nvSpPr>
        <p:spPr>
          <a:xfrm>
            <a:off x="2893324" y="3193975"/>
            <a:ext cx="2988860" cy="717956"/>
          </a:xfrm>
          <a:prstGeom prst="roundRect">
            <a:avLst/>
          </a:prstGeom>
          <a:solidFill>
            <a:srgbClr val="ACCA32"/>
          </a:solidFill>
          <a:ln>
            <a:solidFill>
              <a:srgbClr val="ACCA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Stone</a:t>
            </a:r>
          </a:p>
        </p:txBody>
      </p:sp>
      <p:sp>
        <p:nvSpPr>
          <p:cNvPr id="69" name="Rectangle: Rounded Corners 68">
            <a:extLst>
              <a:ext uri="{FF2B5EF4-FFF2-40B4-BE49-F238E27FC236}">
                <a16:creationId xmlns:a16="http://schemas.microsoft.com/office/drawing/2014/main" id="{C31FC81F-6BF9-7E62-8B97-0F01051D4990}"/>
              </a:ext>
            </a:extLst>
          </p:cNvPr>
          <p:cNvSpPr/>
          <p:nvPr/>
        </p:nvSpPr>
        <p:spPr>
          <a:xfrm>
            <a:off x="2893323" y="4020618"/>
            <a:ext cx="2988861" cy="717956"/>
          </a:xfrm>
          <a:prstGeom prst="roundRect">
            <a:avLst/>
          </a:prstGeom>
          <a:solidFill>
            <a:srgbClr val="ACCA32"/>
          </a:solidFill>
          <a:ln>
            <a:solidFill>
              <a:srgbClr val="ACCA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Tropical</a:t>
            </a:r>
          </a:p>
        </p:txBody>
      </p:sp>
      <p:sp>
        <p:nvSpPr>
          <p:cNvPr id="81" name="Rectangle: Rounded Corners 80">
            <a:extLst>
              <a:ext uri="{FF2B5EF4-FFF2-40B4-BE49-F238E27FC236}">
                <a16:creationId xmlns:a16="http://schemas.microsoft.com/office/drawing/2014/main" id="{1CA74ADE-F888-B5B4-E7C9-04D29249AD33}"/>
              </a:ext>
            </a:extLst>
          </p:cNvPr>
          <p:cNvSpPr/>
          <p:nvPr/>
        </p:nvSpPr>
        <p:spPr>
          <a:xfrm>
            <a:off x="1581070" y="5739271"/>
            <a:ext cx="9029859" cy="623307"/>
          </a:xfrm>
          <a:prstGeom prst="roundRect">
            <a:avLst/>
          </a:prstGeom>
          <a:solidFill>
            <a:srgbClr val="C0C0C0"/>
          </a:solidFill>
          <a:ln>
            <a:solidFill>
              <a:srgbClr val="C0C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Arial" panose="020B0604020202020204" pitchFamily="34" charset="0"/>
                <a:cs typeface="Arial" panose="020B0604020202020204" pitchFamily="34" charset="0"/>
              </a:rPr>
              <a:t>Choose dried fruit or fruit juice only occasionally </a:t>
            </a:r>
            <a:endParaRPr lang="en-AU" sz="2800" dirty="0">
              <a:solidFill>
                <a:schemeClr val="bg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6119EC4D-8A9A-EA30-B4C3-80CD456821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8502" y="238261"/>
            <a:ext cx="2650897" cy="2302095"/>
          </a:xfrm>
          <a:prstGeom prst="rect">
            <a:avLst/>
          </a:prstGeom>
        </p:spPr>
      </p:pic>
      <p:sp>
        <p:nvSpPr>
          <p:cNvPr id="5" name="Rectangle: Rounded Corners 4">
            <a:extLst>
              <a:ext uri="{FF2B5EF4-FFF2-40B4-BE49-F238E27FC236}">
                <a16:creationId xmlns:a16="http://schemas.microsoft.com/office/drawing/2014/main" id="{CCA17915-C6D6-798C-FEF8-77C7974ED9AC}"/>
              </a:ext>
            </a:extLst>
          </p:cNvPr>
          <p:cNvSpPr/>
          <p:nvPr/>
        </p:nvSpPr>
        <p:spPr>
          <a:xfrm>
            <a:off x="2893322" y="4835759"/>
            <a:ext cx="2988861" cy="717956"/>
          </a:xfrm>
          <a:prstGeom prst="roundRect">
            <a:avLst/>
          </a:prstGeom>
          <a:solidFill>
            <a:srgbClr val="ACCA32"/>
          </a:solidFill>
          <a:ln>
            <a:solidFill>
              <a:srgbClr val="ACCA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Berries</a:t>
            </a:r>
          </a:p>
        </p:txBody>
      </p:sp>
      <p:pic>
        <p:nvPicPr>
          <p:cNvPr id="10" name="Picture 9">
            <a:extLst>
              <a:ext uri="{FF2B5EF4-FFF2-40B4-BE49-F238E27FC236}">
                <a16:creationId xmlns:a16="http://schemas.microsoft.com/office/drawing/2014/main" id="{4498FE5C-DA83-3118-7C73-07626CD6BD3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67214" y="2330104"/>
            <a:ext cx="1127568" cy="739227"/>
          </a:xfrm>
          <a:prstGeom prst="rect">
            <a:avLst/>
          </a:prstGeom>
        </p:spPr>
      </p:pic>
      <p:pic>
        <p:nvPicPr>
          <p:cNvPr id="14" name="Picture 13">
            <a:extLst>
              <a:ext uri="{FF2B5EF4-FFF2-40B4-BE49-F238E27FC236}">
                <a16:creationId xmlns:a16="http://schemas.microsoft.com/office/drawing/2014/main" id="{53B193DC-A601-59DD-3CCC-0E48BCA1A7A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92932" y="3143273"/>
            <a:ext cx="1111798" cy="739227"/>
          </a:xfrm>
          <a:prstGeom prst="rect">
            <a:avLst/>
          </a:prstGeom>
        </p:spPr>
      </p:pic>
      <p:sp>
        <p:nvSpPr>
          <p:cNvPr id="18" name="Rectangle 2">
            <a:extLst>
              <a:ext uri="{FF2B5EF4-FFF2-40B4-BE49-F238E27FC236}">
                <a16:creationId xmlns:a16="http://schemas.microsoft.com/office/drawing/2014/main" id="{5D1D5C9B-60CF-198B-A771-99241528E7A4}"/>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pic>
        <p:nvPicPr>
          <p:cNvPr id="4" name="Picture 3">
            <a:extLst>
              <a:ext uri="{FF2B5EF4-FFF2-40B4-BE49-F238E27FC236}">
                <a16:creationId xmlns:a16="http://schemas.microsoft.com/office/drawing/2014/main" id="{EA536170-89C9-3612-E882-843AE18C445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77122" y="1491448"/>
            <a:ext cx="743418" cy="731442"/>
          </a:xfrm>
          <a:prstGeom prst="rect">
            <a:avLst/>
          </a:prstGeom>
        </p:spPr>
      </p:pic>
      <p:pic>
        <p:nvPicPr>
          <p:cNvPr id="7" name="Picture 6" descr="green pears on white">
            <a:extLst>
              <a:ext uri="{FF2B5EF4-FFF2-40B4-BE49-F238E27FC236}">
                <a16:creationId xmlns:a16="http://schemas.microsoft.com/office/drawing/2014/main" id="{26CFC57E-D2E5-0DB6-AF13-3195274DF97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a:fillRect/>
          </a:stretch>
        </p:blipFill>
        <p:spPr bwMode="auto">
          <a:xfrm>
            <a:off x="7415478" y="1417851"/>
            <a:ext cx="607190" cy="835076"/>
          </a:xfrm>
          <a:prstGeom prst="rect">
            <a:avLst/>
          </a:prstGeom>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E215F57D-34D8-115D-49B8-30DB1F87267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559472" y="3240419"/>
            <a:ext cx="661837" cy="625068"/>
          </a:xfrm>
          <a:prstGeom prst="rect">
            <a:avLst/>
          </a:prstGeom>
        </p:spPr>
      </p:pic>
      <p:pic>
        <p:nvPicPr>
          <p:cNvPr id="13" name="Picture 12">
            <a:extLst>
              <a:ext uri="{FF2B5EF4-FFF2-40B4-BE49-F238E27FC236}">
                <a16:creationId xmlns:a16="http://schemas.microsoft.com/office/drawing/2014/main" id="{F3AC89EE-7EFE-E4CA-2238-13D075F70A6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772931" y="3252761"/>
            <a:ext cx="1051490" cy="600383"/>
          </a:xfrm>
          <a:prstGeom prst="rect">
            <a:avLst/>
          </a:prstGeom>
        </p:spPr>
      </p:pic>
      <p:pic>
        <p:nvPicPr>
          <p:cNvPr id="16" name="Picture 15">
            <a:extLst>
              <a:ext uri="{FF2B5EF4-FFF2-40B4-BE49-F238E27FC236}">
                <a16:creationId xmlns:a16="http://schemas.microsoft.com/office/drawing/2014/main" id="{09062582-92A9-C6D8-06B4-1FEE17BDD51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657956" y="2419275"/>
            <a:ext cx="1034050" cy="668634"/>
          </a:xfrm>
          <a:prstGeom prst="rect">
            <a:avLst/>
          </a:prstGeom>
        </p:spPr>
      </p:pic>
      <p:pic>
        <p:nvPicPr>
          <p:cNvPr id="17" name="Picture 16">
            <a:extLst>
              <a:ext uri="{FF2B5EF4-FFF2-40B4-BE49-F238E27FC236}">
                <a16:creationId xmlns:a16="http://schemas.microsoft.com/office/drawing/2014/main" id="{40104BB3-641F-8349-A0E5-B33861AD1021}"/>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a:fillRect/>
          </a:stretch>
        </p:blipFill>
        <p:spPr bwMode="auto">
          <a:xfrm>
            <a:off x="6167214" y="4048086"/>
            <a:ext cx="729352" cy="575179"/>
          </a:xfrm>
          <a:prstGeom prst="rect">
            <a:avLst/>
          </a:prstGeom>
          <a:noFill/>
          <a:ln>
            <a:noFill/>
          </a:ln>
          <a:extLst>
            <a:ext uri="{53640926-AAD7-44D8-BBD7-CCE9431645EC}">
              <a14:shadowObscured xmlns:a14="http://schemas.microsoft.com/office/drawing/2010/main"/>
            </a:ext>
          </a:extLst>
        </p:spPr>
      </p:pic>
      <p:pic>
        <p:nvPicPr>
          <p:cNvPr id="21" name="Picture 20">
            <a:extLst>
              <a:ext uri="{FF2B5EF4-FFF2-40B4-BE49-F238E27FC236}">
                <a16:creationId xmlns:a16="http://schemas.microsoft.com/office/drawing/2014/main" id="{E530B035-5C0F-E29F-822B-9AB34E416B6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193777" y="3788145"/>
            <a:ext cx="415007" cy="830014"/>
          </a:xfrm>
          <a:prstGeom prst="rect">
            <a:avLst/>
          </a:prstGeom>
        </p:spPr>
      </p:pic>
      <p:pic>
        <p:nvPicPr>
          <p:cNvPr id="22" name="Picture 21" descr="92 Mango Cheek Images, Stock Photos, 3D objects, &amp; Vectors | Shutterstock">
            <a:extLst>
              <a:ext uri="{FF2B5EF4-FFF2-40B4-BE49-F238E27FC236}">
                <a16:creationId xmlns:a16="http://schemas.microsoft.com/office/drawing/2014/main" id="{6DBE9D89-49EF-56F2-8D02-76646A0C6BA3}"/>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bwMode="auto">
          <a:xfrm>
            <a:off x="8786469" y="3980853"/>
            <a:ext cx="815087" cy="637306"/>
          </a:xfrm>
          <a:prstGeom prst="rect">
            <a:avLst/>
          </a:prstGeom>
          <a:noFill/>
          <a:ln>
            <a:noFill/>
          </a:ln>
          <a:extLst>
            <a:ext uri="{53640926-AAD7-44D8-BBD7-CCE9431645EC}">
              <a14:shadowObscured xmlns:a14="http://schemas.microsoft.com/office/drawing/2010/main"/>
            </a:ext>
          </a:extLst>
        </p:spPr>
      </p:pic>
      <p:pic>
        <p:nvPicPr>
          <p:cNvPr id="25" name="Picture 24">
            <a:extLst>
              <a:ext uri="{FF2B5EF4-FFF2-40B4-BE49-F238E27FC236}">
                <a16:creationId xmlns:a16="http://schemas.microsoft.com/office/drawing/2014/main" id="{153A39B8-43E5-A288-A0F5-A18D3D31231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559472" y="4017997"/>
            <a:ext cx="756128" cy="698785"/>
          </a:xfrm>
          <a:prstGeom prst="rect">
            <a:avLst/>
          </a:prstGeom>
        </p:spPr>
      </p:pic>
      <p:pic>
        <p:nvPicPr>
          <p:cNvPr id="27" name="Picture 26">
            <a:extLst>
              <a:ext uri="{FF2B5EF4-FFF2-40B4-BE49-F238E27FC236}">
                <a16:creationId xmlns:a16="http://schemas.microsoft.com/office/drawing/2014/main" id="{F424C176-1615-3155-CA43-3CAAFDBCF4F6}"/>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167214" y="4926102"/>
            <a:ext cx="1060341" cy="572341"/>
          </a:xfrm>
          <a:prstGeom prst="rect">
            <a:avLst/>
          </a:prstGeom>
        </p:spPr>
      </p:pic>
      <p:pic>
        <p:nvPicPr>
          <p:cNvPr id="29" name="Picture 28">
            <a:extLst>
              <a:ext uri="{FF2B5EF4-FFF2-40B4-BE49-F238E27FC236}">
                <a16:creationId xmlns:a16="http://schemas.microsoft.com/office/drawing/2014/main" id="{16763A53-F54E-F9F8-2CC1-DA8EEECA1850}"/>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657956" y="4848882"/>
            <a:ext cx="772668" cy="691710"/>
          </a:xfrm>
          <a:prstGeom prst="rect">
            <a:avLst/>
          </a:prstGeom>
        </p:spPr>
      </p:pic>
      <p:pic>
        <p:nvPicPr>
          <p:cNvPr id="33" name="Picture 32">
            <a:extLst>
              <a:ext uri="{FF2B5EF4-FFF2-40B4-BE49-F238E27FC236}">
                <a16:creationId xmlns:a16="http://schemas.microsoft.com/office/drawing/2014/main" id="{8580EDE9-ADA2-179C-B40C-0DE823D200A8}"/>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786948" y="2946346"/>
            <a:ext cx="1379609" cy="881812"/>
          </a:xfrm>
          <a:prstGeom prst="rect">
            <a:avLst/>
          </a:prstGeom>
        </p:spPr>
      </p:pic>
      <p:pic>
        <p:nvPicPr>
          <p:cNvPr id="35" name="Picture 34">
            <a:extLst>
              <a:ext uri="{FF2B5EF4-FFF2-40B4-BE49-F238E27FC236}">
                <a16:creationId xmlns:a16="http://schemas.microsoft.com/office/drawing/2014/main" id="{9124C912-A1B0-5A32-F95C-9EA3ED6F89D9}"/>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962012" y="4144238"/>
            <a:ext cx="1238115" cy="947842"/>
          </a:xfrm>
          <a:prstGeom prst="rect">
            <a:avLst/>
          </a:prstGeom>
        </p:spPr>
      </p:pic>
    </p:spTree>
    <p:extLst>
      <p:ext uri="{BB962C8B-B14F-4D97-AF65-F5344CB8AC3E}">
        <p14:creationId xmlns:p14="http://schemas.microsoft.com/office/powerpoint/2010/main" val="42400817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017B6-70F4-7232-DB9F-818C8C20BD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7C0FA3-BE3D-8D9F-8E97-4798320B5EEA}"/>
              </a:ext>
            </a:extLst>
          </p:cNvPr>
          <p:cNvSpPr>
            <a:spLocks noGrp="1"/>
          </p:cNvSpPr>
          <p:nvPr>
            <p:ph type="title"/>
          </p:nvPr>
        </p:nvSpPr>
        <p:spPr>
          <a:xfrm>
            <a:off x="838200" y="248915"/>
            <a:ext cx="10515600" cy="1325563"/>
          </a:xfrm>
        </p:spPr>
        <p:txBody>
          <a:bodyPr/>
          <a:lstStyle/>
          <a:p>
            <a:pPr algn="ctr"/>
            <a:r>
              <a:rPr lang="en-AU" dirty="0"/>
              <a:t>Why grain foods, vegetables and fruit are important</a:t>
            </a:r>
          </a:p>
        </p:txBody>
      </p:sp>
      <p:sp>
        <p:nvSpPr>
          <p:cNvPr id="4" name="Rectangle: Rounded Corners 3">
            <a:extLst>
              <a:ext uri="{FF2B5EF4-FFF2-40B4-BE49-F238E27FC236}">
                <a16:creationId xmlns:a16="http://schemas.microsoft.com/office/drawing/2014/main" id="{2247F7BC-66AB-1552-1B47-B8671B411B07}"/>
              </a:ext>
            </a:extLst>
          </p:cNvPr>
          <p:cNvSpPr/>
          <p:nvPr/>
        </p:nvSpPr>
        <p:spPr>
          <a:xfrm>
            <a:off x="527715" y="1847265"/>
            <a:ext cx="3830477"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the best source of energy (slow-release energy): fuels our </a:t>
            </a:r>
            <a:r>
              <a:rPr lang="en-AU" sz="2400" u="sng" dirty="0">
                <a:latin typeface="Arial" panose="020B0604020202020204" pitchFamily="34" charset="0"/>
                <a:cs typeface="Arial" panose="020B0604020202020204" pitchFamily="34" charset="0"/>
              </a:rPr>
              <a:t>brain</a:t>
            </a:r>
            <a:r>
              <a:rPr lang="en-AU" sz="2400" dirty="0">
                <a:latin typeface="Arial" panose="020B0604020202020204" pitchFamily="34" charset="0"/>
                <a:cs typeface="Arial" panose="020B0604020202020204" pitchFamily="34" charset="0"/>
              </a:rPr>
              <a:t> (for concentration) and our </a:t>
            </a:r>
            <a:r>
              <a:rPr lang="en-AU" sz="2400" u="sng" dirty="0">
                <a:latin typeface="Arial" panose="020B0604020202020204" pitchFamily="34" charset="0"/>
                <a:cs typeface="Arial" panose="020B0604020202020204" pitchFamily="34" charset="0"/>
              </a:rPr>
              <a:t>body</a:t>
            </a:r>
          </a:p>
        </p:txBody>
      </p:sp>
      <p:pic>
        <p:nvPicPr>
          <p:cNvPr id="8" name="Picture 7">
            <a:extLst>
              <a:ext uri="{FF2B5EF4-FFF2-40B4-BE49-F238E27FC236}">
                <a16:creationId xmlns:a16="http://schemas.microsoft.com/office/drawing/2014/main" id="{BF649BFC-D647-E1AA-18F3-B13C6668135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10094" y="4654445"/>
            <a:ext cx="1495876" cy="1051334"/>
          </a:xfrm>
          <a:prstGeom prst="rect">
            <a:avLst/>
          </a:prstGeom>
        </p:spPr>
      </p:pic>
      <p:pic>
        <p:nvPicPr>
          <p:cNvPr id="10" name="Picture 9">
            <a:extLst>
              <a:ext uri="{FF2B5EF4-FFF2-40B4-BE49-F238E27FC236}">
                <a16:creationId xmlns:a16="http://schemas.microsoft.com/office/drawing/2014/main" id="{C8AA727B-83B5-7CE2-D636-60A92B7492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20358" y="4654445"/>
            <a:ext cx="1012209" cy="1518314"/>
          </a:xfrm>
          <a:prstGeom prst="rect">
            <a:avLst/>
          </a:prstGeom>
        </p:spPr>
      </p:pic>
      <p:pic>
        <p:nvPicPr>
          <p:cNvPr id="12" name="Picture 11">
            <a:extLst>
              <a:ext uri="{FF2B5EF4-FFF2-40B4-BE49-F238E27FC236}">
                <a16:creationId xmlns:a16="http://schemas.microsoft.com/office/drawing/2014/main" id="{AAD7657C-7259-7FFD-77D4-DE6B143940B3}"/>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210094" y="5795278"/>
            <a:ext cx="1495876" cy="971519"/>
          </a:xfrm>
          <a:prstGeom prst="rect">
            <a:avLst/>
          </a:prstGeom>
        </p:spPr>
      </p:pic>
      <p:pic>
        <p:nvPicPr>
          <p:cNvPr id="14" name="Picture 13">
            <a:extLst>
              <a:ext uri="{FF2B5EF4-FFF2-40B4-BE49-F238E27FC236}">
                <a16:creationId xmlns:a16="http://schemas.microsoft.com/office/drawing/2014/main" id="{EA3B8574-CB46-482A-5CF9-CD7184D8CF71}"/>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3546956" y="4655460"/>
            <a:ext cx="1350317" cy="1954640"/>
          </a:xfrm>
          <a:prstGeom prst="rect">
            <a:avLst/>
          </a:prstGeom>
        </p:spPr>
      </p:pic>
      <p:sp>
        <p:nvSpPr>
          <p:cNvPr id="15" name="Rectangle: Rounded Corners 14">
            <a:extLst>
              <a:ext uri="{FF2B5EF4-FFF2-40B4-BE49-F238E27FC236}">
                <a16:creationId xmlns:a16="http://schemas.microsoft.com/office/drawing/2014/main" id="{E6D7518C-CD47-AABE-7FDE-19BF7DC9B091}"/>
              </a:ext>
            </a:extLst>
          </p:cNvPr>
          <p:cNvSpPr/>
          <p:nvPr/>
        </p:nvSpPr>
        <p:spPr>
          <a:xfrm>
            <a:off x="5095166" y="1860913"/>
            <a:ext cx="2393731"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fibre: to help keep our intestines healthy</a:t>
            </a:r>
            <a:endParaRPr lang="en-AU" sz="2400" u="sng" dirty="0">
              <a:latin typeface="Arial" panose="020B0604020202020204" pitchFamily="34" charset="0"/>
              <a:cs typeface="Arial" panose="020B0604020202020204" pitchFamily="34" charset="0"/>
            </a:endParaRPr>
          </a:p>
        </p:txBody>
      </p:sp>
      <p:pic>
        <p:nvPicPr>
          <p:cNvPr id="19" name="Picture 18" descr="A cartoon of a large intestine&#10;&#10;AI-generated content may be incorrect.">
            <a:extLst>
              <a:ext uri="{FF2B5EF4-FFF2-40B4-BE49-F238E27FC236}">
                <a16:creationId xmlns:a16="http://schemas.microsoft.com/office/drawing/2014/main" id="{422535C2-F365-7834-042A-5492D7F2C66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95167" y="4462769"/>
            <a:ext cx="2393730" cy="2284815"/>
          </a:xfrm>
          <a:prstGeom prst="rect">
            <a:avLst/>
          </a:prstGeom>
        </p:spPr>
      </p:pic>
      <p:sp>
        <p:nvSpPr>
          <p:cNvPr id="21" name="Rectangle: Rounded Corners 20">
            <a:extLst>
              <a:ext uri="{FF2B5EF4-FFF2-40B4-BE49-F238E27FC236}">
                <a16:creationId xmlns:a16="http://schemas.microsoft.com/office/drawing/2014/main" id="{6BC3B5CC-A555-609E-B617-96BB63104906}"/>
              </a:ext>
            </a:extLst>
          </p:cNvPr>
          <p:cNvSpPr/>
          <p:nvPr/>
        </p:nvSpPr>
        <p:spPr>
          <a:xfrm>
            <a:off x="8225871" y="1836236"/>
            <a:ext cx="2932236"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lots of vitamins and minerals to help our bodies grow and age</a:t>
            </a:r>
            <a:endParaRPr lang="en-AU" sz="2400" u="sng" dirty="0">
              <a:latin typeface="Arial" panose="020B0604020202020204" pitchFamily="34" charset="0"/>
              <a:cs typeface="Arial" panose="020B0604020202020204" pitchFamily="34" charset="0"/>
            </a:endParaRPr>
          </a:p>
        </p:txBody>
      </p:sp>
      <p:pic>
        <p:nvPicPr>
          <p:cNvPr id="23" name="Picture 22" descr="A cartoon of a person and a child&#10;&#10;AI-generated content may be incorrect.">
            <a:extLst>
              <a:ext uri="{FF2B5EF4-FFF2-40B4-BE49-F238E27FC236}">
                <a16:creationId xmlns:a16="http://schemas.microsoft.com/office/drawing/2014/main" id="{FEEAA7BE-9664-AF14-F6B6-74E4731339C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347055" y="4772959"/>
            <a:ext cx="2262117" cy="1508078"/>
          </a:xfrm>
          <a:prstGeom prst="rect">
            <a:avLst/>
          </a:prstGeom>
        </p:spPr>
      </p:pic>
    </p:spTree>
    <p:extLst>
      <p:ext uri="{BB962C8B-B14F-4D97-AF65-F5344CB8AC3E}">
        <p14:creationId xmlns:p14="http://schemas.microsoft.com/office/powerpoint/2010/main" val="42434788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C806D-45EA-6CBE-1563-99FBC59509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69C2BB-6050-1E03-B824-4BDE328A97DC}"/>
              </a:ext>
            </a:extLst>
          </p:cNvPr>
          <p:cNvSpPr>
            <a:spLocks noGrp="1"/>
          </p:cNvSpPr>
          <p:nvPr>
            <p:ph type="title"/>
          </p:nvPr>
        </p:nvSpPr>
        <p:spPr/>
        <p:txBody>
          <a:bodyPr/>
          <a:lstStyle/>
          <a:p>
            <a:pPr algn="ctr"/>
            <a:r>
              <a:rPr lang="en-AU" dirty="0"/>
              <a:t>Dairy and alternatives</a:t>
            </a:r>
          </a:p>
        </p:txBody>
      </p:sp>
      <p:sp>
        <p:nvSpPr>
          <p:cNvPr id="65" name="Rectangle: Rounded Corners 64">
            <a:extLst>
              <a:ext uri="{FF2B5EF4-FFF2-40B4-BE49-F238E27FC236}">
                <a16:creationId xmlns:a16="http://schemas.microsoft.com/office/drawing/2014/main" id="{F4B4E04A-3879-A762-C877-BD5B1ED1FEDA}"/>
              </a:ext>
            </a:extLst>
          </p:cNvPr>
          <p:cNvSpPr/>
          <p:nvPr/>
        </p:nvSpPr>
        <p:spPr>
          <a:xfrm>
            <a:off x="2893325" y="1542195"/>
            <a:ext cx="4053386" cy="717956"/>
          </a:xfrm>
          <a:prstGeom prst="roundRect">
            <a:avLst/>
          </a:prstGeom>
          <a:solidFill>
            <a:srgbClr val="AD77AB"/>
          </a:solidFill>
          <a:ln>
            <a:solidFill>
              <a:srgbClr val="AD77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Milk (fresh and long life)</a:t>
            </a:r>
          </a:p>
        </p:txBody>
      </p:sp>
      <p:sp>
        <p:nvSpPr>
          <p:cNvPr id="66" name="Rectangle: Rounded Corners 65">
            <a:extLst>
              <a:ext uri="{FF2B5EF4-FFF2-40B4-BE49-F238E27FC236}">
                <a16:creationId xmlns:a16="http://schemas.microsoft.com/office/drawing/2014/main" id="{4866BD5E-D250-2D58-AEA3-AF6D839A68BC}"/>
              </a:ext>
            </a:extLst>
          </p:cNvPr>
          <p:cNvSpPr/>
          <p:nvPr/>
        </p:nvSpPr>
        <p:spPr>
          <a:xfrm>
            <a:off x="2893323" y="3005959"/>
            <a:ext cx="4053386" cy="717956"/>
          </a:xfrm>
          <a:prstGeom prst="roundRect">
            <a:avLst/>
          </a:prstGeom>
          <a:solidFill>
            <a:srgbClr val="AD77AB"/>
          </a:solidFill>
          <a:ln>
            <a:solidFill>
              <a:srgbClr val="AD77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Yoghurt</a:t>
            </a:r>
          </a:p>
        </p:txBody>
      </p:sp>
      <p:sp>
        <p:nvSpPr>
          <p:cNvPr id="67" name="Rectangle: Rounded Corners 66">
            <a:extLst>
              <a:ext uri="{FF2B5EF4-FFF2-40B4-BE49-F238E27FC236}">
                <a16:creationId xmlns:a16="http://schemas.microsoft.com/office/drawing/2014/main" id="{5F341BAE-EC45-E83E-1A54-8DDF8FD4A003}"/>
              </a:ext>
            </a:extLst>
          </p:cNvPr>
          <p:cNvSpPr/>
          <p:nvPr/>
        </p:nvSpPr>
        <p:spPr>
          <a:xfrm>
            <a:off x="2893323" y="4469724"/>
            <a:ext cx="4053387" cy="717956"/>
          </a:xfrm>
          <a:prstGeom prst="roundRect">
            <a:avLst/>
          </a:prstGeom>
          <a:solidFill>
            <a:srgbClr val="AD77AB"/>
          </a:solidFill>
          <a:ln>
            <a:solidFill>
              <a:srgbClr val="AD77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Cheese</a:t>
            </a:r>
          </a:p>
        </p:txBody>
      </p:sp>
      <p:sp>
        <p:nvSpPr>
          <p:cNvPr id="81" name="Rectangle: Rounded Corners 80">
            <a:extLst>
              <a:ext uri="{FF2B5EF4-FFF2-40B4-BE49-F238E27FC236}">
                <a16:creationId xmlns:a16="http://schemas.microsoft.com/office/drawing/2014/main" id="{06FC08CC-579E-8975-1163-D38760F10B36}"/>
              </a:ext>
            </a:extLst>
          </p:cNvPr>
          <p:cNvSpPr/>
          <p:nvPr/>
        </p:nvSpPr>
        <p:spPr>
          <a:xfrm>
            <a:off x="1581070" y="5739271"/>
            <a:ext cx="9029859" cy="623307"/>
          </a:xfrm>
          <a:prstGeom prst="roundRect">
            <a:avLst/>
          </a:prstGeom>
          <a:solidFill>
            <a:srgbClr val="C0C0C0"/>
          </a:solidFill>
          <a:ln>
            <a:solidFill>
              <a:srgbClr val="C0C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Arial" panose="020B0604020202020204" pitchFamily="34" charset="0"/>
                <a:cs typeface="Arial" panose="020B0604020202020204" pitchFamily="34" charset="0"/>
              </a:rPr>
              <a:t>Reduced fat varieties are the best choice for most</a:t>
            </a:r>
            <a:endParaRPr lang="en-AU" sz="2800" dirty="0">
              <a:solidFill>
                <a:schemeClr val="bg1"/>
              </a:solidFill>
              <a:latin typeface="Arial" panose="020B0604020202020204" pitchFamily="34" charset="0"/>
              <a:cs typeface="Arial" panose="020B0604020202020204" pitchFamily="34" charset="0"/>
            </a:endParaRPr>
          </a:p>
        </p:txBody>
      </p:sp>
      <p:sp>
        <p:nvSpPr>
          <p:cNvPr id="18" name="Rectangle 2">
            <a:extLst>
              <a:ext uri="{FF2B5EF4-FFF2-40B4-BE49-F238E27FC236}">
                <a16:creationId xmlns:a16="http://schemas.microsoft.com/office/drawing/2014/main" id="{9879B875-57BF-10B7-3441-AF289822008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pic>
        <p:nvPicPr>
          <p:cNvPr id="21" name="Picture 20">
            <a:extLst>
              <a:ext uri="{FF2B5EF4-FFF2-40B4-BE49-F238E27FC236}">
                <a16:creationId xmlns:a16="http://schemas.microsoft.com/office/drawing/2014/main" id="{580A4146-53CB-A1E4-82FB-FA2428E2231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7003" y="283214"/>
            <a:ext cx="1972059" cy="2497942"/>
          </a:xfrm>
          <a:prstGeom prst="rect">
            <a:avLst/>
          </a:prstGeom>
        </p:spPr>
      </p:pic>
      <p:pic>
        <p:nvPicPr>
          <p:cNvPr id="5" name="Picture 4">
            <a:extLst>
              <a:ext uri="{FF2B5EF4-FFF2-40B4-BE49-F238E27FC236}">
                <a16:creationId xmlns:a16="http://schemas.microsoft.com/office/drawing/2014/main" id="{80F0516A-8C32-CDD9-04A9-7F58A932026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69645" y="1102474"/>
            <a:ext cx="1125364" cy="1515747"/>
          </a:xfrm>
          <a:prstGeom prst="rect">
            <a:avLst/>
          </a:prstGeom>
        </p:spPr>
      </p:pic>
      <p:pic>
        <p:nvPicPr>
          <p:cNvPr id="9" name="Picture 8">
            <a:extLst>
              <a:ext uri="{FF2B5EF4-FFF2-40B4-BE49-F238E27FC236}">
                <a16:creationId xmlns:a16="http://schemas.microsoft.com/office/drawing/2014/main" id="{CF64AC24-8D07-19B7-4AD1-53F911BF3CA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07152" y="2781156"/>
            <a:ext cx="1072265" cy="1406844"/>
          </a:xfrm>
          <a:prstGeom prst="rect">
            <a:avLst/>
          </a:prstGeom>
        </p:spPr>
      </p:pic>
      <p:pic>
        <p:nvPicPr>
          <p:cNvPr id="14" name="Picture 13">
            <a:extLst>
              <a:ext uri="{FF2B5EF4-FFF2-40B4-BE49-F238E27FC236}">
                <a16:creationId xmlns:a16="http://schemas.microsoft.com/office/drawing/2014/main" id="{8DB0A289-F9D4-B0F1-9802-D6FA44197AB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708406" y="3679670"/>
            <a:ext cx="1762313" cy="1783805"/>
          </a:xfrm>
          <a:prstGeom prst="rect">
            <a:avLst/>
          </a:prstGeom>
        </p:spPr>
      </p:pic>
    </p:spTree>
    <p:extLst>
      <p:ext uri="{BB962C8B-B14F-4D97-AF65-F5344CB8AC3E}">
        <p14:creationId xmlns:p14="http://schemas.microsoft.com/office/powerpoint/2010/main" val="39391978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EF25C-F307-F73E-EC30-6DC44E6AD5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CE2378-5218-A9B5-EAC6-901BCB008C48}"/>
              </a:ext>
            </a:extLst>
          </p:cNvPr>
          <p:cNvSpPr>
            <a:spLocks noGrp="1"/>
          </p:cNvSpPr>
          <p:nvPr>
            <p:ph type="title"/>
          </p:nvPr>
        </p:nvSpPr>
        <p:spPr>
          <a:xfrm>
            <a:off x="838200" y="248915"/>
            <a:ext cx="10515600" cy="1325563"/>
          </a:xfrm>
        </p:spPr>
        <p:txBody>
          <a:bodyPr/>
          <a:lstStyle/>
          <a:p>
            <a:pPr algn="ctr"/>
            <a:r>
              <a:rPr lang="en-AU" dirty="0"/>
              <a:t>Why dairy and alternative foods are important</a:t>
            </a:r>
          </a:p>
        </p:txBody>
      </p:sp>
      <p:sp>
        <p:nvSpPr>
          <p:cNvPr id="4" name="Rectangle: Rounded Corners 3">
            <a:extLst>
              <a:ext uri="{FF2B5EF4-FFF2-40B4-BE49-F238E27FC236}">
                <a16:creationId xmlns:a16="http://schemas.microsoft.com/office/drawing/2014/main" id="{835AE1B1-4A6D-1FA5-EFB7-3EA7D7EB1492}"/>
              </a:ext>
            </a:extLst>
          </p:cNvPr>
          <p:cNvSpPr/>
          <p:nvPr/>
        </p:nvSpPr>
        <p:spPr>
          <a:xfrm>
            <a:off x="838200" y="1836235"/>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calcium: for strong bones and teeth</a:t>
            </a:r>
            <a:endParaRPr lang="en-AU" sz="2400" u="sng" dirty="0">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2E475BF0-AC8C-09E6-F7BB-8865821C8C87}"/>
              </a:ext>
            </a:extLst>
          </p:cNvPr>
          <p:cNvSpPr/>
          <p:nvPr/>
        </p:nvSpPr>
        <p:spPr>
          <a:xfrm>
            <a:off x="4644751" y="1836235"/>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protein: helps our body grow and become strong</a:t>
            </a:r>
            <a:endParaRPr lang="en-AU" sz="2400" u="sng" dirty="0">
              <a:latin typeface="Arial" panose="020B0604020202020204" pitchFamily="34" charset="0"/>
              <a:cs typeface="Arial" panose="020B0604020202020204" pitchFamily="34" charset="0"/>
            </a:endParaRPr>
          </a:p>
        </p:txBody>
      </p:sp>
      <p:sp>
        <p:nvSpPr>
          <p:cNvPr id="21" name="Rectangle: Rounded Corners 20">
            <a:extLst>
              <a:ext uri="{FF2B5EF4-FFF2-40B4-BE49-F238E27FC236}">
                <a16:creationId xmlns:a16="http://schemas.microsoft.com/office/drawing/2014/main" id="{3BE7D1B0-F6A4-94A3-DA01-F6183D508FAF}"/>
              </a:ext>
            </a:extLst>
          </p:cNvPr>
          <p:cNvSpPr/>
          <p:nvPr/>
        </p:nvSpPr>
        <p:spPr>
          <a:xfrm>
            <a:off x="8451303" y="1836236"/>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lots of vitamins and minerals to help our bodies grow and age</a:t>
            </a:r>
            <a:endParaRPr lang="en-AU" sz="2400" u="sng" dirty="0">
              <a:latin typeface="Arial" panose="020B0604020202020204" pitchFamily="34" charset="0"/>
              <a:cs typeface="Arial" panose="020B0604020202020204" pitchFamily="34" charset="0"/>
            </a:endParaRPr>
          </a:p>
        </p:txBody>
      </p:sp>
      <p:pic>
        <p:nvPicPr>
          <p:cNvPr id="23" name="Picture 22" descr="A cartoon of a person and a child&#10;&#10;AI-generated content may be incorrect.">
            <a:extLst>
              <a:ext uri="{FF2B5EF4-FFF2-40B4-BE49-F238E27FC236}">
                <a16:creationId xmlns:a16="http://schemas.microsoft.com/office/drawing/2014/main" id="{B4BE8F7E-EC98-73F3-87EA-4E042843A7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47055" y="4772959"/>
            <a:ext cx="2262117" cy="1508078"/>
          </a:xfrm>
          <a:prstGeom prst="rect">
            <a:avLst/>
          </a:prstGeom>
        </p:spPr>
      </p:pic>
      <p:pic>
        <p:nvPicPr>
          <p:cNvPr id="25" name="Picture 24" descr="A close-up of a tooth&#10;&#10;AI-generated content may be incorrect.">
            <a:extLst>
              <a:ext uri="{FF2B5EF4-FFF2-40B4-BE49-F238E27FC236}">
                <a16:creationId xmlns:a16="http://schemas.microsoft.com/office/drawing/2014/main" id="{EA117A1D-53EB-4D70-B7EE-9CE90CECCEB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4046" y="4528601"/>
            <a:ext cx="1188782" cy="1752436"/>
          </a:xfrm>
          <a:prstGeom prst="rect">
            <a:avLst/>
          </a:prstGeom>
        </p:spPr>
      </p:pic>
      <p:pic>
        <p:nvPicPr>
          <p:cNvPr id="29" name="Picture 28" descr="A skeleton of a person running&#10;&#10;AI-generated content may be incorrect.">
            <a:extLst>
              <a:ext uri="{FF2B5EF4-FFF2-40B4-BE49-F238E27FC236}">
                <a16:creationId xmlns:a16="http://schemas.microsoft.com/office/drawing/2014/main" id="{51C385A0-8645-1B2B-8F3D-34C3F8D9A7A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54669" y="4527293"/>
            <a:ext cx="1490335" cy="1862919"/>
          </a:xfrm>
          <a:prstGeom prst="rect">
            <a:avLst/>
          </a:prstGeom>
        </p:spPr>
      </p:pic>
      <p:pic>
        <p:nvPicPr>
          <p:cNvPr id="31" name="Picture 30">
            <a:extLst>
              <a:ext uri="{FF2B5EF4-FFF2-40B4-BE49-F238E27FC236}">
                <a16:creationId xmlns:a16="http://schemas.microsoft.com/office/drawing/2014/main" id="{FD243185-D54A-6D0D-4FA3-3240B728F2D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50832" y="4373582"/>
            <a:ext cx="1490335" cy="2235503"/>
          </a:xfrm>
          <a:prstGeom prst="rect">
            <a:avLst/>
          </a:prstGeom>
        </p:spPr>
      </p:pic>
    </p:spTree>
    <p:extLst>
      <p:ext uri="{BB962C8B-B14F-4D97-AF65-F5344CB8AC3E}">
        <p14:creationId xmlns:p14="http://schemas.microsoft.com/office/powerpoint/2010/main" val="28949281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48B8B-BBF6-DF39-B7E6-3D22AE77E3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AE3D72-6508-16E1-E611-9D21D9901219}"/>
              </a:ext>
            </a:extLst>
          </p:cNvPr>
          <p:cNvSpPr>
            <a:spLocks noGrp="1"/>
          </p:cNvSpPr>
          <p:nvPr>
            <p:ph type="title"/>
          </p:nvPr>
        </p:nvSpPr>
        <p:spPr/>
        <p:txBody>
          <a:bodyPr/>
          <a:lstStyle/>
          <a:p>
            <a:pPr algn="ctr"/>
            <a:r>
              <a:rPr lang="en-AU" dirty="0"/>
              <a:t>Meat and alternatives</a:t>
            </a:r>
          </a:p>
        </p:txBody>
      </p:sp>
      <p:sp>
        <p:nvSpPr>
          <p:cNvPr id="65" name="Rectangle: Rounded Corners 64">
            <a:extLst>
              <a:ext uri="{FF2B5EF4-FFF2-40B4-BE49-F238E27FC236}">
                <a16:creationId xmlns:a16="http://schemas.microsoft.com/office/drawing/2014/main" id="{E0C2D6CD-A93B-208E-A226-B19D86E621AC}"/>
              </a:ext>
            </a:extLst>
          </p:cNvPr>
          <p:cNvSpPr/>
          <p:nvPr/>
        </p:nvSpPr>
        <p:spPr>
          <a:xfrm>
            <a:off x="2893315" y="1196975"/>
            <a:ext cx="3202676" cy="581547"/>
          </a:xfrm>
          <a:prstGeom prst="roundRect">
            <a:avLst/>
          </a:prstGeom>
          <a:solidFill>
            <a:srgbClr val="6492D8"/>
          </a:solidFill>
          <a:ln>
            <a:solidFill>
              <a:srgbClr val="6492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Pink and red meat</a:t>
            </a:r>
          </a:p>
        </p:txBody>
      </p:sp>
      <p:sp>
        <p:nvSpPr>
          <p:cNvPr id="66" name="Rectangle: Rounded Corners 65">
            <a:extLst>
              <a:ext uri="{FF2B5EF4-FFF2-40B4-BE49-F238E27FC236}">
                <a16:creationId xmlns:a16="http://schemas.microsoft.com/office/drawing/2014/main" id="{0D8933E2-258B-3194-63AA-7E54C320F66C}"/>
              </a:ext>
            </a:extLst>
          </p:cNvPr>
          <p:cNvSpPr/>
          <p:nvPr/>
        </p:nvSpPr>
        <p:spPr>
          <a:xfrm>
            <a:off x="2893315" y="1929936"/>
            <a:ext cx="3202676" cy="581547"/>
          </a:xfrm>
          <a:prstGeom prst="roundRect">
            <a:avLst/>
          </a:prstGeom>
          <a:solidFill>
            <a:srgbClr val="6492D8"/>
          </a:solidFill>
          <a:ln>
            <a:solidFill>
              <a:srgbClr val="6492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Poultry</a:t>
            </a:r>
          </a:p>
        </p:txBody>
      </p:sp>
      <p:sp>
        <p:nvSpPr>
          <p:cNvPr id="67" name="Rectangle: Rounded Corners 66">
            <a:extLst>
              <a:ext uri="{FF2B5EF4-FFF2-40B4-BE49-F238E27FC236}">
                <a16:creationId xmlns:a16="http://schemas.microsoft.com/office/drawing/2014/main" id="{482596B1-6001-4DE1-AA38-A424ED6C4A44}"/>
              </a:ext>
            </a:extLst>
          </p:cNvPr>
          <p:cNvSpPr/>
          <p:nvPr/>
        </p:nvSpPr>
        <p:spPr>
          <a:xfrm>
            <a:off x="2893314" y="2666006"/>
            <a:ext cx="3202677" cy="581547"/>
          </a:xfrm>
          <a:prstGeom prst="roundRect">
            <a:avLst/>
          </a:prstGeom>
          <a:solidFill>
            <a:srgbClr val="6492D8"/>
          </a:solidFill>
          <a:ln>
            <a:solidFill>
              <a:srgbClr val="6492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Fish and seafood</a:t>
            </a:r>
          </a:p>
        </p:txBody>
      </p:sp>
      <p:sp>
        <p:nvSpPr>
          <p:cNvPr id="69" name="Rectangle: Rounded Corners 68">
            <a:extLst>
              <a:ext uri="{FF2B5EF4-FFF2-40B4-BE49-F238E27FC236}">
                <a16:creationId xmlns:a16="http://schemas.microsoft.com/office/drawing/2014/main" id="{0FF6306E-6A83-CAB8-8B4F-C011050F35BC}"/>
              </a:ext>
            </a:extLst>
          </p:cNvPr>
          <p:cNvSpPr/>
          <p:nvPr/>
        </p:nvSpPr>
        <p:spPr>
          <a:xfrm>
            <a:off x="2893314" y="3403060"/>
            <a:ext cx="3202677" cy="581547"/>
          </a:xfrm>
          <a:prstGeom prst="roundRect">
            <a:avLst/>
          </a:prstGeom>
          <a:solidFill>
            <a:srgbClr val="6492D8"/>
          </a:solidFill>
          <a:ln>
            <a:solidFill>
              <a:srgbClr val="6492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Eggs</a:t>
            </a:r>
          </a:p>
        </p:txBody>
      </p:sp>
      <p:sp>
        <p:nvSpPr>
          <p:cNvPr id="81" name="Rectangle: Rounded Corners 80">
            <a:extLst>
              <a:ext uri="{FF2B5EF4-FFF2-40B4-BE49-F238E27FC236}">
                <a16:creationId xmlns:a16="http://schemas.microsoft.com/office/drawing/2014/main" id="{D9C9805D-E6B7-5D3E-A21C-D9EAB871E2FB}"/>
              </a:ext>
            </a:extLst>
          </p:cNvPr>
          <p:cNvSpPr/>
          <p:nvPr/>
        </p:nvSpPr>
        <p:spPr>
          <a:xfrm>
            <a:off x="1581070" y="5739271"/>
            <a:ext cx="9029859" cy="623307"/>
          </a:xfrm>
          <a:prstGeom prst="roundRect">
            <a:avLst/>
          </a:prstGeom>
          <a:solidFill>
            <a:srgbClr val="C0C0C0"/>
          </a:solidFill>
          <a:ln>
            <a:solidFill>
              <a:srgbClr val="C0C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Arial" panose="020B0604020202020204" pitchFamily="34" charset="0"/>
                <a:cs typeface="Arial" panose="020B0604020202020204" pitchFamily="34" charset="0"/>
              </a:rPr>
              <a:t>Choose meat without visible fat</a:t>
            </a:r>
            <a:endParaRPr lang="en-AU" sz="2800" dirty="0">
              <a:solidFill>
                <a:schemeClr val="bg1"/>
              </a:solidFill>
              <a:latin typeface="Arial" panose="020B0604020202020204" pitchFamily="34" charset="0"/>
              <a:cs typeface="Arial" panose="020B0604020202020204" pitchFamily="34" charset="0"/>
            </a:endParaRPr>
          </a:p>
        </p:txBody>
      </p:sp>
      <p:sp>
        <p:nvSpPr>
          <p:cNvPr id="18" name="Rectangle 2">
            <a:extLst>
              <a:ext uri="{FF2B5EF4-FFF2-40B4-BE49-F238E27FC236}">
                <a16:creationId xmlns:a16="http://schemas.microsoft.com/office/drawing/2014/main" id="{8207FFD5-D3C4-84E8-13D2-2F7396052FF9}"/>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pic>
        <p:nvPicPr>
          <p:cNvPr id="3" name="Picture 2">
            <a:extLst>
              <a:ext uri="{FF2B5EF4-FFF2-40B4-BE49-F238E27FC236}">
                <a16:creationId xmlns:a16="http://schemas.microsoft.com/office/drawing/2014/main" id="{6394BE42-8ADA-8540-DFCF-34B818FDF79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669" y="287234"/>
            <a:ext cx="2475241" cy="2524256"/>
          </a:xfrm>
          <a:prstGeom prst="rect">
            <a:avLst/>
          </a:prstGeom>
        </p:spPr>
      </p:pic>
      <p:sp>
        <p:nvSpPr>
          <p:cNvPr id="5" name="Rectangle: Rounded Corners 4">
            <a:extLst>
              <a:ext uri="{FF2B5EF4-FFF2-40B4-BE49-F238E27FC236}">
                <a16:creationId xmlns:a16="http://schemas.microsoft.com/office/drawing/2014/main" id="{CBF28BB2-D87D-A69D-4A34-572A73B8632A}"/>
              </a:ext>
            </a:extLst>
          </p:cNvPr>
          <p:cNvSpPr/>
          <p:nvPr/>
        </p:nvSpPr>
        <p:spPr>
          <a:xfrm>
            <a:off x="2893314" y="4132253"/>
            <a:ext cx="3202677" cy="581547"/>
          </a:xfrm>
          <a:prstGeom prst="roundRect">
            <a:avLst/>
          </a:prstGeom>
          <a:solidFill>
            <a:srgbClr val="6492D8"/>
          </a:solidFill>
          <a:ln>
            <a:solidFill>
              <a:srgbClr val="6492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Nuts and seeds</a:t>
            </a:r>
          </a:p>
        </p:txBody>
      </p:sp>
      <p:sp>
        <p:nvSpPr>
          <p:cNvPr id="6" name="Rectangle: Rounded Corners 5">
            <a:extLst>
              <a:ext uri="{FF2B5EF4-FFF2-40B4-BE49-F238E27FC236}">
                <a16:creationId xmlns:a16="http://schemas.microsoft.com/office/drawing/2014/main" id="{16495C0D-2110-DD9F-7642-661C7D0BA3A4}"/>
              </a:ext>
            </a:extLst>
          </p:cNvPr>
          <p:cNvSpPr/>
          <p:nvPr/>
        </p:nvSpPr>
        <p:spPr>
          <a:xfrm>
            <a:off x="2893316" y="4861447"/>
            <a:ext cx="3202677" cy="581547"/>
          </a:xfrm>
          <a:prstGeom prst="roundRect">
            <a:avLst/>
          </a:prstGeom>
          <a:solidFill>
            <a:srgbClr val="6492D8"/>
          </a:solidFill>
          <a:ln>
            <a:solidFill>
              <a:srgbClr val="6492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Legumes/beans</a:t>
            </a:r>
          </a:p>
        </p:txBody>
      </p:sp>
      <p:pic>
        <p:nvPicPr>
          <p:cNvPr id="9" name="Picture 8">
            <a:extLst>
              <a:ext uri="{FF2B5EF4-FFF2-40B4-BE49-F238E27FC236}">
                <a16:creationId xmlns:a16="http://schemas.microsoft.com/office/drawing/2014/main" id="{50850E48-88A6-406D-22E6-C801FA3EBD8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06520" y="2440515"/>
            <a:ext cx="1111958" cy="823432"/>
          </a:xfrm>
          <a:prstGeom prst="rect">
            <a:avLst/>
          </a:prstGeom>
        </p:spPr>
      </p:pic>
      <p:pic>
        <p:nvPicPr>
          <p:cNvPr id="12" name="Picture 11">
            <a:extLst>
              <a:ext uri="{FF2B5EF4-FFF2-40B4-BE49-F238E27FC236}">
                <a16:creationId xmlns:a16="http://schemas.microsoft.com/office/drawing/2014/main" id="{BD9C98D5-7FD6-FBDE-4655-2BDB842A227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81076" y="1172473"/>
            <a:ext cx="854037" cy="581547"/>
          </a:xfrm>
          <a:prstGeom prst="rect">
            <a:avLst/>
          </a:prstGeom>
        </p:spPr>
      </p:pic>
      <p:pic>
        <p:nvPicPr>
          <p:cNvPr id="15" name="Picture 14">
            <a:extLst>
              <a:ext uri="{FF2B5EF4-FFF2-40B4-BE49-F238E27FC236}">
                <a16:creationId xmlns:a16="http://schemas.microsoft.com/office/drawing/2014/main" id="{B22B9432-C5A3-123F-AE59-8C60E44DAC2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58040" y="879301"/>
            <a:ext cx="907954" cy="944336"/>
          </a:xfrm>
          <a:prstGeom prst="rect">
            <a:avLst/>
          </a:prstGeom>
        </p:spPr>
      </p:pic>
      <p:pic>
        <p:nvPicPr>
          <p:cNvPr id="19" name="Picture 18">
            <a:extLst>
              <a:ext uri="{FF2B5EF4-FFF2-40B4-BE49-F238E27FC236}">
                <a16:creationId xmlns:a16="http://schemas.microsoft.com/office/drawing/2014/main" id="{79B352EB-6102-90C5-0F2E-F4ECEF08A8B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481250" y="1071769"/>
            <a:ext cx="1004612" cy="723795"/>
          </a:xfrm>
          <a:prstGeom prst="rect">
            <a:avLst/>
          </a:prstGeom>
        </p:spPr>
      </p:pic>
      <p:pic>
        <p:nvPicPr>
          <p:cNvPr id="22" name="Picture 21">
            <a:extLst>
              <a:ext uri="{FF2B5EF4-FFF2-40B4-BE49-F238E27FC236}">
                <a16:creationId xmlns:a16="http://schemas.microsoft.com/office/drawing/2014/main" id="{1222BB8F-DCAE-F0FE-0957-016E63646DA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085058" y="2052063"/>
            <a:ext cx="1209842" cy="1239402"/>
          </a:xfrm>
          <a:prstGeom prst="rect">
            <a:avLst/>
          </a:prstGeom>
        </p:spPr>
      </p:pic>
      <p:pic>
        <p:nvPicPr>
          <p:cNvPr id="25" name="Picture 24">
            <a:extLst>
              <a:ext uri="{FF2B5EF4-FFF2-40B4-BE49-F238E27FC236}">
                <a16:creationId xmlns:a16="http://schemas.microsoft.com/office/drawing/2014/main" id="{E2B8ECF5-70D1-FA31-9AD1-C3F9978C4D7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382410" y="2007035"/>
            <a:ext cx="993254" cy="771266"/>
          </a:xfrm>
          <a:prstGeom prst="rect">
            <a:avLst/>
          </a:prstGeom>
        </p:spPr>
      </p:pic>
      <p:pic>
        <p:nvPicPr>
          <p:cNvPr id="32" name="Picture 31">
            <a:extLst>
              <a:ext uri="{FF2B5EF4-FFF2-40B4-BE49-F238E27FC236}">
                <a16:creationId xmlns:a16="http://schemas.microsoft.com/office/drawing/2014/main" id="{0D4A1076-67AA-BC62-AC48-1C3FB3B47A9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329389" y="3200932"/>
            <a:ext cx="1046275" cy="602840"/>
          </a:xfrm>
          <a:prstGeom prst="rect">
            <a:avLst/>
          </a:prstGeom>
        </p:spPr>
      </p:pic>
      <p:pic>
        <p:nvPicPr>
          <p:cNvPr id="35" name="Picture 34">
            <a:extLst>
              <a:ext uri="{FF2B5EF4-FFF2-40B4-BE49-F238E27FC236}">
                <a16:creationId xmlns:a16="http://schemas.microsoft.com/office/drawing/2014/main" id="{5EF3DB0C-D7EE-87E9-55F4-0B626D47D57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806520" y="3753701"/>
            <a:ext cx="1478205" cy="696666"/>
          </a:xfrm>
          <a:prstGeom prst="rect">
            <a:avLst/>
          </a:prstGeom>
        </p:spPr>
      </p:pic>
      <p:pic>
        <p:nvPicPr>
          <p:cNvPr id="36" name="Picture 35">
            <a:extLst>
              <a:ext uri="{FF2B5EF4-FFF2-40B4-BE49-F238E27FC236}">
                <a16:creationId xmlns:a16="http://schemas.microsoft.com/office/drawing/2014/main" id="{B4C960B4-239C-2687-1BEF-3CF6EB89B5D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519299" y="4355921"/>
            <a:ext cx="761794" cy="1109886"/>
          </a:xfrm>
          <a:prstGeom prst="rect">
            <a:avLst/>
          </a:prstGeom>
        </p:spPr>
      </p:pic>
      <p:pic>
        <p:nvPicPr>
          <p:cNvPr id="38" name="Picture 37">
            <a:extLst>
              <a:ext uri="{FF2B5EF4-FFF2-40B4-BE49-F238E27FC236}">
                <a16:creationId xmlns:a16="http://schemas.microsoft.com/office/drawing/2014/main" id="{A6B6965B-5FF0-3796-A48E-31FFECA985A0}"/>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456954" y="4821581"/>
            <a:ext cx="1628104" cy="749060"/>
          </a:xfrm>
          <a:prstGeom prst="rect">
            <a:avLst/>
          </a:prstGeom>
        </p:spPr>
      </p:pic>
      <p:pic>
        <p:nvPicPr>
          <p:cNvPr id="40" name="Picture 39">
            <a:extLst>
              <a:ext uri="{FF2B5EF4-FFF2-40B4-BE49-F238E27FC236}">
                <a16:creationId xmlns:a16="http://schemas.microsoft.com/office/drawing/2014/main" id="{64101500-2537-C64B-FB2B-1BFDD12B5556}"/>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612707" y="3792954"/>
            <a:ext cx="1286851" cy="657413"/>
          </a:xfrm>
          <a:prstGeom prst="rect">
            <a:avLst/>
          </a:prstGeom>
        </p:spPr>
      </p:pic>
    </p:spTree>
    <p:extLst>
      <p:ext uri="{BB962C8B-B14F-4D97-AF65-F5344CB8AC3E}">
        <p14:creationId xmlns:p14="http://schemas.microsoft.com/office/powerpoint/2010/main" val="18192959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558D7-3973-DF21-E4EA-440B289071C5}"/>
              </a:ext>
            </a:extLst>
          </p:cNvPr>
          <p:cNvSpPr>
            <a:spLocks noGrp="1"/>
          </p:cNvSpPr>
          <p:nvPr>
            <p:ph type="title"/>
          </p:nvPr>
        </p:nvSpPr>
        <p:spPr>
          <a:xfrm>
            <a:off x="838200" y="248915"/>
            <a:ext cx="10515600" cy="1325563"/>
          </a:xfrm>
        </p:spPr>
        <p:txBody>
          <a:bodyPr/>
          <a:lstStyle/>
          <a:p>
            <a:pPr algn="ctr"/>
            <a:r>
              <a:rPr lang="en-AU" dirty="0"/>
              <a:t>Why meat and alternative foods are important</a:t>
            </a:r>
          </a:p>
        </p:txBody>
      </p:sp>
      <p:sp>
        <p:nvSpPr>
          <p:cNvPr id="4" name="Rectangle: Rounded Corners 3">
            <a:extLst>
              <a:ext uri="{FF2B5EF4-FFF2-40B4-BE49-F238E27FC236}">
                <a16:creationId xmlns:a16="http://schemas.microsoft.com/office/drawing/2014/main" id="{2A663988-A809-F5A7-F069-F58E222A2CE9}"/>
              </a:ext>
            </a:extLst>
          </p:cNvPr>
          <p:cNvSpPr/>
          <p:nvPr/>
        </p:nvSpPr>
        <p:spPr>
          <a:xfrm>
            <a:off x="838200" y="1836235"/>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zinc and iron: keeps our blood healthy and gives us energy</a:t>
            </a:r>
            <a:endParaRPr lang="en-AU" sz="2400" u="sng" dirty="0">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B6DD8D76-ED37-6527-96ED-9D170D0822C4}"/>
              </a:ext>
            </a:extLst>
          </p:cNvPr>
          <p:cNvSpPr/>
          <p:nvPr/>
        </p:nvSpPr>
        <p:spPr>
          <a:xfrm>
            <a:off x="4644751" y="1836235"/>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protein: helps our body grow and become strong</a:t>
            </a:r>
            <a:endParaRPr lang="en-AU" sz="2400" u="sng" dirty="0">
              <a:latin typeface="Arial" panose="020B0604020202020204" pitchFamily="34" charset="0"/>
              <a:cs typeface="Arial" panose="020B0604020202020204" pitchFamily="34" charset="0"/>
            </a:endParaRPr>
          </a:p>
        </p:txBody>
      </p:sp>
      <p:sp>
        <p:nvSpPr>
          <p:cNvPr id="21" name="Rectangle: Rounded Corners 20">
            <a:extLst>
              <a:ext uri="{FF2B5EF4-FFF2-40B4-BE49-F238E27FC236}">
                <a16:creationId xmlns:a16="http://schemas.microsoft.com/office/drawing/2014/main" id="{4DE4C2F6-3BB1-6F70-51CD-2F547C6A5DF8}"/>
              </a:ext>
            </a:extLst>
          </p:cNvPr>
          <p:cNvSpPr/>
          <p:nvPr/>
        </p:nvSpPr>
        <p:spPr>
          <a:xfrm>
            <a:off x="8451303" y="1836236"/>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essential fatty acids to keep our brains and heart healthy</a:t>
            </a:r>
            <a:endParaRPr lang="en-AU" sz="2400" u="sng" dirty="0">
              <a:latin typeface="Arial" panose="020B0604020202020204" pitchFamily="34" charset="0"/>
              <a:cs typeface="Arial" panose="020B0604020202020204" pitchFamily="34" charset="0"/>
            </a:endParaRPr>
          </a:p>
        </p:txBody>
      </p:sp>
      <p:pic>
        <p:nvPicPr>
          <p:cNvPr id="32" name="Picture 31">
            <a:extLst>
              <a:ext uri="{FF2B5EF4-FFF2-40B4-BE49-F238E27FC236}">
                <a16:creationId xmlns:a16="http://schemas.microsoft.com/office/drawing/2014/main" id="{8FE731FF-E9E2-9F11-7260-90474BB2731F}"/>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9129546" y="4390741"/>
            <a:ext cx="1350317" cy="1954640"/>
          </a:xfrm>
          <a:prstGeom prst="rect">
            <a:avLst/>
          </a:prstGeom>
        </p:spPr>
      </p:pic>
      <p:pic>
        <p:nvPicPr>
          <p:cNvPr id="33" name="Picture 32">
            <a:extLst>
              <a:ext uri="{FF2B5EF4-FFF2-40B4-BE49-F238E27FC236}">
                <a16:creationId xmlns:a16="http://schemas.microsoft.com/office/drawing/2014/main" id="{5008E846-7083-7779-5D56-CAF4C8E452C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50832" y="4373582"/>
            <a:ext cx="1490335" cy="2235503"/>
          </a:xfrm>
          <a:prstGeom prst="rect">
            <a:avLst/>
          </a:prstGeom>
        </p:spPr>
      </p:pic>
      <p:pic>
        <p:nvPicPr>
          <p:cNvPr id="35" name="Picture 34" descr="A cartoon of a blood drop&#10;&#10;AI-generated content may be incorrect.">
            <a:extLst>
              <a:ext uri="{FF2B5EF4-FFF2-40B4-BE49-F238E27FC236}">
                <a16:creationId xmlns:a16="http://schemas.microsoft.com/office/drawing/2014/main" id="{C35D783B-E7C6-0DA9-2584-8AA36B1B1F9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74683" y="4515945"/>
            <a:ext cx="1954640" cy="1954640"/>
          </a:xfrm>
          <a:prstGeom prst="rect">
            <a:avLst/>
          </a:prstGeom>
        </p:spPr>
      </p:pic>
    </p:spTree>
    <p:extLst>
      <p:ext uri="{BB962C8B-B14F-4D97-AF65-F5344CB8AC3E}">
        <p14:creationId xmlns:p14="http://schemas.microsoft.com/office/powerpoint/2010/main" val="2760418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D66E7-4848-A439-AA39-DEB210B69C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F7A05E-B33F-CD68-BB5A-2AD02B33D74C}"/>
              </a:ext>
            </a:extLst>
          </p:cNvPr>
          <p:cNvSpPr>
            <a:spLocks noGrp="1"/>
          </p:cNvSpPr>
          <p:nvPr>
            <p:ph type="title"/>
          </p:nvPr>
        </p:nvSpPr>
        <p:spPr/>
        <p:txBody>
          <a:bodyPr/>
          <a:lstStyle/>
          <a:p>
            <a:pPr algn="ctr"/>
            <a:r>
              <a:rPr lang="en-AU" dirty="0"/>
              <a:t>‘Sometimes' foods</a:t>
            </a:r>
          </a:p>
        </p:txBody>
      </p:sp>
      <p:sp>
        <p:nvSpPr>
          <p:cNvPr id="65" name="Rectangle: Rounded Corners 64">
            <a:extLst>
              <a:ext uri="{FF2B5EF4-FFF2-40B4-BE49-F238E27FC236}">
                <a16:creationId xmlns:a16="http://schemas.microsoft.com/office/drawing/2014/main" id="{BBD94698-FA40-1426-0BA4-09280940E870}"/>
              </a:ext>
            </a:extLst>
          </p:cNvPr>
          <p:cNvSpPr/>
          <p:nvPr/>
        </p:nvSpPr>
        <p:spPr>
          <a:xfrm>
            <a:off x="1009934" y="2684572"/>
            <a:ext cx="4053386" cy="717956"/>
          </a:xfrm>
          <a:prstGeom prst="roundRect">
            <a:avLst/>
          </a:prstGeom>
          <a:solidFill>
            <a:srgbClr val="8E99A2"/>
          </a:solidFill>
          <a:ln>
            <a:solidFill>
              <a:srgbClr val="8E99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Higher in added sugars</a:t>
            </a:r>
          </a:p>
        </p:txBody>
      </p:sp>
      <p:sp>
        <p:nvSpPr>
          <p:cNvPr id="66" name="Rectangle: Rounded Corners 65">
            <a:extLst>
              <a:ext uri="{FF2B5EF4-FFF2-40B4-BE49-F238E27FC236}">
                <a16:creationId xmlns:a16="http://schemas.microsoft.com/office/drawing/2014/main" id="{17ED571C-C6CA-8311-5AD8-A92255402A05}"/>
              </a:ext>
            </a:extLst>
          </p:cNvPr>
          <p:cNvSpPr/>
          <p:nvPr/>
        </p:nvSpPr>
        <p:spPr>
          <a:xfrm>
            <a:off x="1009932" y="3761093"/>
            <a:ext cx="6086903" cy="717956"/>
          </a:xfrm>
          <a:prstGeom prst="roundRect">
            <a:avLst/>
          </a:prstGeom>
          <a:solidFill>
            <a:srgbClr val="8E99A2"/>
          </a:solidFill>
          <a:ln>
            <a:solidFill>
              <a:srgbClr val="8E99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Higher in fat (and sodium)</a:t>
            </a:r>
          </a:p>
        </p:txBody>
      </p:sp>
      <p:sp>
        <p:nvSpPr>
          <p:cNvPr id="67" name="Rectangle: Rounded Corners 66">
            <a:extLst>
              <a:ext uri="{FF2B5EF4-FFF2-40B4-BE49-F238E27FC236}">
                <a16:creationId xmlns:a16="http://schemas.microsoft.com/office/drawing/2014/main" id="{59EF8CFF-3A3E-5308-E60B-FA1916A72D59}"/>
              </a:ext>
            </a:extLst>
          </p:cNvPr>
          <p:cNvSpPr/>
          <p:nvPr/>
        </p:nvSpPr>
        <p:spPr>
          <a:xfrm>
            <a:off x="1009933" y="4839737"/>
            <a:ext cx="4053387" cy="717956"/>
          </a:xfrm>
          <a:prstGeom prst="roundRect">
            <a:avLst/>
          </a:prstGeom>
          <a:solidFill>
            <a:srgbClr val="8E99A2"/>
          </a:solidFill>
          <a:ln>
            <a:solidFill>
              <a:srgbClr val="8E99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Higher in both</a:t>
            </a:r>
          </a:p>
        </p:txBody>
      </p:sp>
      <p:sp>
        <p:nvSpPr>
          <p:cNvPr id="81" name="Rectangle: Rounded Corners 80">
            <a:extLst>
              <a:ext uri="{FF2B5EF4-FFF2-40B4-BE49-F238E27FC236}">
                <a16:creationId xmlns:a16="http://schemas.microsoft.com/office/drawing/2014/main" id="{2F3EE55B-AD41-5DCC-640A-59BC6AD22FDB}"/>
              </a:ext>
            </a:extLst>
          </p:cNvPr>
          <p:cNvSpPr/>
          <p:nvPr/>
        </p:nvSpPr>
        <p:spPr>
          <a:xfrm>
            <a:off x="1581070" y="5839424"/>
            <a:ext cx="9029859" cy="623307"/>
          </a:xfrm>
          <a:prstGeom prst="roundRect">
            <a:avLst/>
          </a:prstGeom>
          <a:solidFill>
            <a:srgbClr val="C0C0C0"/>
          </a:solidFill>
          <a:ln>
            <a:solidFill>
              <a:srgbClr val="C0C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Arial" panose="020B0604020202020204" pitchFamily="34" charset="0"/>
                <a:cs typeface="Arial" panose="020B0604020202020204" pitchFamily="34" charset="0"/>
              </a:rPr>
              <a:t>To be consumed sometimes and in small amounts</a:t>
            </a:r>
            <a:endParaRPr lang="en-AU" sz="2800" dirty="0">
              <a:solidFill>
                <a:schemeClr val="bg1"/>
              </a:solidFill>
              <a:latin typeface="Arial" panose="020B0604020202020204" pitchFamily="34" charset="0"/>
              <a:cs typeface="Arial" panose="020B0604020202020204" pitchFamily="34" charset="0"/>
            </a:endParaRPr>
          </a:p>
        </p:txBody>
      </p:sp>
      <p:sp>
        <p:nvSpPr>
          <p:cNvPr id="18" name="Rectangle 2">
            <a:extLst>
              <a:ext uri="{FF2B5EF4-FFF2-40B4-BE49-F238E27FC236}">
                <a16:creationId xmlns:a16="http://schemas.microsoft.com/office/drawing/2014/main" id="{92391F87-756D-698D-8B5B-0A5545C34A2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3" name="Rectangle 1">
            <a:extLst>
              <a:ext uri="{FF2B5EF4-FFF2-40B4-BE49-F238E27FC236}">
                <a16:creationId xmlns:a16="http://schemas.microsoft.com/office/drawing/2014/main" id="{0146897C-C75C-E925-42E0-983082DFCF0A}"/>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5" name="Rectangle 2">
            <a:extLst>
              <a:ext uri="{FF2B5EF4-FFF2-40B4-BE49-F238E27FC236}">
                <a16:creationId xmlns:a16="http://schemas.microsoft.com/office/drawing/2014/main" id="{7F01EB24-9E2D-515C-239C-C6541201C980}"/>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6" name="Rectangle 3">
            <a:extLst>
              <a:ext uri="{FF2B5EF4-FFF2-40B4-BE49-F238E27FC236}">
                <a16:creationId xmlns:a16="http://schemas.microsoft.com/office/drawing/2014/main" id="{3C414B04-1C7D-09B3-E125-EB2CABB6881B}"/>
              </a:ext>
            </a:extLst>
          </p:cNvPr>
          <p:cNvSpPr>
            <a:spLocks noChangeArrowheads="1"/>
          </p:cNvSpPr>
          <p:nvPr/>
        </p:nvSpPr>
        <p:spPr bwMode="auto">
          <a:xfrm>
            <a:off x="45720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pic>
        <p:nvPicPr>
          <p:cNvPr id="15" name="Picture 14">
            <a:extLst>
              <a:ext uri="{FF2B5EF4-FFF2-40B4-BE49-F238E27FC236}">
                <a16:creationId xmlns:a16="http://schemas.microsoft.com/office/drawing/2014/main" id="{3BD82ACC-6602-22D4-27E0-9D5C8FCFBF25}"/>
              </a:ext>
            </a:extLst>
          </p:cNvPr>
          <p:cNvPicPr>
            <a:picLocks noChangeAspect="1"/>
          </p:cNvPicPr>
          <p:nvPr/>
        </p:nvPicPr>
        <p:blipFill>
          <a:blip r:embed="rId3"/>
          <a:stretch>
            <a:fillRect/>
          </a:stretch>
        </p:blipFill>
        <p:spPr>
          <a:xfrm>
            <a:off x="152400" y="1112112"/>
            <a:ext cx="4385691" cy="1410927"/>
          </a:xfrm>
          <a:prstGeom prst="rect">
            <a:avLst/>
          </a:prstGeom>
        </p:spPr>
      </p:pic>
      <p:pic>
        <p:nvPicPr>
          <p:cNvPr id="8" name="Picture 7">
            <a:extLst>
              <a:ext uri="{FF2B5EF4-FFF2-40B4-BE49-F238E27FC236}">
                <a16:creationId xmlns:a16="http://schemas.microsoft.com/office/drawing/2014/main" id="{8C364F14-FF45-C468-91D2-5D1A0341893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81089" y="1560494"/>
            <a:ext cx="968374" cy="1839911"/>
          </a:xfrm>
          <a:prstGeom prst="rect">
            <a:avLst/>
          </a:prstGeom>
        </p:spPr>
      </p:pic>
      <p:pic>
        <p:nvPicPr>
          <p:cNvPr id="10" name="Picture 9">
            <a:extLst>
              <a:ext uri="{FF2B5EF4-FFF2-40B4-BE49-F238E27FC236}">
                <a16:creationId xmlns:a16="http://schemas.microsoft.com/office/drawing/2014/main" id="{72779FF3-D6DD-3B75-B59B-C2F98C07DB6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06267" y="2249122"/>
            <a:ext cx="2831351" cy="1133213"/>
          </a:xfrm>
          <a:prstGeom prst="rect">
            <a:avLst/>
          </a:prstGeom>
        </p:spPr>
      </p:pic>
      <p:pic>
        <p:nvPicPr>
          <p:cNvPr id="12" name="Picture 11">
            <a:extLst>
              <a:ext uri="{FF2B5EF4-FFF2-40B4-BE49-F238E27FC236}">
                <a16:creationId xmlns:a16="http://schemas.microsoft.com/office/drawing/2014/main" id="{CCD7BB20-8C60-7097-74AE-877B4773247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81032" y="3759382"/>
            <a:ext cx="1261452" cy="808093"/>
          </a:xfrm>
          <a:prstGeom prst="rect">
            <a:avLst/>
          </a:prstGeom>
        </p:spPr>
      </p:pic>
      <p:pic>
        <p:nvPicPr>
          <p:cNvPr id="14" name="Picture 13">
            <a:extLst>
              <a:ext uri="{FF2B5EF4-FFF2-40B4-BE49-F238E27FC236}">
                <a16:creationId xmlns:a16="http://schemas.microsoft.com/office/drawing/2014/main" id="{D5593A28-C2C3-3FD4-07C8-EBDD94103F9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638328" y="4449503"/>
            <a:ext cx="1471876" cy="728292"/>
          </a:xfrm>
          <a:prstGeom prst="rect">
            <a:avLst/>
          </a:prstGeom>
        </p:spPr>
      </p:pic>
      <p:pic>
        <p:nvPicPr>
          <p:cNvPr id="19" name="Picture 18">
            <a:extLst>
              <a:ext uri="{FF2B5EF4-FFF2-40B4-BE49-F238E27FC236}">
                <a16:creationId xmlns:a16="http://schemas.microsoft.com/office/drawing/2014/main" id="{DD5DEEB8-0480-6032-4D1B-D3B336C7487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173722" y="3725330"/>
            <a:ext cx="1851660" cy="899872"/>
          </a:xfrm>
          <a:prstGeom prst="rect">
            <a:avLst/>
          </a:prstGeom>
        </p:spPr>
      </p:pic>
      <p:pic>
        <p:nvPicPr>
          <p:cNvPr id="22" name="Picture 21">
            <a:extLst>
              <a:ext uri="{FF2B5EF4-FFF2-40B4-BE49-F238E27FC236}">
                <a16:creationId xmlns:a16="http://schemas.microsoft.com/office/drawing/2014/main" id="{ADCF2FBB-25F0-FE8F-31B0-2B2FFE14388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899938" y="4649470"/>
            <a:ext cx="950885" cy="1036660"/>
          </a:xfrm>
          <a:prstGeom prst="rect">
            <a:avLst/>
          </a:prstGeom>
        </p:spPr>
      </p:pic>
    </p:spTree>
    <p:extLst>
      <p:ext uri="{BB962C8B-B14F-4D97-AF65-F5344CB8AC3E}">
        <p14:creationId xmlns:p14="http://schemas.microsoft.com/office/powerpoint/2010/main" val="17099065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DE20E-2D62-4878-599D-6862DD16208B}"/>
              </a:ext>
            </a:extLst>
          </p:cNvPr>
          <p:cNvSpPr>
            <a:spLocks noGrp="1"/>
          </p:cNvSpPr>
          <p:nvPr>
            <p:ph type="title"/>
          </p:nvPr>
        </p:nvSpPr>
        <p:spPr/>
        <p:txBody>
          <a:bodyPr/>
          <a:lstStyle/>
          <a:p>
            <a:r>
              <a:rPr lang="en-AU" dirty="0"/>
              <a:t>How much should you be eating?</a:t>
            </a:r>
          </a:p>
        </p:txBody>
      </p:sp>
      <p:sp>
        <p:nvSpPr>
          <p:cNvPr id="3" name="Content Placeholder 2">
            <a:extLst>
              <a:ext uri="{FF2B5EF4-FFF2-40B4-BE49-F238E27FC236}">
                <a16:creationId xmlns:a16="http://schemas.microsoft.com/office/drawing/2014/main" id="{BAF7E605-E8B6-4EF6-9653-9BF4E230BD95}"/>
              </a:ext>
            </a:extLst>
          </p:cNvPr>
          <p:cNvSpPr>
            <a:spLocks noGrp="1"/>
          </p:cNvSpPr>
          <p:nvPr>
            <p:ph idx="1"/>
          </p:nvPr>
        </p:nvSpPr>
        <p:spPr/>
        <p:txBody>
          <a:bodyPr/>
          <a:lstStyle/>
          <a:p>
            <a:pPr marL="0" indent="0">
              <a:buNone/>
            </a:pPr>
            <a:r>
              <a:rPr lang="en-AU" dirty="0"/>
              <a:t>There is a recommended amount of each food group that should be eaten each day.</a:t>
            </a:r>
          </a:p>
          <a:p>
            <a:pPr marL="0" indent="0">
              <a:buNone/>
            </a:pPr>
            <a:endParaRPr lang="en-AU" sz="3200" dirty="0"/>
          </a:p>
          <a:p>
            <a:pPr marL="0" indent="0">
              <a:buNone/>
            </a:pPr>
            <a:r>
              <a:rPr lang="en-AU" dirty="0"/>
              <a:t>These amounts are different depending on your age, and sometimes your gender.</a:t>
            </a:r>
          </a:p>
        </p:txBody>
      </p:sp>
    </p:spTree>
    <p:extLst>
      <p:ext uri="{BB962C8B-B14F-4D97-AF65-F5344CB8AC3E}">
        <p14:creationId xmlns:p14="http://schemas.microsoft.com/office/powerpoint/2010/main" val="26868226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32935-CDEF-E3F1-2903-26C184927E40}"/>
              </a:ext>
            </a:extLst>
          </p:cNvPr>
          <p:cNvSpPr>
            <a:spLocks noGrp="1"/>
          </p:cNvSpPr>
          <p:nvPr>
            <p:ph type="title"/>
          </p:nvPr>
        </p:nvSpPr>
        <p:spPr/>
        <p:txBody>
          <a:bodyPr/>
          <a:lstStyle/>
          <a:p>
            <a:r>
              <a:rPr lang="en-AU" dirty="0"/>
              <a:t>Grain food serves</a:t>
            </a:r>
          </a:p>
        </p:txBody>
      </p:sp>
      <p:pic>
        <p:nvPicPr>
          <p:cNvPr id="4" name="Picture 3">
            <a:extLst>
              <a:ext uri="{FF2B5EF4-FFF2-40B4-BE49-F238E27FC236}">
                <a16:creationId xmlns:a16="http://schemas.microsoft.com/office/drawing/2014/main" id="{92B30006-FEFD-C82C-E8D3-698CC9CFD2D3}"/>
              </a:ext>
            </a:extLst>
          </p:cNvPr>
          <p:cNvPicPr preferRelativeResize="0">
            <a:picLocks/>
          </p:cNvPicPr>
          <p:nvPr/>
        </p:nvPicPr>
        <p:blipFill>
          <a:blip r:embed="rId3"/>
          <a:stretch>
            <a:fillRect/>
          </a:stretch>
        </p:blipFill>
        <p:spPr>
          <a:xfrm>
            <a:off x="529689" y="1398600"/>
            <a:ext cx="10983600" cy="2030400"/>
          </a:xfrm>
          <a:prstGeom prst="rect">
            <a:avLst/>
          </a:prstGeom>
        </p:spPr>
      </p:pic>
      <p:pic>
        <p:nvPicPr>
          <p:cNvPr id="5" name="Picture 4">
            <a:extLst>
              <a:ext uri="{FF2B5EF4-FFF2-40B4-BE49-F238E27FC236}">
                <a16:creationId xmlns:a16="http://schemas.microsoft.com/office/drawing/2014/main" id="{FB2EF4D5-3BB2-7615-1312-913566FF8090}"/>
              </a:ext>
            </a:extLst>
          </p:cNvPr>
          <p:cNvPicPr>
            <a:picLocks noChangeAspect="1"/>
          </p:cNvPicPr>
          <p:nvPr/>
        </p:nvPicPr>
        <p:blipFill>
          <a:blip r:embed="rId4"/>
          <a:stretch>
            <a:fillRect/>
          </a:stretch>
        </p:blipFill>
        <p:spPr>
          <a:xfrm>
            <a:off x="529690" y="3820926"/>
            <a:ext cx="10983600" cy="2412825"/>
          </a:xfrm>
          <a:prstGeom prst="rect">
            <a:avLst/>
          </a:prstGeom>
        </p:spPr>
      </p:pic>
      <p:sp>
        <p:nvSpPr>
          <p:cNvPr id="6" name="TextBox 5">
            <a:extLst>
              <a:ext uri="{FF2B5EF4-FFF2-40B4-BE49-F238E27FC236}">
                <a16:creationId xmlns:a16="http://schemas.microsoft.com/office/drawing/2014/main" id="{9B83D2A0-09B7-3D6D-46BD-FA6CA72B31D3}"/>
              </a:ext>
            </a:extLst>
          </p:cNvPr>
          <p:cNvSpPr txBox="1"/>
          <p:nvPr/>
        </p:nvSpPr>
        <p:spPr>
          <a:xfrm>
            <a:off x="8633636" y="831080"/>
            <a:ext cx="3037336" cy="923330"/>
          </a:xfrm>
          <a:prstGeom prst="rect">
            <a:avLst/>
          </a:prstGeom>
          <a:noFill/>
          <a:ln>
            <a:noFill/>
          </a:ln>
        </p:spPr>
        <p:txBody>
          <a:bodyPr wrap="square" rtlCol="0">
            <a:spAutoFit/>
          </a:bodyPr>
          <a:lstStyle/>
          <a:p>
            <a:r>
              <a:rPr lang="en-AU" dirty="0">
                <a:solidFill>
                  <a:srgbClr val="FF0000"/>
                </a:solidFill>
                <a:latin typeface="Arial" panose="020B0604020202020204" pitchFamily="34" charset="0"/>
                <a:cs typeface="Arial" panose="020B0604020202020204" pitchFamily="34" charset="0"/>
              </a:rPr>
              <a:t>The amount of grain foods we need increases and  then decreases with age. </a:t>
            </a:r>
          </a:p>
        </p:txBody>
      </p:sp>
      <p:cxnSp>
        <p:nvCxnSpPr>
          <p:cNvPr id="7" name="Straight Arrow Connector 6">
            <a:extLst>
              <a:ext uri="{FF2B5EF4-FFF2-40B4-BE49-F238E27FC236}">
                <a16:creationId xmlns:a16="http://schemas.microsoft.com/office/drawing/2014/main" id="{FEC5890B-BC60-3331-56A9-6F55EA82B23A}"/>
              </a:ext>
            </a:extLst>
          </p:cNvPr>
          <p:cNvCxnSpPr/>
          <p:nvPr/>
        </p:nvCxnSpPr>
        <p:spPr>
          <a:xfrm>
            <a:off x="8482992" y="2945217"/>
            <a:ext cx="2744988" cy="0"/>
          </a:xfrm>
          <a:prstGeom prst="straightConnector1">
            <a:avLst/>
          </a:prstGeom>
          <a:ln w="190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CE1C706-48DE-183C-DB4F-A5F88FFC8F63}"/>
              </a:ext>
            </a:extLst>
          </p:cNvPr>
          <p:cNvCxnSpPr>
            <a:cxnSpLocks/>
          </p:cNvCxnSpPr>
          <p:nvPr/>
        </p:nvCxnSpPr>
        <p:spPr>
          <a:xfrm flipH="1">
            <a:off x="9643730" y="5638798"/>
            <a:ext cx="1584250" cy="0"/>
          </a:xfrm>
          <a:prstGeom prst="straightConnector1">
            <a:avLst/>
          </a:prstGeom>
          <a:ln w="190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0096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FC97C-1A4B-9C47-0C66-1F4827CB410C}"/>
              </a:ext>
            </a:extLst>
          </p:cNvPr>
          <p:cNvSpPr>
            <a:spLocks noGrp="1"/>
          </p:cNvSpPr>
          <p:nvPr>
            <p:ph type="title"/>
          </p:nvPr>
        </p:nvSpPr>
        <p:spPr/>
        <p:txBody>
          <a:bodyPr/>
          <a:lstStyle/>
          <a:p>
            <a:r>
              <a:rPr lang="en-AU" dirty="0"/>
              <a:t>Lesson 1</a:t>
            </a:r>
          </a:p>
        </p:txBody>
      </p:sp>
    </p:spTree>
    <p:extLst>
      <p:ext uri="{BB962C8B-B14F-4D97-AF65-F5344CB8AC3E}">
        <p14:creationId xmlns:p14="http://schemas.microsoft.com/office/powerpoint/2010/main" val="38702725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7539C-9210-006B-FFBD-85F9DBEFF62F}"/>
              </a:ext>
            </a:extLst>
          </p:cNvPr>
          <p:cNvSpPr>
            <a:spLocks noGrp="1"/>
          </p:cNvSpPr>
          <p:nvPr>
            <p:ph type="title"/>
          </p:nvPr>
        </p:nvSpPr>
        <p:spPr/>
        <p:txBody>
          <a:bodyPr/>
          <a:lstStyle/>
          <a:p>
            <a:r>
              <a:rPr lang="en-AU" dirty="0"/>
              <a:t> Vegetable serves</a:t>
            </a:r>
          </a:p>
        </p:txBody>
      </p:sp>
      <p:pic>
        <p:nvPicPr>
          <p:cNvPr id="4" name="Picture 3">
            <a:extLst>
              <a:ext uri="{FF2B5EF4-FFF2-40B4-BE49-F238E27FC236}">
                <a16:creationId xmlns:a16="http://schemas.microsoft.com/office/drawing/2014/main" id="{6C1F8876-9CB1-7309-9D34-AEB1BC9BCACA}"/>
              </a:ext>
            </a:extLst>
          </p:cNvPr>
          <p:cNvPicPr>
            <a:picLocks noChangeAspect="1"/>
          </p:cNvPicPr>
          <p:nvPr/>
        </p:nvPicPr>
        <p:blipFill>
          <a:blip r:embed="rId3"/>
          <a:stretch>
            <a:fillRect/>
          </a:stretch>
        </p:blipFill>
        <p:spPr>
          <a:xfrm>
            <a:off x="521028" y="1279502"/>
            <a:ext cx="10981628" cy="2030642"/>
          </a:xfrm>
          <a:prstGeom prst="rect">
            <a:avLst/>
          </a:prstGeom>
        </p:spPr>
      </p:pic>
      <p:pic>
        <p:nvPicPr>
          <p:cNvPr id="5" name="Picture 4">
            <a:extLst>
              <a:ext uri="{FF2B5EF4-FFF2-40B4-BE49-F238E27FC236}">
                <a16:creationId xmlns:a16="http://schemas.microsoft.com/office/drawing/2014/main" id="{2821CD5D-88ED-A925-05CC-8BE05330021A}"/>
              </a:ext>
            </a:extLst>
          </p:cNvPr>
          <p:cNvPicPr>
            <a:picLocks noChangeAspect="1"/>
          </p:cNvPicPr>
          <p:nvPr/>
        </p:nvPicPr>
        <p:blipFill>
          <a:blip r:embed="rId4"/>
          <a:stretch>
            <a:fillRect/>
          </a:stretch>
        </p:blipFill>
        <p:spPr>
          <a:xfrm>
            <a:off x="521028" y="4076576"/>
            <a:ext cx="10981628" cy="1982629"/>
          </a:xfrm>
          <a:prstGeom prst="rect">
            <a:avLst/>
          </a:prstGeom>
        </p:spPr>
      </p:pic>
      <p:sp>
        <p:nvSpPr>
          <p:cNvPr id="6" name="TextBox 5">
            <a:extLst>
              <a:ext uri="{FF2B5EF4-FFF2-40B4-BE49-F238E27FC236}">
                <a16:creationId xmlns:a16="http://schemas.microsoft.com/office/drawing/2014/main" id="{FBAB1B04-454B-B94A-B025-67D9E2A1A825}"/>
              </a:ext>
            </a:extLst>
          </p:cNvPr>
          <p:cNvSpPr txBox="1"/>
          <p:nvPr/>
        </p:nvSpPr>
        <p:spPr>
          <a:xfrm>
            <a:off x="8633636" y="276447"/>
            <a:ext cx="3037336" cy="923330"/>
          </a:xfrm>
          <a:prstGeom prst="rect">
            <a:avLst/>
          </a:prstGeom>
          <a:noFill/>
          <a:ln>
            <a:noFill/>
          </a:ln>
        </p:spPr>
        <p:txBody>
          <a:bodyPr wrap="square" rtlCol="0">
            <a:spAutoFit/>
          </a:bodyPr>
          <a:lstStyle/>
          <a:p>
            <a:r>
              <a:rPr lang="en-AU" dirty="0">
                <a:solidFill>
                  <a:srgbClr val="FF0000"/>
                </a:solidFill>
                <a:latin typeface="Arial" panose="020B0604020202020204" pitchFamily="34" charset="0"/>
                <a:cs typeface="Arial" panose="020B0604020202020204" pitchFamily="34" charset="0"/>
              </a:rPr>
              <a:t>From the age of 9 years, we all need around 5 serves of vegetables each day.</a:t>
            </a:r>
          </a:p>
        </p:txBody>
      </p:sp>
      <p:sp>
        <p:nvSpPr>
          <p:cNvPr id="7" name="Rectangle 6">
            <a:extLst>
              <a:ext uri="{FF2B5EF4-FFF2-40B4-BE49-F238E27FC236}">
                <a16:creationId xmlns:a16="http://schemas.microsoft.com/office/drawing/2014/main" id="{F9B4A952-16D7-5592-AD84-30F6D6F021E5}"/>
              </a:ext>
            </a:extLst>
          </p:cNvPr>
          <p:cNvSpPr/>
          <p:nvPr/>
        </p:nvSpPr>
        <p:spPr>
          <a:xfrm>
            <a:off x="9558669" y="1881963"/>
            <a:ext cx="1669312" cy="574158"/>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6EF8AE95-BC9C-52A8-688F-9C6E017F070E}"/>
              </a:ext>
            </a:extLst>
          </p:cNvPr>
          <p:cNvSpPr/>
          <p:nvPr/>
        </p:nvSpPr>
        <p:spPr>
          <a:xfrm>
            <a:off x="9558669" y="4639339"/>
            <a:ext cx="1669312" cy="574158"/>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10494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EEC9C-60B2-9CE4-6885-3AB211DCB1E0}"/>
              </a:ext>
            </a:extLst>
          </p:cNvPr>
          <p:cNvSpPr>
            <a:spLocks noGrp="1"/>
          </p:cNvSpPr>
          <p:nvPr>
            <p:ph type="title"/>
          </p:nvPr>
        </p:nvSpPr>
        <p:spPr/>
        <p:txBody>
          <a:bodyPr/>
          <a:lstStyle/>
          <a:p>
            <a:r>
              <a:rPr lang="en-AU" dirty="0"/>
              <a:t>Fruit serves</a:t>
            </a:r>
          </a:p>
        </p:txBody>
      </p:sp>
      <p:pic>
        <p:nvPicPr>
          <p:cNvPr id="5" name="Picture 4">
            <a:extLst>
              <a:ext uri="{FF2B5EF4-FFF2-40B4-BE49-F238E27FC236}">
                <a16:creationId xmlns:a16="http://schemas.microsoft.com/office/drawing/2014/main" id="{22BF15F7-735B-D684-30E4-5085596CA7FF}"/>
              </a:ext>
            </a:extLst>
          </p:cNvPr>
          <p:cNvPicPr preferRelativeResize="0">
            <a:picLocks/>
          </p:cNvPicPr>
          <p:nvPr/>
        </p:nvPicPr>
        <p:blipFill>
          <a:blip r:embed="rId3"/>
          <a:stretch>
            <a:fillRect/>
          </a:stretch>
        </p:blipFill>
        <p:spPr>
          <a:xfrm>
            <a:off x="622041" y="1371334"/>
            <a:ext cx="10983600" cy="2030400"/>
          </a:xfrm>
          <a:prstGeom prst="rect">
            <a:avLst/>
          </a:prstGeom>
        </p:spPr>
      </p:pic>
      <p:pic>
        <p:nvPicPr>
          <p:cNvPr id="6" name="Picture 5">
            <a:extLst>
              <a:ext uri="{FF2B5EF4-FFF2-40B4-BE49-F238E27FC236}">
                <a16:creationId xmlns:a16="http://schemas.microsoft.com/office/drawing/2014/main" id="{E9C6EB23-6CD2-93E4-E364-9FE91EF65779}"/>
              </a:ext>
            </a:extLst>
          </p:cNvPr>
          <p:cNvPicPr>
            <a:picLocks noChangeAspect="1"/>
          </p:cNvPicPr>
          <p:nvPr/>
        </p:nvPicPr>
        <p:blipFill>
          <a:blip r:embed="rId4"/>
          <a:stretch>
            <a:fillRect/>
          </a:stretch>
        </p:blipFill>
        <p:spPr>
          <a:xfrm>
            <a:off x="622041" y="3899755"/>
            <a:ext cx="10983600" cy="2030400"/>
          </a:xfrm>
          <a:prstGeom prst="rect">
            <a:avLst/>
          </a:prstGeom>
        </p:spPr>
      </p:pic>
      <p:sp>
        <p:nvSpPr>
          <p:cNvPr id="7" name="Rectangle 6">
            <a:extLst>
              <a:ext uri="{FF2B5EF4-FFF2-40B4-BE49-F238E27FC236}">
                <a16:creationId xmlns:a16="http://schemas.microsoft.com/office/drawing/2014/main" id="{4B9358FF-0B9A-CBE4-959F-CBFE6984EB0E}"/>
              </a:ext>
            </a:extLst>
          </p:cNvPr>
          <p:cNvSpPr/>
          <p:nvPr/>
        </p:nvSpPr>
        <p:spPr>
          <a:xfrm>
            <a:off x="9695121" y="1953882"/>
            <a:ext cx="1669312" cy="574158"/>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77E3612E-0780-F11A-1CAA-08BED8A588E8}"/>
              </a:ext>
            </a:extLst>
          </p:cNvPr>
          <p:cNvSpPr/>
          <p:nvPr/>
        </p:nvSpPr>
        <p:spPr>
          <a:xfrm>
            <a:off x="9601199" y="4501116"/>
            <a:ext cx="1669312" cy="574158"/>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a:extLst>
              <a:ext uri="{FF2B5EF4-FFF2-40B4-BE49-F238E27FC236}">
                <a16:creationId xmlns:a16="http://schemas.microsoft.com/office/drawing/2014/main" id="{A9BC0E40-EFF1-8C80-DE43-DDC4245638CF}"/>
              </a:ext>
            </a:extLst>
          </p:cNvPr>
          <p:cNvSpPr txBox="1"/>
          <p:nvPr/>
        </p:nvSpPr>
        <p:spPr>
          <a:xfrm>
            <a:off x="8633636" y="276447"/>
            <a:ext cx="3037336" cy="923330"/>
          </a:xfrm>
          <a:prstGeom prst="rect">
            <a:avLst/>
          </a:prstGeom>
          <a:noFill/>
          <a:ln>
            <a:noFill/>
          </a:ln>
        </p:spPr>
        <p:txBody>
          <a:bodyPr wrap="square" rtlCol="0">
            <a:spAutoFit/>
          </a:bodyPr>
          <a:lstStyle/>
          <a:p>
            <a:r>
              <a:rPr lang="en-AU" dirty="0">
                <a:solidFill>
                  <a:srgbClr val="FF0000"/>
                </a:solidFill>
                <a:latin typeface="Arial" panose="020B0604020202020204" pitchFamily="34" charset="0"/>
                <a:cs typeface="Arial" panose="020B0604020202020204" pitchFamily="34" charset="0"/>
              </a:rPr>
              <a:t>From the age of 9 years, we all need 2 serves of fruit each day.</a:t>
            </a:r>
          </a:p>
        </p:txBody>
      </p:sp>
    </p:spTree>
    <p:extLst>
      <p:ext uri="{BB962C8B-B14F-4D97-AF65-F5344CB8AC3E}">
        <p14:creationId xmlns:p14="http://schemas.microsoft.com/office/powerpoint/2010/main" val="2803858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23737-C3A8-9CC4-9CFE-AE1EDEC7D731}"/>
              </a:ext>
            </a:extLst>
          </p:cNvPr>
          <p:cNvSpPr>
            <a:spLocks noGrp="1"/>
          </p:cNvSpPr>
          <p:nvPr>
            <p:ph type="title"/>
          </p:nvPr>
        </p:nvSpPr>
        <p:spPr/>
        <p:txBody>
          <a:bodyPr/>
          <a:lstStyle/>
          <a:p>
            <a:r>
              <a:rPr lang="en-AU" dirty="0"/>
              <a:t>Dairy and alternatives serves</a:t>
            </a:r>
          </a:p>
        </p:txBody>
      </p:sp>
      <p:pic>
        <p:nvPicPr>
          <p:cNvPr id="4" name="Picture 3">
            <a:extLst>
              <a:ext uri="{FF2B5EF4-FFF2-40B4-BE49-F238E27FC236}">
                <a16:creationId xmlns:a16="http://schemas.microsoft.com/office/drawing/2014/main" id="{98F4AA49-FB97-9E9B-7A46-5F5254E7AABA}"/>
              </a:ext>
            </a:extLst>
          </p:cNvPr>
          <p:cNvPicPr preferRelativeResize="0">
            <a:picLocks/>
          </p:cNvPicPr>
          <p:nvPr/>
        </p:nvPicPr>
        <p:blipFill>
          <a:blip r:embed="rId3"/>
          <a:stretch>
            <a:fillRect/>
          </a:stretch>
        </p:blipFill>
        <p:spPr>
          <a:xfrm>
            <a:off x="604200" y="1455861"/>
            <a:ext cx="10983600" cy="2030400"/>
          </a:xfrm>
          <a:prstGeom prst="rect">
            <a:avLst/>
          </a:prstGeom>
        </p:spPr>
      </p:pic>
      <p:pic>
        <p:nvPicPr>
          <p:cNvPr id="5" name="Picture 4">
            <a:extLst>
              <a:ext uri="{FF2B5EF4-FFF2-40B4-BE49-F238E27FC236}">
                <a16:creationId xmlns:a16="http://schemas.microsoft.com/office/drawing/2014/main" id="{6251EE9F-739A-92BB-BB65-217A7030A6BC}"/>
              </a:ext>
            </a:extLst>
          </p:cNvPr>
          <p:cNvPicPr>
            <a:picLocks noChangeAspect="1"/>
          </p:cNvPicPr>
          <p:nvPr/>
        </p:nvPicPr>
        <p:blipFill>
          <a:blip r:embed="rId4"/>
          <a:stretch>
            <a:fillRect/>
          </a:stretch>
        </p:blipFill>
        <p:spPr>
          <a:xfrm>
            <a:off x="604200" y="3759328"/>
            <a:ext cx="10983600" cy="2486260"/>
          </a:xfrm>
          <a:prstGeom prst="rect">
            <a:avLst/>
          </a:prstGeom>
        </p:spPr>
      </p:pic>
    </p:spTree>
    <p:extLst>
      <p:ext uri="{BB962C8B-B14F-4D97-AF65-F5344CB8AC3E}">
        <p14:creationId xmlns:p14="http://schemas.microsoft.com/office/powerpoint/2010/main" val="34643256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3FD4C-777A-BC2B-78B2-5251650B0334}"/>
              </a:ext>
            </a:extLst>
          </p:cNvPr>
          <p:cNvSpPr>
            <a:spLocks noGrp="1"/>
          </p:cNvSpPr>
          <p:nvPr>
            <p:ph type="title"/>
          </p:nvPr>
        </p:nvSpPr>
        <p:spPr/>
        <p:txBody>
          <a:bodyPr/>
          <a:lstStyle/>
          <a:p>
            <a:r>
              <a:rPr lang="en-AU" dirty="0"/>
              <a:t>Meat and alternatives serves</a:t>
            </a:r>
          </a:p>
        </p:txBody>
      </p:sp>
      <p:pic>
        <p:nvPicPr>
          <p:cNvPr id="4" name="Picture 3">
            <a:extLst>
              <a:ext uri="{FF2B5EF4-FFF2-40B4-BE49-F238E27FC236}">
                <a16:creationId xmlns:a16="http://schemas.microsoft.com/office/drawing/2014/main" id="{2C2DD43B-E41D-9394-3D1E-8C2353610B8D}"/>
              </a:ext>
            </a:extLst>
          </p:cNvPr>
          <p:cNvPicPr preferRelativeResize="0">
            <a:picLocks/>
          </p:cNvPicPr>
          <p:nvPr/>
        </p:nvPicPr>
        <p:blipFill>
          <a:blip r:embed="rId3"/>
          <a:stretch>
            <a:fillRect/>
          </a:stretch>
        </p:blipFill>
        <p:spPr>
          <a:xfrm>
            <a:off x="604200" y="1347278"/>
            <a:ext cx="10983600" cy="2030400"/>
          </a:xfrm>
          <a:prstGeom prst="rect">
            <a:avLst/>
          </a:prstGeom>
        </p:spPr>
      </p:pic>
      <p:pic>
        <p:nvPicPr>
          <p:cNvPr id="5" name="Picture 4">
            <a:extLst>
              <a:ext uri="{FF2B5EF4-FFF2-40B4-BE49-F238E27FC236}">
                <a16:creationId xmlns:a16="http://schemas.microsoft.com/office/drawing/2014/main" id="{A7615308-2474-533A-EE6C-18B0B3BAE649}"/>
              </a:ext>
            </a:extLst>
          </p:cNvPr>
          <p:cNvPicPr>
            <a:picLocks noChangeAspect="1"/>
          </p:cNvPicPr>
          <p:nvPr/>
        </p:nvPicPr>
        <p:blipFill>
          <a:blip r:embed="rId4"/>
          <a:stretch>
            <a:fillRect/>
          </a:stretch>
        </p:blipFill>
        <p:spPr>
          <a:xfrm>
            <a:off x="604200" y="3752575"/>
            <a:ext cx="10984574" cy="2318616"/>
          </a:xfrm>
          <a:prstGeom prst="rect">
            <a:avLst/>
          </a:prstGeom>
        </p:spPr>
      </p:pic>
      <p:sp>
        <p:nvSpPr>
          <p:cNvPr id="6" name="Rectangle 5">
            <a:extLst>
              <a:ext uri="{FF2B5EF4-FFF2-40B4-BE49-F238E27FC236}">
                <a16:creationId xmlns:a16="http://schemas.microsoft.com/office/drawing/2014/main" id="{B91E53F9-BFDD-262E-8241-AF9645E465F4}"/>
              </a:ext>
            </a:extLst>
          </p:cNvPr>
          <p:cNvSpPr/>
          <p:nvPr/>
        </p:nvSpPr>
        <p:spPr>
          <a:xfrm>
            <a:off x="9684488" y="2140622"/>
            <a:ext cx="1669312" cy="474396"/>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26F4494C-52D6-4EAB-BF62-95164FFA9364}"/>
              </a:ext>
            </a:extLst>
          </p:cNvPr>
          <p:cNvSpPr/>
          <p:nvPr/>
        </p:nvSpPr>
        <p:spPr>
          <a:xfrm>
            <a:off x="9579934" y="4624804"/>
            <a:ext cx="1669312" cy="574158"/>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a:extLst>
              <a:ext uri="{FF2B5EF4-FFF2-40B4-BE49-F238E27FC236}">
                <a16:creationId xmlns:a16="http://schemas.microsoft.com/office/drawing/2014/main" id="{34BE0B23-084B-86C7-603F-3C8AC891BBC5}"/>
              </a:ext>
            </a:extLst>
          </p:cNvPr>
          <p:cNvSpPr txBox="1"/>
          <p:nvPr/>
        </p:nvSpPr>
        <p:spPr>
          <a:xfrm>
            <a:off x="9154664" y="1028528"/>
            <a:ext cx="3037336" cy="923330"/>
          </a:xfrm>
          <a:prstGeom prst="rect">
            <a:avLst/>
          </a:prstGeom>
          <a:noFill/>
          <a:ln>
            <a:noFill/>
          </a:ln>
        </p:spPr>
        <p:txBody>
          <a:bodyPr wrap="square" rtlCol="0">
            <a:spAutoFit/>
          </a:bodyPr>
          <a:lstStyle/>
          <a:p>
            <a:r>
              <a:rPr lang="en-AU" dirty="0">
                <a:solidFill>
                  <a:srgbClr val="FF0000"/>
                </a:solidFill>
                <a:latin typeface="Arial" panose="020B0604020202020204" pitchFamily="34" charset="0"/>
                <a:cs typeface="Arial" panose="020B0604020202020204" pitchFamily="34" charset="0"/>
              </a:rPr>
              <a:t>From the age of 9 years, we need between 2 and 3 serves each day. </a:t>
            </a:r>
          </a:p>
        </p:txBody>
      </p:sp>
    </p:spTree>
    <p:extLst>
      <p:ext uri="{BB962C8B-B14F-4D97-AF65-F5344CB8AC3E}">
        <p14:creationId xmlns:p14="http://schemas.microsoft.com/office/powerpoint/2010/main" val="4195855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2F496-337B-C8DE-08B8-AFEAE22E3689}"/>
              </a:ext>
            </a:extLst>
          </p:cNvPr>
          <p:cNvSpPr>
            <a:spLocks noGrp="1"/>
          </p:cNvSpPr>
          <p:nvPr>
            <p:ph type="title"/>
          </p:nvPr>
        </p:nvSpPr>
        <p:spPr/>
        <p:txBody>
          <a:bodyPr/>
          <a:lstStyle/>
          <a:p>
            <a:r>
              <a:rPr lang="en-AU" dirty="0"/>
              <a:t> Nutrient Reference Values</a:t>
            </a:r>
          </a:p>
        </p:txBody>
      </p:sp>
      <p:pic>
        <p:nvPicPr>
          <p:cNvPr id="4" name="Picture 3">
            <a:extLst>
              <a:ext uri="{FF2B5EF4-FFF2-40B4-BE49-F238E27FC236}">
                <a16:creationId xmlns:a16="http://schemas.microsoft.com/office/drawing/2014/main" id="{3D49544E-DA7B-D349-5D5F-CD63AF0EFAD1}"/>
              </a:ext>
            </a:extLst>
          </p:cNvPr>
          <p:cNvPicPr>
            <a:picLocks noChangeAspect="1"/>
          </p:cNvPicPr>
          <p:nvPr/>
        </p:nvPicPr>
        <p:blipFill>
          <a:blip r:embed="rId3"/>
          <a:stretch>
            <a:fillRect/>
          </a:stretch>
        </p:blipFill>
        <p:spPr>
          <a:xfrm>
            <a:off x="1828800" y="1365326"/>
            <a:ext cx="8333652" cy="4487351"/>
          </a:xfrm>
          <a:prstGeom prst="rect">
            <a:avLst/>
          </a:prstGeom>
        </p:spPr>
      </p:pic>
      <p:sp>
        <p:nvSpPr>
          <p:cNvPr id="5" name="TextBox 4">
            <a:extLst>
              <a:ext uri="{FF2B5EF4-FFF2-40B4-BE49-F238E27FC236}">
                <a16:creationId xmlns:a16="http://schemas.microsoft.com/office/drawing/2014/main" id="{3D47ADCC-56A2-C266-478D-7DBEBB471EB9}"/>
              </a:ext>
            </a:extLst>
          </p:cNvPr>
          <p:cNvSpPr txBox="1"/>
          <p:nvPr/>
        </p:nvSpPr>
        <p:spPr>
          <a:xfrm>
            <a:off x="431800" y="6311900"/>
            <a:ext cx="7838236" cy="307777"/>
          </a:xfrm>
          <a:prstGeom prst="rect">
            <a:avLst/>
          </a:prstGeom>
          <a:noFill/>
        </p:spPr>
        <p:txBody>
          <a:bodyPr wrap="none" rtlCol="0">
            <a:spAutoFit/>
          </a:bodyPr>
          <a:lstStyle/>
          <a:p>
            <a:r>
              <a:rPr lang="fr-FR" sz="1400" dirty="0">
                <a:latin typeface="Arial" panose="020B0604020202020204" pitchFamily="34" charset="0"/>
                <a:cs typeface="Arial" panose="020B0604020202020204" pitchFamily="34" charset="0"/>
              </a:rPr>
              <a:t>Source: https://www.eatforhealth.gov.au/nutrient-reference-values/resources/nrv-summary-tables</a:t>
            </a:r>
            <a:endParaRPr lang="en-AU"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90198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7396D-92C0-D1AF-1BB6-FC32FB8DB164}"/>
              </a:ext>
            </a:extLst>
          </p:cNvPr>
          <p:cNvSpPr>
            <a:spLocks noGrp="1"/>
          </p:cNvSpPr>
          <p:nvPr>
            <p:ph type="title"/>
          </p:nvPr>
        </p:nvSpPr>
        <p:spPr/>
        <p:txBody>
          <a:bodyPr/>
          <a:lstStyle/>
          <a:p>
            <a:r>
              <a:rPr lang="en-AU" dirty="0"/>
              <a:t>‘Sometimes’ foods</a:t>
            </a:r>
          </a:p>
        </p:txBody>
      </p:sp>
      <p:sp>
        <p:nvSpPr>
          <p:cNvPr id="4" name="Content Placeholder 1">
            <a:extLst>
              <a:ext uri="{FF2B5EF4-FFF2-40B4-BE49-F238E27FC236}">
                <a16:creationId xmlns:a16="http://schemas.microsoft.com/office/drawing/2014/main" id="{0B7D1973-D617-8EFF-65BE-32B4B1C5650A}"/>
              </a:ext>
            </a:extLst>
          </p:cNvPr>
          <p:cNvSpPr txBox="1">
            <a:spLocks/>
          </p:cNvSpPr>
          <p:nvPr/>
        </p:nvSpPr>
        <p:spPr>
          <a:xfrm>
            <a:off x="838200" y="1519487"/>
            <a:ext cx="10515600" cy="13255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4400" dirty="0">
                <a:latin typeface="Arial" panose="020B0604020202020204" pitchFamily="34" charset="0"/>
                <a:cs typeface="Arial" panose="020B0604020202020204" pitchFamily="34" charset="0"/>
              </a:rPr>
              <a:t>These foods can add to our enjoyment with eating.  </a:t>
            </a:r>
          </a:p>
          <a:p>
            <a:pPr marL="0" indent="0">
              <a:buFont typeface="Arial" panose="020B0604020202020204" pitchFamily="34" charset="0"/>
              <a:buNone/>
            </a:pPr>
            <a:endParaRPr lang="en-AU" sz="1600" dirty="0">
              <a:latin typeface="Arial" panose="020B0604020202020204" pitchFamily="34" charset="0"/>
              <a:cs typeface="Arial" panose="020B0604020202020204" pitchFamily="34" charset="0"/>
            </a:endParaRPr>
          </a:p>
        </p:txBody>
      </p:sp>
      <p:sp>
        <p:nvSpPr>
          <p:cNvPr id="5" name="Content Placeholder 1">
            <a:extLst>
              <a:ext uri="{FF2B5EF4-FFF2-40B4-BE49-F238E27FC236}">
                <a16:creationId xmlns:a16="http://schemas.microsoft.com/office/drawing/2014/main" id="{CAD63D7C-77A3-1EA5-A3F7-305E21EDCB79}"/>
              </a:ext>
            </a:extLst>
          </p:cNvPr>
          <p:cNvSpPr txBox="1">
            <a:spLocks/>
          </p:cNvSpPr>
          <p:nvPr/>
        </p:nvSpPr>
        <p:spPr>
          <a:xfrm>
            <a:off x="838200" y="3142723"/>
            <a:ext cx="10515600" cy="219579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defRPr/>
            </a:pPr>
            <a:r>
              <a:rPr lang="en-US" sz="4400" dirty="0">
                <a:solidFill>
                  <a:srgbClr val="000000"/>
                </a:solidFill>
                <a:latin typeface="Arial" panose="020B0604020202020204" pitchFamily="34" charset="0"/>
                <a:cs typeface="Arial" panose="020B0604020202020204" pitchFamily="34" charset="0"/>
              </a:rPr>
              <a:t>They might be nice to have ‘sometimes’ and ‘in small amounts’, </a:t>
            </a:r>
            <a:r>
              <a:rPr lang="en-US" sz="4400" b="1" dirty="0">
                <a:solidFill>
                  <a:srgbClr val="000000"/>
                </a:solidFill>
                <a:latin typeface="Arial" panose="020B0604020202020204" pitchFamily="34" charset="0"/>
                <a:cs typeface="Arial" panose="020B0604020202020204" pitchFamily="34" charset="0"/>
              </a:rPr>
              <a:t>such as once a week</a:t>
            </a:r>
            <a:r>
              <a:rPr lang="en-US" sz="4400" dirty="0">
                <a:solidFill>
                  <a:srgbClr val="00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736680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2A268-3919-C741-F1E3-58CE36C2323F}"/>
              </a:ext>
            </a:extLst>
          </p:cNvPr>
          <p:cNvSpPr>
            <a:spLocks noGrp="1"/>
          </p:cNvSpPr>
          <p:nvPr>
            <p:ph type="title"/>
          </p:nvPr>
        </p:nvSpPr>
        <p:spPr/>
        <p:txBody>
          <a:bodyPr/>
          <a:lstStyle/>
          <a:p>
            <a:r>
              <a:rPr lang="en-AU" dirty="0"/>
              <a:t>‘Sometimes’ foods</a:t>
            </a:r>
          </a:p>
        </p:txBody>
      </p:sp>
      <p:graphicFrame>
        <p:nvGraphicFramePr>
          <p:cNvPr id="4" name="Table 3">
            <a:extLst>
              <a:ext uri="{FF2B5EF4-FFF2-40B4-BE49-F238E27FC236}">
                <a16:creationId xmlns:a16="http://schemas.microsoft.com/office/drawing/2014/main" id="{04AB9CCA-66DB-2019-19B5-E2305047FC17}"/>
              </a:ext>
            </a:extLst>
          </p:cNvPr>
          <p:cNvGraphicFramePr>
            <a:graphicFrameLocks noGrp="1"/>
          </p:cNvGraphicFramePr>
          <p:nvPr>
            <p:extLst>
              <p:ext uri="{D42A27DB-BD31-4B8C-83A1-F6EECF244321}">
                <p14:modId xmlns:p14="http://schemas.microsoft.com/office/powerpoint/2010/main" val="2021812097"/>
              </p:ext>
            </p:extLst>
          </p:nvPr>
        </p:nvGraphicFramePr>
        <p:xfrm>
          <a:off x="1761733" y="3021150"/>
          <a:ext cx="6027478" cy="3337560"/>
        </p:xfrm>
        <a:graphic>
          <a:graphicData uri="http://schemas.openxmlformats.org/drawingml/2006/table">
            <a:tbl>
              <a:tblPr firstRow="1" bandRow="1">
                <a:tableStyleId>{5C22544A-7EE6-4342-B048-85BDC9FD1C3A}</a:tableStyleId>
              </a:tblPr>
              <a:tblGrid>
                <a:gridCol w="2476202">
                  <a:extLst>
                    <a:ext uri="{9D8B030D-6E8A-4147-A177-3AD203B41FA5}">
                      <a16:colId xmlns:a16="http://schemas.microsoft.com/office/drawing/2014/main" val="4065207199"/>
                    </a:ext>
                  </a:extLst>
                </a:gridCol>
                <a:gridCol w="1860698">
                  <a:extLst>
                    <a:ext uri="{9D8B030D-6E8A-4147-A177-3AD203B41FA5}">
                      <a16:colId xmlns:a16="http://schemas.microsoft.com/office/drawing/2014/main" val="4249205653"/>
                    </a:ext>
                  </a:extLst>
                </a:gridCol>
                <a:gridCol w="1690578">
                  <a:extLst>
                    <a:ext uri="{9D8B030D-6E8A-4147-A177-3AD203B41FA5}">
                      <a16:colId xmlns:a16="http://schemas.microsoft.com/office/drawing/2014/main" val="3492150926"/>
                    </a:ext>
                  </a:extLst>
                </a:gridCol>
              </a:tblGrid>
              <a:tr h="370840">
                <a:tc>
                  <a:txBody>
                    <a:bodyPr/>
                    <a:lstStyle/>
                    <a:p>
                      <a:r>
                        <a:rPr lang="en-AU" dirty="0">
                          <a:solidFill>
                            <a:sysClr val="windowText" lastClr="000000"/>
                          </a:solidFill>
                          <a:latin typeface="Arial" panose="020B0604020202020204" pitchFamily="34" charset="0"/>
                          <a:cs typeface="Arial" panose="020B0604020202020204" pitchFamily="34" charset="0"/>
                        </a:rPr>
                        <a:t>Age group (years)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ysClr val="windowText" lastClr="000000"/>
                          </a:solidFill>
                          <a:latin typeface="Arial" panose="020B0604020202020204" pitchFamily="34" charset="0"/>
                          <a:cs typeface="Arial" panose="020B0604020202020204" pitchFamily="34" charset="0"/>
                        </a:rPr>
                        <a:t>Males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ysClr val="windowText" lastClr="000000"/>
                          </a:solidFill>
                          <a:latin typeface="Arial" panose="020B0604020202020204" pitchFamily="34" charset="0"/>
                          <a:cs typeface="Arial" panose="020B0604020202020204" pitchFamily="34" charset="0"/>
                        </a:rPr>
                        <a:t>Females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68407811"/>
                  </a:ext>
                </a:extLst>
              </a:tr>
              <a:tr h="370840">
                <a:tc>
                  <a:txBody>
                    <a:bodyPr/>
                    <a:lstStyle/>
                    <a:p>
                      <a:r>
                        <a:rPr lang="en-AU" dirty="0">
                          <a:solidFill>
                            <a:sysClr val="windowText" lastClr="000000"/>
                          </a:solidFill>
                          <a:latin typeface="Arial" panose="020B0604020202020204" pitchFamily="34" charset="0"/>
                          <a:cs typeface="Arial" panose="020B0604020202020204" pitchFamily="34" charset="0"/>
                        </a:rPr>
                        <a:t>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ysClr val="windowText" lastClr="000000"/>
                          </a:solidFill>
                          <a:latin typeface="Arial" panose="020B0604020202020204" pitchFamily="34" charset="0"/>
                          <a:cs typeface="Arial" panose="020B0604020202020204" pitchFamily="34" charset="0"/>
                        </a:rPr>
                        <a:t>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ysClr val="windowText" lastClr="000000"/>
                          </a:solidFill>
                          <a:latin typeface="Arial" panose="020B0604020202020204" pitchFamily="34" charset="0"/>
                          <a:cs typeface="Arial" panose="020B0604020202020204" pitchFamily="34" charset="0"/>
                        </a:rPr>
                        <a:t>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80202912"/>
                  </a:ext>
                </a:extLst>
              </a:tr>
              <a:tr h="370840">
                <a:tc>
                  <a:txBody>
                    <a:bodyPr/>
                    <a:lstStyle/>
                    <a:p>
                      <a:r>
                        <a:rPr lang="en-AU" dirty="0">
                          <a:solidFill>
                            <a:sysClr val="windowText" lastClr="000000"/>
                          </a:solidFill>
                          <a:latin typeface="Arial" panose="020B0604020202020204" pitchFamily="34" charset="0"/>
                          <a:cs typeface="Arial" panose="020B0604020202020204" pitchFamily="34" charset="0"/>
                        </a:rPr>
                        <a:t>5–11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ysClr val="windowText" lastClr="000000"/>
                          </a:solidFill>
                          <a:latin typeface="Arial" panose="020B0604020202020204" pitchFamily="34" charset="0"/>
                          <a:cs typeface="Arial" panose="020B0604020202020204" pitchFamily="34" charset="0"/>
                        </a:rPr>
                        <a:t>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ysClr val="windowText" lastClr="000000"/>
                          </a:solidFill>
                          <a:latin typeface="Arial" panose="020B0604020202020204" pitchFamily="34" charset="0"/>
                          <a:cs typeface="Arial" panose="020B0604020202020204" pitchFamily="34" charset="0"/>
                        </a:rPr>
                        <a:t>38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66543767"/>
                  </a:ext>
                </a:extLst>
              </a:tr>
              <a:tr h="370840">
                <a:tc>
                  <a:txBody>
                    <a:bodyPr/>
                    <a:lstStyle/>
                    <a:p>
                      <a:r>
                        <a:rPr lang="en-AU" dirty="0">
                          <a:solidFill>
                            <a:srgbClr val="FF0000"/>
                          </a:solidFill>
                          <a:latin typeface="Arial" panose="020B0604020202020204" pitchFamily="34" charset="0"/>
                          <a:cs typeface="Arial" panose="020B0604020202020204" pitchFamily="34" charset="0"/>
                        </a:rPr>
                        <a:t>12–17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rgbClr val="FF0000"/>
                          </a:solidFill>
                          <a:latin typeface="Arial" panose="020B0604020202020204" pitchFamily="34" charset="0"/>
                          <a:cs typeface="Arial" panose="020B0604020202020204" pitchFamily="34" charset="0"/>
                        </a:rPr>
                        <a:t>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rgbClr val="FF0000"/>
                          </a:solidFill>
                          <a:latin typeface="Arial" panose="020B0604020202020204" pitchFamily="34" charset="0"/>
                          <a:cs typeface="Arial" panose="020B0604020202020204" pitchFamily="34" charset="0"/>
                        </a:rPr>
                        <a:t>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78579415"/>
                  </a:ext>
                </a:extLst>
              </a:tr>
              <a:tr h="370840">
                <a:tc>
                  <a:txBody>
                    <a:bodyPr/>
                    <a:lstStyle/>
                    <a:p>
                      <a:r>
                        <a:rPr lang="en-AU" dirty="0">
                          <a:solidFill>
                            <a:schemeClr val="tx1"/>
                          </a:solidFill>
                          <a:latin typeface="Arial" panose="020B0604020202020204" pitchFamily="34" charset="0"/>
                          <a:cs typeface="Arial" panose="020B0604020202020204" pitchFamily="34" charset="0"/>
                        </a:rPr>
                        <a:t>18–29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chemeClr val="tx1"/>
                          </a:solidFill>
                          <a:latin typeface="Arial" panose="020B0604020202020204" pitchFamily="34" charset="0"/>
                          <a:cs typeface="Arial" panose="020B0604020202020204" pitchFamily="34" charset="0"/>
                        </a:rPr>
                        <a:t>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chemeClr val="tx1"/>
                          </a:solidFill>
                          <a:latin typeface="Arial" panose="020B0604020202020204" pitchFamily="34" charset="0"/>
                          <a:cs typeface="Arial" panose="020B0604020202020204" pitchFamily="34" charset="0"/>
                        </a:rPr>
                        <a:t>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23113105"/>
                  </a:ext>
                </a:extLst>
              </a:tr>
              <a:tr h="370840">
                <a:tc>
                  <a:txBody>
                    <a:bodyPr/>
                    <a:lstStyle/>
                    <a:p>
                      <a:r>
                        <a:rPr lang="en-AU" dirty="0">
                          <a:solidFill>
                            <a:sysClr val="windowText" lastClr="000000"/>
                          </a:solidFill>
                          <a:latin typeface="Arial" panose="020B0604020202020204" pitchFamily="34" charset="0"/>
                          <a:cs typeface="Arial" panose="020B0604020202020204" pitchFamily="34" charset="0"/>
                        </a:rPr>
                        <a:t>30–49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ysClr val="windowText" lastClr="000000"/>
                          </a:solidFill>
                          <a:latin typeface="Arial" panose="020B0604020202020204" pitchFamily="34" charset="0"/>
                          <a:cs typeface="Arial" panose="020B0604020202020204" pitchFamily="34" charset="0"/>
                        </a:rPr>
                        <a:t>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ysClr val="windowText" lastClr="000000"/>
                          </a:solidFill>
                          <a:latin typeface="Arial" panose="020B0604020202020204" pitchFamily="34" charset="0"/>
                          <a:cs typeface="Arial" panose="020B0604020202020204" pitchFamily="34" charset="0"/>
                        </a:rPr>
                        <a:t>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88006002"/>
                  </a:ext>
                </a:extLst>
              </a:tr>
              <a:tr h="370840">
                <a:tc>
                  <a:txBody>
                    <a:bodyPr/>
                    <a:lstStyle/>
                    <a:p>
                      <a:r>
                        <a:rPr lang="en-AU" dirty="0">
                          <a:solidFill>
                            <a:sysClr val="windowText" lastClr="000000"/>
                          </a:solidFill>
                          <a:latin typeface="Arial" panose="020B0604020202020204" pitchFamily="34" charset="0"/>
                          <a:cs typeface="Arial" panose="020B0604020202020204" pitchFamily="34" charset="0"/>
                        </a:rPr>
                        <a:t>50–64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ysClr val="windowText" lastClr="000000"/>
                          </a:solidFill>
                          <a:latin typeface="Arial" panose="020B0604020202020204" pitchFamily="34" charset="0"/>
                          <a:cs typeface="Arial" panose="020B0604020202020204" pitchFamily="34" charset="0"/>
                        </a:rPr>
                        <a:t>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ysClr val="windowText" lastClr="000000"/>
                          </a:solidFill>
                          <a:latin typeface="Arial" panose="020B0604020202020204" pitchFamily="34" charset="0"/>
                          <a:cs typeface="Arial" panose="020B0604020202020204" pitchFamily="34" charset="0"/>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0060346"/>
                  </a:ext>
                </a:extLst>
              </a:tr>
              <a:tr h="370840">
                <a:tc>
                  <a:txBody>
                    <a:bodyPr/>
                    <a:lstStyle/>
                    <a:p>
                      <a:r>
                        <a:rPr lang="en-AU" dirty="0">
                          <a:solidFill>
                            <a:sysClr val="windowText" lastClr="000000"/>
                          </a:solidFill>
                          <a:latin typeface="Arial" panose="020B0604020202020204" pitchFamily="34" charset="0"/>
                          <a:cs typeface="Arial" panose="020B0604020202020204" pitchFamily="34" charset="0"/>
                        </a:rPr>
                        <a:t>65–74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ysClr val="windowText" lastClr="000000"/>
                          </a:solidFill>
                          <a:latin typeface="Arial" panose="020B0604020202020204" pitchFamily="34" charset="0"/>
                          <a:cs typeface="Arial" panose="020B0604020202020204" pitchFamily="34" charset="0"/>
                        </a:rPr>
                        <a:t>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ysClr val="windowText" lastClr="000000"/>
                          </a:solidFill>
                          <a:latin typeface="Arial" panose="020B0604020202020204" pitchFamily="34" charset="0"/>
                          <a:cs typeface="Arial" panose="020B0604020202020204" pitchFamily="34" charset="0"/>
                        </a:rPr>
                        <a:t>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766540"/>
                  </a:ext>
                </a:extLst>
              </a:tr>
              <a:tr h="370840">
                <a:tc>
                  <a:txBody>
                    <a:bodyPr/>
                    <a:lstStyle/>
                    <a:p>
                      <a:r>
                        <a:rPr lang="en-AU" dirty="0">
                          <a:solidFill>
                            <a:sysClr val="windowText" lastClr="000000"/>
                          </a:solidFill>
                          <a:latin typeface="Arial" panose="020B0604020202020204" pitchFamily="34" charset="0"/>
                          <a:cs typeface="Arial" panose="020B0604020202020204" pitchFamily="34" charset="0"/>
                        </a:rPr>
                        <a:t>75 and over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ysClr val="windowText" lastClr="000000"/>
                          </a:solidFill>
                          <a:latin typeface="Arial" panose="020B0604020202020204" pitchFamily="34" charset="0"/>
                          <a:cs typeface="Arial" panose="020B0604020202020204" pitchFamily="34" charset="0"/>
                        </a:rPr>
                        <a:t>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ysClr val="windowText" lastClr="000000"/>
                          </a:solidFill>
                          <a:latin typeface="Arial" panose="020B0604020202020204" pitchFamily="34" charset="0"/>
                          <a:cs typeface="Arial" panose="020B0604020202020204" pitchFamily="34" charset="0"/>
                        </a:rPr>
                        <a:t>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0157476"/>
                  </a:ext>
                </a:extLst>
              </a:tr>
            </a:tbl>
          </a:graphicData>
        </a:graphic>
      </p:graphicFrame>
      <p:sp>
        <p:nvSpPr>
          <p:cNvPr id="5" name="Content Placeholder 1">
            <a:extLst>
              <a:ext uri="{FF2B5EF4-FFF2-40B4-BE49-F238E27FC236}">
                <a16:creationId xmlns:a16="http://schemas.microsoft.com/office/drawing/2014/main" id="{D08B62E2-DA46-308E-9936-AF9DA95EDA43}"/>
              </a:ext>
            </a:extLst>
          </p:cNvPr>
          <p:cNvSpPr txBox="1">
            <a:spLocks/>
          </p:cNvSpPr>
          <p:nvPr/>
        </p:nvSpPr>
        <p:spPr>
          <a:xfrm>
            <a:off x="1029587" y="1424350"/>
            <a:ext cx="10515600" cy="132556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defRPr/>
            </a:pPr>
            <a:r>
              <a:rPr lang="en-US" sz="4400" dirty="0">
                <a:solidFill>
                  <a:srgbClr val="000000"/>
                </a:solidFill>
                <a:latin typeface="Arial" panose="020B0604020202020204" pitchFamily="34" charset="0"/>
                <a:cs typeface="Arial" panose="020B0604020202020204" pitchFamily="34" charset="0"/>
              </a:rPr>
              <a:t>We are, however, currently eating too much of these foods:</a:t>
            </a:r>
          </a:p>
        </p:txBody>
      </p:sp>
      <p:sp>
        <p:nvSpPr>
          <p:cNvPr id="6" name="TextBox 5">
            <a:extLst>
              <a:ext uri="{FF2B5EF4-FFF2-40B4-BE49-F238E27FC236}">
                <a16:creationId xmlns:a16="http://schemas.microsoft.com/office/drawing/2014/main" id="{3533BD91-40FD-4892-E476-256040B512B2}"/>
              </a:ext>
            </a:extLst>
          </p:cNvPr>
          <p:cNvSpPr txBox="1"/>
          <p:nvPr/>
        </p:nvSpPr>
        <p:spPr>
          <a:xfrm>
            <a:off x="8003546" y="2912166"/>
            <a:ext cx="2982506" cy="2585323"/>
          </a:xfrm>
          <a:prstGeom prst="rect">
            <a:avLst/>
          </a:prstGeom>
          <a:noFill/>
        </p:spPr>
        <p:txBody>
          <a:bodyPr wrap="square" rtlCol="0">
            <a:spAutoFit/>
          </a:bodyPr>
          <a:lstStyle/>
          <a:p>
            <a:r>
              <a:rPr lang="en-AU" sz="5400" dirty="0">
                <a:solidFill>
                  <a:srgbClr val="FF0000"/>
                </a:solidFill>
                <a:latin typeface="Arial" panose="020B0604020202020204" pitchFamily="34" charset="0"/>
                <a:cs typeface="Arial" panose="020B0604020202020204" pitchFamily="34" charset="0"/>
              </a:rPr>
              <a:t>A third of energy intake</a:t>
            </a:r>
          </a:p>
        </p:txBody>
      </p:sp>
      <p:cxnSp>
        <p:nvCxnSpPr>
          <p:cNvPr id="3" name="Straight Arrow Connector 2">
            <a:extLst>
              <a:ext uri="{FF2B5EF4-FFF2-40B4-BE49-F238E27FC236}">
                <a16:creationId xmlns:a16="http://schemas.microsoft.com/office/drawing/2014/main" id="{74B97495-6DC3-0461-8FBE-9DB27F64BA3B}"/>
              </a:ext>
            </a:extLst>
          </p:cNvPr>
          <p:cNvCxnSpPr/>
          <p:nvPr/>
        </p:nvCxnSpPr>
        <p:spPr>
          <a:xfrm flipH="1">
            <a:off x="6972188" y="4349394"/>
            <a:ext cx="1031358"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9398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FE643-05DE-77DD-8E11-E0D8A32ABDDE}"/>
              </a:ext>
            </a:extLst>
          </p:cNvPr>
          <p:cNvSpPr>
            <a:spLocks noGrp="1"/>
          </p:cNvSpPr>
          <p:nvPr>
            <p:ph type="title"/>
          </p:nvPr>
        </p:nvSpPr>
        <p:spPr/>
        <p:txBody>
          <a:bodyPr/>
          <a:lstStyle/>
          <a:p>
            <a:r>
              <a:rPr lang="en-AU" dirty="0"/>
              <a:t>Activity 1: Booklet task</a:t>
            </a:r>
          </a:p>
        </p:txBody>
      </p:sp>
      <p:sp>
        <p:nvSpPr>
          <p:cNvPr id="3" name="Content Placeholder 2">
            <a:extLst>
              <a:ext uri="{FF2B5EF4-FFF2-40B4-BE49-F238E27FC236}">
                <a16:creationId xmlns:a16="http://schemas.microsoft.com/office/drawing/2014/main" id="{FF425293-ACDD-BE0F-419B-70B6F36A4E66}"/>
              </a:ext>
            </a:extLst>
          </p:cNvPr>
          <p:cNvSpPr>
            <a:spLocks noGrp="1"/>
          </p:cNvSpPr>
          <p:nvPr>
            <p:ph idx="1"/>
          </p:nvPr>
        </p:nvSpPr>
        <p:spPr>
          <a:xfrm>
            <a:off x="838200" y="1553592"/>
            <a:ext cx="10515600" cy="4922159"/>
          </a:xfrm>
        </p:spPr>
        <p:txBody>
          <a:bodyPr>
            <a:normAutofit lnSpcReduction="10000"/>
          </a:bodyPr>
          <a:lstStyle/>
          <a:p>
            <a:pPr marL="0" lvl="0" indent="0">
              <a:lnSpc>
                <a:spcPct val="115000"/>
              </a:lnSpc>
              <a:spcBef>
                <a:spcPts val="50"/>
              </a:spcBef>
              <a:buNone/>
            </a:pPr>
            <a:r>
              <a:rPr lang="en-AU" kern="100" dirty="0">
                <a:ea typeface="Aptos" panose="020B0004020202020204" pitchFamily="34" charset="0"/>
              </a:rPr>
              <a:t>Select a population group (age and gender) and summarise their nutritional needs.</a:t>
            </a:r>
          </a:p>
          <a:p>
            <a:pPr lvl="0">
              <a:lnSpc>
                <a:spcPct val="115000"/>
              </a:lnSpc>
              <a:spcBef>
                <a:spcPts val="50"/>
              </a:spcBef>
            </a:pPr>
            <a:endParaRPr lang="en-AU" sz="2000" kern="100" dirty="0">
              <a:ea typeface="Aptos" panose="020B0004020202020204" pitchFamily="34" charset="0"/>
            </a:endParaRPr>
          </a:p>
          <a:p>
            <a:pPr marL="0" lvl="0" indent="0">
              <a:lnSpc>
                <a:spcPct val="115000"/>
              </a:lnSpc>
              <a:spcBef>
                <a:spcPts val="50"/>
              </a:spcBef>
              <a:buNone/>
            </a:pPr>
            <a:r>
              <a:rPr lang="en-AU" kern="100" dirty="0">
                <a:ea typeface="Aptos" panose="020B0004020202020204" pitchFamily="34" charset="0"/>
              </a:rPr>
              <a:t>Select the format and medium in which to present your work e.g. poster, information sheet, infographic (on paper or digital).</a:t>
            </a:r>
            <a:endParaRPr lang="en-AU" kern="100" dirty="0">
              <a:ea typeface="Aptos" panose="020B0004020202020204" pitchFamily="34" charset="0"/>
              <a:cs typeface="Times New Roman" panose="02020603050405020304" pitchFamily="18" charset="0"/>
            </a:endParaRPr>
          </a:p>
          <a:p>
            <a:endParaRPr lang="en-AU" dirty="0"/>
          </a:p>
        </p:txBody>
      </p:sp>
    </p:spTree>
    <p:extLst>
      <p:ext uri="{BB962C8B-B14F-4D97-AF65-F5344CB8AC3E}">
        <p14:creationId xmlns:p14="http://schemas.microsoft.com/office/powerpoint/2010/main" val="9263396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93E6D-9193-6D57-346E-04449C75D4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D5AE82-8036-9885-C6D4-58B506E5727C}"/>
              </a:ext>
            </a:extLst>
          </p:cNvPr>
          <p:cNvSpPr>
            <a:spLocks noGrp="1"/>
          </p:cNvSpPr>
          <p:nvPr>
            <p:ph type="title"/>
          </p:nvPr>
        </p:nvSpPr>
        <p:spPr/>
        <p:txBody>
          <a:bodyPr/>
          <a:lstStyle/>
          <a:p>
            <a:r>
              <a:rPr lang="en-AU" dirty="0"/>
              <a:t>Lesson 3</a:t>
            </a:r>
          </a:p>
        </p:txBody>
      </p:sp>
    </p:spTree>
    <p:extLst>
      <p:ext uri="{BB962C8B-B14F-4D97-AF65-F5344CB8AC3E}">
        <p14:creationId xmlns:p14="http://schemas.microsoft.com/office/powerpoint/2010/main" val="19414452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58AFF4-47F0-E49A-E96E-39F524B30C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47590A-0BB1-1C47-B54F-F0B8C61B3B4E}"/>
              </a:ext>
            </a:extLst>
          </p:cNvPr>
          <p:cNvSpPr>
            <a:spLocks noGrp="1"/>
          </p:cNvSpPr>
          <p:nvPr>
            <p:ph type="title"/>
          </p:nvPr>
        </p:nvSpPr>
        <p:spPr/>
        <p:txBody>
          <a:bodyPr/>
          <a:lstStyle/>
          <a:p>
            <a:r>
              <a:rPr lang="en-AU" b="1" dirty="0"/>
              <a:t>Review</a:t>
            </a:r>
          </a:p>
        </p:txBody>
      </p:sp>
    </p:spTree>
    <p:extLst>
      <p:ext uri="{BB962C8B-B14F-4D97-AF65-F5344CB8AC3E}">
        <p14:creationId xmlns:p14="http://schemas.microsoft.com/office/powerpoint/2010/main" val="38784226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1">
            <a:extLst>
              <a:ext uri="{FF2B5EF4-FFF2-40B4-BE49-F238E27FC236}">
                <a16:creationId xmlns:a16="http://schemas.microsoft.com/office/drawing/2014/main" id="{A96E36E9-16C0-B2CF-C7AE-42BF4FA49084}"/>
              </a:ext>
            </a:extLst>
          </p:cNvPr>
          <p:cNvSpPr txBox="1">
            <a:spLocks/>
          </p:cNvSpPr>
          <p:nvPr/>
        </p:nvSpPr>
        <p:spPr>
          <a:xfrm>
            <a:off x="502276" y="434465"/>
            <a:ext cx="11397803" cy="586085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3800">
                <a:latin typeface="Arial" panose="020B0604020202020204" pitchFamily="34" charset="0"/>
                <a:cs typeface="Arial" panose="020B0604020202020204" pitchFamily="34" charset="0"/>
              </a:rPr>
              <a:t>In this unit we will be:</a:t>
            </a:r>
          </a:p>
          <a:p>
            <a:pPr indent="-540000" defTabSz="720000">
              <a:tabLst>
                <a:tab pos="914400" algn="l"/>
              </a:tabLst>
            </a:pPr>
            <a:r>
              <a:rPr lang="en-AU" sz="3800">
                <a:latin typeface="Arial" panose="020B0604020202020204" pitchFamily="34" charset="0"/>
                <a:cs typeface="Arial" panose="020B0604020202020204" pitchFamily="34" charset="0"/>
              </a:rPr>
              <a:t>reviewing current nutrition advertising practices</a:t>
            </a:r>
          </a:p>
          <a:p>
            <a:pPr marL="540000" indent="-540000" defTabSz="720000">
              <a:tabLst>
                <a:tab pos="914400" algn="l"/>
              </a:tabLst>
            </a:pPr>
            <a:r>
              <a:rPr lang="en-AU" sz="3800">
                <a:latin typeface="Arial" panose="020B0604020202020204" pitchFamily="34" charset="0"/>
                <a:cs typeface="Arial" panose="020B0604020202020204" pitchFamily="34" charset="0"/>
              </a:rPr>
              <a:t>reviewing the Australian Guide to Healthy Eating</a:t>
            </a:r>
          </a:p>
          <a:p>
            <a:pPr marL="540000" indent="-540000" defTabSz="720000">
              <a:tabLst>
                <a:tab pos="914400" algn="l"/>
              </a:tabLst>
            </a:pPr>
            <a:r>
              <a:rPr lang="en-AU" sz="3800">
                <a:latin typeface="Arial" panose="020B0604020202020204" pitchFamily="34" charset="0"/>
                <a:cs typeface="Arial" panose="020B0604020202020204" pitchFamily="34" charset="0"/>
              </a:rPr>
              <a:t>investigating food labelling</a:t>
            </a:r>
          </a:p>
          <a:p>
            <a:pPr marL="540000" indent="-540000" defTabSz="720000">
              <a:tabLst>
                <a:tab pos="914400" algn="l"/>
              </a:tabLst>
            </a:pPr>
            <a:r>
              <a:rPr lang="en-AU" sz="3800">
                <a:latin typeface="Arial" panose="020B0604020202020204" pitchFamily="34" charset="0"/>
                <a:cs typeface="Arial" panose="020B0604020202020204" pitchFamily="34" charset="0"/>
              </a:rPr>
              <a:t>investigating food allergies and intolerances</a:t>
            </a:r>
          </a:p>
          <a:p>
            <a:pPr marL="540000" indent="-540000" defTabSz="720000">
              <a:tabLst>
                <a:tab pos="914400" algn="l"/>
              </a:tabLst>
            </a:pPr>
            <a:r>
              <a:rPr lang="en-AU" sz="3800">
                <a:latin typeface="Arial" panose="020B0604020202020204" pitchFamily="34" charset="0"/>
                <a:cs typeface="Arial" panose="020B0604020202020204" pitchFamily="34" charset="0"/>
              </a:rPr>
              <a:t>investigating the impact of media on healthy eating </a:t>
            </a:r>
          </a:p>
          <a:p>
            <a:pPr marL="540000" indent="-540000" defTabSz="720000">
              <a:tabLst>
                <a:tab pos="914400" algn="l"/>
              </a:tabLst>
            </a:pPr>
            <a:r>
              <a:rPr lang="en-AU" sz="3800">
                <a:latin typeface="Arial" panose="020B0604020202020204" pitchFamily="34" charset="0"/>
                <a:cs typeface="Arial" panose="020B0604020202020204" pitchFamily="34" charset="0"/>
              </a:rPr>
              <a:t>developing a nutrition promotion advertisement that aims to encourage healthy eating</a:t>
            </a:r>
            <a:r>
              <a:rPr lang="en-GB" sz="3800" kern="0">
                <a:latin typeface="Arial" panose="020B0604020202020204" pitchFamily="34" charset="0"/>
                <a:ea typeface="Calibri" panose="020F0502020204030204" pitchFamily="34" charset="0"/>
              </a:rPr>
              <a:t>.</a:t>
            </a:r>
            <a:endParaRPr lang="en-AU" sz="3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51539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0928516-1846-1957-FE57-72B415DDF6FE}"/>
              </a:ext>
            </a:extLst>
          </p:cNvPr>
          <p:cNvSpPr txBox="1"/>
          <p:nvPr/>
        </p:nvSpPr>
        <p:spPr>
          <a:xfrm>
            <a:off x="1060450" y="1845091"/>
            <a:ext cx="10071100" cy="2123658"/>
          </a:xfrm>
          <a:prstGeom prst="rect">
            <a:avLst/>
          </a:prstGeom>
          <a:noFill/>
        </p:spPr>
        <p:txBody>
          <a:bodyPr wrap="square" rtlCol="0">
            <a:spAutoFit/>
          </a:bodyPr>
          <a:lstStyle/>
          <a:p>
            <a:pPr algn="ctr"/>
            <a:r>
              <a:rPr lang="en-AU" sz="4400" dirty="0">
                <a:latin typeface="Arial" panose="020B0604020202020204" pitchFamily="34" charset="0"/>
                <a:cs typeface="Arial" panose="020B0604020202020204" pitchFamily="34" charset="0"/>
              </a:rPr>
              <a:t>Why are the recommended daily serves of food groups different across population groups?</a:t>
            </a:r>
            <a:endParaRPr lang="en-AU" sz="4400" dirty="0"/>
          </a:p>
        </p:txBody>
      </p:sp>
      <p:sp>
        <p:nvSpPr>
          <p:cNvPr id="4" name="TextBox 3">
            <a:extLst>
              <a:ext uri="{FF2B5EF4-FFF2-40B4-BE49-F238E27FC236}">
                <a16:creationId xmlns:a16="http://schemas.microsoft.com/office/drawing/2014/main" id="{85FED48F-64AA-D76C-EB71-BF6BBE63FBB2}"/>
              </a:ext>
            </a:extLst>
          </p:cNvPr>
          <p:cNvSpPr txBox="1"/>
          <p:nvPr/>
        </p:nvSpPr>
        <p:spPr>
          <a:xfrm>
            <a:off x="1485900" y="4279900"/>
            <a:ext cx="9220200" cy="954107"/>
          </a:xfrm>
          <a:prstGeom prst="rect">
            <a:avLst/>
          </a:prstGeom>
          <a:noFill/>
        </p:spPr>
        <p:txBody>
          <a:bodyPr wrap="square" rtlCol="0">
            <a:spAutoFit/>
          </a:bodyPr>
          <a:lstStyle/>
          <a:p>
            <a:pPr algn="ctr"/>
            <a:r>
              <a:rPr lang="en-AU" sz="2800" dirty="0">
                <a:solidFill>
                  <a:srgbClr val="FF0000"/>
                </a:solidFill>
                <a:latin typeface="Arial" panose="020B0604020202020204" pitchFamily="34" charset="0"/>
                <a:cs typeface="Arial" panose="020B0604020202020204" pitchFamily="34" charset="0"/>
              </a:rPr>
              <a:t>There are different energy and nutrient requirements at different life stages and for different genders.</a:t>
            </a:r>
          </a:p>
        </p:txBody>
      </p:sp>
    </p:spTree>
    <p:extLst>
      <p:ext uri="{BB962C8B-B14F-4D97-AF65-F5344CB8AC3E}">
        <p14:creationId xmlns:p14="http://schemas.microsoft.com/office/powerpoint/2010/main" val="3898142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A930445-01B2-17DC-C7FF-FD894992B8BA}"/>
              </a:ext>
            </a:extLst>
          </p:cNvPr>
          <p:cNvSpPr txBox="1"/>
          <p:nvPr/>
        </p:nvSpPr>
        <p:spPr>
          <a:xfrm>
            <a:off x="1060450" y="1798707"/>
            <a:ext cx="10071100" cy="1938992"/>
          </a:xfrm>
          <a:prstGeom prst="rect">
            <a:avLst/>
          </a:prstGeom>
          <a:noFill/>
        </p:spPr>
        <p:txBody>
          <a:bodyPr wrap="square" rtlCol="0">
            <a:spAutoFit/>
          </a:bodyPr>
          <a:lstStyle/>
          <a:p>
            <a:pPr algn="ctr"/>
            <a:r>
              <a:rPr lang="en-AU" sz="4000" dirty="0">
                <a:latin typeface="Arial" panose="020B0604020202020204" pitchFamily="34" charset="0"/>
                <a:cs typeface="Arial" panose="020B0604020202020204" pitchFamily="34" charset="0"/>
              </a:rPr>
              <a:t>For children and adolescents (9–18 years), what is the proportion of energy intake that comes from ‘sometimes’ foods?</a:t>
            </a:r>
            <a:endParaRPr lang="en-AU" sz="4000" dirty="0"/>
          </a:p>
        </p:txBody>
      </p:sp>
      <p:sp>
        <p:nvSpPr>
          <p:cNvPr id="4" name="TextBox 3">
            <a:extLst>
              <a:ext uri="{FF2B5EF4-FFF2-40B4-BE49-F238E27FC236}">
                <a16:creationId xmlns:a16="http://schemas.microsoft.com/office/drawing/2014/main" id="{0AA63C66-3912-655E-87C9-9373C7525EE7}"/>
              </a:ext>
            </a:extLst>
          </p:cNvPr>
          <p:cNvSpPr txBox="1"/>
          <p:nvPr/>
        </p:nvSpPr>
        <p:spPr>
          <a:xfrm>
            <a:off x="1485900" y="4279900"/>
            <a:ext cx="9220200" cy="954107"/>
          </a:xfrm>
          <a:prstGeom prst="rect">
            <a:avLst/>
          </a:prstGeom>
          <a:noFill/>
        </p:spPr>
        <p:txBody>
          <a:bodyPr wrap="square" rtlCol="0">
            <a:spAutoFit/>
          </a:bodyPr>
          <a:lstStyle/>
          <a:p>
            <a:pPr algn="ctr"/>
            <a:r>
              <a:rPr lang="en-AU" sz="2800" dirty="0">
                <a:solidFill>
                  <a:srgbClr val="FF0000"/>
                </a:solidFill>
                <a:latin typeface="Arial" panose="020B0604020202020204" pitchFamily="34" charset="0"/>
                <a:cs typeface="Arial" panose="020B0604020202020204" pitchFamily="34" charset="0"/>
              </a:rPr>
              <a:t>Around 40%. While these foods can contribute to a feeling of enjoyment, this level is currently too high.</a:t>
            </a:r>
          </a:p>
        </p:txBody>
      </p:sp>
    </p:spTree>
    <p:extLst>
      <p:ext uri="{BB962C8B-B14F-4D97-AF65-F5344CB8AC3E}">
        <p14:creationId xmlns:p14="http://schemas.microsoft.com/office/powerpoint/2010/main" val="1787510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F3D48-9BCA-05BA-C50B-D7041DC40AA1}"/>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0E501BC-B607-2B84-362C-E56AC0DD9355}"/>
              </a:ext>
            </a:extLst>
          </p:cNvPr>
          <p:cNvSpPr>
            <a:spLocks noGrp="1"/>
          </p:cNvSpPr>
          <p:nvPr>
            <p:ph idx="1"/>
          </p:nvPr>
        </p:nvSpPr>
        <p:spPr/>
        <p:txBody>
          <a:bodyPr/>
          <a:lstStyle/>
          <a:p>
            <a:r>
              <a:rPr lang="en-AU" dirty="0"/>
              <a:t>Success criteria:</a:t>
            </a:r>
          </a:p>
        </p:txBody>
      </p:sp>
      <p:sp>
        <p:nvSpPr>
          <p:cNvPr id="3" name="Content Placeholder 2">
            <a:extLst>
              <a:ext uri="{FF2B5EF4-FFF2-40B4-BE49-F238E27FC236}">
                <a16:creationId xmlns:a16="http://schemas.microsoft.com/office/drawing/2014/main" id="{BA606F9A-E9CE-6BDE-3350-EBAC01B52707}"/>
              </a:ext>
            </a:extLst>
          </p:cNvPr>
          <p:cNvSpPr>
            <a:spLocks noGrp="1"/>
          </p:cNvSpPr>
          <p:nvPr>
            <p:ph idx="10"/>
          </p:nvPr>
        </p:nvSpPr>
        <p:spPr/>
        <p:txBody>
          <a:bodyPr>
            <a:normAutofit/>
          </a:bodyPr>
          <a:lstStyle/>
          <a:p>
            <a:r>
              <a:rPr lang="en-AU" dirty="0"/>
              <a:t>Learning intention: </a:t>
            </a:r>
            <a:r>
              <a:rPr lang="en-AU" b="0" dirty="0"/>
              <a:t>To interpret food labels.</a:t>
            </a:r>
          </a:p>
        </p:txBody>
      </p:sp>
      <p:sp>
        <p:nvSpPr>
          <p:cNvPr id="4" name="Content Placeholder 3">
            <a:extLst>
              <a:ext uri="{FF2B5EF4-FFF2-40B4-BE49-F238E27FC236}">
                <a16:creationId xmlns:a16="http://schemas.microsoft.com/office/drawing/2014/main" id="{D11CD19D-3F96-F345-47BD-6514EE390BF7}"/>
              </a:ext>
            </a:extLst>
          </p:cNvPr>
          <p:cNvSpPr>
            <a:spLocks noGrp="1"/>
          </p:cNvSpPr>
          <p:nvPr>
            <p:ph idx="11"/>
          </p:nvPr>
        </p:nvSpPr>
        <p:spPr>
          <a:xfrm>
            <a:off x="838199" y="3780062"/>
            <a:ext cx="10894889" cy="2920541"/>
          </a:xfrm>
        </p:spPr>
        <p:txBody>
          <a:bodyPr>
            <a:normAutofit/>
          </a:bodyPr>
          <a:lstStyle/>
          <a:p>
            <a:r>
              <a:rPr lang="en-AU" dirty="0"/>
              <a:t>review the nutritional quality of foods</a:t>
            </a:r>
          </a:p>
          <a:p>
            <a:r>
              <a:rPr lang="en-AU" dirty="0"/>
              <a:t>identify suggested improvements</a:t>
            </a:r>
          </a:p>
          <a:p>
            <a:r>
              <a:rPr lang="en-AU" dirty="0"/>
              <a:t>identify types of nutrition claims</a:t>
            </a:r>
          </a:p>
          <a:p>
            <a:r>
              <a:rPr lang="en-AU" dirty="0"/>
              <a:t>identify appealing images.</a:t>
            </a:r>
          </a:p>
        </p:txBody>
      </p:sp>
    </p:spTree>
    <p:extLst>
      <p:ext uri="{BB962C8B-B14F-4D97-AF65-F5344CB8AC3E}">
        <p14:creationId xmlns:p14="http://schemas.microsoft.com/office/powerpoint/2010/main" val="23677577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1DC40-4731-D476-31A1-642C3EAE740C}"/>
              </a:ext>
            </a:extLst>
          </p:cNvPr>
          <p:cNvSpPr>
            <a:spLocks noGrp="1"/>
          </p:cNvSpPr>
          <p:nvPr>
            <p:ph type="title"/>
          </p:nvPr>
        </p:nvSpPr>
        <p:spPr/>
        <p:txBody>
          <a:bodyPr/>
          <a:lstStyle/>
          <a:p>
            <a:r>
              <a:rPr lang="en-AU" dirty="0"/>
              <a:t>Food labelling</a:t>
            </a:r>
          </a:p>
        </p:txBody>
      </p:sp>
      <p:sp>
        <p:nvSpPr>
          <p:cNvPr id="3" name="Content Placeholder 2">
            <a:extLst>
              <a:ext uri="{FF2B5EF4-FFF2-40B4-BE49-F238E27FC236}">
                <a16:creationId xmlns:a16="http://schemas.microsoft.com/office/drawing/2014/main" id="{3C9CEBC2-A620-6185-7EE5-482A84F92612}"/>
              </a:ext>
            </a:extLst>
          </p:cNvPr>
          <p:cNvSpPr>
            <a:spLocks noGrp="1"/>
          </p:cNvSpPr>
          <p:nvPr>
            <p:ph idx="1"/>
          </p:nvPr>
        </p:nvSpPr>
        <p:spPr/>
        <p:txBody>
          <a:bodyPr>
            <a:normAutofit lnSpcReduction="10000"/>
          </a:bodyPr>
          <a:lstStyle/>
          <a:p>
            <a:pPr lvl="0">
              <a:lnSpc>
                <a:spcPct val="115000"/>
              </a:lnSpc>
              <a:spcBef>
                <a:spcPts val="50"/>
              </a:spcBef>
              <a:buFont typeface="Symbol" panose="05050102010706020507" pitchFamily="18" charset="2"/>
              <a:buChar char=""/>
            </a:pPr>
            <a:r>
              <a:rPr lang="en-AU" kern="100" dirty="0">
                <a:ea typeface="Aptos" panose="020B0004020202020204" pitchFamily="34" charset="0"/>
              </a:rPr>
              <a:t>Food labelling provides consumers with information to make safe and nutritious food choices.</a:t>
            </a:r>
          </a:p>
          <a:p>
            <a:pPr lvl="0">
              <a:lnSpc>
                <a:spcPct val="115000"/>
              </a:lnSpc>
              <a:spcBef>
                <a:spcPts val="50"/>
              </a:spcBef>
              <a:buFont typeface="Symbol" panose="05050102010706020507" pitchFamily="18" charset="2"/>
              <a:buChar char=""/>
            </a:pPr>
            <a:r>
              <a:rPr lang="en-AU" kern="100" dirty="0"/>
              <a:t>Food Standards Australia New Zealand (FSANZ) sets the standards for what information </a:t>
            </a:r>
            <a:r>
              <a:rPr lang="en-AU" u="sng" kern="100" dirty="0"/>
              <a:t>must</a:t>
            </a:r>
            <a:r>
              <a:rPr lang="en-AU" kern="100" dirty="0"/>
              <a:t> be on food labels. </a:t>
            </a:r>
            <a:endParaRPr lang="en-AU" sz="2800" dirty="0"/>
          </a:p>
        </p:txBody>
      </p:sp>
    </p:spTree>
    <p:extLst>
      <p:ext uri="{BB962C8B-B14F-4D97-AF65-F5344CB8AC3E}">
        <p14:creationId xmlns:p14="http://schemas.microsoft.com/office/powerpoint/2010/main" val="20315045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72F7C-DF8B-6673-8995-4A7CCE6496E0}"/>
              </a:ext>
            </a:extLst>
          </p:cNvPr>
          <p:cNvSpPr>
            <a:spLocks noGrp="1"/>
          </p:cNvSpPr>
          <p:nvPr>
            <p:ph type="title"/>
          </p:nvPr>
        </p:nvSpPr>
        <p:spPr/>
        <p:txBody>
          <a:bodyPr/>
          <a:lstStyle/>
          <a:p>
            <a:r>
              <a:rPr lang="en-AU" dirty="0"/>
              <a:t>Food labelling</a:t>
            </a:r>
          </a:p>
        </p:txBody>
      </p:sp>
      <p:sp>
        <p:nvSpPr>
          <p:cNvPr id="3" name="Content Placeholder 2">
            <a:extLst>
              <a:ext uri="{FF2B5EF4-FFF2-40B4-BE49-F238E27FC236}">
                <a16:creationId xmlns:a16="http://schemas.microsoft.com/office/drawing/2014/main" id="{C37E93A1-F702-641E-F92D-8CC2BA179304}"/>
              </a:ext>
            </a:extLst>
          </p:cNvPr>
          <p:cNvSpPr>
            <a:spLocks noGrp="1"/>
          </p:cNvSpPr>
          <p:nvPr>
            <p:ph idx="1"/>
          </p:nvPr>
        </p:nvSpPr>
        <p:spPr>
          <a:xfrm>
            <a:off x="838200" y="1553592"/>
            <a:ext cx="10515600" cy="4926721"/>
          </a:xfrm>
        </p:spPr>
        <p:txBody>
          <a:bodyPr>
            <a:normAutofit lnSpcReduction="10000"/>
          </a:bodyPr>
          <a:lstStyle/>
          <a:p>
            <a:r>
              <a:rPr lang="en-AU" sz="4000" dirty="0"/>
              <a:t>Mandatory information</a:t>
            </a:r>
          </a:p>
          <a:p>
            <a:endParaRPr lang="en-AU" dirty="0"/>
          </a:p>
          <a:p>
            <a:endParaRPr lang="en-AU" dirty="0"/>
          </a:p>
          <a:p>
            <a:endParaRPr lang="en-AU" dirty="0"/>
          </a:p>
          <a:p>
            <a:endParaRPr lang="en-AU" dirty="0"/>
          </a:p>
          <a:p>
            <a:endParaRPr lang="en-AU" dirty="0"/>
          </a:p>
          <a:p>
            <a:r>
              <a:rPr lang="en-AU" sz="4000" dirty="0"/>
              <a:t>Additional information may be included.</a:t>
            </a:r>
          </a:p>
        </p:txBody>
      </p:sp>
      <p:graphicFrame>
        <p:nvGraphicFramePr>
          <p:cNvPr id="6" name="Table 5">
            <a:extLst>
              <a:ext uri="{FF2B5EF4-FFF2-40B4-BE49-F238E27FC236}">
                <a16:creationId xmlns:a16="http://schemas.microsoft.com/office/drawing/2014/main" id="{B45FE3F3-1E20-4B7C-9F0B-AC674F9100E8}"/>
              </a:ext>
            </a:extLst>
          </p:cNvPr>
          <p:cNvGraphicFramePr>
            <a:graphicFrameLocks noGrp="1"/>
          </p:cNvGraphicFramePr>
          <p:nvPr>
            <p:extLst>
              <p:ext uri="{D42A27DB-BD31-4B8C-83A1-F6EECF244321}">
                <p14:modId xmlns:p14="http://schemas.microsoft.com/office/powerpoint/2010/main" val="1932527869"/>
              </p:ext>
            </p:extLst>
          </p:nvPr>
        </p:nvGraphicFramePr>
        <p:xfrm>
          <a:off x="1461687" y="2474757"/>
          <a:ext cx="8867554" cy="2781039"/>
        </p:xfrm>
        <a:graphic>
          <a:graphicData uri="http://schemas.openxmlformats.org/drawingml/2006/table">
            <a:tbl>
              <a:tblPr firstRow="1" bandRow="1"/>
              <a:tblGrid>
                <a:gridCol w="4692099">
                  <a:extLst>
                    <a:ext uri="{9D8B030D-6E8A-4147-A177-3AD203B41FA5}">
                      <a16:colId xmlns:a16="http://schemas.microsoft.com/office/drawing/2014/main" val="1736308026"/>
                    </a:ext>
                  </a:extLst>
                </a:gridCol>
                <a:gridCol w="4175455">
                  <a:extLst>
                    <a:ext uri="{9D8B030D-6E8A-4147-A177-3AD203B41FA5}">
                      <a16:colId xmlns:a16="http://schemas.microsoft.com/office/drawing/2014/main" val="2360341160"/>
                    </a:ext>
                  </a:extLst>
                </a:gridCol>
              </a:tblGrid>
              <a:tr h="733395">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b="0" dirty="0">
                          <a:solidFill>
                            <a:sysClr val="windowText" lastClr="000000"/>
                          </a:solidFill>
                          <a:latin typeface="Arial" panose="020B0604020202020204" pitchFamily="34" charset="0"/>
                          <a:cs typeface="Arial" panose="020B0604020202020204" pitchFamily="34" charset="0"/>
                        </a:rPr>
                        <a:t>Name and/or description of the food</a:t>
                      </a:r>
                      <a:endParaRPr lang="en-AU" b="0" dirty="0">
                        <a:solidFill>
                          <a:sysClr val="windowText" lastClr="000000"/>
                        </a:solidFill>
                        <a:latin typeface="Arial" panose="020B0604020202020204" pitchFamily="34" charset="0"/>
                        <a:cs typeface="Arial" panose="020B0604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b="0" dirty="0">
                          <a:solidFill>
                            <a:sysClr val="windowText" lastClr="000000"/>
                          </a:solidFill>
                          <a:latin typeface="Arial" panose="020B0604020202020204" pitchFamily="34" charset="0"/>
                          <a:cs typeface="Arial" panose="020B0604020202020204" pitchFamily="34" charset="0"/>
                        </a:rPr>
                        <a:t>Name and Australian street address of the supplier of food </a:t>
                      </a:r>
                      <a:endParaRPr lang="en-AU" b="0" dirty="0">
                        <a:solidFill>
                          <a:sysClr val="windowText" lastClr="000000"/>
                        </a:solidFill>
                        <a:latin typeface="Arial" panose="020B0604020202020204" pitchFamily="34" charset="0"/>
                        <a:cs typeface="Arial" panose="020B0604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894840"/>
                  </a:ext>
                </a:extLst>
              </a:tr>
              <a:tr h="42490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AU" b="0" dirty="0">
                          <a:solidFill>
                            <a:sysClr val="windowText" lastClr="000000"/>
                          </a:solidFill>
                          <a:latin typeface="Arial" panose="020B0604020202020204" pitchFamily="34" charset="0"/>
                          <a:cs typeface="Arial" panose="020B0604020202020204" pitchFamily="34" charset="0"/>
                        </a:rPr>
                        <a:t>‘Lot’ number (for traceability)</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AU" b="0" dirty="0">
                          <a:solidFill>
                            <a:sysClr val="windowText" lastClr="000000"/>
                          </a:solidFill>
                          <a:latin typeface="Arial" panose="020B0604020202020204" pitchFamily="34" charset="0"/>
                          <a:cs typeface="Arial" panose="020B0604020202020204" pitchFamily="34" charset="0"/>
                        </a:rPr>
                        <a:t>List of ingredients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78835426"/>
                  </a:ext>
                </a:extLst>
              </a:tr>
              <a:tr h="42490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AU" b="0" dirty="0">
                          <a:solidFill>
                            <a:sysClr val="windowText" lastClr="000000"/>
                          </a:solidFill>
                          <a:latin typeface="Arial" panose="020B0604020202020204" pitchFamily="34" charset="0"/>
                          <a:cs typeface="Arial" panose="020B0604020202020204" pitchFamily="34" charset="0"/>
                        </a:rPr>
                        <a:t>Date mark (use by or best before)</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AU" b="0" dirty="0">
                          <a:solidFill>
                            <a:sysClr val="windowText" lastClr="000000"/>
                          </a:solidFill>
                          <a:latin typeface="Arial" panose="020B0604020202020204" pitchFamily="34" charset="0"/>
                          <a:cs typeface="Arial" panose="020B0604020202020204" pitchFamily="34" charset="0"/>
                        </a:rPr>
                        <a:t>Nutrition information panel (NIP)</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8044789"/>
                  </a:ext>
                </a:extLst>
              </a:tr>
              <a:tr h="76190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AU" b="0" dirty="0">
                          <a:solidFill>
                            <a:sysClr val="windowText" lastClr="000000"/>
                          </a:solidFill>
                          <a:latin typeface="Arial" panose="020B0604020202020204" pitchFamily="34" charset="0"/>
                          <a:cs typeface="Arial" panose="020B0604020202020204" pitchFamily="34" charset="0"/>
                        </a:rPr>
                        <a:t>Country of origin of the food</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b="0" dirty="0">
                          <a:solidFill>
                            <a:sysClr val="windowText" lastClr="000000"/>
                          </a:solidFill>
                          <a:latin typeface="Arial" panose="020B0604020202020204" pitchFamily="34" charset="0"/>
                          <a:cs typeface="Arial" panose="020B0604020202020204" pitchFamily="34" charset="0"/>
                        </a:rPr>
                        <a:t>Warning and advisory statements and declarations (e.g. for allergens)</a:t>
                      </a:r>
                      <a:endParaRPr lang="en-AU" b="0" dirty="0">
                        <a:solidFill>
                          <a:sysClr val="windowText" lastClr="000000"/>
                        </a:solidFill>
                        <a:latin typeface="Arial" panose="020B0604020202020204" pitchFamily="34" charset="0"/>
                        <a:cs typeface="Arial" panose="020B0604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15750850"/>
                  </a:ext>
                </a:extLst>
              </a:tr>
              <a:tr h="43593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AU" sz="1800" b="0" kern="1200" dirty="0">
                          <a:solidFill>
                            <a:sysClr val="windowText" lastClr="000000"/>
                          </a:solidFill>
                          <a:latin typeface="Arial" panose="020B0604020202020204" pitchFamily="34" charset="0"/>
                          <a:ea typeface="+mn-ea"/>
                          <a:cs typeface="Arial" panose="020B0604020202020204" pitchFamily="34" charset="0"/>
                        </a:rPr>
                        <a:t>Directions for use and storage (some foods)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AU" sz="1800" b="0" kern="1200" dirty="0">
                        <a:solidFill>
                          <a:sysClr val="windowText" lastClr="000000"/>
                        </a:solidFill>
                        <a:latin typeface="Arial" panose="020B0604020202020204" pitchFamily="34" charset="0"/>
                        <a:ea typeface="+mn-ea"/>
                        <a:cs typeface="Arial" panose="020B0604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74002495"/>
                  </a:ext>
                </a:extLst>
              </a:tr>
            </a:tbl>
          </a:graphicData>
        </a:graphic>
      </p:graphicFrame>
    </p:spTree>
    <p:extLst>
      <p:ext uri="{BB962C8B-B14F-4D97-AF65-F5344CB8AC3E}">
        <p14:creationId xmlns:p14="http://schemas.microsoft.com/office/powerpoint/2010/main" val="34487439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9F261-1785-2BF2-1A90-6B6FD81E2CE5}"/>
              </a:ext>
            </a:extLst>
          </p:cNvPr>
          <p:cNvSpPr>
            <a:spLocks noGrp="1"/>
          </p:cNvSpPr>
          <p:nvPr>
            <p:ph type="title"/>
          </p:nvPr>
        </p:nvSpPr>
        <p:spPr/>
        <p:txBody>
          <a:bodyPr/>
          <a:lstStyle/>
          <a:p>
            <a:r>
              <a:rPr lang="en-AU" dirty="0"/>
              <a:t>Ingredient list</a:t>
            </a:r>
          </a:p>
        </p:txBody>
      </p:sp>
      <p:pic>
        <p:nvPicPr>
          <p:cNvPr id="4" name="Online Media 1" title="Food labels: Ingredients lists">
            <a:hlinkClick r:id="" action="ppaction://media"/>
            <a:extLst>
              <a:ext uri="{FF2B5EF4-FFF2-40B4-BE49-F238E27FC236}">
                <a16:creationId xmlns:a16="http://schemas.microsoft.com/office/drawing/2014/main" id="{86E95E13-33CE-BF29-D5B7-BCABA57ABC3D}"/>
              </a:ext>
            </a:extLst>
          </p:cNvPr>
          <p:cNvPicPr>
            <a:picLocks noRot="1" noChangeAspect="1"/>
          </p:cNvPicPr>
          <p:nvPr>
            <a:videoFile r:link="rId1"/>
          </p:nvPr>
        </p:nvPicPr>
        <p:blipFill>
          <a:blip r:embed="rId4"/>
          <a:stretch>
            <a:fillRect/>
          </a:stretch>
        </p:blipFill>
        <p:spPr>
          <a:xfrm>
            <a:off x="2100410" y="1424350"/>
            <a:ext cx="7991180" cy="4511487"/>
          </a:xfrm>
          <a:prstGeom prst="rect">
            <a:avLst/>
          </a:prstGeom>
        </p:spPr>
      </p:pic>
    </p:spTree>
    <p:extLst>
      <p:ext uri="{BB962C8B-B14F-4D97-AF65-F5344CB8AC3E}">
        <p14:creationId xmlns:p14="http://schemas.microsoft.com/office/powerpoint/2010/main" val="657071201"/>
      </p:ext>
    </p:extLst>
  </p:cSld>
  <p:clrMapOvr>
    <a:masterClrMapping/>
  </p:clrMapOvr>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E8EDF-F925-9FAF-AD98-B1916BADDC04}"/>
              </a:ext>
            </a:extLst>
          </p:cNvPr>
          <p:cNvSpPr>
            <a:spLocks noGrp="1"/>
          </p:cNvSpPr>
          <p:nvPr>
            <p:ph type="title"/>
          </p:nvPr>
        </p:nvSpPr>
        <p:spPr/>
        <p:txBody>
          <a:bodyPr/>
          <a:lstStyle/>
          <a:p>
            <a:r>
              <a:rPr lang="en-AU" dirty="0"/>
              <a:t>Nutrition Information Panel (NIP)</a:t>
            </a:r>
          </a:p>
        </p:txBody>
      </p:sp>
      <p:pic>
        <p:nvPicPr>
          <p:cNvPr id="4" name="Online Media 2" title="Food labels: Nutrition information">
            <a:hlinkClick r:id="" action="ppaction://media"/>
            <a:extLst>
              <a:ext uri="{FF2B5EF4-FFF2-40B4-BE49-F238E27FC236}">
                <a16:creationId xmlns:a16="http://schemas.microsoft.com/office/drawing/2014/main" id="{7572308D-C131-46D4-0324-EB59416DC34D}"/>
              </a:ext>
            </a:extLst>
          </p:cNvPr>
          <p:cNvPicPr>
            <a:picLocks noRot="1" noChangeAspect="1"/>
          </p:cNvPicPr>
          <p:nvPr>
            <a:videoFile r:link="rId1"/>
          </p:nvPr>
        </p:nvPicPr>
        <p:blipFill>
          <a:blip r:embed="rId4"/>
          <a:stretch>
            <a:fillRect/>
          </a:stretch>
        </p:blipFill>
        <p:spPr>
          <a:xfrm>
            <a:off x="2101018" y="1676501"/>
            <a:ext cx="7989964" cy="4510800"/>
          </a:xfrm>
          <a:prstGeom prst="rect">
            <a:avLst/>
          </a:prstGeom>
        </p:spPr>
      </p:pic>
    </p:spTree>
    <p:extLst>
      <p:ext uri="{BB962C8B-B14F-4D97-AF65-F5344CB8AC3E}">
        <p14:creationId xmlns:p14="http://schemas.microsoft.com/office/powerpoint/2010/main" val="2742530720"/>
      </p:ext>
    </p:extLst>
  </p:cSld>
  <p:clrMapOvr>
    <a:masterClrMapping/>
  </p:clrMapOvr>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CE8E6-3E27-7B0F-056B-1251ADA6A1F5}"/>
              </a:ext>
            </a:extLst>
          </p:cNvPr>
          <p:cNvSpPr>
            <a:spLocks noGrp="1"/>
          </p:cNvSpPr>
          <p:nvPr>
            <p:ph type="title"/>
          </p:nvPr>
        </p:nvSpPr>
        <p:spPr/>
        <p:txBody>
          <a:bodyPr/>
          <a:lstStyle/>
          <a:p>
            <a:r>
              <a:rPr lang="en-AU" dirty="0"/>
              <a:t>Nutrition Information Panel (NIP)</a:t>
            </a:r>
          </a:p>
        </p:txBody>
      </p:sp>
      <p:pic>
        <p:nvPicPr>
          <p:cNvPr id="4" name="Picture 3">
            <a:extLst>
              <a:ext uri="{FF2B5EF4-FFF2-40B4-BE49-F238E27FC236}">
                <a16:creationId xmlns:a16="http://schemas.microsoft.com/office/drawing/2014/main" id="{F283411E-DA36-9737-C204-305D64AFD4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49795" y="1445443"/>
            <a:ext cx="6899666" cy="5191828"/>
          </a:xfrm>
          <a:prstGeom prst="rect">
            <a:avLst/>
          </a:prstGeom>
        </p:spPr>
      </p:pic>
    </p:spTree>
    <p:extLst>
      <p:ext uri="{BB962C8B-B14F-4D97-AF65-F5344CB8AC3E}">
        <p14:creationId xmlns:p14="http://schemas.microsoft.com/office/powerpoint/2010/main" val="39177117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E2E7D-D5D9-B218-8C86-7E2086DD0DA8}"/>
              </a:ext>
            </a:extLst>
          </p:cNvPr>
          <p:cNvSpPr>
            <a:spLocks noGrp="1"/>
          </p:cNvSpPr>
          <p:nvPr>
            <p:ph type="title"/>
          </p:nvPr>
        </p:nvSpPr>
        <p:spPr/>
        <p:txBody>
          <a:bodyPr/>
          <a:lstStyle/>
          <a:p>
            <a:r>
              <a:rPr lang="en-AU" dirty="0"/>
              <a:t>Nutrition and health claims</a:t>
            </a:r>
          </a:p>
        </p:txBody>
      </p:sp>
      <p:sp>
        <p:nvSpPr>
          <p:cNvPr id="3" name="Content Placeholder 2">
            <a:extLst>
              <a:ext uri="{FF2B5EF4-FFF2-40B4-BE49-F238E27FC236}">
                <a16:creationId xmlns:a16="http://schemas.microsoft.com/office/drawing/2014/main" id="{6416ECB9-36D6-54DC-248F-9054FFC77AE4}"/>
              </a:ext>
            </a:extLst>
          </p:cNvPr>
          <p:cNvSpPr>
            <a:spLocks noGrp="1"/>
          </p:cNvSpPr>
          <p:nvPr>
            <p:ph idx="1"/>
          </p:nvPr>
        </p:nvSpPr>
        <p:spPr/>
        <p:txBody>
          <a:bodyPr/>
          <a:lstStyle/>
          <a:p>
            <a:pPr lvl="0">
              <a:lnSpc>
                <a:spcPct val="115000"/>
              </a:lnSpc>
              <a:spcBef>
                <a:spcPts val="50"/>
              </a:spcBef>
              <a:buFont typeface="Symbol" panose="05050102010706020507" pitchFamily="18" charset="2"/>
              <a:buChar char=""/>
            </a:pPr>
            <a:r>
              <a:rPr lang="en-AU" kern="100" dirty="0"/>
              <a:t>These claims can be voluntarily added.</a:t>
            </a:r>
          </a:p>
          <a:p>
            <a:pPr lvl="0">
              <a:lnSpc>
                <a:spcPct val="115000"/>
              </a:lnSpc>
              <a:spcBef>
                <a:spcPts val="50"/>
              </a:spcBef>
              <a:buFont typeface="Symbol" panose="05050102010706020507" pitchFamily="18" charset="2"/>
              <a:buChar char=""/>
            </a:pPr>
            <a:r>
              <a:rPr lang="en-AU" b="1" kern="100" dirty="0"/>
              <a:t>Nutrition content claims = </a:t>
            </a:r>
            <a:r>
              <a:rPr lang="en-AU" kern="100" dirty="0"/>
              <a:t>claims about the content of certain nutrients or substances in a food e.g. low in fat, good source of calcium.</a:t>
            </a:r>
            <a:endParaRPr lang="en-AU" sz="2800" b="1" dirty="0"/>
          </a:p>
        </p:txBody>
      </p:sp>
    </p:spTree>
    <p:extLst>
      <p:ext uri="{BB962C8B-B14F-4D97-AF65-F5344CB8AC3E}">
        <p14:creationId xmlns:p14="http://schemas.microsoft.com/office/powerpoint/2010/main" val="39730790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6DB34-9A36-9459-374E-359147AAFCDE}"/>
              </a:ext>
            </a:extLst>
          </p:cNvPr>
          <p:cNvSpPr>
            <a:spLocks noGrp="1"/>
          </p:cNvSpPr>
          <p:nvPr>
            <p:ph type="title"/>
          </p:nvPr>
        </p:nvSpPr>
        <p:spPr/>
        <p:txBody>
          <a:bodyPr/>
          <a:lstStyle/>
          <a:p>
            <a:r>
              <a:rPr lang="en-AU" dirty="0"/>
              <a:t>Nutrition and health claims</a:t>
            </a:r>
          </a:p>
        </p:txBody>
      </p:sp>
      <p:sp>
        <p:nvSpPr>
          <p:cNvPr id="3" name="Content Placeholder 2">
            <a:extLst>
              <a:ext uri="{FF2B5EF4-FFF2-40B4-BE49-F238E27FC236}">
                <a16:creationId xmlns:a16="http://schemas.microsoft.com/office/drawing/2014/main" id="{8703CDD0-7D7E-E71A-B890-B9992BD17099}"/>
              </a:ext>
            </a:extLst>
          </p:cNvPr>
          <p:cNvSpPr>
            <a:spLocks noGrp="1"/>
          </p:cNvSpPr>
          <p:nvPr>
            <p:ph idx="1"/>
          </p:nvPr>
        </p:nvSpPr>
        <p:spPr/>
        <p:txBody>
          <a:bodyPr>
            <a:normAutofit lnSpcReduction="10000"/>
          </a:bodyPr>
          <a:lstStyle/>
          <a:p>
            <a:pPr lvl="0">
              <a:lnSpc>
                <a:spcPct val="115000"/>
              </a:lnSpc>
              <a:spcBef>
                <a:spcPts val="50"/>
              </a:spcBef>
              <a:buFont typeface="Symbol" panose="05050102010706020507" pitchFamily="18" charset="2"/>
              <a:buChar char=""/>
            </a:pPr>
            <a:r>
              <a:rPr lang="en-AU" b="1" kern="100" dirty="0">
                <a:ea typeface="Aptos" panose="020B0004020202020204" pitchFamily="34" charset="0"/>
              </a:rPr>
              <a:t>Health claims = </a:t>
            </a:r>
            <a:r>
              <a:rPr lang="en-AU" kern="100" dirty="0">
                <a:ea typeface="Aptos" panose="020B0004020202020204" pitchFamily="34" charset="0"/>
              </a:rPr>
              <a:t>relationship between a food and its health benefits.</a:t>
            </a:r>
          </a:p>
          <a:p>
            <a:pPr lvl="0">
              <a:lnSpc>
                <a:spcPct val="115000"/>
              </a:lnSpc>
              <a:spcBef>
                <a:spcPts val="50"/>
              </a:spcBef>
              <a:buFont typeface="Symbol" panose="05050102010706020507" pitchFamily="18" charset="2"/>
              <a:buChar char=""/>
            </a:pPr>
            <a:r>
              <a:rPr lang="en-AU" kern="100" dirty="0">
                <a:ea typeface="Aptos" panose="020B0004020202020204" pitchFamily="34" charset="0"/>
              </a:rPr>
              <a:t>There are two types:</a:t>
            </a:r>
          </a:p>
          <a:p>
            <a:pPr marL="997200" lvl="1" indent="-540000">
              <a:lnSpc>
                <a:spcPct val="115000"/>
              </a:lnSpc>
              <a:spcBef>
                <a:spcPts val="50"/>
              </a:spcBef>
              <a:buFont typeface="Symbol" panose="05050102010706020507" pitchFamily="18" charset="2"/>
              <a:buChar char=""/>
            </a:pPr>
            <a:r>
              <a:rPr lang="en-AU" sz="3600" kern="100" dirty="0">
                <a:ea typeface="Aptos" panose="020B0004020202020204" pitchFamily="34" charset="0"/>
              </a:rPr>
              <a:t>Low level e.g. Fibre helps keep you regular. </a:t>
            </a:r>
          </a:p>
          <a:p>
            <a:pPr marL="997200" lvl="1" indent="-540000">
              <a:lnSpc>
                <a:spcPct val="115000"/>
              </a:lnSpc>
              <a:spcBef>
                <a:spcPts val="50"/>
              </a:spcBef>
              <a:buFont typeface="Symbol" panose="05050102010706020507" pitchFamily="18" charset="2"/>
              <a:buChar char=""/>
            </a:pPr>
            <a:r>
              <a:rPr lang="en-AU" sz="3600" kern="100" dirty="0">
                <a:ea typeface="Aptos" panose="020B0004020202020204" pitchFamily="34" charset="0"/>
              </a:rPr>
              <a:t>High level e.g. </a:t>
            </a:r>
            <a:r>
              <a:rPr lang="en-US" sz="3600" dirty="0"/>
              <a:t>Diets high in calcium may reduce the risk of osteoporosis in people</a:t>
            </a:r>
            <a:br>
              <a:rPr lang="en-US" sz="3600" dirty="0"/>
            </a:br>
            <a:r>
              <a:rPr lang="en-US" sz="3600" dirty="0"/>
              <a:t>65 years of age and over.</a:t>
            </a:r>
            <a:endParaRPr lang="en-AU" sz="3600" kern="100" dirty="0">
              <a:ea typeface="Aptos" panose="020B0004020202020204" pitchFamily="34" charset="0"/>
            </a:endParaRPr>
          </a:p>
        </p:txBody>
      </p:sp>
    </p:spTree>
    <p:extLst>
      <p:ext uri="{BB962C8B-B14F-4D97-AF65-F5344CB8AC3E}">
        <p14:creationId xmlns:p14="http://schemas.microsoft.com/office/powerpoint/2010/main" val="28791430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F7977C0-CC5B-BE44-D929-0A3D59F1ED1E}"/>
              </a:ext>
            </a:extLst>
          </p:cNvPr>
          <p:cNvSpPr>
            <a:spLocks noGrp="1"/>
          </p:cNvSpPr>
          <p:nvPr>
            <p:ph idx="1"/>
          </p:nvPr>
        </p:nvSpPr>
        <p:spPr/>
        <p:txBody>
          <a:bodyPr/>
          <a:lstStyle/>
          <a:p>
            <a:r>
              <a:rPr lang="en-AU" dirty="0"/>
              <a:t>Success criteria:</a:t>
            </a:r>
          </a:p>
        </p:txBody>
      </p:sp>
      <p:sp>
        <p:nvSpPr>
          <p:cNvPr id="3" name="Content Placeholder 2">
            <a:extLst>
              <a:ext uri="{FF2B5EF4-FFF2-40B4-BE49-F238E27FC236}">
                <a16:creationId xmlns:a16="http://schemas.microsoft.com/office/drawing/2014/main" id="{D5453914-6A5B-C19B-E2C8-F43EF0945B06}"/>
              </a:ext>
            </a:extLst>
          </p:cNvPr>
          <p:cNvSpPr>
            <a:spLocks noGrp="1"/>
          </p:cNvSpPr>
          <p:nvPr>
            <p:ph idx="10"/>
          </p:nvPr>
        </p:nvSpPr>
        <p:spPr/>
        <p:txBody>
          <a:bodyPr/>
          <a:lstStyle/>
          <a:p>
            <a:r>
              <a:rPr lang="en-AU" dirty="0"/>
              <a:t>Learning intention: </a:t>
            </a:r>
            <a:r>
              <a:rPr lang="en-AU" b="0" dirty="0"/>
              <a:t>To review current nutrition advertising practices.</a:t>
            </a:r>
          </a:p>
        </p:txBody>
      </p:sp>
      <p:sp>
        <p:nvSpPr>
          <p:cNvPr id="4" name="Content Placeholder 3">
            <a:extLst>
              <a:ext uri="{FF2B5EF4-FFF2-40B4-BE49-F238E27FC236}">
                <a16:creationId xmlns:a16="http://schemas.microsoft.com/office/drawing/2014/main" id="{7B0E00C4-C58D-091B-2C7B-65EE7B86F227}"/>
              </a:ext>
            </a:extLst>
          </p:cNvPr>
          <p:cNvSpPr>
            <a:spLocks noGrp="1"/>
          </p:cNvSpPr>
          <p:nvPr>
            <p:ph idx="11"/>
          </p:nvPr>
        </p:nvSpPr>
        <p:spPr>
          <a:xfrm>
            <a:off x="838199" y="3780063"/>
            <a:ext cx="10894889" cy="2702930"/>
          </a:xfrm>
        </p:spPr>
        <p:txBody>
          <a:bodyPr>
            <a:normAutofit lnSpcReduction="10000"/>
          </a:bodyPr>
          <a:lstStyle/>
          <a:p>
            <a:r>
              <a:rPr lang="en-AU" dirty="0"/>
              <a:t>promotional strategies</a:t>
            </a:r>
          </a:p>
          <a:p>
            <a:r>
              <a:rPr lang="en-AU" dirty="0"/>
              <a:t>key messages</a:t>
            </a:r>
          </a:p>
          <a:p>
            <a:r>
              <a:rPr lang="en-AU" dirty="0"/>
              <a:t>credibility of information</a:t>
            </a:r>
          </a:p>
          <a:p>
            <a:r>
              <a:rPr lang="en-AU" dirty="0"/>
              <a:t>advertising mediums.</a:t>
            </a:r>
          </a:p>
        </p:txBody>
      </p:sp>
    </p:spTree>
    <p:extLst>
      <p:ext uri="{BB962C8B-B14F-4D97-AF65-F5344CB8AC3E}">
        <p14:creationId xmlns:p14="http://schemas.microsoft.com/office/powerpoint/2010/main" val="26912429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15F7B-E12F-0E94-4476-ADEDA3ED8FD2}"/>
              </a:ext>
            </a:extLst>
          </p:cNvPr>
          <p:cNvSpPr>
            <a:spLocks noGrp="1"/>
          </p:cNvSpPr>
          <p:nvPr>
            <p:ph type="title"/>
          </p:nvPr>
        </p:nvSpPr>
        <p:spPr/>
        <p:txBody>
          <a:bodyPr/>
          <a:lstStyle/>
          <a:p>
            <a:r>
              <a:rPr lang="en-AU" dirty="0"/>
              <a:t>Health Star Rating</a:t>
            </a:r>
          </a:p>
        </p:txBody>
      </p:sp>
      <p:sp>
        <p:nvSpPr>
          <p:cNvPr id="3" name="Content Placeholder 2">
            <a:extLst>
              <a:ext uri="{FF2B5EF4-FFF2-40B4-BE49-F238E27FC236}">
                <a16:creationId xmlns:a16="http://schemas.microsoft.com/office/drawing/2014/main" id="{5CBD4B1C-FCAB-3A05-82B4-C4D1ACABCA68}"/>
              </a:ext>
            </a:extLst>
          </p:cNvPr>
          <p:cNvSpPr>
            <a:spLocks noGrp="1"/>
          </p:cNvSpPr>
          <p:nvPr>
            <p:ph idx="1"/>
          </p:nvPr>
        </p:nvSpPr>
        <p:spPr>
          <a:xfrm>
            <a:off x="838200" y="1553592"/>
            <a:ext cx="10515600" cy="5019486"/>
          </a:xfrm>
        </p:spPr>
        <p:txBody>
          <a:bodyPr>
            <a:normAutofit fontScale="92500" lnSpcReduction="20000"/>
          </a:bodyPr>
          <a:lstStyle/>
          <a:p>
            <a:pPr lvl="0">
              <a:lnSpc>
                <a:spcPct val="115000"/>
              </a:lnSpc>
              <a:spcBef>
                <a:spcPts val="50"/>
              </a:spcBef>
              <a:buFont typeface="Symbol" panose="05050102010706020507" pitchFamily="18" charset="2"/>
              <a:buChar char=""/>
            </a:pPr>
            <a:r>
              <a:rPr lang="en-AU" kern="100" dirty="0">
                <a:ea typeface="Aptos" panose="020B0004020202020204" pitchFamily="34" charset="0"/>
              </a:rPr>
              <a:t>The Health Star Rating can be voluntarily added.</a:t>
            </a:r>
          </a:p>
          <a:p>
            <a:pPr lvl="0">
              <a:lnSpc>
                <a:spcPct val="115000"/>
              </a:lnSpc>
              <a:spcBef>
                <a:spcPts val="50"/>
              </a:spcBef>
              <a:buFont typeface="Symbol" panose="05050102010706020507" pitchFamily="18" charset="2"/>
              <a:buChar char=""/>
            </a:pPr>
            <a:r>
              <a:rPr lang="en-AU" kern="100" dirty="0"/>
              <a:t>This system rates the overall nutritional profile of a packaged food.</a:t>
            </a:r>
          </a:p>
          <a:p>
            <a:pPr lvl="0">
              <a:lnSpc>
                <a:spcPct val="115000"/>
              </a:lnSpc>
              <a:spcBef>
                <a:spcPts val="50"/>
              </a:spcBef>
              <a:buFont typeface="Symbol" panose="05050102010706020507" pitchFamily="18" charset="2"/>
              <a:buChar char=""/>
            </a:pPr>
            <a:r>
              <a:rPr lang="en-AU" kern="100" dirty="0"/>
              <a:t>Rating from ½ to 5 stars (higher is better).</a:t>
            </a:r>
          </a:p>
          <a:p>
            <a:pPr lvl="0">
              <a:lnSpc>
                <a:spcPct val="115000"/>
              </a:lnSpc>
              <a:spcBef>
                <a:spcPts val="50"/>
              </a:spcBef>
              <a:buFont typeface="Symbol" panose="05050102010706020507" pitchFamily="18" charset="2"/>
              <a:buChar char=""/>
            </a:pPr>
            <a:r>
              <a:rPr lang="en-AU" kern="100" dirty="0"/>
              <a:t>This rating is based on foods within the same category e.g. don’t compare </a:t>
            </a:r>
            <a:br>
              <a:rPr lang="en-AU" kern="100" dirty="0"/>
            </a:br>
            <a:r>
              <a:rPr lang="en-AU" kern="100" dirty="0"/>
              <a:t>muesli bar and bread.</a:t>
            </a:r>
            <a:endParaRPr lang="en-AU" dirty="0"/>
          </a:p>
        </p:txBody>
      </p:sp>
      <p:pic>
        <p:nvPicPr>
          <p:cNvPr id="4" name="Picture 3">
            <a:extLst>
              <a:ext uri="{FF2B5EF4-FFF2-40B4-BE49-F238E27FC236}">
                <a16:creationId xmlns:a16="http://schemas.microsoft.com/office/drawing/2014/main" id="{54406F9F-6470-BED3-E894-8F0CAD7E3DC4}"/>
              </a:ext>
            </a:extLst>
          </p:cNvPr>
          <p:cNvPicPr>
            <a:picLocks noChangeAspect="1"/>
          </p:cNvPicPr>
          <p:nvPr/>
        </p:nvPicPr>
        <p:blipFill>
          <a:blip r:embed="rId3"/>
          <a:stretch>
            <a:fillRect/>
          </a:stretch>
        </p:blipFill>
        <p:spPr>
          <a:xfrm>
            <a:off x="1239691" y="284922"/>
            <a:ext cx="1158340" cy="1013548"/>
          </a:xfrm>
          <a:prstGeom prst="rect">
            <a:avLst/>
          </a:prstGeom>
        </p:spPr>
      </p:pic>
      <p:pic>
        <p:nvPicPr>
          <p:cNvPr id="5" name="Picture 4" descr="A blue and white label with white text&#10;&#10;AI-generated content may be incorrect.">
            <a:extLst>
              <a:ext uri="{FF2B5EF4-FFF2-40B4-BE49-F238E27FC236}">
                <a16:creationId xmlns:a16="http://schemas.microsoft.com/office/drawing/2014/main" id="{3EF32D56-B414-14ED-B045-8AA4CB0016E5}"/>
              </a:ext>
            </a:extLst>
          </p:cNvPr>
          <p:cNvPicPr>
            <a:picLocks noChangeAspect="1"/>
          </p:cNvPicPr>
          <p:nvPr/>
        </p:nvPicPr>
        <p:blipFill>
          <a:blip r:embed="rId4" cstate="screen">
            <a:extLst>
              <a:ext uri="{28A0092B-C50C-407E-A947-70E740481C1C}">
                <a14:useLocalDpi xmlns:a14="http://schemas.microsoft.com/office/drawing/2010/main"/>
              </a:ext>
            </a:extLst>
          </a:blip>
          <a:srcRect l="177" r="-177" b="30791"/>
          <a:stretch>
            <a:fillRect/>
          </a:stretch>
        </p:blipFill>
        <p:spPr>
          <a:xfrm>
            <a:off x="8818295" y="97147"/>
            <a:ext cx="3114675" cy="1015188"/>
          </a:xfrm>
          <a:prstGeom prst="rect">
            <a:avLst/>
          </a:prstGeom>
        </p:spPr>
      </p:pic>
    </p:spTree>
    <p:extLst>
      <p:ext uri="{BB962C8B-B14F-4D97-AF65-F5344CB8AC3E}">
        <p14:creationId xmlns:p14="http://schemas.microsoft.com/office/powerpoint/2010/main" val="12476098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6457C-ADE5-BA70-DFA5-BF31948DCD91}"/>
              </a:ext>
            </a:extLst>
          </p:cNvPr>
          <p:cNvSpPr>
            <a:spLocks noGrp="1"/>
          </p:cNvSpPr>
          <p:nvPr>
            <p:ph type="title"/>
          </p:nvPr>
        </p:nvSpPr>
        <p:spPr/>
        <p:txBody>
          <a:bodyPr/>
          <a:lstStyle/>
          <a:p>
            <a:r>
              <a:rPr lang="en-AU" dirty="0"/>
              <a:t>Health Star Rating</a:t>
            </a:r>
          </a:p>
        </p:txBody>
      </p:sp>
      <p:sp>
        <p:nvSpPr>
          <p:cNvPr id="3" name="Content Placeholder 2">
            <a:extLst>
              <a:ext uri="{FF2B5EF4-FFF2-40B4-BE49-F238E27FC236}">
                <a16:creationId xmlns:a16="http://schemas.microsoft.com/office/drawing/2014/main" id="{1DB52DCC-A6BD-8C66-4182-69BF85721B2B}"/>
              </a:ext>
            </a:extLst>
          </p:cNvPr>
          <p:cNvSpPr>
            <a:spLocks noGrp="1"/>
          </p:cNvSpPr>
          <p:nvPr>
            <p:ph idx="1"/>
          </p:nvPr>
        </p:nvSpPr>
        <p:spPr>
          <a:xfrm>
            <a:off x="838200" y="1403691"/>
            <a:ext cx="10515600" cy="5205621"/>
          </a:xfrm>
        </p:spPr>
        <p:txBody>
          <a:bodyPr>
            <a:normAutofit/>
          </a:bodyPr>
          <a:lstStyle/>
          <a:p>
            <a:pPr marL="0" indent="0">
              <a:buNone/>
            </a:pPr>
            <a:r>
              <a:rPr lang="en-AU" dirty="0"/>
              <a:t>For packaged food, you can use the Health Star Rating as a food selection guide.</a:t>
            </a:r>
          </a:p>
          <a:p>
            <a:pPr marL="0" indent="0">
              <a:buNone/>
            </a:pPr>
            <a:endParaRPr lang="en-AU" sz="1200" dirty="0"/>
          </a:p>
          <a:p>
            <a:pPr marL="0" indent="0">
              <a:buNone/>
            </a:pPr>
            <a:r>
              <a:rPr lang="en-AU" b="1" dirty="0"/>
              <a:t>Step 1: </a:t>
            </a:r>
            <a:r>
              <a:rPr lang="en-AU" dirty="0"/>
              <a:t>Identify whether food is a core food in the AGHE.</a:t>
            </a:r>
          </a:p>
          <a:p>
            <a:pPr marL="0" indent="0">
              <a:buNone/>
            </a:pPr>
            <a:endParaRPr lang="en-AU" sz="1200" dirty="0"/>
          </a:p>
          <a:p>
            <a:pPr marL="0" indent="0">
              <a:buNone/>
            </a:pPr>
            <a:r>
              <a:rPr lang="en-AU" b="1" dirty="0"/>
              <a:t>Step 2: </a:t>
            </a:r>
            <a:r>
              <a:rPr lang="en-AU" dirty="0"/>
              <a:t>Select a packaged food with </a:t>
            </a:r>
            <a:br>
              <a:rPr lang="en-AU" dirty="0"/>
            </a:br>
            <a:r>
              <a:rPr lang="en-AU" dirty="0"/>
              <a:t>the highest rating in that category.</a:t>
            </a:r>
          </a:p>
        </p:txBody>
      </p:sp>
      <p:pic>
        <p:nvPicPr>
          <p:cNvPr id="4" name="Picture 3" descr="A green circle with white text and stars&#10;&#10;AI-generated content may be incorrect.">
            <a:extLst>
              <a:ext uri="{FF2B5EF4-FFF2-40B4-BE49-F238E27FC236}">
                <a16:creationId xmlns:a16="http://schemas.microsoft.com/office/drawing/2014/main" id="{DB574CDA-7566-50A7-B5B5-B3154ABF192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044379" y="0"/>
            <a:ext cx="1716370" cy="1673931"/>
          </a:xfrm>
          <a:prstGeom prst="rect">
            <a:avLst/>
          </a:prstGeom>
        </p:spPr>
      </p:pic>
    </p:spTree>
    <p:extLst>
      <p:ext uri="{BB962C8B-B14F-4D97-AF65-F5344CB8AC3E}">
        <p14:creationId xmlns:p14="http://schemas.microsoft.com/office/powerpoint/2010/main" val="6954758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EAF9C-54C3-5BE6-4EA7-0002CD09BC40}"/>
              </a:ext>
            </a:extLst>
          </p:cNvPr>
          <p:cNvSpPr>
            <a:spLocks noGrp="1"/>
          </p:cNvSpPr>
          <p:nvPr>
            <p:ph type="title"/>
          </p:nvPr>
        </p:nvSpPr>
        <p:spPr/>
        <p:txBody>
          <a:bodyPr/>
          <a:lstStyle/>
          <a:p>
            <a:r>
              <a:rPr lang="en-AU" dirty="0"/>
              <a:t>Activity 1: Booklet task</a:t>
            </a:r>
          </a:p>
        </p:txBody>
      </p:sp>
      <p:sp>
        <p:nvSpPr>
          <p:cNvPr id="3" name="Content Placeholder 2">
            <a:extLst>
              <a:ext uri="{FF2B5EF4-FFF2-40B4-BE49-F238E27FC236}">
                <a16:creationId xmlns:a16="http://schemas.microsoft.com/office/drawing/2014/main" id="{68781992-B600-CCFA-7111-F920EDD4FE38}"/>
              </a:ext>
            </a:extLst>
          </p:cNvPr>
          <p:cNvSpPr>
            <a:spLocks noGrp="1"/>
          </p:cNvSpPr>
          <p:nvPr>
            <p:ph idx="1"/>
          </p:nvPr>
        </p:nvSpPr>
        <p:spPr>
          <a:xfrm>
            <a:off x="838200" y="1553592"/>
            <a:ext cx="10611678" cy="4979730"/>
          </a:xfrm>
        </p:spPr>
        <p:txBody>
          <a:bodyPr>
            <a:normAutofit/>
          </a:bodyPr>
          <a:lstStyle/>
          <a:p>
            <a:r>
              <a:rPr lang="en-AU" dirty="0"/>
              <a:t>Select 3 products and review the labels.</a:t>
            </a:r>
          </a:p>
          <a:p>
            <a:r>
              <a:rPr lang="en-AU" dirty="0"/>
              <a:t>Identify:</a:t>
            </a:r>
          </a:p>
          <a:p>
            <a:pPr marL="1114425" indent="-571500"/>
            <a:r>
              <a:rPr lang="en-AU" dirty="0"/>
              <a:t>nutritional quality</a:t>
            </a:r>
          </a:p>
          <a:p>
            <a:pPr marL="1114425" indent="-571500"/>
            <a:r>
              <a:rPr lang="en-AU" dirty="0"/>
              <a:t>suggested improvements to enhance nutritional quality</a:t>
            </a:r>
          </a:p>
          <a:p>
            <a:pPr marL="1114425" indent="-571500"/>
            <a:r>
              <a:rPr lang="en-AU" dirty="0"/>
              <a:t>types of claims</a:t>
            </a:r>
          </a:p>
          <a:p>
            <a:pPr marL="1114425" indent="-571500"/>
            <a:r>
              <a:rPr lang="en-AU" dirty="0"/>
              <a:t>appealing images.</a:t>
            </a:r>
          </a:p>
        </p:txBody>
      </p:sp>
    </p:spTree>
    <p:extLst>
      <p:ext uri="{BB962C8B-B14F-4D97-AF65-F5344CB8AC3E}">
        <p14:creationId xmlns:p14="http://schemas.microsoft.com/office/powerpoint/2010/main" val="32495202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89A79-C9C3-671C-95AF-6B42FF5E8A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15AD82-54C4-25E5-B9F4-954A74672AC8}"/>
              </a:ext>
            </a:extLst>
          </p:cNvPr>
          <p:cNvSpPr>
            <a:spLocks noGrp="1"/>
          </p:cNvSpPr>
          <p:nvPr>
            <p:ph type="title"/>
          </p:nvPr>
        </p:nvSpPr>
        <p:spPr/>
        <p:txBody>
          <a:bodyPr/>
          <a:lstStyle/>
          <a:p>
            <a:r>
              <a:rPr lang="en-AU" dirty="0"/>
              <a:t>Lesson 4</a:t>
            </a:r>
          </a:p>
        </p:txBody>
      </p:sp>
    </p:spTree>
    <p:extLst>
      <p:ext uri="{BB962C8B-B14F-4D97-AF65-F5344CB8AC3E}">
        <p14:creationId xmlns:p14="http://schemas.microsoft.com/office/powerpoint/2010/main" val="11703956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BD0C31-0183-CEF8-A7FA-7CA5C7DC0F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A9F384-53C2-C993-E988-96C3BCB35AAF}"/>
              </a:ext>
            </a:extLst>
          </p:cNvPr>
          <p:cNvSpPr>
            <a:spLocks noGrp="1"/>
          </p:cNvSpPr>
          <p:nvPr>
            <p:ph type="title"/>
          </p:nvPr>
        </p:nvSpPr>
        <p:spPr/>
        <p:txBody>
          <a:bodyPr/>
          <a:lstStyle/>
          <a:p>
            <a:r>
              <a:rPr lang="en-AU" b="1" dirty="0"/>
              <a:t>Review</a:t>
            </a:r>
          </a:p>
        </p:txBody>
      </p:sp>
    </p:spTree>
    <p:extLst>
      <p:ext uri="{BB962C8B-B14F-4D97-AF65-F5344CB8AC3E}">
        <p14:creationId xmlns:p14="http://schemas.microsoft.com/office/powerpoint/2010/main" val="24516997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51FA0-B238-C0E2-29AF-A4A01A012A7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B3820C0-B41C-F918-653A-419F25B40788}"/>
              </a:ext>
            </a:extLst>
          </p:cNvPr>
          <p:cNvSpPr txBox="1"/>
          <p:nvPr/>
        </p:nvSpPr>
        <p:spPr>
          <a:xfrm>
            <a:off x="1060450" y="1049960"/>
            <a:ext cx="10071100" cy="1446550"/>
          </a:xfrm>
          <a:prstGeom prst="rect">
            <a:avLst/>
          </a:prstGeom>
          <a:noFill/>
        </p:spPr>
        <p:txBody>
          <a:bodyPr wrap="square" rtlCol="0">
            <a:spAutoFit/>
          </a:bodyPr>
          <a:lstStyle/>
          <a:p>
            <a:pPr algn="ctr"/>
            <a:r>
              <a:rPr lang="en-AU" sz="4400" dirty="0">
                <a:latin typeface="Arial" panose="020B0604020202020204" pitchFamily="34" charset="0"/>
                <a:cs typeface="Arial" panose="020B0604020202020204" pitchFamily="34" charset="0"/>
              </a:rPr>
              <a:t>What is the information that </a:t>
            </a:r>
            <a:r>
              <a:rPr lang="en-AU" sz="4400" u="sng" dirty="0">
                <a:latin typeface="Arial" panose="020B0604020202020204" pitchFamily="34" charset="0"/>
                <a:cs typeface="Arial" panose="020B0604020202020204" pitchFamily="34" charset="0"/>
              </a:rPr>
              <a:t>must</a:t>
            </a:r>
            <a:r>
              <a:rPr lang="en-AU" sz="4400" dirty="0">
                <a:latin typeface="Arial" panose="020B0604020202020204" pitchFamily="34" charset="0"/>
                <a:cs typeface="Arial" panose="020B0604020202020204" pitchFamily="34" charset="0"/>
              </a:rPr>
              <a:t> be included on food labels?</a:t>
            </a:r>
            <a:endParaRPr lang="en-AU" sz="4400" dirty="0"/>
          </a:p>
        </p:txBody>
      </p:sp>
      <p:graphicFrame>
        <p:nvGraphicFramePr>
          <p:cNvPr id="2" name="Table 1">
            <a:extLst>
              <a:ext uri="{FF2B5EF4-FFF2-40B4-BE49-F238E27FC236}">
                <a16:creationId xmlns:a16="http://schemas.microsoft.com/office/drawing/2014/main" id="{0AAE94A4-BB8B-13F7-A6DE-F1292A6D2E05}"/>
              </a:ext>
            </a:extLst>
          </p:cNvPr>
          <p:cNvGraphicFramePr>
            <a:graphicFrameLocks noGrp="1"/>
          </p:cNvGraphicFramePr>
          <p:nvPr>
            <p:extLst>
              <p:ext uri="{D42A27DB-BD31-4B8C-83A1-F6EECF244321}">
                <p14:modId xmlns:p14="http://schemas.microsoft.com/office/powerpoint/2010/main" val="3643276886"/>
              </p:ext>
            </p:extLst>
          </p:nvPr>
        </p:nvGraphicFramePr>
        <p:xfrm>
          <a:off x="1527948" y="2752847"/>
          <a:ext cx="8867554" cy="2781039"/>
        </p:xfrm>
        <a:graphic>
          <a:graphicData uri="http://schemas.openxmlformats.org/drawingml/2006/table">
            <a:tbl>
              <a:tblPr firstRow="1" bandRow="1"/>
              <a:tblGrid>
                <a:gridCol w="4692099">
                  <a:extLst>
                    <a:ext uri="{9D8B030D-6E8A-4147-A177-3AD203B41FA5}">
                      <a16:colId xmlns:a16="http://schemas.microsoft.com/office/drawing/2014/main" val="1736308026"/>
                    </a:ext>
                  </a:extLst>
                </a:gridCol>
                <a:gridCol w="4175455">
                  <a:extLst>
                    <a:ext uri="{9D8B030D-6E8A-4147-A177-3AD203B41FA5}">
                      <a16:colId xmlns:a16="http://schemas.microsoft.com/office/drawing/2014/main" val="2360341160"/>
                    </a:ext>
                  </a:extLst>
                </a:gridCol>
              </a:tblGrid>
              <a:tr h="733395">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b="0" dirty="0">
                          <a:solidFill>
                            <a:sysClr val="windowText" lastClr="000000"/>
                          </a:solidFill>
                          <a:latin typeface="Arial" panose="020B0604020202020204" pitchFamily="34" charset="0"/>
                          <a:cs typeface="Arial" panose="020B0604020202020204" pitchFamily="34" charset="0"/>
                        </a:rPr>
                        <a:t>Name and/or description of the food</a:t>
                      </a:r>
                      <a:endParaRPr lang="en-AU" b="0" dirty="0">
                        <a:solidFill>
                          <a:sysClr val="windowText" lastClr="000000"/>
                        </a:solidFill>
                        <a:latin typeface="Arial" panose="020B0604020202020204" pitchFamily="34" charset="0"/>
                        <a:cs typeface="Arial" panose="020B0604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b="0" dirty="0">
                          <a:solidFill>
                            <a:sysClr val="windowText" lastClr="000000"/>
                          </a:solidFill>
                          <a:latin typeface="Arial" panose="020B0604020202020204" pitchFamily="34" charset="0"/>
                          <a:cs typeface="Arial" panose="020B0604020202020204" pitchFamily="34" charset="0"/>
                        </a:rPr>
                        <a:t>Name and Australian street address of the supplier of food </a:t>
                      </a:r>
                      <a:endParaRPr lang="en-AU" b="0" dirty="0">
                        <a:solidFill>
                          <a:sysClr val="windowText" lastClr="000000"/>
                        </a:solidFill>
                        <a:latin typeface="Arial" panose="020B0604020202020204" pitchFamily="34" charset="0"/>
                        <a:cs typeface="Arial" panose="020B0604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894840"/>
                  </a:ext>
                </a:extLst>
              </a:tr>
              <a:tr h="42490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AU" b="0" dirty="0">
                          <a:solidFill>
                            <a:sysClr val="windowText" lastClr="000000"/>
                          </a:solidFill>
                          <a:latin typeface="Arial" panose="020B0604020202020204" pitchFamily="34" charset="0"/>
                          <a:cs typeface="Arial" panose="020B0604020202020204" pitchFamily="34" charset="0"/>
                        </a:rPr>
                        <a:t>‘Lot’ number (for traceability)</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AU" b="0" dirty="0">
                          <a:solidFill>
                            <a:sysClr val="windowText" lastClr="000000"/>
                          </a:solidFill>
                          <a:latin typeface="Arial" panose="020B0604020202020204" pitchFamily="34" charset="0"/>
                          <a:cs typeface="Arial" panose="020B0604020202020204" pitchFamily="34" charset="0"/>
                        </a:rPr>
                        <a:t>List of ingredients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78835426"/>
                  </a:ext>
                </a:extLst>
              </a:tr>
              <a:tr h="42490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AU" b="0" dirty="0">
                          <a:solidFill>
                            <a:sysClr val="windowText" lastClr="000000"/>
                          </a:solidFill>
                          <a:latin typeface="Arial" panose="020B0604020202020204" pitchFamily="34" charset="0"/>
                          <a:cs typeface="Arial" panose="020B0604020202020204" pitchFamily="34" charset="0"/>
                        </a:rPr>
                        <a:t>Date mark (use by or best before)</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AU" b="0" dirty="0">
                          <a:solidFill>
                            <a:sysClr val="windowText" lastClr="000000"/>
                          </a:solidFill>
                          <a:latin typeface="Arial" panose="020B0604020202020204" pitchFamily="34" charset="0"/>
                          <a:cs typeface="Arial" panose="020B0604020202020204" pitchFamily="34" charset="0"/>
                        </a:rPr>
                        <a:t>Nutrition information panel (NIP)</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8044789"/>
                  </a:ext>
                </a:extLst>
              </a:tr>
              <a:tr h="76190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AU" b="0" dirty="0">
                          <a:solidFill>
                            <a:sysClr val="windowText" lastClr="000000"/>
                          </a:solidFill>
                          <a:latin typeface="Arial" panose="020B0604020202020204" pitchFamily="34" charset="0"/>
                          <a:cs typeface="Arial" panose="020B0604020202020204" pitchFamily="34" charset="0"/>
                        </a:rPr>
                        <a:t>Country of origin of the food</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b="0" dirty="0">
                          <a:solidFill>
                            <a:sysClr val="windowText" lastClr="000000"/>
                          </a:solidFill>
                          <a:latin typeface="Arial" panose="020B0604020202020204" pitchFamily="34" charset="0"/>
                          <a:cs typeface="Arial" panose="020B0604020202020204" pitchFamily="34" charset="0"/>
                        </a:rPr>
                        <a:t>Warning and advisory statements and declarations (e.g. for allergens)</a:t>
                      </a:r>
                      <a:endParaRPr lang="en-AU" b="0" dirty="0">
                        <a:solidFill>
                          <a:sysClr val="windowText" lastClr="000000"/>
                        </a:solidFill>
                        <a:latin typeface="Arial" panose="020B0604020202020204" pitchFamily="34" charset="0"/>
                        <a:cs typeface="Arial" panose="020B0604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15750850"/>
                  </a:ext>
                </a:extLst>
              </a:tr>
              <a:tr h="43593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AU" sz="1800" b="0" kern="1200" dirty="0">
                          <a:solidFill>
                            <a:sysClr val="windowText" lastClr="000000"/>
                          </a:solidFill>
                          <a:latin typeface="Arial" panose="020B0604020202020204" pitchFamily="34" charset="0"/>
                          <a:ea typeface="+mn-ea"/>
                          <a:cs typeface="Arial" panose="020B0604020202020204" pitchFamily="34" charset="0"/>
                        </a:rPr>
                        <a:t>Directions for use and storage (some foods)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AU" sz="1800" b="0" kern="1200" dirty="0">
                        <a:solidFill>
                          <a:sysClr val="windowText" lastClr="000000"/>
                        </a:solidFill>
                        <a:latin typeface="Arial" panose="020B0604020202020204" pitchFamily="34" charset="0"/>
                        <a:ea typeface="+mn-ea"/>
                        <a:cs typeface="Arial" panose="020B0604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74002495"/>
                  </a:ext>
                </a:extLst>
              </a:tr>
            </a:tbl>
          </a:graphicData>
        </a:graphic>
      </p:graphicFrame>
    </p:spTree>
    <p:extLst>
      <p:ext uri="{BB962C8B-B14F-4D97-AF65-F5344CB8AC3E}">
        <p14:creationId xmlns:p14="http://schemas.microsoft.com/office/powerpoint/2010/main" val="1881812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9BA3C-9E75-1EA2-EE89-BA059071457C}"/>
              </a:ext>
            </a:extLst>
          </p:cNvPr>
          <p:cNvSpPr>
            <a:spLocks noGrp="1"/>
          </p:cNvSpPr>
          <p:nvPr>
            <p:ph type="title"/>
          </p:nvPr>
        </p:nvSpPr>
        <p:spPr>
          <a:xfrm>
            <a:off x="838200" y="310819"/>
            <a:ext cx="10515600" cy="1325563"/>
          </a:xfrm>
        </p:spPr>
        <p:txBody>
          <a:bodyPr/>
          <a:lstStyle/>
          <a:p>
            <a:r>
              <a:rPr lang="en-AU" dirty="0">
                <a:solidFill>
                  <a:schemeClr val="tx1"/>
                </a:solidFill>
              </a:rPr>
              <a:t>What is the Health Star Rating?</a:t>
            </a:r>
          </a:p>
        </p:txBody>
      </p:sp>
      <p:sp>
        <p:nvSpPr>
          <p:cNvPr id="3" name="Content Placeholder 2">
            <a:extLst>
              <a:ext uri="{FF2B5EF4-FFF2-40B4-BE49-F238E27FC236}">
                <a16:creationId xmlns:a16="http://schemas.microsoft.com/office/drawing/2014/main" id="{A53D116A-C395-0B23-84E3-9781E98A46D9}"/>
              </a:ext>
            </a:extLst>
          </p:cNvPr>
          <p:cNvSpPr>
            <a:spLocks noGrp="1"/>
          </p:cNvSpPr>
          <p:nvPr>
            <p:ph idx="1"/>
          </p:nvPr>
        </p:nvSpPr>
        <p:spPr/>
        <p:txBody>
          <a:bodyPr>
            <a:normAutofit fontScale="92500"/>
          </a:bodyPr>
          <a:lstStyle/>
          <a:p>
            <a:pPr lvl="0">
              <a:lnSpc>
                <a:spcPct val="115000"/>
              </a:lnSpc>
              <a:spcBef>
                <a:spcPts val="50"/>
              </a:spcBef>
              <a:buFont typeface="Symbol" panose="05050102010706020507" pitchFamily="18" charset="2"/>
              <a:buChar char=""/>
            </a:pPr>
            <a:r>
              <a:rPr lang="en-AU" kern="100" dirty="0"/>
              <a:t>A system that rates the overall nutritional profile of a packaged food.</a:t>
            </a:r>
          </a:p>
          <a:p>
            <a:pPr lvl="0">
              <a:lnSpc>
                <a:spcPct val="115000"/>
              </a:lnSpc>
              <a:spcBef>
                <a:spcPts val="50"/>
              </a:spcBef>
              <a:buFont typeface="Symbol" panose="05050102010706020507" pitchFamily="18" charset="2"/>
              <a:buChar char=""/>
            </a:pPr>
            <a:r>
              <a:rPr lang="en-AU" kern="100" dirty="0"/>
              <a:t>Rating from ½ to 5 stars (higher is better).</a:t>
            </a:r>
          </a:p>
          <a:p>
            <a:pPr lvl="0">
              <a:lnSpc>
                <a:spcPct val="115000"/>
              </a:lnSpc>
              <a:spcBef>
                <a:spcPts val="50"/>
              </a:spcBef>
              <a:buFont typeface="Symbol" panose="05050102010706020507" pitchFamily="18" charset="2"/>
              <a:buChar char=""/>
            </a:pPr>
            <a:r>
              <a:rPr lang="en-AU" kern="100" dirty="0"/>
              <a:t>This rating is based on foods within the same category e.g. don’t compare muesli bar and bread.</a:t>
            </a:r>
            <a:endParaRPr lang="en-AU" dirty="0"/>
          </a:p>
        </p:txBody>
      </p:sp>
      <p:pic>
        <p:nvPicPr>
          <p:cNvPr id="4" name="Picture 3" descr="A blue and white label with white text&#10;&#10;AI-generated content may be incorrect.">
            <a:extLst>
              <a:ext uri="{FF2B5EF4-FFF2-40B4-BE49-F238E27FC236}">
                <a16:creationId xmlns:a16="http://schemas.microsoft.com/office/drawing/2014/main" id="{E4BB3CAC-3545-4D36-EEB6-5F8496A9EA68}"/>
              </a:ext>
            </a:extLst>
          </p:cNvPr>
          <p:cNvPicPr>
            <a:picLocks noChangeAspect="1"/>
          </p:cNvPicPr>
          <p:nvPr/>
        </p:nvPicPr>
        <p:blipFill>
          <a:blip r:embed="rId3" cstate="screen">
            <a:extLst>
              <a:ext uri="{28A0092B-C50C-407E-A947-70E740481C1C}">
                <a14:useLocalDpi xmlns:a14="http://schemas.microsoft.com/office/drawing/2010/main"/>
              </a:ext>
            </a:extLst>
          </a:blip>
          <a:srcRect l="177" r="-177" b="30791"/>
          <a:stretch>
            <a:fillRect/>
          </a:stretch>
        </p:blipFill>
        <p:spPr>
          <a:xfrm>
            <a:off x="6823710" y="5459378"/>
            <a:ext cx="3114675" cy="1015188"/>
          </a:xfrm>
          <a:prstGeom prst="rect">
            <a:avLst/>
          </a:prstGeom>
        </p:spPr>
      </p:pic>
    </p:spTree>
    <p:extLst>
      <p:ext uri="{BB962C8B-B14F-4D97-AF65-F5344CB8AC3E}">
        <p14:creationId xmlns:p14="http://schemas.microsoft.com/office/powerpoint/2010/main" val="2878088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BB2989-A625-CA13-9A59-B54B1EE1040D}"/>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5EC49B-0BFF-C7F0-2D8C-CEB25643E7C0}"/>
              </a:ext>
            </a:extLst>
          </p:cNvPr>
          <p:cNvSpPr>
            <a:spLocks noGrp="1"/>
          </p:cNvSpPr>
          <p:nvPr>
            <p:ph idx="1"/>
          </p:nvPr>
        </p:nvSpPr>
        <p:spPr/>
        <p:txBody>
          <a:bodyPr/>
          <a:lstStyle/>
          <a:p>
            <a:r>
              <a:rPr lang="en-AU" dirty="0"/>
              <a:t>Success criteria:</a:t>
            </a:r>
          </a:p>
        </p:txBody>
      </p:sp>
      <p:sp>
        <p:nvSpPr>
          <p:cNvPr id="3" name="Content Placeholder 2">
            <a:extLst>
              <a:ext uri="{FF2B5EF4-FFF2-40B4-BE49-F238E27FC236}">
                <a16:creationId xmlns:a16="http://schemas.microsoft.com/office/drawing/2014/main" id="{6F69C193-72C2-BB34-76CC-E1B86973DBF8}"/>
              </a:ext>
            </a:extLst>
          </p:cNvPr>
          <p:cNvSpPr>
            <a:spLocks noGrp="1"/>
          </p:cNvSpPr>
          <p:nvPr>
            <p:ph idx="10"/>
          </p:nvPr>
        </p:nvSpPr>
        <p:spPr>
          <a:xfrm>
            <a:off x="861495" y="708822"/>
            <a:ext cx="10515600" cy="1939130"/>
          </a:xfrm>
        </p:spPr>
        <p:txBody>
          <a:bodyPr>
            <a:normAutofit/>
          </a:bodyPr>
          <a:lstStyle/>
          <a:p>
            <a:r>
              <a:rPr lang="en-AU" dirty="0"/>
              <a:t>Learning intention: </a:t>
            </a:r>
            <a:r>
              <a:rPr lang="en-AU" b="0" dirty="0"/>
              <a:t>To identify strategies for managing food allergies in different settings.</a:t>
            </a:r>
          </a:p>
        </p:txBody>
      </p:sp>
      <p:sp>
        <p:nvSpPr>
          <p:cNvPr id="4" name="Content Placeholder 3">
            <a:extLst>
              <a:ext uri="{FF2B5EF4-FFF2-40B4-BE49-F238E27FC236}">
                <a16:creationId xmlns:a16="http://schemas.microsoft.com/office/drawing/2014/main" id="{489FB4DF-28ED-7C72-AB23-208067FB3E6F}"/>
              </a:ext>
            </a:extLst>
          </p:cNvPr>
          <p:cNvSpPr>
            <a:spLocks noGrp="1"/>
          </p:cNvSpPr>
          <p:nvPr>
            <p:ph idx="11"/>
          </p:nvPr>
        </p:nvSpPr>
        <p:spPr>
          <a:xfrm>
            <a:off x="838199" y="3780062"/>
            <a:ext cx="10894889" cy="2920541"/>
          </a:xfrm>
        </p:spPr>
        <p:txBody>
          <a:bodyPr>
            <a:normAutofit/>
          </a:bodyPr>
          <a:lstStyle/>
          <a:p>
            <a:r>
              <a:rPr lang="en-AU" dirty="0"/>
              <a:t>at least 4 strategies in each setting. </a:t>
            </a:r>
          </a:p>
        </p:txBody>
      </p:sp>
    </p:spTree>
    <p:extLst>
      <p:ext uri="{BB962C8B-B14F-4D97-AF65-F5344CB8AC3E}">
        <p14:creationId xmlns:p14="http://schemas.microsoft.com/office/powerpoint/2010/main" val="25772748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8374A-80EA-9015-D571-1A7E0A00E1A2}"/>
              </a:ext>
            </a:extLst>
          </p:cNvPr>
          <p:cNvSpPr>
            <a:spLocks noGrp="1"/>
          </p:cNvSpPr>
          <p:nvPr>
            <p:ph type="title"/>
          </p:nvPr>
        </p:nvSpPr>
        <p:spPr/>
        <p:txBody>
          <a:bodyPr/>
          <a:lstStyle/>
          <a:p>
            <a:r>
              <a:rPr lang="en-AU" dirty="0"/>
              <a:t>Allergies</a:t>
            </a:r>
          </a:p>
        </p:txBody>
      </p:sp>
      <p:sp>
        <p:nvSpPr>
          <p:cNvPr id="3" name="Content Placeholder 2">
            <a:extLst>
              <a:ext uri="{FF2B5EF4-FFF2-40B4-BE49-F238E27FC236}">
                <a16:creationId xmlns:a16="http://schemas.microsoft.com/office/drawing/2014/main" id="{B2D79AB8-1824-6134-EDC0-EAB901BAA99C}"/>
              </a:ext>
            </a:extLst>
          </p:cNvPr>
          <p:cNvSpPr>
            <a:spLocks noGrp="1"/>
          </p:cNvSpPr>
          <p:nvPr>
            <p:ph idx="1"/>
          </p:nvPr>
        </p:nvSpPr>
        <p:spPr>
          <a:xfrm>
            <a:off x="838200" y="1553592"/>
            <a:ext cx="10515600" cy="5098999"/>
          </a:xfrm>
        </p:spPr>
        <p:txBody>
          <a:bodyPr>
            <a:normAutofit fontScale="92500" lnSpcReduction="20000"/>
          </a:bodyPr>
          <a:lstStyle/>
          <a:p>
            <a:pPr lvl="0">
              <a:lnSpc>
                <a:spcPct val="115000"/>
              </a:lnSpc>
              <a:spcBef>
                <a:spcPts val="50"/>
              </a:spcBef>
              <a:buFont typeface="Symbol" panose="05050102010706020507" pitchFamily="18" charset="2"/>
              <a:buChar char=""/>
            </a:pPr>
            <a:r>
              <a:rPr lang="en-US" kern="100" dirty="0">
                <a:ea typeface="Aptos" panose="020B0004020202020204" pitchFamily="34" charset="0"/>
              </a:rPr>
              <a:t>Allergy: immune system reacts to substances in the environment that are harmless for most people. </a:t>
            </a:r>
          </a:p>
          <a:p>
            <a:pPr>
              <a:lnSpc>
                <a:spcPct val="115000"/>
              </a:lnSpc>
              <a:spcBef>
                <a:spcPts val="50"/>
              </a:spcBef>
              <a:buFont typeface="Symbol" panose="05050102010706020507" pitchFamily="18" charset="2"/>
              <a:buChar char=""/>
            </a:pPr>
            <a:r>
              <a:rPr lang="en-US" kern="100" dirty="0">
                <a:ea typeface="Aptos" panose="020B0004020202020204" pitchFamily="34" charset="0"/>
              </a:rPr>
              <a:t>Examples: pollen, mould, dust mites, insect bites and </a:t>
            </a:r>
            <a:r>
              <a:rPr lang="en-US" b="1" kern="100" dirty="0">
                <a:ea typeface="Aptos" panose="020B0004020202020204" pitchFamily="34" charset="0"/>
              </a:rPr>
              <a:t>food</a:t>
            </a:r>
            <a:r>
              <a:rPr lang="en-US" kern="100" dirty="0">
                <a:ea typeface="Aptos" panose="020B0004020202020204" pitchFamily="34" charset="0"/>
              </a:rPr>
              <a:t>.</a:t>
            </a:r>
          </a:p>
          <a:p>
            <a:pPr lvl="0">
              <a:lnSpc>
                <a:spcPct val="115000"/>
              </a:lnSpc>
              <a:spcBef>
                <a:spcPts val="50"/>
              </a:spcBef>
              <a:buFont typeface="Symbol" panose="05050102010706020507" pitchFamily="18" charset="2"/>
              <a:buChar char=""/>
            </a:pPr>
            <a:r>
              <a:rPr lang="en-US" kern="100" dirty="0"/>
              <a:t>Response: immune system releases large amount of chemicals leading to signs and symptoms of an allergic reaction.</a:t>
            </a:r>
            <a:endParaRPr lang="en-AU" kern="100" dirty="0"/>
          </a:p>
        </p:txBody>
      </p:sp>
    </p:spTree>
    <p:extLst>
      <p:ext uri="{BB962C8B-B14F-4D97-AF65-F5344CB8AC3E}">
        <p14:creationId xmlns:p14="http://schemas.microsoft.com/office/powerpoint/2010/main" val="35277041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80D10-D69D-202A-E16F-86ECEFE5177F}"/>
              </a:ext>
            </a:extLst>
          </p:cNvPr>
          <p:cNvSpPr>
            <a:spLocks noGrp="1"/>
          </p:cNvSpPr>
          <p:nvPr>
            <p:ph type="title"/>
          </p:nvPr>
        </p:nvSpPr>
        <p:spPr/>
        <p:txBody>
          <a:bodyPr/>
          <a:lstStyle/>
          <a:p>
            <a:r>
              <a:rPr lang="en-AU" dirty="0"/>
              <a:t>Allergies</a:t>
            </a:r>
          </a:p>
        </p:txBody>
      </p:sp>
      <p:sp>
        <p:nvSpPr>
          <p:cNvPr id="3" name="Content Placeholder 2">
            <a:extLst>
              <a:ext uri="{FF2B5EF4-FFF2-40B4-BE49-F238E27FC236}">
                <a16:creationId xmlns:a16="http://schemas.microsoft.com/office/drawing/2014/main" id="{362583AE-8822-C25C-EA50-623ACE31A9AE}"/>
              </a:ext>
            </a:extLst>
          </p:cNvPr>
          <p:cNvSpPr>
            <a:spLocks noGrp="1"/>
          </p:cNvSpPr>
          <p:nvPr>
            <p:ph idx="1"/>
          </p:nvPr>
        </p:nvSpPr>
        <p:spPr>
          <a:xfrm>
            <a:off x="838200" y="1553592"/>
            <a:ext cx="10515600" cy="4886965"/>
          </a:xfrm>
        </p:spPr>
        <p:txBody>
          <a:bodyPr>
            <a:normAutofit fontScale="92500" lnSpcReduction="10000"/>
          </a:bodyPr>
          <a:lstStyle/>
          <a:p>
            <a:pPr lvl="0">
              <a:lnSpc>
                <a:spcPct val="115000"/>
              </a:lnSpc>
              <a:spcBef>
                <a:spcPts val="50"/>
              </a:spcBef>
              <a:buFont typeface="Symbol" panose="05050102010706020507" pitchFamily="18" charset="2"/>
              <a:buChar char=""/>
            </a:pPr>
            <a:r>
              <a:rPr lang="en-US" kern="100" dirty="0">
                <a:ea typeface="Aptos" panose="020B0004020202020204" pitchFamily="34" charset="0"/>
              </a:rPr>
              <a:t>An allergic reaction can involve the gut, skin, breathing and/or heart systems.</a:t>
            </a:r>
          </a:p>
          <a:p>
            <a:pPr lvl="0">
              <a:lnSpc>
                <a:spcPct val="115000"/>
              </a:lnSpc>
              <a:spcBef>
                <a:spcPts val="50"/>
              </a:spcBef>
              <a:buFont typeface="Symbol" panose="05050102010706020507" pitchFamily="18" charset="2"/>
              <a:buChar char=""/>
            </a:pPr>
            <a:r>
              <a:rPr lang="en-US" kern="100" dirty="0">
                <a:ea typeface="Aptos" panose="020B0004020202020204" pitchFamily="34" charset="0"/>
              </a:rPr>
              <a:t>Symptoms can be mild to moderate or severe (known as anaphylaxis). </a:t>
            </a:r>
          </a:p>
          <a:p>
            <a:pPr>
              <a:lnSpc>
                <a:spcPct val="115000"/>
              </a:lnSpc>
              <a:spcBef>
                <a:spcPts val="50"/>
              </a:spcBef>
              <a:buFont typeface="Symbol" panose="05050102010706020507" pitchFamily="18" charset="2"/>
              <a:buChar char=""/>
            </a:pPr>
            <a:r>
              <a:rPr lang="en-US" kern="100" dirty="0"/>
              <a:t>Anaphylaxis is a life-threatening emergency as it affects breathing and blood pressure.</a:t>
            </a:r>
          </a:p>
        </p:txBody>
      </p:sp>
    </p:spTree>
    <p:extLst>
      <p:ext uri="{BB962C8B-B14F-4D97-AF65-F5344CB8AC3E}">
        <p14:creationId xmlns:p14="http://schemas.microsoft.com/office/powerpoint/2010/main" val="3977588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7B805FF-E940-4CFE-77E1-91D6C54CA4C5}"/>
              </a:ext>
            </a:extLst>
          </p:cNvPr>
          <p:cNvSpPr txBox="1"/>
          <p:nvPr/>
        </p:nvSpPr>
        <p:spPr>
          <a:xfrm>
            <a:off x="1005841" y="445770"/>
            <a:ext cx="10355580" cy="1446550"/>
          </a:xfrm>
          <a:prstGeom prst="rect">
            <a:avLst/>
          </a:prstGeom>
          <a:noFill/>
        </p:spPr>
        <p:txBody>
          <a:bodyPr wrap="square" rtlCol="0">
            <a:spAutoFit/>
          </a:bodyPr>
          <a:lstStyle/>
          <a:p>
            <a:r>
              <a:rPr lang="en-AU" sz="4400" dirty="0">
                <a:latin typeface="Arial" panose="020B0604020202020204" pitchFamily="34" charset="0"/>
                <a:cs typeface="Arial" panose="020B0604020202020204" pitchFamily="34" charset="0"/>
              </a:rPr>
              <a:t>Eating healthy foods is important for a healthy life. </a:t>
            </a:r>
          </a:p>
        </p:txBody>
      </p:sp>
      <p:sp>
        <p:nvSpPr>
          <p:cNvPr id="4" name="TextBox 3">
            <a:extLst>
              <a:ext uri="{FF2B5EF4-FFF2-40B4-BE49-F238E27FC236}">
                <a16:creationId xmlns:a16="http://schemas.microsoft.com/office/drawing/2014/main" id="{B078ADD6-A486-6D1A-90D1-03261E56C0AA}"/>
              </a:ext>
            </a:extLst>
          </p:cNvPr>
          <p:cNvSpPr txBox="1"/>
          <p:nvPr/>
        </p:nvSpPr>
        <p:spPr>
          <a:xfrm>
            <a:off x="1005841" y="2179945"/>
            <a:ext cx="10355580" cy="2123658"/>
          </a:xfrm>
          <a:prstGeom prst="rect">
            <a:avLst/>
          </a:prstGeom>
          <a:noFill/>
        </p:spPr>
        <p:txBody>
          <a:bodyPr wrap="square" rtlCol="0">
            <a:spAutoFit/>
          </a:bodyPr>
          <a:lstStyle/>
          <a:p>
            <a:r>
              <a:rPr lang="en-AU" sz="4400" dirty="0">
                <a:latin typeface="Arial" panose="020B0604020202020204" pitchFamily="34" charset="0"/>
                <a:cs typeface="Arial" panose="020B0604020202020204" pitchFamily="34" charset="0"/>
              </a:rPr>
              <a:t>Despite this importance, nutrition promotion through advertising is not as prevalent as it should be.</a:t>
            </a:r>
          </a:p>
        </p:txBody>
      </p:sp>
      <p:sp>
        <p:nvSpPr>
          <p:cNvPr id="5" name="TextBox 4">
            <a:extLst>
              <a:ext uri="{FF2B5EF4-FFF2-40B4-BE49-F238E27FC236}">
                <a16:creationId xmlns:a16="http://schemas.microsoft.com/office/drawing/2014/main" id="{0624035F-0F8E-0957-49E7-D0807D7CCB98}"/>
              </a:ext>
            </a:extLst>
          </p:cNvPr>
          <p:cNvSpPr txBox="1"/>
          <p:nvPr/>
        </p:nvSpPr>
        <p:spPr>
          <a:xfrm>
            <a:off x="1005840" y="4693265"/>
            <a:ext cx="9246869" cy="1446550"/>
          </a:xfrm>
          <a:prstGeom prst="rect">
            <a:avLst/>
          </a:prstGeom>
          <a:noFill/>
        </p:spPr>
        <p:txBody>
          <a:bodyPr wrap="square">
            <a:spAutoFit/>
          </a:bodyPr>
          <a:lstStyle/>
          <a:p>
            <a:r>
              <a:rPr lang="en-AU" sz="4400" dirty="0">
                <a:latin typeface="Arial" panose="020B0604020202020204" pitchFamily="34" charset="0"/>
                <a:cs typeface="Arial" panose="020B0604020202020204" pitchFamily="34" charset="0"/>
              </a:rPr>
              <a:t>When was the last time you saw advertising on healthy eating?</a:t>
            </a:r>
            <a:endParaRPr lang="en-AU" sz="4400" dirty="0"/>
          </a:p>
        </p:txBody>
      </p:sp>
    </p:spTree>
    <p:extLst>
      <p:ext uri="{BB962C8B-B14F-4D97-AF65-F5344CB8AC3E}">
        <p14:creationId xmlns:p14="http://schemas.microsoft.com/office/powerpoint/2010/main" val="459356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C44B9-F366-34B7-5A31-52E6E21DFA94}"/>
              </a:ext>
            </a:extLst>
          </p:cNvPr>
          <p:cNvSpPr>
            <a:spLocks noGrp="1"/>
          </p:cNvSpPr>
          <p:nvPr>
            <p:ph type="title"/>
          </p:nvPr>
        </p:nvSpPr>
        <p:spPr/>
        <p:txBody>
          <a:bodyPr/>
          <a:lstStyle/>
          <a:p>
            <a:r>
              <a:rPr lang="en-AU" dirty="0"/>
              <a:t>Allergic reactions</a:t>
            </a:r>
          </a:p>
        </p:txBody>
      </p:sp>
      <p:pic>
        <p:nvPicPr>
          <p:cNvPr id="4" name="Picture 3">
            <a:extLst>
              <a:ext uri="{FF2B5EF4-FFF2-40B4-BE49-F238E27FC236}">
                <a16:creationId xmlns:a16="http://schemas.microsoft.com/office/drawing/2014/main" id="{4D77E38E-B968-3F3E-39A0-190BE619F7B8}"/>
              </a:ext>
            </a:extLst>
          </p:cNvPr>
          <p:cNvPicPr>
            <a:picLocks noChangeAspect="1"/>
          </p:cNvPicPr>
          <p:nvPr/>
        </p:nvPicPr>
        <p:blipFill>
          <a:blip r:embed="rId3"/>
          <a:stretch>
            <a:fillRect/>
          </a:stretch>
        </p:blipFill>
        <p:spPr>
          <a:xfrm>
            <a:off x="3120390" y="1216745"/>
            <a:ext cx="6126797" cy="5222426"/>
          </a:xfrm>
          <a:prstGeom prst="rect">
            <a:avLst/>
          </a:prstGeom>
        </p:spPr>
      </p:pic>
    </p:spTree>
    <p:extLst>
      <p:ext uri="{BB962C8B-B14F-4D97-AF65-F5344CB8AC3E}">
        <p14:creationId xmlns:p14="http://schemas.microsoft.com/office/powerpoint/2010/main" val="34194131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DC682-5A1C-BEC7-0BB7-11145F42B2B6}"/>
              </a:ext>
            </a:extLst>
          </p:cNvPr>
          <p:cNvSpPr>
            <a:spLocks noGrp="1"/>
          </p:cNvSpPr>
          <p:nvPr>
            <p:ph type="title"/>
          </p:nvPr>
        </p:nvSpPr>
        <p:spPr/>
        <p:txBody>
          <a:bodyPr/>
          <a:lstStyle/>
          <a:p>
            <a:r>
              <a:rPr lang="en-AU" dirty="0"/>
              <a:t>Common food allergens</a:t>
            </a:r>
          </a:p>
        </p:txBody>
      </p:sp>
      <p:pic>
        <p:nvPicPr>
          <p:cNvPr id="4" name="Picture 3">
            <a:extLst>
              <a:ext uri="{FF2B5EF4-FFF2-40B4-BE49-F238E27FC236}">
                <a16:creationId xmlns:a16="http://schemas.microsoft.com/office/drawing/2014/main" id="{17ED8CC5-AC47-2A42-635F-4BACDD2C7E70}"/>
              </a:ext>
            </a:extLst>
          </p:cNvPr>
          <p:cNvPicPr>
            <a:picLocks noChangeAspect="1"/>
          </p:cNvPicPr>
          <p:nvPr/>
        </p:nvPicPr>
        <p:blipFill>
          <a:blip r:embed="rId3"/>
          <a:stretch>
            <a:fillRect/>
          </a:stretch>
        </p:blipFill>
        <p:spPr>
          <a:xfrm>
            <a:off x="3781333" y="1207556"/>
            <a:ext cx="4629334" cy="5369030"/>
          </a:xfrm>
          <a:prstGeom prst="rect">
            <a:avLst/>
          </a:prstGeom>
        </p:spPr>
      </p:pic>
    </p:spTree>
    <p:extLst>
      <p:ext uri="{BB962C8B-B14F-4D97-AF65-F5344CB8AC3E}">
        <p14:creationId xmlns:p14="http://schemas.microsoft.com/office/powerpoint/2010/main" val="2747204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CD119-C09B-E5DD-6339-DE86B9A7FDD2}"/>
              </a:ext>
            </a:extLst>
          </p:cNvPr>
          <p:cNvSpPr>
            <a:spLocks noGrp="1"/>
          </p:cNvSpPr>
          <p:nvPr>
            <p:ph type="title"/>
          </p:nvPr>
        </p:nvSpPr>
        <p:spPr/>
        <p:txBody>
          <a:bodyPr/>
          <a:lstStyle/>
          <a:p>
            <a:r>
              <a:rPr lang="en-AU" dirty="0"/>
              <a:t>Food allergen labelling</a:t>
            </a:r>
          </a:p>
        </p:txBody>
      </p:sp>
      <p:sp>
        <p:nvSpPr>
          <p:cNvPr id="3" name="Content Placeholder 2">
            <a:extLst>
              <a:ext uri="{FF2B5EF4-FFF2-40B4-BE49-F238E27FC236}">
                <a16:creationId xmlns:a16="http://schemas.microsoft.com/office/drawing/2014/main" id="{4BE9BC1F-46AD-9A5F-9EC4-4CE1E8462D61}"/>
              </a:ext>
            </a:extLst>
          </p:cNvPr>
          <p:cNvSpPr>
            <a:spLocks noGrp="1"/>
          </p:cNvSpPr>
          <p:nvPr>
            <p:ph idx="1"/>
          </p:nvPr>
        </p:nvSpPr>
        <p:spPr>
          <a:xfrm>
            <a:off x="838200" y="1553592"/>
            <a:ext cx="10515600" cy="4913469"/>
          </a:xfrm>
        </p:spPr>
        <p:txBody>
          <a:bodyPr>
            <a:normAutofit fontScale="92500" lnSpcReduction="20000"/>
          </a:bodyPr>
          <a:lstStyle/>
          <a:p>
            <a:pPr lvl="0">
              <a:lnSpc>
                <a:spcPct val="115000"/>
              </a:lnSpc>
              <a:spcBef>
                <a:spcPts val="50"/>
              </a:spcBef>
              <a:buFont typeface="Symbol" panose="05050102010706020507" pitchFamily="18" charset="2"/>
              <a:buChar char=""/>
            </a:pPr>
            <a:r>
              <a:rPr lang="en-US" kern="100" dirty="0"/>
              <a:t>Allergens must be declared in the ingredient list of foods using the exact name and </a:t>
            </a:r>
            <a:r>
              <a:rPr lang="en-US" b="1" kern="100" dirty="0"/>
              <a:t>bolded </a:t>
            </a:r>
            <a:r>
              <a:rPr lang="en-US" kern="100" dirty="0"/>
              <a:t>text e.g. </a:t>
            </a:r>
            <a:r>
              <a:rPr lang="en-US" dirty="0"/>
              <a:t>cheese (</a:t>
            </a:r>
            <a:r>
              <a:rPr lang="en-US" b="1" dirty="0"/>
              <a:t>milk</a:t>
            </a:r>
            <a:r>
              <a:rPr lang="en-US" dirty="0"/>
              <a:t>) or </a:t>
            </a:r>
            <a:r>
              <a:rPr lang="en-US" b="1" dirty="0"/>
              <a:t>milk </a:t>
            </a:r>
            <a:r>
              <a:rPr lang="en-US" dirty="0"/>
              <a:t>powder.</a:t>
            </a:r>
          </a:p>
          <a:p>
            <a:pPr lvl="0">
              <a:lnSpc>
                <a:spcPct val="115000"/>
              </a:lnSpc>
              <a:spcBef>
                <a:spcPts val="50"/>
              </a:spcBef>
              <a:buFont typeface="Symbol" panose="05050102010706020507" pitchFamily="18" charset="2"/>
              <a:buChar char=""/>
            </a:pPr>
            <a:r>
              <a:rPr lang="en-US" kern="100" dirty="0"/>
              <a:t>A bolded, separate allergen summary statement starting with the word ‘contains’ also needs to be provided near the </a:t>
            </a:r>
            <a:br>
              <a:rPr lang="en-US" kern="100" dirty="0"/>
            </a:br>
            <a:r>
              <a:rPr lang="en-US" kern="100" dirty="0"/>
              <a:t>ingredient list e.g. ‘</a:t>
            </a:r>
            <a:r>
              <a:rPr lang="en-US" b="1" kern="100" dirty="0"/>
              <a:t>Contains milk</a:t>
            </a:r>
            <a:r>
              <a:rPr lang="en-US" kern="100" dirty="0"/>
              <a:t>’.</a:t>
            </a:r>
          </a:p>
        </p:txBody>
      </p:sp>
    </p:spTree>
    <p:extLst>
      <p:ext uri="{BB962C8B-B14F-4D97-AF65-F5344CB8AC3E}">
        <p14:creationId xmlns:p14="http://schemas.microsoft.com/office/powerpoint/2010/main" val="32206408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7B4F1-BF5A-EEC9-76D1-3ED9A45A3BD4}"/>
              </a:ext>
            </a:extLst>
          </p:cNvPr>
          <p:cNvSpPr>
            <a:spLocks noGrp="1"/>
          </p:cNvSpPr>
          <p:nvPr>
            <p:ph type="title"/>
          </p:nvPr>
        </p:nvSpPr>
        <p:spPr/>
        <p:txBody>
          <a:bodyPr/>
          <a:lstStyle/>
          <a:p>
            <a:r>
              <a:rPr lang="en-AU" dirty="0"/>
              <a:t>Food allergen labelling</a:t>
            </a:r>
          </a:p>
        </p:txBody>
      </p:sp>
      <p:pic>
        <p:nvPicPr>
          <p:cNvPr id="4" name="Picture 3">
            <a:extLst>
              <a:ext uri="{FF2B5EF4-FFF2-40B4-BE49-F238E27FC236}">
                <a16:creationId xmlns:a16="http://schemas.microsoft.com/office/drawing/2014/main" id="{134AC4BB-2894-FD38-42A0-6354B0C7746C}"/>
              </a:ext>
            </a:extLst>
          </p:cNvPr>
          <p:cNvPicPr>
            <a:picLocks noChangeAspect="1"/>
          </p:cNvPicPr>
          <p:nvPr/>
        </p:nvPicPr>
        <p:blipFill>
          <a:blip r:embed="rId3"/>
          <a:stretch>
            <a:fillRect/>
          </a:stretch>
        </p:blipFill>
        <p:spPr>
          <a:xfrm>
            <a:off x="1226654" y="1843561"/>
            <a:ext cx="8915820" cy="3215732"/>
          </a:xfrm>
          <a:prstGeom prst="rect">
            <a:avLst/>
          </a:prstGeom>
        </p:spPr>
      </p:pic>
    </p:spTree>
    <p:extLst>
      <p:ext uri="{BB962C8B-B14F-4D97-AF65-F5344CB8AC3E}">
        <p14:creationId xmlns:p14="http://schemas.microsoft.com/office/powerpoint/2010/main" val="3508695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3D943-2294-41CA-86F6-CB28FD98BB10}"/>
              </a:ext>
            </a:extLst>
          </p:cNvPr>
          <p:cNvSpPr>
            <a:spLocks noGrp="1"/>
          </p:cNvSpPr>
          <p:nvPr>
            <p:ph type="title"/>
          </p:nvPr>
        </p:nvSpPr>
        <p:spPr/>
        <p:txBody>
          <a:bodyPr/>
          <a:lstStyle/>
          <a:p>
            <a:r>
              <a:rPr lang="en-AU" dirty="0"/>
              <a:t>Precautionary allergen labelling</a:t>
            </a:r>
          </a:p>
        </p:txBody>
      </p:sp>
      <p:sp>
        <p:nvSpPr>
          <p:cNvPr id="3" name="Content Placeholder 2">
            <a:extLst>
              <a:ext uri="{FF2B5EF4-FFF2-40B4-BE49-F238E27FC236}">
                <a16:creationId xmlns:a16="http://schemas.microsoft.com/office/drawing/2014/main" id="{C40051B1-BA63-5C2F-735F-62F282FB7DBC}"/>
              </a:ext>
            </a:extLst>
          </p:cNvPr>
          <p:cNvSpPr>
            <a:spLocks noGrp="1"/>
          </p:cNvSpPr>
          <p:nvPr>
            <p:ph idx="1"/>
          </p:nvPr>
        </p:nvSpPr>
        <p:spPr/>
        <p:txBody>
          <a:bodyPr>
            <a:normAutofit lnSpcReduction="10000"/>
          </a:bodyPr>
          <a:lstStyle/>
          <a:p>
            <a:pPr lvl="0">
              <a:lnSpc>
                <a:spcPct val="115000"/>
              </a:lnSpc>
              <a:spcBef>
                <a:spcPts val="50"/>
              </a:spcBef>
              <a:buFont typeface="Symbol" panose="05050102010706020507" pitchFamily="18" charset="2"/>
              <a:buChar char=""/>
            </a:pPr>
            <a:r>
              <a:rPr lang="en-US" kern="100" dirty="0">
                <a:ea typeface="Aptos" panose="020B0004020202020204" pitchFamily="34" charset="0"/>
              </a:rPr>
              <a:t>Statements can be used to warn people that a food might be </a:t>
            </a:r>
            <a:r>
              <a:rPr lang="en-US" u="sng" kern="100" dirty="0">
                <a:ea typeface="Aptos" panose="020B0004020202020204" pitchFamily="34" charset="0"/>
              </a:rPr>
              <a:t>accidentally</a:t>
            </a:r>
            <a:r>
              <a:rPr lang="en-US" kern="100" dirty="0">
                <a:ea typeface="Aptos" panose="020B0004020202020204" pitchFamily="34" charset="0"/>
              </a:rPr>
              <a:t> contaminated with an allergen. </a:t>
            </a:r>
          </a:p>
          <a:p>
            <a:pPr lvl="0">
              <a:lnSpc>
                <a:spcPct val="115000"/>
              </a:lnSpc>
              <a:spcBef>
                <a:spcPts val="50"/>
              </a:spcBef>
              <a:buFont typeface="Symbol" panose="05050102010706020507" pitchFamily="18" charset="2"/>
              <a:buChar char=""/>
            </a:pPr>
            <a:r>
              <a:rPr lang="en-US" kern="100" dirty="0">
                <a:ea typeface="Aptos" panose="020B0004020202020204" pitchFamily="34" charset="0"/>
              </a:rPr>
              <a:t>These are not mandatory, meaning companies can choose to use them.</a:t>
            </a:r>
            <a:endParaRPr lang="en-AU" sz="2800" kern="100" dirty="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20ECDD47-7E4C-47F4-3CDC-055A962235ED}"/>
              </a:ext>
            </a:extLst>
          </p:cNvPr>
          <p:cNvSpPr txBox="1"/>
          <p:nvPr/>
        </p:nvSpPr>
        <p:spPr>
          <a:xfrm>
            <a:off x="1128588" y="6241394"/>
            <a:ext cx="1774845" cy="369332"/>
          </a:xfrm>
          <a:prstGeom prst="rect">
            <a:avLst/>
          </a:prstGeom>
          <a:noFill/>
        </p:spPr>
        <p:txBody>
          <a:bodyPr wrap="none" rtlCol="0">
            <a:spAutoFit/>
          </a:bodyPr>
          <a:lstStyle/>
          <a:p>
            <a:r>
              <a:rPr lang="en-AU" dirty="0">
                <a:solidFill>
                  <a:srgbClr val="FF0000"/>
                </a:solidFill>
                <a:latin typeface="Arial" panose="020B0604020202020204" pitchFamily="34" charset="0"/>
                <a:cs typeface="Arial" panose="020B0604020202020204" pitchFamily="34" charset="0"/>
              </a:rPr>
              <a:t>May be present</a:t>
            </a:r>
          </a:p>
        </p:txBody>
      </p:sp>
      <p:sp>
        <p:nvSpPr>
          <p:cNvPr id="5" name="TextBox 4">
            <a:extLst>
              <a:ext uri="{FF2B5EF4-FFF2-40B4-BE49-F238E27FC236}">
                <a16:creationId xmlns:a16="http://schemas.microsoft.com/office/drawing/2014/main" id="{B32E504D-B6EA-8F59-6799-AA1B2DBC38A3}"/>
              </a:ext>
            </a:extLst>
          </p:cNvPr>
          <p:cNvSpPr txBox="1"/>
          <p:nvPr/>
        </p:nvSpPr>
        <p:spPr>
          <a:xfrm>
            <a:off x="8589231" y="6176963"/>
            <a:ext cx="1723549" cy="369332"/>
          </a:xfrm>
          <a:prstGeom prst="rect">
            <a:avLst/>
          </a:prstGeom>
          <a:noFill/>
        </p:spPr>
        <p:txBody>
          <a:bodyPr wrap="none" rtlCol="0">
            <a:spAutoFit/>
          </a:bodyPr>
          <a:lstStyle/>
          <a:p>
            <a:r>
              <a:rPr lang="en-AU" dirty="0">
                <a:solidFill>
                  <a:srgbClr val="FF0000"/>
                </a:solidFill>
                <a:latin typeface="Arial" panose="020B0604020202020204" pitchFamily="34" charset="0"/>
                <a:cs typeface="Arial" panose="020B0604020202020204" pitchFamily="34" charset="0"/>
              </a:rPr>
              <a:t>May contain….</a:t>
            </a:r>
          </a:p>
        </p:txBody>
      </p:sp>
      <p:sp>
        <p:nvSpPr>
          <p:cNvPr id="6" name="TextBox 5">
            <a:extLst>
              <a:ext uri="{FF2B5EF4-FFF2-40B4-BE49-F238E27FC236}">
                <a16:creationId xmlns:a16="http://schemas.microsoft.com/office/drawing/2014/main" id="{68A04A96-F4C7-B276-3DD4-722D36261F31}"/>
              </a:ext>
            </a:extLst>
          </p:cNvPr>
          <p:cNvSpPr txBox="1"/>
          <p:nvPr/>
        </p:nvSpPr>
        <p:spPr>
          <a:xfrm>
            <a:off x="2861781" y="5795829"/>
            <a:ext cx="6468437" cy="369332"/>
          </a:xfrm>
          <a:prstGeom prst="rect">
            <a:avLst/>
          </a:prstGeom>
          <a:noFill/>
        </p:spPr>
        <p:txBody>
          <a:bodyPr wrap="none" rtlCol="0">
            <a:spAutoFit/>
          </a:bodyPr>
          <a:lstStyle/>
          <a:p>
            <a:r>
              <a:rPr lang="en-US" dirty="0">
                <a:solidFill>
                  <a:srgbClr val="FF0000"/>
                </a:solidFill>
                <a:latin typeface="Arial" panose="020B0604020202020204" pitchFamily="34" charset="0"/>
                <a:cs typeface="Arial" panose="020B0604020202020204" pitchFamily="34" charset="0"/>
              </a:rPr>
              <a:t>Made on equipment that also produces products containing…</a:t>
            </a:r>
            <a:endParaRPr lang="en-AU"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659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B3CD6-1C56-C7FD-CF95-A03DDB29C67E}"/>
              </a:ext>
            </a:extLst>
          </p:cNvPr>
          <p:cNvSpPr>
            <a:spLocks noGrp="1"/>
          </p:cNvSpPr>
          <p:nvPr>
            <p:ph type="title"/>
          </p:nvPr>
        </p:nvSpPr>
        <p:spPr/>
        <p:txBody>
          <a:bodyPr/>
          <a:lstStyle/>
          <a:p>
            <a:r>
              <a:rPr lang="en-AU" dirty="0"/>
              <a:t>Food intolerance</a:t>
            </a:r>
          </a:p>
        </p:txBody>
      </p:sp>
      <p:sp>
        <p:nvSpPr>
          <p:cNvPr id="3" name="Content Placeholder 2">
            <a:extLst>
              <a:ext uri="{FF2B5EF4-FFF2-40B4-BE49-F238E27FC236}">
                <a16:creationId xmlns:a16="http://schemas.microsoft.com/office/drawing/2014/main" id="{299D0A25-0F31-CC80-0547-5A6799617C31}"/>
              </a:ext>
            </a:extLst>
          </p:cNvPr>
          <p:cNvSpPr>
            <a:spLocks noGrp="1"/>
          </p:cNvSpPr>
          <p:nvPr>
            <p:ph idx="1"/>
          </p:nvPr>
        </p:nvSpPr>
        <p:spPr>
          <a:xfrm>
            <a:off x="838200" y="1553592"/>
            <a:ext cx="10515600" cy="5072495"/>
          </a:xfrm>
        </p:spPr>
        <p:txBody>
          <a:bodyPr>
            <a:normAutofit lnSpcReduction="10000"/>
          </a:bodyPr>
          <a:lstStyle/>
          <a:p>
            <a:pPr lvl="0">
              <a:lnSpc>
                <a:spcPct val="115000"/>
              </a:lnSpc>
              <a:spcBef>
                <a:spcPts val="50"/>
              </a:spcBef>
              <a:buFont typeface="Symbol" panose="05050102010706020507" pitchFamily="18" charset="2"/>
              <a:buChar char=""/>
            </a:pPr>
            <a:r>
              <a:rPr lang="en-US" kern="100" dirty="0">
                <a:ea typeface="Aptos" panose="020B0004020202020204" pitchFamily="34" charset="0"/>
              </a:rPr>
              <a:t>Food intolerance: chemical reaction to a food (not an allergic reaction).</a:t>
            </a:r>
          </a:p>
          <a:p>
            <a:pPr lvl="0">
              <a:lnSpc>
                <a:spcPct val="115000"/>
              </a:lnSpc>
              <a:spcBef>
                <a:spcPts val="50"/>
              </a:spcBef>
              <a:buFont typeface="Symbol" panose="05050102010706020507" pitchFamily="18" charset="2"/>
              <a:buChar char=""/>
            </a:pPr>
            <a:r>
              <a:rPr lang="en-US" kern="100" dirty="0">
                <a:ea typeface="Aptos" panose="020B0004020202020204" pitchFamily="34" charset="0"/>
              </a:rPr>
              <a:t>Can cause can cause gastrointestinal (gut) symptoms such as bloating, gas/flatulence, </a:t>
            </a:r>
            <a:r>
              <a:rPr lang="en-US" kern="100" dirty="0" err="1">
                <a:ea typeface="Aptos" panose="020B0004020202020204" pitchFamily="34" charset="0"/>
              </a:rPr>
              <a:t>diarrhoea</a:t>
            </a:r>
            <a:r>
              <a:rPr lang="en-US" kern="100" dirty="0">
                <a:ea typeface="Aptos" panose="020B0004020202020204" pitchFamily="34" charset="0"/>
              </a:rPr>
              <a:t>, constipation, stomach pain, headaches, migraines and fatigue.</a:t>
            </a:r>
            <a:endParaRPr lang="en-AU" sz="2800" kern="100" dirty="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6287230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BE443-70BB-DC8D-09C1-0BB39300DDAE}"/>
              </a:ext>
            </a:extLst>
          </p:cNvPr>
          <p:cNvSpPr>
            <a:spLocks noGrp="1"/>
          </p:cNvSpPr>
          <p:nvPr>
            <p:ph type="title"/>
          </p:nvPr>
        </p:nvSpPr>
        <p:spPr/>
        <p:txBody>
          <a:bodyPr/>
          <a:lstStyle/>
          <a:p>
            <a:r>
              <a:rPr lang="en-AU" dirty="0"/>
              <a:t>Food intolerance</a:t>
            </a:r>
          </a:p>
        </p:txBody>
      </p:sp>
      <p:sp>
        <p:nvSpPr>
          <p:cNvPr id="3" name="Content Placeholder 2">
            <a:extLst>
              <a:ext uri="{FF2B5EF4-FFF2-40B4-BE49-F238E27FC236}">
                <a16:creationId xmlns:a16="http://schemas.microsoft.com/office/drawing/2014/main" id="{0631588F-BD9B-3F70-E1A1-CB3B58C7F06C}"/>
              </a:ext>
            </a:extLst>
          </p:cNvPr>
          <p:cNvSpPr>
            <a:spLocks noGrp="1"/>
          </p:cNvSpPr>
          <p:nvPr>
            <p:ph idx="1"/>
          </p:nvPr>
        </p:nvSpPr>
        <p:spPr>
          <a:xfrm>
            <a:off x="838200" y="1553592"/>
            <a:ext cx="10515600" cy="792043"/>
          </a:xfrm>
        </p:spPr>
        <p:txBody>
          <a:bodyPr/>
          <a:lstStyle/>
          <a:p>
            <a:r>
              <a:rPr lang="en-AU" dirty="0"/>
              <a:t>Substances that can trigger symptoms:</a:t>
            </a:r>
          </a:p>
        </p:txBody>
      </p:sp>
      <p:graphicFrame>
        <p:nvGraphicFramePr>
          <p:cNvPr id="4" name="Table 3">
            <a:extLst>
              <a:ext uri="{FF2B5EF4-FFF2-40B4-BE49-F238E27FC236}">
                <a16:creationId xmlns:a16="http://schemas.microsoft.com/office/drawing/2014/main" id="{799B01AE-BFBB-66A4-4082-8494739A1FD8}"/>
              </a:ext>
            </a:extLst>
          </p:cNvPr>
          <p:cNvGraphicFramePr>
            <a:graphicFrameLocks noGrp="1"/>
          </p:cNvGraphicFramePr>
          <p:nvPr>
            <p:extLst>
              <p:ext uri="{D42A27DB-BD31-4B8C-83A1-F6EECF244321}">
                <p14:modId xmlns:p14="http://schemas.microsoft.com/office/powerpoint/2010/main" val="3333492499"/>
              </p:ext>
            </p:extLst>
          </p:nvPr>
        </p:nvGraphicFramePr>
        <p:xfrm>
          <a:off x="1303020" y="2504440"/>
          <a:ext cx="8851480" cy="3169920"/>
        </p:xfrm>
        <a:graphic>
          <a:graphicData uri="http://schemas.openxmlformats.org/drawingml/2006/table">
            <a:tbl>
              <a:tblPr firstRow="1" bandRow="1">
                <a:tableStyleId>{5C22544A-7EE6-4342-B048-85BDC9FD1C3A}</a:tableStyleId>
              </a:tblPr>
              <a:tblGrid>
                <a:gridCol w="4425740">
                  <a:extLst>
                    <a:ext uri="{9D8B030D-6E8A-4147-A177-3AD203B41FA5}">
                      <a16:colId xmlns:a16="http://schemas.microsoft.com/office/drawing/2014/main" val="3608358948"/>
                    </a:ext>
                  </a:extLst>
                </a:gridCol>
                <a:gridCol w="4425740">
                  <a:extLst>
                    <a:ext uri="{9D8B030D-6E8A-4147-A177-3AD203B41FA5}">
                      <a16:colId xmlns:a16="http://schemas.microsoft.com/office/drawing/2014/main" val="680543470"/>
                    </a:ext>
                  </a:extLst>
                </a:gridCol>
              </a:tblGrid>
              <a:tr h="932158">
                <a:tc>
                  <a:txBody>
                    <a:bodyPr/>
                    <a:lstStyle/>
                    <a:p>
                      <a:r>
                        <a:rPr lang="en-AU" sz="2800" b="0" dirty="0">
                          <a:solidFill>
                            <a:sysClr val="windowText" lastClr="000000"/>
                          </a:solidFill>
                          <a:latin typeface="Arial" panose="020B0604020202020204" pitchFamily="34" charset="0"/>
                          <a:cs typeface="Arial" panose="020B0604020202020204" pitchFamily="34" charset="0"/>
                        </a:rPr>
                        <a:t>Lactose: a sugar found in milk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sz="2800" b="0" dirty="0">
                          <a:solidFill>
                            <a:sysClr val="windowText" lastClr="000000"/>
                          </a:solidFill>
                          <a:latin typeface="Arial" panose="020B0604020202020204" pitchFamily="34" charset="0"/>
                          <a:cs typeface="Arial" panose="020B0604020202020204" pitchFamily="34" charset="0"/>
                        </a:rPr>
                        <a:t>Vasoactive amines: found naturally in a range of foods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50207413"/>
                  </a:ext>
                </a:extLst>
              </a:tr>
              <a:tr h="1331654">
                <a:tc>
                  <a:txBody>
                    <a:bodyPr/>
                    <a:lstStyle/>
                    <a:p>
                      <a:r>
                        <a:rPr lang="en-AU" sz="2800" b="0" dirty="0">
                          <a:solidFill>
                            <a:sysClr val="windowText" lastClr="000000"/>
                          </a:solidFill>
                          <a:latin typeface="Arial" panose="020B0604020202020204" pitchFamily="34" charset="0"/>
                          <a:cs typeface="Arial" panose="020B0604020202020204" pitchFamily="34" charset="0"/>
                        </a:rPr>
                        <a:t>Monosodium glutamate (MSG): added to some foods, and glutamates are also naturally occurring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sz="2800" b="0" dirty="0">
                          <a:solidFill>
                            <a:sysClr val="windowText" lastClr="000000"/>
                          </a:solidFill>
                          <a:latin typeface="Arial" panose="020B0604020202020204" pitchFamily="34" charset="0"/>
                          <a:cs typeface="Arial" panose="020B0604020202020204" pitchFamily="34" charset="0"/>
                        </a:rPr>
                        <a:t>Salicylates: </a:t>
                      </a:r>
                      <a:r>
                        <a:rPr lang="en-US" sz="2800" b="0" dirty="0">
                          <a:solidFill>
                            <a:sysClr val="windowText" lastClr="000000"/>
                          </a:solidFill>
                          <a:latin typeface="Arial" panose="020B0604020202020204" pitchFamily="34" charset="0"/>
                          <a:cs typeface="Arial" panose="020B0604020202020204" pitchFamily="34" charset="0"/>
                        </a:rPr>
                        <a:t>found in many herbs, spices, fruits, and vegetables</a:t>
                      </a:r>
                      <a:endParaRPr lang="en-AU" sz="2800" b="0" dirty="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02754938"/>
                  </a:ext>
                </a:extLst>
              </a:tr>
            </a:tbl>
          </a:graphicData>
        </a:graphic>
      </p:graphicFrame>
    </p:spTree>
    <p:extLst>
      <p:ext uri="{BB962C8B-B14F-4D97-AF65-F5344CB8AC3E}">
        <p14:creationId xmlns:p14="http://schemas.microsoft.com/office/powerpoint/2010/main" val="16393801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117A3-9ED7-4D88-AC32-90C046F39D69}"/>
              </a:ext>
            </a:extLst>
          </p:cNvPr>
          <p:cNvSpPr>
            <a:spLocks noGrp="1"/>
          </p:cNvSpPr>
          <p:nvPr>
            <p:ph type="title"/>
          </p:nvPr>
        </p:nvSpPr>
        <p:spPr/>
        <p:txBody>
          <a:bodyPr/>
          <a:lstStyle/>
          <a:p>
            <a:r>
              <a:rPr lang="en-AU" dirty="0"/>
              <a:t>Managing allergies and intolerances</a:t>
            </a:r>
          </a:p>
        </p:txBody>
      </p:sp>
      <p:sp>
        <p:nvSpPr>
          <p:cNvPr id="3" name="Content Placeholder 2">
            <a:extLst>
              <a:ext uri="{FF2B5EF4-FFF2-40B4-BE49-F238E27FC236}">
                <a16:creationId xmlns:a16="http://schemas.microsoft.com/office/drawing/2014/main" id="{47187F2B-C89B-D74A-92A0-17CED6A6C4F7}"/>
              </a:ext>
            </a:extLst>
          </p:cNvPr>
          <p:cNvSpPr>
            <a:spLocks noGrp="1"/>
          </p:cNvSpPr>
          <p:nvPr>
            <p:ph idx="1"/>
          </p:nvPr>
        </p:nvSpPr>
        <p:spPr>
          <a:xfrm>
            <a:off x="838200" y="1553592"/>
            <a:ext cx="10515600" cy="4953225"/>
          </a:xfrm>
        </p:spPr>
        <p:txBody>
          <a:bodyPr>
            <a:noAutofit/>
          </a:bodyPr>
          <a:lstStyle/>
          <a:p>
            <a:pPr lvl="0">
              <a:lnSpc>
                <a:spcPct val="115000"/>
              </a:lnSpc>
              <a:spcBef>
                <a:spcPts val="50"/>
              </a:spcBef>
              <a:buFont typeface="Symbol" panose="05050102010706020507" pitchFamily="18" charset="2"/>
              <a:buChar char=""/>
            </a:pPr>
            <a:r>
              <a:rPr lang="en-US" sz="4300" kern="100" dirty="0">
                <a:ea typeface="Aptos" panose="020B0004020202020204" pitchFamily="34" charset="0"/>
              </a:rPr>
              <a:t>People with food allergies and intolerances must play close attention to the food they eat and their ingredients.</a:t>
            </a:r>
          </a:p>
          <a:p>
            <a:pPr lvl="0">
              <a:lnSpc>
                <a:spcPct val="115000"/>
              </a:lnSpc>
              <a:spcBef>
                <a:spcPts val="50"/>
              </a:spcBef>
              <a:buFont typeface="Symbol" panose="05050102010706020507" pitchFamily="18" charset="2"/>
              <a:buChar char=""/>
            </a:pPr>
            <a:r>
              <a:rPr lang="en-US" sz="4300" kern="100" dirty="0">
                <a:ea typeface="Aptos" panose="020B0004020202020204" pitchFamily="34" charset="0"/>
              </a:rPr>
              <a:t>This is particularly important with food allergies because the allergic reaction can be life threatening. </a:t>
            </a:r>
            <a:endParaRPr lang="en-AU" sz="4300" kern="100" dirty="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4973970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250A9-80DD-DE23-9509-109EDE5C7278}"/>
              </a:ext>
            </a:extLst>
          </p:cNvPr>
          <p:cNvSpPr>
            <a:spLocks noGrp="1"/>
          </p:cNvSpPr>
          <p:nvPr>
            <p:ph type="title"/>
          </p:nvPr>
        </p:nvSpPr>
        <p:spPr/>
        <p:txBody>
          <a:bodyPr/>
          <a:lstStyle/>
          <a:p>
            <a:r>
              <a:rPr lang="en-AU" dirty="0"/>
              <a:t>Activity 1: Booklet task</a:t>
            </a:r>
          </a:p>
        </p:txBody>
      </p:sp>
      <p:sp>
        <p:nvSpPr>
          <p:cNvPr id="3" name="Content Placeholder 2">
            <a:extLst>
              <a:ext uri="{FF2B5EF4-FFF2-40B4-BE49-F238E27FC236}">
                <a16:creationId xmlns:a16="http://schemas.microsoft.com/office/drawing/2014/main" id="{9D8F45F6-6859-66B4-E678-908CCC69149F}"/>
              </a:ext>
            </a:extLst>
          </p:cNvPr>
          <p:cNvSpPr>
            <a:spLocks noGrp="1"/>
          </p:cNvSpPr>
          <p:nvPr>
            <p:ph idx="1"/>
          </p:nvPr>
        </p:nvSpPr>
        <p:spPr>
          <a:xfrm>
            <a:off x="838200" y="1553592"/>
            <a:ext cx="10515600" cy="4847208"/>
          </a:xfrm>
        </p:spPr>
        <p:txBody>
          <a:bodyPr>
            <a:normAutofit/>
          </a:bodyPr>
          <a:lstStyle/>
          <a:p>
            <a:pPr marL="0" indent="0">
              <a:buNone/>
            </a:pPr>
            <a:r>
              <a:rPr lang="en-AU" dirty="0"/>
              <a:t>Identify </a:t>
            </a:r>
            <a:r>
              <a:rPr lang="en-AU" u="sng" dirty="0"/>
              <a:t>at least 4 strategies</a:t>
            </a:r>
            <a:r>
              <a:rPr lang="en-AU" dirty="0"/>
              <a:t> for managing allergens in each of these settings:</a:t>
            </a:r>
          </a:p>
          <a:p>
            <a:r>
              <a:rPr lang="en-AU" dirty="0"/>
              <a:t>eating out</a:t>
            </a:r>
          </a:p>
          <a:p>
            <a:r>
              <a:rPr lang="en-AU" dirty="0"/>
              <a:t>schools</a:t>
            </a:r>
          </a:p>
          <a:p>
            <a:r>
              <a:rPr lang="en-AU" dirty="0"/>
              <a:t>school camps</a:t>
            </a:r>
          </a:p>
          <a:p>
            <a:r>
              <a:rPr lang="en-AU" dirty="0"/>
              <a:t>feeding family/ friends (who have a food allergy)</a:t>
            </a:r>
          </a:p>
        </p:txBody>
      </p:sp>
    </p:spTree>
    <p:extLst>
      <p:ext uri="{BB962C8B-B14F-4D97-AF65-F5344CB8AC3E}">
        <p14:creationId xmlns:p14="http://schemas.microsoft.com/office/powerpoint/2010/main" val="2574952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F16327-2417-473D-EB21-D33D31C65A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CE109B-6706-2A65-B96D-795046497168}"/>
              </a:ext>
            </a:extLst>
          </p:cNvPr>
          <p:cNvSpPr>
            <a:spLocks noGrp="1"/>
          </p:cNvSpPr>
          <p:nvPr>
            <p:ph type="title"/>
          </p:nvPr>
        </p:nvSpPr>
        <p:spPr/>
        <p:txBody>
          <a:bodyPr/>
          <a:lstStyle/>
          <a:p>
            <a:r>
              <a:rPr lang="en-AU" dirty="0"/>
              <a:t>Lesson 5</a:t>
            </a:r>
          </a:p>
        </p:txBody>
      </p:sp>
    </p:spTree>
    <p:extLst>
      <p:ext uri="{BB962C8B-B14F-4D97-AF65-F5344CB8AC3E}">
        <p14:creationId xmlns:p14="http://schemas.microsoft.com/office/powerpoint/2010/main" val="36585526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EF2C79-25CF-FFE9-D045-538EE3ED661F}"/>
              </a:ext>
            </a:extLst>
          </p:cNvPr>
          <p:cNvSpPr txBox="1"/>
          <p:nvPr/>
        </p:nvSpPr>
        <p:spPr>
          <a:xfrm>
            <a:off x="1005841" y="857250"/>
            <a:ext cx="10355580" cy="2123658"/>
          </a:xfrm>
          <a:prstGeom prst="rect">
            <a:avLst/>
          </a:prstGeom>
          <a:noFill/>
        </p:spPr>
        <p:txBody>
          <a:bodyPr wrap="square" rtlCol="0">
            <a:spAutoFit/>
          </a:bodyPr>
          <a:lstStyle/>
          <a:p>
            <a:r>
              <a:rPr lang="en-AU" sz="4400" dirty="0">
                <a:latin typeface="Arial" panose="020B0604020202020204" pitchFamily="34" charset="0"/>
                <a:cs typeface="Arial" panose="020B0604020202020204" pitchFamily="34" charset="0"/>
              </a:rPr>
              <a:t>Advertising of healthy eating </a:t>
            </a:r>
            <a:r>
              <a:rPr lang="en-AU" sz="4400" b="1" i="1" dirty="0">
                <a:latin typeface="Arial" panose="020B0604020202020204" pitchFamily="34" charset="0"/>
                <a:cs typeface="Arial" panose="020B0604020202020204" pitchFamily="34" charset="0"/>
              </a:rPr>
              <a:t>is</a:t>
            </a:r>
            <a:r>
              <a:rPr lang="en-AU" sz="4400" dirty="0">
                <a:latin typeface="Arial" panose="020B0604020202020204" pitchFamily="34" charset="0"/>
                <a:cs typeface="Arial" panose="020B0604020202020204" pitchFamily="34" charset="0"/>
              </a:rPr>
              <a:t> undertaken, which is often by food companies and nutrition professionals.</a:t>
            </a:r>
          </a:p>
        </p:txBody>
      </p:sp>
      <p:sp>
        <p:nvSpPr>
          <p:cNvPr id="4" name="TextBox 3">
            <a:extLst>
              <a:ext uri="{FF2B5EF4-FFF2-40B4-BE49-F238E27FC236}">
                <a16:creationId xmlns:a16="http://schemas.microsoft.com/office/drawing/2014/main" id="{181CC42D-B1C0-2230-6077-5E3CB9593FCE}"/>
              </a:ext>
            </a:extLst>
          </p:cNvPr>
          <p:cNvSpPr txBox="1"/>
          <p:nvPr/>
        </p:nvSpPr>
        <p:spPr>
          <a:xfrm>
            <a:off x="1005841" y="3776885"/>
            <a:ext cx="9246869" cy="1446550"/>
          </a:xfrm>
          <a:prstGeom prst="rect">
            <a:avLst/>
          </a:prstGeom>
          <a:noFill/>
        </p:spPr>
        <p:txBody>
          <a:bodyPr wrap="square">
            <a:spAutoFit/>
          </a:bodyPr>
          <a:lstStyle/>
          <a:p>
            <a:r>
              <a:rPr lang="en-AU" sz="4400" dirty="0">
                <a:latin typeface="Arial" panose="020B0604020202020204" pitchFamily="34" charset="0"/>
                <a:cs typeface="Arial" panose="020B0604020202020204" pitchFamily="34" charset="0"/>
              </a:rPr>
              <a:t>Today, this is largely undertaken through social media.</a:t>
            </a:r>
            <a:endParaRPr lang="en-AU" sz="4400" dirty="0"/>
          </a:p>
        </p:txBody>
      </p:sp>
    </p:spTree>
    <p:extLst>
      <p:ext uri="{BB962C8B-B14F-4D97-AF65-F5344CB8AC3E}">
        <p14:creationId xmlns:p14="http://schemas.microsoft.com/office/powerpoint/2010/main" val="2333373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6B57BA-C313-DAE8-F4AF-F545707619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4F13B9-6A81-B976-ADC8-EE138E53A1F4}"/>
              </a:ext>
            </a:extLst>
          </p:cNvPr>
          <p:cNvSpPr>
            <a:spLocks noGrp="1"/>
          </p:cNvSpPr>
          <p:nvPr>
            <p:ph type="title"/>
          </p:nvPr>
        </p:nvSpPr>
        <p:spPr/>
        <p:txBody>
          <a:bodyPr/>
          <a:lstStyle/>
          <a:p>
            <a:r>
              <a:rPr lang="en-AU" b="1" dirty="0"/>
              <a:t>Review</a:t>
            </a:r>
          </a:p>
        </p:txBody>
      </p:sp>
    </p:spTree>
    <p:extLst>
      <p:ext uri="{BB962C8B-B14F-4D97-AF65-F5344CB8AC3E}">
        <p14:creationId xmlns:p14="http://schemas.microsoft.com/office/powerpoint/2010/main" val="22280500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64B8E6-2F81-FD8D-5578-D2DB52FFC9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3ECCE5-76AE-3FFF-4747-21C78D927427}"/>
              </a:ext>
            </a:extLst>
          </p:cNvPr>
          <p:cNvSpPr>
            <a:spLocks noGrp="1"/>
          </p:cNvSpPr>
          <p:nvPr>
            <p:ph type="title"/>
          </p:nvPr>
        </p:nvSpPr>
        <p:spPr>
          <a:xfrm>
            <a:off x="838200" y="310819"/>
            <a:ext cx="10515600" cy="1325563"/>
          </a:xfrm>
        </p:spPr>
        <p:txBody>
          <a:bodyPr/>
          <a:lstStyle/>
          <a:p>
            <a:r>
              <a:rPr lang="en-US" dirty="0">
                <a:solidFill>
                  <a:schemeClr val="tx1"/>
                </a:solidFill>
              </a:rPr>
              <a:t>What is the difference between a food allergy and a food intolerance?</a:t>
            </a:r>
            <a:endParaRPr lang="en-AU" dirty="0">
              <a:solidFill>
                <a:schemeClr val="tx1"/>
              </a:solidFill>
            </a:endParaRPr>
          </a:p>
        </p:txBody>
      </p:sp>
      <p:sp>
        <p:nvSpPr>
          <p:cNvPr id="3" name="Content Placeholder 2">
            <a:extLst>
              <a:ext uri="{FF2B5EF4-FFF2-40B4-BE49-F238E27FC236}">
                <a16:creationId xmlns:a16="http://schemas.microsoft.com/office/drawing/2014/main" id="{5C77E038-4A26-2D1F-464C-ADF60559AC77}"/>
              </a:ext>
            </a:extLst>
          </p:cNvPr>
          <p:cNvSpPr>
            <a:spLocks noGrp="1"/>
          </p:cNvSpPr>
          <p:nvPr>
            <p:ph idx="1"/>
          </p:nvPr>
        </p:nvSpPr>
        <p:spPr>
          <a:xfrm>
            <a:off x="838200" y="1818634"/>
            <a:ext cx="10515600" cy="4623371"/>
          </a:xfrm>
        </p:spPr>
        <p:txBody>
          <a:bodyPr>
            <a:normAutofit/>
          </a:bodyPr>
          <a:lstStyle/>
          <a:p>
            <a:pPr lvl="0">
              <a:lnSpc>
                <a:spcPct val="115000"/>
              </a:lnSpc>
              <a:spcBef>
                <a:spcPts val="50"/>
              </a:spcBef>
              <a:buFont typeface="Symbol" panose="05050102010706020507" pitchFamily="18" charset="2"/>
              <a:buChar char=""/>
            </a:pPr>
            <a:r>
              <a:rPr lang="en-US" sz="4000" b="1" kern="100" dirty="0">
                <a:ea typeface="Aptos" panose="020B0004020202020204" pitchFamily="34" charset="0"/>
              </a:rPr>
              <a:t>Allergy: </a:t>
            </a:r>
            <a:r>
              <a:rPr lang="en-US" sz="4000" kern="100" dirty="0">
                <a:ea typeface="Aptos" panose="020B0004020202020204" pitchFamily="34" charset="0"/>
              </a:rPr>
              <a:t>immune system reacts to substances in the environment that are harmless for most people. </a:t>
            </a:r>
          </a:p>
          <a:p>
            <a:pPr lvl="0">
              <a:lnSpc>
                <a:spcPct val="115000"/>
              </a:lnSpc>
              <a:spcBef>
                <a:spcPts val="50"/>
              </a:spcBef>
              <a:buFont typeface="Symbol" panose="05050102010706020507" pitchFamily="18" charset="2"/>
              <a:buChar char=""/>
            </a:pPr>
            <a:r>
              <a:rPr lang="en-US" sz="4000" kern="100" dirty="0"/>
              <a:t>Mild to moderate response. Anaphylaxis can be life threatening. </a:t>
            </a:r>
          </a:p>
          <a:p>
            <a:pPr lvl="0">
              <a:lnSpc>
                <a:spcPct val="115000"/>
              </a:lnSpc>
              <a:spcBef>
                <a:spcPts val="50"/>
              </a:spcBef>
              <a:buFont typeface="Symbol" panose="05050102010706020507" pitchFamily="18" charset="2"/>
              <a:buChar char=""/>
            </a:pPr>
            <a:r>
              <a:rPr lang="en-US" sz="4000" b="1" kern="100" dirty="0"/>
              <a:t>Intolerance: </a:t>
            </a:r>
            <a:r>
              <a:rPr lang="en-US" sz="4000" kern="100" dirty="0"/>
              <a:t>chemical reaction to a food.</a:t>
            </a:r>
            <a:endParaRPr lang="en-AU" sz="4000" kern="100" dirty="0"/>
          </a:p>
        </p:txBody>
      </p:sp>
    </p:spTree>
    <p:extLst>
      <p:ext uri="{BB962C8B-B14F-4D97-AF65-F5344CB8AC3E}">
        <p14:creationId xmlns:p14="http://schemas.microsoft.com/office/powerpoint/2010/main" val="1076161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22E59-FEC6-20E8-DABB-F1A8FDD7D8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CD32EE-37A4-88E3-D210-DA2E4628D783}"/>
              </a:ext>
            </a:extLst>
          </p:cNvPr>
          <p:cNvSpPr>
            <a:spLocks noGrp="1"/>
          </p:cNvSpPr>
          <p:nvPr>
            <p:ph type="title"/>
          </p:nvPr>
        </p:nvSpPr>
        <p:spPr>
          <a:xfrm>
            <a:off x="838200" y="310819"/>
            <a:ext cx="10515600" cy="1325563"/>
          </a:xfrm>
        </p:spPr>
        <p:txBody>
          <a:bodyPr/>
          <a:lstStyle/>
          <a:p>
            <a:r>
              <a:rPr lang="en-US" dirty="0">
                <a:solidFill>
                  <a:schemeClr val="tx1"/>
                </a:solidFill>
              </a:rPr>
              <a:t>What are common food allergens?</a:t>
            </a:r>
            <a:endParaRPr lang="en-AU" dirty="0">
              <a:solidFill>
                <a:schemeClr val="tx1"/>
              </a:solidFill>
            </a:endParaRPr>
          </a:p>
        </p:txBody>
      </p:sp>
      <p:pic>
        <p:nvPicPr>
          <p:cNvPr id="6" name="Picture 5">
            <a:extLst>
              <a:ext uri="{FF2B5EF4-FFF2-40B4-BE49-F238E27FC236}">
                <a16:creationId xmlns:a16="http://schemas.microsoft.com/office/drawing/2014/main" id="{96E4C333-89D1-7519-5703-73BA4C208B1D}"/>
              </a:ext>
            </a:extLst>
          </p:cNvPr>
          <p:cNvPicPr>
            <a:picLocks noChangeAspect="1"/>
          </p:cNvPicPr>
          <p:nvPr/>
        </p:nvPicPr>
        <p:blipFill>
          <a:blip r:embed="rId3"/>
          <a:stretch>
            <a:fillRect/>
          </a:stretch>
        </p:blipFill>
        <p:spPr>
          <a:xfrm>
            <a:off x="3781333" y="1340076"/>
            <a:ext cx="4629334" cy="5369030"/>
          </a:xfrm>
          <a:prstGeom prst="rect">
            <a:avLst/>
          </a:prstGeom>
        </p:spPr>
      </p:pic>
    </p:spTree>
    <p:extLst>
      <p:ext uri="{BB962C8B-B14F-4D97-AF65-F5344CB8AC3E}">
        <p14:creationId xmlns:p14="http://schemas.microsoft.com/office/powerpoint/2010/main" val="2302409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48D3C-38D5-3C43-33EC-5E371BC59D6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E0B00B-A9A6-E7F3-F86E-3C0E523E0F0A}"/>
              </a:ext>
            </a:extLst>
          </p:cNvPr>
          <p:cNvSpPr>
            <a:spLocks noGrp="1"/>
          </p:cNvSpPr>
          <p:nvPr>
            <p:ph idx="1"/>
          </p:nvPr>
        </p:nvSpPr>
        <p:spPr>
          <a:xfrm>
            <a:off x="838200" y="2656944"/>
            <a:ext cx="10515600" cy="849086"/>
          </a:xfrm>
        </p:spPr>
        <p:txBody>
          <a:bodyPr/>
          <a:lstStyle/>
          <a:p>
            <a:r>
              <a:rPr lang="en-AU" dirty="0"/>
              <a:t>Success criteria:</a:t>
            </a:r>
          </a:p>
        </p:txBody>
      </p:sp>
      <p:sp>
        <p:nvSpPr>
          <p:cNvPr id="3" name="Content Placeholder 2">
            <a:extLst>
              <a:ext uri="{FF2B5EF4-FFF2-40B4-BE49-F238E27FC236}">
                <a16:creationId xmlns:a16="http://schemas.microsoft.com/office/drawing/2014/main" id="{781CFE13-5F2A-0BD3-4684-2532FC4BC141}"/>
              </a:ext>
            </a:extLst>
          </p:cNvPr>
          <p:cNvSpPr>
            <a:spLocks noGrp="1"/>
          </p:cNvSpPr>
          <p:nvPr>
            <p:ph idx="10"/>
          </p:nvPr>
        </p:nvSpPr>
        <p:spPr>
          <a:xfrm>
            <a:off x="861495" y="708822"/>
            <a:ext cx="10515600" cy="1939130"/>
          </a:xfrm>
        </p:spPr>
        <p:txBody>
          <a:bodyPr>
            <a:normAutofit/>
          </a:bodyPr>
          <a:lstStyle/>
          <a:p>
            <a:r>
              <a:rPr lang="en-AU" dirty="0"/>
              <a:t>Learning intention: </a:t>
            </a:r>
            <a:r>
              <a:rPr lang="en-AU" b="0" dirty="0"/>
              <a:t>To critique nutrition messaging in the media.</a:t>
            </a:r>
          </a:p>
        </p:txBody>
      </p:sp>
      <p:sp>
        <p:nvSpPr>
          <p:cNvPr id="4" name="Content Placeholder 3">
            <a:extLst>
              <a:ext uri="{FF2B5EF4-FFF2-40B4-BE49-F238E27FC236}">
                <a16:creationId xmlns:a16="http://schemas.microsoft.com/office/drawing/2014/main" id="{9AA14CAC-8789-5FB3-7014-344C8203EE41}"/>
              </a:ext>
            </a:extLst>
          </p:cNvPr>
          <p:cNvSpPr>
            <a:spLocks noGrp="1"/>
          </p:cNvSpPr>
          <p:nvPr>
            <p:ph idx="11"/>
          </p:nvPr>
        </p:nvSpPr>
        <p:spPr>
          <a:xfrm>
            <a:off x="838199" y="3554777"/>
            <a:ext cx="10894889" cy="3349607"/>
          </a:xfrm>
        </p:spPr>
        <p:txBody>
          <a:bodyPr>
            <a:normAutofit/>
          </a:bodyPr>
          <a:lstStyle/>
          <a:p>
            <a:r>
              <a:rPr lang="en-AU" sz="4000" dirty="0"/>
              <a:t>Positive aspects</a:t>
            </a:r>
          </a:p>
          <a:p>
            <a:r>
              <a:rPr lang="en-AU" sz="4000" dirty="0"/>
              <a:t>Negative aspects</a:t>
            </a:r>
          </a:p>
          <a:p>
            <a:r>
              <a:rPr lang="en-AU" sz="4000" dirty="0"/>
              <a:t>Any supportive evidence</a:t>
            </a:r>
          </a:p>
          <a:p>
            <a:r>
              <a:rPr lang="en-AU" sz="4000" dirty="0"/>
              <a:t>Whether the messaging is supported by nutrition professionals</a:t>
            </a:r>
          </a:p>
        </p:txBody>
      </p:sp>
    </p:spTree>
    <p:extLst>
      <p:ext uri="{BB962C8B-B14F-4D97-AF65-F5344CB8AC3E}">
        <p14:creationId xmlns:p14="http://schemas.microsoft.com/office/powerpoint/2010/main" val="15440709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ED3BD-7676-598F-F2FC-B7E347781915}"/>
              </a:ext>
            </a:extLst>
          </p:cNvPr>
          <p:cNvSpPr>
            <a:spLocks noGrp="1"/>
          </p:cNvSpPr>
          <p:nvPr>
            <p:ph type="title"/>
          </p:nvPr>
        </p:nvSpPr>
        <p:spPr/>
        <p:txBody>
          <a:bodyPr/>
          <a:lstStyle/>
          <a:p>
            <a:r>
              <a:rPr lang="en-AU" dirty="0"/>
              <a:t>Healthy eating messaging</a:t>
            </a:r>
          </a:p>
        </p:txBody>
      </p:sp>
      <p:sp>
        <p:nvSpPr>
          <p:cNvPr id="3" name="Content Placeholder 2">
            <a:extLst>
              <a:ext uri="{FF2B5EF4-FFF2-40B4-BE49-F238E27FC236}">
                <a16:creationId xmlns:a16="http://schemas.microsoft.com/office/drawing/2014/main" id="{D8E9CB2A-E581-B725-058B-7647D078E1B1}"/>
              </a:ext>
            </a:extLst>
          </p:cNvPr>
          <p:cNvSpPr>
            <a:spLocks noGrp="1"/>
          </p:cNvSpPr>
          <p:nvPr>
            <p:ph idx="1"/>
          </p:nvPr>
        </p:nvSpPr>
        <p:spPr>
          <a:xfrm>
            <a:off x="838200" y="1553592"/>
            <a:ext cx="10515600" cy="4992982"/>
          </a:xfrm>
        </p:spPr>
        <p:txBody>
          <a:bodyPr>
            <a:noAutofit/>
          </a:bodyPr>
          <a:lstStyle/>
          <a:p>
            <a:pPr lvl="0">
              <a:lnSpc>
                <a:spcPct val="115000"/>
              </a:lnSpc>
              <a:spcBef>
                <a:spcPts val="50"/>
              </a:spcBef>
              <a:buFont typeface="Symbol" panose="05050102010706020507" pitchFamily="18" charset="2"/>
              <a:buChar char=""/>
            </a:pPr>
            <a:r>
              <a:rPr lang="en-AU" sz="4100" kern="100" dirty="0">
                <a:ea typeface="Aptos" panose="020B0004020202020204" pitchFamily="34" charset="0"/>
              </a:rPr>
              <a:t>We are surrounded by messaging about nutrition and healthy eating. </a:t>
            </a:r>
          </a:p>
          <a:p>
            <a:pPr lvl="0">
              <a:lnSpc>
                <a:spcPct val="115000"/>
              </a:lnSpc>
              <a:spcBef>
                <a:spcPts val="50"/>
              </a:spcBef>
              <a:buFont typeface="Symbol" panose="05050102010706020507" pitchFamily="18" charset="2"/>
              <a:buChar char=""/>
            </a:pPr>
            <a:r>
              <a:rPr lang="en-AU" sz="4100" kern="100" dirty="0">
                <a:ea typeface="Aptos" panose="020B0004020202020204" pitchFamily="34" charset="0"/>
              </a:rPr>
              <a:t>This can come via television, social media, internet.</a:t>
            </a:r>
          </a:p>
          <a:p>
            <a:pPr lvl="0">
              <a:lnSpc>
                <a:spcPct val="115000"/>
              </a:lnSpc>
              <a:spcBef>
                <a:spcPts val="50"/>
              </a:spcBef>
              <a:buFont typeface="Symbol" panose="05050102010706020507" pitchFamily="18" charset="2"/>
              <a:buChar char=""/>
            </a:pPr>
            <a:r>
              <a:rPr lang="en-AU" sz="4100" kern="100" dirty="0">
                <a:ea typeface="Aptos" panose="020B0004020202020204" pitchFamily="34" charset="0"/>
              </a:rPr>
              <a:t>This information comes from people with varying levels of qualifications (or no qualifications!).</a:t>
            </a:r>
          </a:p>
        </p:txBody>
      </p:sp>
    </p:spTree>
    <p:extLst>
      <p:ext uri="{BB962C8B-B14F-4D97-AF65-F5344CB8AC3E}">
        <p14:creationId xmlns:p14="http://schemas.microsoft.com/office/powerpoint/2010/main" val="22295500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B187C-BE98-F4DA-6F21-96CC6A3315C1}"/>
              </a:ext>
            </a:extLst>
          </p:cNvPr>
          <p:cNvSpPr>
            <a:spLocks noGrp="1"/>
          </p:cNvSpPr>
          <p:nvPr>
            <p:ph type="title"/>
          </p:nvPr>
        </p:nvSpPr>
        <p:spPr/>
        <p:txBody>
          <a:bodyPr/>
          <a:lstStyle/>
          <a:p>
            <a:r>
              <a:rPr lang="en-AU" dirty="0"/>
              <a:t>‘Healthy eating’ messaging</a:t>
            </a:r>
          </a:p>
        </p:txBody>
      </p:sp>
      <p:pic>
        <p:nvPicPr>
          <p:cNvPr id="4" name="Picture 3">
            <a:extLst>
              <a:ext uri="{FF2B5EF4-FFF2-40B4-BE49-F238E27FC236}">
                <a16:creationId xmlns:a16="http://schemas.microsoft.com/office/drawing/2014/main" id="{B70E7400-0CC9-C4FA-7661-595F38C58E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323011">
            <a:off x="297966" y="1336698"/>
            <a:ext cx="2250613" cy="2823852"/>
          </a:xfrm>
          <a:prstGeom prst="rect">
            <a:avLst/>
          </a:prstGeom>
        </p:spPr>
      </p:pic>
      <p:pic>
        <p:nvPicPr>
          <p:cNvPr id="5" name="Picture 4">
            <a:extLst>
              <a:ext uri="{FF2B5EF4-FFF2-40B4-BE49-F238E27FC236}">
                <a16:creationId xmlns:a16="http://schemas.microsoft.com/office/drawing/2014/main" id="{D9E9C283-CC8F-2090-9636-9436E1894A72}"/>
              </a:ext>
            </a:extLst>
          </p:cNvPr>
          <p:cNvPicPr>
            <a:picLocks noChangeAspect="1"/>
          </p:cNvPicPr>
          <p:nvPr/>
        </p:nvPicPr>
        <p:blipFill>
          <a:blip r:embed="rId4"/>
          <a:stretch>
            <a:fillRect/>
          </a:stretch>
        </p:blipFill>
        <p:spPr>
          <a:xfrm>
            <a:off x="2658569" y="1319184"/>
            <a:ext cx="2739528" cy="2883714"/>
          </a:xfrm>
          <a:prstGeom prst="rect">
            <a:avLst/>
          </a:prstGeom>
        </p:spPr>
      </p:pic>
      <p:pic>
        <p:nvPicPr>
          <p:cNvPr id="6" name="Picture 5">
            <a:extLst>
              <a:ext uri="{FF2B5EF4-FFF2-40B4-BE49-F238E27FC236}">
                <a16:creationId xmlns:a16="http://schemas.microsoft.com/office/drawing/2014/main" id="{985E6B67-B4C6-A918-1638-80B2CDB41DD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2158" y="4606752"/>
            <a:ext cx="3386175" cy="1794618"/>
          </a:xfrm>
          <a:prstGeom prst="rect">
            <a:avLst/>
          </a:prstGeom>
        </p:spPr>
      </p:pic>
      <p:pic>
        <p:nvPicPr>
          <p:cNvPr id="7" name="Picture 6">
            <a:extLst>
              <a:ext uri="{FF2B5EF4-FFF2-40B4-BE49-F238E27FC236}">
                <a16:creationId xmlns:a16="http://schemas.microsoft.com/office/drawing/2014/main" id="{0982EC21-3476-3201-D7A1-0FDB629AB3E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98097" y="3625917"/>
            <a:ext cx="3554970" cy="2671110"/>
          </a:xfrm>
          <a:prstGeom prst="rect">
            <a:avLst/>
          </a:prstGeom>
        </p:spPr>
      </p:pic>
      <p:pic>
        <p:nvPicPr>
          <p:cNvPr id="8" name="Picture 7">
            <a:extLst>
              <a:ext uri="{FF2B5EF4-FFF2-40B4-BE49-F238E27FC236}">
                <a16:creationId xmlns:a16="http://schemas.microsoft.com/office/drawing/2014/main" id="{F54C8616-685F-D728-6DF1-09E75C78278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271895" y="3270581"/>
            <a:ext cx="2277947" cy="2112918"/>
          </a:xfrm>
          <a:prstGeom prst="rect">
            <a:avLst/>
          </a:prstGeom>
        </p:spPr>
      </p:pic>
      <p:sp>
        <p:nvSpPr>
          <p:cNvPr id="9" name="TextBox 8">
            <a:extLst>
              <a:ext uri="{FF2B5EF4-FFF2-40B4-BE49-F238E27FC236}">
                <a16:creationId xmlns:a16="http://schemas.microsoft.com/office/drawing/2014/main" id="{488F6526-B0DE-535C-A4F3-E5B663A16C87}"/>
              </a:ext>
            </a:extLst>
          </p:cNvPr>
          <p:cNvSpPr txBox="1"/>
          <p:nvPr/>
        </p:nvSpPr>
        <p:spPr>
          <a:xfrm rot="20648286">
            <a:off x="1349268" y="4007092"/>
            <a:ext cx="9358832" cy="1077218"/>
          </a:xfrm>
          <a:prstGeom prst="rect">
            <a:avLst/>
          </a:prstGeom>
          <a:noFill/>
        </p:spPr>
        <p:txBody>
          <a:bodyPr wrap="square" rtlCol="0">
            <a:spAutoFit/>
          </a:bodyPr>
          <a:lstStyle/>
          <a:p>
            <a:r>
              <a:rPr lang="en-AU" sz="3200" dirty="0">
                <a:solidFill>
                  <a:srgbClr val="FF0000"/>
                </a:solidFill>
                <a:latin typeface="Arial" panose="020B0604020202020204" pitchFamily="34" charset="0"/>
                <a:cs typeface="Arial" panose="020B0604020202020204" pitchFamily="34" charset="0"/>
              </a:rPr>
              <a:t>Messaging does not align with the Australian Guide to Healthy Eating</a:t>
            </a:r>
          </a:p>
        </p:txBody>
      </p:sp>
      <p:pic>
        <p:nvPicPr>
          <p:cNvPr id="10" name="Picture 9" descr="A red and orange sign with white text&#10;&#10;AI-generated content may be incorrect.">
            <a:extLst>
              <a:ext uri="{FF2B5EF4-FFF2-40B4-BE49-F238E27FC236}">
                <a16:creationId xmlns:a16="http://schemas.microsoft.com/office/drawing/2014/main" id="{7DC25788-31AF-3C0C-5E64-92ED50B920F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453046" y="1474501"/>
            <a:ext cx="4469130" cy="1307112"/>
          </a:xfrm>
          <a:prstGeom prst="rect">
            <a:avLst/>
          </a:prstGeom>
        </p:spPr>
      </p:pic>
    </p:spTree>
    <p:extLst>
      <p:ext uri="{BB962C8B-B14F-4D97-AF65-F5344CB8AC3E}">
        <p14:creationId xmlns:p14="http://schemas.microsoft.com/office/powerpoint/2010/main" val="1006317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77517-EAE5-980E-FEB8-60C801396B58}"/>
              </a:ext>
            </a:extLst>
          </p:cNvPr>
          <p:cNvSpPr>
            <a:spLocks noGrp="1"/>
          </p:cNvSpPr>
          <p:nvPr>
            <p:ph type="title"/>
          </p:nvPr>
        </p:nvSpPr>
        <p:spPr/>
        <p:txBody>
          <a:bodyPr/>
          <a:lstStyle/>
          <a:p>
            <a:r>
              <a:rPr lang="en-AU" dirty="0"/>
              <a:t>Healthy eating messaging</a:t>
            </a:r>
          </a:p>
        </p:txBody>
      </p:sp>
      <p:pic>
        <p:nvPicPr>
          <p:cNvPr id="4" name="Picture 3">
            <a:extLst>
              <a:ext uri="{FF2B5EF4-FFF2-40B4-BE49-F238E27FC236}">
                <a16:creationId xmlns:a16="http://schemas.microsoft.com/office/drawing/2014/main" id="{3410C0FF-FC51-A403-C7CC-0043CD7C87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05889" y="1387227"/>
            <a:ext cx="3411512" cy="4393051"/>
          </a:xfrm>
          <a:prstGeom prst="rect">
            <a:avLst/>
          </a:prstGeom>
        </p:spPr>
      </p:pic>
      <p:sp>
        <p:nvSpPr>
          <p:cNvPr id="5" name="TextBox 4">
            <a:extLst>
              <a:ext uri="{FF2B5EF4-FFF2-40B4-BE49-F238E27FC236}">
                <a16:creationId xmlns:a16="http://schemas.microsoft.com/office/drawing/2014/main" id="{48F6B1B1-1954-FC3A-D5F4-4CA7B15BB2A0}"/>
              </a:ext>
            </a:extLst>
          </p:cNvPr>
          <p:cNvSpPr txBox="1"/>
          <p:nvPr/>
        </p:nvSpPr>
        <p:spPr>
          <a:xfrm>
            <a:off x="5190590" y="1481227"/>
            <a:ext cx="5416450" cy="4524315"/>
          </a:xfrm>
          <a:prstGeom prst="rect">
            <a:avLst/>
          </a:prstGeom>
          <a:noFill/>
        </p:spPr>
        <p:txBody>
          <a:bodyPr wrap="square" rtlCol="0">
            <a:spAutoFit/>
          </a:bodyPr>
          <a:lstStyle/>
          <a:p>
            <a:r>
              <a:rPr lang="en-AU" sz="3600" dirty="0">
                <a:latin typeface="Arial" panose="020B0604020202020204" pitchFamily="34" charset="0"/>
                <a:cs typeface="Arial" panose="020B0604020202020204" pitchFamily="34" charset="0"/>
              </a:rPr>
              <a:t>The Australian Guide to Healthy Eating (based on the Australian Dietary Guidelines), is based on a comprehensive review of evidence from </a:t>
            </a:r>
            <a:r>
              <a:rPr lang="en-AU" sz="3600" b="1" dirty="0">
                <a:latin typeface="Arial" panose="020B0604020202020204" pitchFamily="34" charset="0"/>
                <a:cs typeface="Arial" panose="020B0604020202020204" pitchFamily="34" charset="0"/>
              </a:rPr>
              <a:t>university qualified nutrition professionals</a:t>
            </a:r>
            <a:r>
              <a:rPr lang="en-AU" sz="36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1754565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F28F-3272-9A69-E8C7-6E9B5C09AFFB}"/>
              </a:ext>
            </a:extLst>
          </p:cNvPr>
          <p:cNvSpPr>
            <a:spLocks noGrp="1"/>
          </p:cNvSpPr>
          <p:nvPr>
            <p:ph type="title"/>
          </p:nvPr>
        </p:nvSpPr>
        <p:spPr/>
        <p:txBody>
          <a:bodyPr/>
          <a:lstStyle/>
          <a:p>
            <a:r>
              <a:rPr lang="en-AU" dirty="0"/>
              <a:t>Healthy eating messaging</a:t>
            </a:r>
          </a:p>
        </p:txBody>
      </p:sp>
      <p:sp>
        <p:nvSpPr>
          <p:cNvPr id="3" name="Content Placeholder 2">
            <a:extLst>
              <a:ext uri="{FF2B5EF4-FFF2-40B4-BE49-F238E27FC236}">
                <a16:creationId xmlns:a16="http://schemas.microsoft.com/office/drawing/2014/main" id="{83B5654B-8CA4-6672-EB9D-406A91458199}"/>
              </a:ext>
            </a:extLst>
          </p:cNvPr>
          <p:cNvSpPr>
            <a:spLocks noGrp="1"/>
          </p:cNvSpPr>
          <p:nvPr>
            <p:ph idx="1"/>
          </p:nvPr>
        </p:nvSpPr>
        <p:spPr>
          <a:xfrm>
            <a:off x="838200" y="1553592"/>
            <a:ext cx="10515600" cy="4847208"/>
          </a:xfrm>
        </p:spPr>
        <p:txBody>
          <a:bodyPr>
            <a:noAutofit/>
          </a:bodyPr>
          <a:lstStyle/>
          <a:p>
            <a:pPr lvl="0">
              <a:lnSpc>
                <a:spcPct val="115000"/>
              </a:lnSpc>
              <a:spcBef>
                <a:spcPts val="50"/>
              </a:spcBef>
            </a:pPr>
            <a:r>
              <a:rPr lang="en-AU" sz="4100" kern="100" dirty="0">
                <a:ea typeface="Aptos" panose="020B0004020202020204" pitchFamily="34" charset="0"/>
              </a:rPr>
              <a:t>Questions to ask:</a:t>
            </a:r>
          </a:p>
          <a:p>
            <a:pPr marL="571500" lvl="0" indent="-571500">
              <a:lnSpc>
                <a:spcPct val="115000"/>
              </a:lnSpc>
              <a:spcBef>
                <a:spcPts val="50"/>
              </a:spcBef>
            </a:pPr>
            <a:r>
              <a:rPr lang="en-AU" sz="4100" kern="100" dirty="0">
                <a:ea typeface="Aptos" panose="020B0004020202020204" pitchFamily="34" charset="0"/>
              </a:rPr>
              <a:t>Who is the author and what are their qualifications?</a:t>
            </a:r>
          </a:p>
          <a:p>
            <a:pPr marL="571500" lvl="0" indent="-571500">
              <a:lnSpc>
                <a:spcPct val="115000"/>
              </a:lnSpc>
              <a:spcBef>
                <a:spcPts val="50"/>
              </a:spcBef>
            </a:pPr>
            <a:r>
              <a:rPr lang="en-AU" sz="4100" kern="100" dirty="0">
                <a:ea typeface="Aptos" panose="020B0004020202020204" pitchFamily="34" charset="0"/>
              </a:rPr>
              <a:t>Does the messaging vary substantially from the AGHE?</a:t>
            </a:r>
          </a:p>
          <a:p>
            <a:pPr marL="571500" lvl="0" indent="-571500">
              <a:lnSpc>
                <a:spcPct val="115000"/>
              </a:lnSpc>
              <a:spcBef>
                <a:spcPts val="50"/>
              </a:spcBef>
            </a:pPr>
            <a:r>
              <a:rPr lang="en-AU" sz="4100" kern="100" dirty="0">
                <a:ea typeface="Aptos" panose="020B0004020202020204" pitchFamily="34" charset="0"/>
              </a:rPr>
              <a:t>Does it promote extreme eating behaviours?</a:t>
            </a:r>
          </a:p>
        </p:txBody>
      </p:sp>
    </p:spTree>
    <p:extLst>
      <p:ext uri="{BB962C8B-B14F-4D97-AF65-F5344CB8AC3E}">
        <p14:creationId xmlns:p14="http://schemas.microsoft.com/office/powerpoint/2010/main" val="318622360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2BBB1-91F2-75AF-11F5-9BA8330F7833}"/>
              </a:ext>
            </a:extLst>
          </p:cNvPr>
          <p:cNvSpPr>
            <a:spLocks noGrp="1"/>
          </p:cNvSpPr>
          <p:nvPr>
            <p:ph type="title"/>
          </p:nvPr>
        </p:nvSpPr>
        <p:spPr/>
        <p:txBody>
          <a:bodyPr/>
          <a:lstStyle/>
          <a:p>
            <a:r>
              <a:rPr lang="en-AU" dirty="0"/>
              <a:t>Activity 1: Booklet task</a:t>
            </a:r>
          </a:p>
        </p:txBody>
      </p:sp>
      <p:sp>
        <p:nvSpPr>
          <p:cNvPr id="5" name="TextBox 4">
            <a:extLst>
              <a:ext uri="{FF2B5EF4-FFF2-40B4-BE49-F238E27FC236}">
                <a16:creationId xmlns:a16="http://schemas.microsoft.com/office/drawing/2014/main" id="{70DA7B3A-4EA0-69ED-0174-AEEBDE97A9AB}"/>
              </a:ext>
            </a:extLst>
          </p:cNvPr>
          <p:cNvSpPr txBox="1"/>
          <p:nvPr/>
        </p:nvSpPr>
        <p:spPr>
          <a:xfrm>
            <a:off x="5063490" y="1560343"/>
            <a:ext cx="5417820" cy="4401205"/>
          </a:xfrm>
          <a:prstGeom prst="rect">
            <a:avLst/>
          </a:prstGeom>
          <a:noFill/>
        </p:spPr>
        <p:txBody>
          <a:bodyPr wrap="square" rtlCol="0">
            <a:spAutoFit/>
          </a:bodyPr>
          <a:lstStyle/>
          <a:p>
            <a:r>
              <a:rPr lang="en-AU" sz="2800" dirty="0">
                <a:latin typeface="Arial" panose="020B0604020202020204" pitchFamily="34" charset="0"/>
                <a:cs typeface="Arial" panose="020B0604020202020204" pitchFamily="34" charset="0"/>
              </a:rPr>
              <a:t>Provide a critique of the paleo diet.</a:t>
            </a:r>
          </a:p>
          <a:p>
            <a:endParaRPr lang="en-AU" sz="2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AU" sz="2800" dirty="0">
                <a:latin typeface="Arial" panose="020B0604020202020204" pitchFamily="34" charset="0"/>
                <a:cs typeface="Arial" panose="020B0604020202020204" pitchFamily="34" charset="0"/>
              </a:rPr>
              <a:t>Positive aspects.</a:t>
            </a:r>
          </a:p>
          <a:p>
            <a:pPr marL="285750" indent="-285750">
              <a:buFont typeface="Arial" panose="020B0604020202020204" pitchFamily="34" charset="0"/>
              <a:buChar char="•"/>
            </a:pPr>
            <a:r>
              <a:rPr lang="en-AU" sz="2800" dirty="0">
                <a:latin typeface="Arial" panose="020B0604020202020204" pitchFamily="34" charset="0"/>
                <a:cs typeface="Arial" panose="020B0604020202020204" pitchFamily="34" charset="0"/>
              </a:rPr>
              <a:t>Negative aspects.</a:t>
            </a:r>
          </a:p>
          <a:p>
            <a:pPr marL="285750" indent="-285750">
              <a:buFont typeface="Arial" panose="020B0604020202020204" pitchFamily="34" charset="0"/>
              <a:buChar char="•"/>
            </a:pPr>
            <a:r>
              <a:rPr lang="en-AU" sz="2800" dirty="0">
                <a:latin typeface="Arial" panose="020B0604020202020204" pitchFamily="34" charset="0"/>
                <a:cs typeface="Arial" panose="020B0604020202020204" pitchFamily="34" charset="0"/>
              </a:rPr>
              <a:t>Identify any supporting evidence for the diet.</a:t>
            </a:r>
          </a:p>
          <a:p>
            <a:pPr marL="285750" indent="-285750">
              <a:buFont typeface="Arial" panose="020B0604020202020204" pitchFamily="34" charset="0"/>
              <a:buChar char="•"/>
            </a:pPr>
            <a:r>
              <a:rPr lang="en-AU" sz="2800" dirty="0">
                <a:latin typeface="Arial" panose="020B0604020202020204" pitchFamily="34" charset="0"/>
                <a:cs typeface="Arial" panose="020B0604020202020204" pitchFamily="34" charset="0"/>
              </a:rPr>
              <a:t>Identify whether the diet is supported by qualified nutrition professionals.</a:t>
            </a:r>
          </a:p>
        </p:txBody>
      </p:sp>
      <p:pic>
        <p:nvPicPr>
          <p:cNvPr id="3" name="Picture 2">
            <a:extLst>
              <a:ext uri="{FF2B5EF4-FFF2-40B4-BE49-F238E27FC236}">
                <a16:creationId xmlns:a16="http://schemas.microsoft.com/office/drawing/2014/main" id="{3BB08B60-462C-D287-C957-93F20362E97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4498" y="1560343"/>
            <a:ext cx="4888992" cy="3598224"/>
          </a:xfrm>
          <a:prstGeom prst="rect">
            <a:avLst/>
          </a:prstGeom>
        </p:spPr>
      </p:pic>
    </p:spTree>
    <p:extLst>
      <p:ext uri="{BB962C8B-B14F-4D97-AF65-F5344CB8AC3E}">
        <p14:creationId xmlns:p14="http://schemas.microsoft.com/office/powerpoint/2010/main" val="337763093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CCA855-A9B1-A01A-EC7A-420C085B3A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4497EA-0C2F-2B6E-7712-0DFFA5A92A9A}"/>
              </a:ext>
            </a:extLst>
          </p:cNvPr>
          <p:cNvSpPr>
            <a:spLocks noGrp="1"/>
          </p:cNvSpPr>
          <p:nvPr>
            <p:ph type="title"/>
          </p:nvPr>
        </p:nvSpPr>
        <p:spPr/>
        <p:txBody>
          <a:bodyPr/>
          <a:lstStyle/>
          <a:p>
            <a:r>
              <a:rPr lang="en-AU" dirty="0"/>
              <a:t>Lesson 6</a:t>
            </a:r>
          </a:p>
        </p:txBody>
      </p:sp>
    </p:spTree>
    <p:extLst>
      <p:ext uri="{BB962C8B-B14F-4D97-AF65-F5344CB8AC3E}">
        <p14:creationId xmlns:p14="http://schemas.microsoft.com/office/powerpoint/2010/main" val="29833578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215CB-5BA2-B9B6-14EA-206D31C386A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EC79FB-2541-566E-0544-FB792C0911C3}"/>
              </a:ext>
            </a:extLst>
          </p:cNvPr>
          <p:cNvSpPr>
            <a:spLocks noGrp="1"/>
          </p:cNvSpPr>
          <p:nvPr>
            <p:ph idx="1"/>
          </p:nvPr>
        </p:nvSpPr>
        <p:spPr>
          <a:xfrm>
            <a:off x="838200" y="2138067"/>
            <a:ext cx="10515600" cy="2581866"/>
          </a:xfrm>
        </p:spPr>
        <p:txBody>
          <a:bodyPr>
            <a:normAutofit/>
          </a:bodyPr>
          <a:lstStyle/>
          <a:p>
            <a:pPr marL="0" indent="0" algn="ctr">
              <a:buNone/>
            </a:pPr>
            <a:r>
              <a:rPr lang="en-AU" dirty="0"/>
              <a:t>Let’s look at some examples</a:t>
            </a:r>
          </a:p>
        </p:txBody>
      </p:sp>
    </p:spTree>
    <p:extLst>
      <p:ext uri="{BB962C8B-B14F-4D97-AF65-F5344CB8AC3E}">
        <p14:creationId xmlns:p14="http://schemas.microsoft.com/office/powerpoint/2010/main" val="329028891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A8881-A9EF-E91F-0204-432DFB9F6D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C38295-C3C0-D8DD-F786-3FC2E79AF83A}"/>
              </a:ext>
            </a:extLst>
          </p:cNvPr>
          <p:cNvSpPr>
            <a:spLocks noGrp="1"/>
          </p:cNvSpPr>
          <p:nvPr>
            <p:ph type="title"/>
          </p:nvPr>
        </p:nvSpPr>
        <p:spPr/>
        <p:txBody>
          <a:bodyPr/>
          <a:lstStyle/>
          <a:p>
            <a:r>
              <a:rPr lang="en-AU" b="1" dirty="0"/>
              <a:t>Review</a:t>
            </a:r>
          </a:p>
        </p:txBody>
      </p:sp>
    </p:spTree>
    <p:extLst>
      <p:ext uri="{BB962C8B-B14F-4D97-AF65-F5344CB8AC3E}">
        <p14:creationId xmlns:p14="http://schemas.microsoft.com/office/powerpoint/2010/main" val="342016601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943C2-5754-6AC1-8B59-F3404985E8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7E4554-07F8-7F62-8AEA-EA5D5DAF57A9}"/>
              </a:ext>
            </a:extLst>
          </p:cNvPr>
          <p:cNvSpPr>
            <a:spLocks noGrp="1"/>
          </p:cNvSpPr>
          <p:nvPr>
            <p:ph type="title"/>
          </p:nvPr>
        </p:nvSpPr>
        <p:spPr>
          <a:xfrm>
            <a:off x="838200" y="310819"/>
            <a:ext cx="10515600" cy="1325563"/>
          </a:xfrm>
        </p:spPr>
        <p:txBody>
          <a:bodyPr/>
          <a:lstStyle/>
          <a:p>
            <a:r>
              <a:rPr lang="en-US" dirty="0">
                <a:solidFill>
                  <a:schemeClr val="tx1"/>
                </a:solidFill>
              </a:rPr>
              <a:t>What are some questions to ask when reviewing nutrition information?</a:t>
            </a:r>
            <a:endParaRPr lang="en-AU" dirty="0">
              <a:solidFill>
                <a:schemeClr val="tx1"/>
              </a:solidFill>
            </a:endParaRPr>
          </a:p>
        </p:txBody>
      </p:sp>
      <p:sp>
        <p:nvSpPr>
          <p:cNvPr id="6" name="TextBox 5">
            <a:extLst>
              <a:ext uri="{FF2B5EF4-FFF2-40B4-BE49-F238E27FC236}">
                <a16:creationId xmlns:a16="http://schemas.microsoft.com/office/drawing/2014/main" id="{DBFF90DE-D203-60E1-D330-F7896DBD8D6B}"/>
              </a:ext>
            </a:extLst>
          </p:cNvPr>
          <p:cNvSpPr txBox="1"/>
          <p:nvPr/>
        </p:nvSpPr>
        <p:spPr>
          <a:xfrm>
            <a:off x="832700" y="1961908"/>
            <a:ext cx="10368700" cy="1312347"/>
          </a:xfrm>
          <a:prstGeom prst="rect">
            <a:avLst/>
          </a:prstGeom>
          <a:noFill/>
        </p:spPr>
        <p:txBody>
          <a:bodyPr wrap="square" rtlCol="0">
            <a:spAutoFit/>
          </a:bodyPr>
          <a:lstStyle/>
          <a:p>
            <a:pPr marL="571500" lvl="0" indent="-571500">
              <a:lnSpc>
                <a:spcPct val="115000"/>
              </a:lnSpc>
              <a:spcBef>
                <a:spcPts val="50"/>
              </a:spcBef>
              <a:buFont typeface="Arial" panose="020B0604020202020204" pitchFamily="34" charset="0"/>
              <a:buChar char="•"/>
            </a:pPr>
            <a:r>
              <a:rPr lang="en-AU" sz="3600" kern="100" dirty="0">
                <a:latin typeface="Arial" panose="020B0604020202020204" pitchFamily="34" charset="0"/>
                <a:ea typeface="Aptos" panose="020B0004020202020204" pitchFamily="34" charset="0"/>
                <a:cs typeface="Arial" panose="020B0604020202020204" pitchFamily="34" charset="0"/>
              </a:rPr>
              <a:t>Who is the author and what are their qualifications?</a:t>
            </a:r>
          </a:p>
        </p:txBody>
      </p:sp>
      <p:sp>
        <p:nvSpPr>
          <p:cNvPr id="7" name="TextBox 6">
            <a:extLst>
              <a:ext uri="{FF2B5EF4-FFF2-40B4-BE49-F238E27FC236}">
                <a16:creationId xmlns:a16="http://schemas.microsoft.com/office/drawing/2014/main" id="{2F3F4EED-3AF4-4943-F834-0F6CA581957D}"/>
              </a:ext>
            </a:extLst>
          </p:cNvPr>
          <p:cNvSpPr txBox="1"/>
          <p:nvPr/>
        </p:nvSpPr>
        <p:spPr>
          <a:xfrm>
            <a:off x="731100" y="3611396"/>
            <a:ext cx="10368700" cy="1312347"/>
          </a:xfrm>
          <a:prstGeom prst="rect">
            <a:avLst/>
          </a:prstGeom>
          <a:noFill/>
        </p:spPr>
        <p:txBody>
          <a:bodyPr wrap="square" rtlCol="0">
            <a:spAutoFit/>
          </a:bodyPr>
          <a:lstStyle/>
          <a:p>
            <a:pPr marL="571500" lvl="0" indent="-571500">
              <a:lnSpc>
                <a:spcPct val="115000"/>
              </a:lnSpc>
              <a:spcBef>
                <a:spcPts val="50"/>
              </a:spcBef>
              <a:buFont typeface="Arial" panose="020B0604020202020204" pitchFamily="34" charset="0"/>
              <a:buChar char="•"/>
            </a:pPr>
            <a:r>
              <a:rPr lang="en-AU" sz="3600" kern="100" dirty="0">
                <a:latin typeface="Arial" panose="020B0604020202020204" pitchFamily="34" charset="0"/>
                <a:ea typeface="Aptos" panose="020B0004020202020204" pitchFamily="34" charset="0"/>
                <a:cs typeface="Arial" panose="020B0604020202020204" pitchFamily="34" charset="0"/>
              </a:rPr>
              <a:t>Does the messaging vary substantially from the AGHE?</a:t>
            </a:r>
          </a:p>
        </p:txBody>
      </p:sp>
      <p:sp>
        <p:nvSpPr>
          <p:cNvPr id="8" name="TextBox 7">
            <a:extLst>
              <a:ext uri="{FF2B5EF4-FFF2-40B4-BE49-F238E27FC236}">
                <a16:creationId xmlns:a16="http://schemas.microsoft.com/office/drawing/2014/main" id="{9D2EA3EE-0482-7A76-B519-9F2274CF02A3}"/>
              </a:ext>
            </a:extLst>
          </p:cNvPr>
          <p:cNvSpPr txBox="1"/>
          <p:nvPr/>
        </p:nvSpPr>
        <p:spPr>
          <a:xfrm>
            <a:off x="731100" y="5229388"/>
            <a:ext cx="10368700" cy="675249"/>
          </a:xfrm>
          <a:prstGeom prst="rect">
            <a:avLst/>
          </a:prstGeom>
          <a:noFill/>
        </p:spPr>
        <p:txBody>
          <a:bodyPr wrap="square" rtlCol="0">
            <a:spAutoFit/>
          </a:bodyPr>
          <a:lstStyle/>
          <a:p>
            <a:pPr marL="571500" lvl="0" indent="-571500">
              <a:lnSpc>
                <a:spcPct val="115000"/>
              </a:lnSpc>
              <a:spcBef>
                <a:spcPts val="50"/>
              </a:spcBef>
              <a:buFont typeface="Arial" panose="020B0604020202020204" pitchFamily="34" charset="0"/>
              <a:buChar char="•"/>
            </a:pPr>
            <a:r>
              <a:rPr lang="en-AU" sz="3600" kern="100" dirty="0">
                <a:latin typeface="Arial" panose="020B0604020202020204" pitchFamily="34" charset="0"/>
                <a:ea typeface="Aptos" panose="020B0004020202020204" pitchFamily="34" charset="0"/>
                <a:cs typeface="Arial" panose="020B0604020202020204" pitchFamily="34" charset="0"/>
              </a:rPr>
              <a:t>Does it promote extreme eating behaviours?</a:t>
            </a:r>
          </a:p>
        </p:txBody>
      </p:sp>
    </p:spTree>
    <p:extLst>
      <p:ext uri="{BB962C8B-B14F-4D97-AF65-F5344CB8AC3E}">
        <p14:creationId xmlns:p14="http://schemas.microsoft.com/office/powerpoint/2010/main" val="2739140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A4C59-B90C-C005-EC13-67657A03D289}"/>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20AAEE-BF9D-83F0-BC76-1D1CAB46E0A6}"/>
              </a:ext>
            </a:extLst>
          </p:cNvPr>
          <p:cNvSpPr>
            <a:spLocks noGrp="1"/>
          </p:cNvSpPr>
          <p:nvPr>
            <p:ph idx="1"/>
          </p:nvPr>
        </p:nvSpPr>
        <p:spPr/>
        <p:txBody>
          <a:bodyPr/>
          <a:lstStyle/>
          <a:p>
            <a:r>
              <a:rPr lang="en-AU" dirty="0"/>
              <a:t>Success criteria:</a:t>
            </a:r>
          </a:p>
        </p:txBody>
      </p:sp>
      <p:sp>
        <p:nvSpPr>
          <p:cNvPr id="3" name="Content Placeholder 2">
            <a:extLst>
              <a:ext uri="{FF2B5EF4-FFF2-40B4-BE49-F238E27FC236}">
                <a16:creationId xmlns:a16="http://schemas.microsoft.com/office/drawing/2014/main" id="{E91D1AC7-1FBE-D58D-6356-09231B388EB0}"/>
              </a:ext>
            </a:extLst>
          </p:cNvPr>
          <p:cNvSpPr>
            <a:spLocks noGrp="1"/>
          </p:cNvSpPr>
          <p:nvPr>
            <p:ph idx="10"/>
          </p:nvPr>
        </p:nvSpPr>
        <p:spPr>
          <a:xfrm>
            <a:off x="861495" y="708822"/>
            <a:ext cx="10515600" cy="1939130"/>
          </a:xfrm>
        </p:spPr>
        <p:txBody>
          <a:bodyPr>
            <a:normAutofit/>
          </a:bodyPr>
          <a:lstStyle/>
          <a:p>
            <a:r>
              <a:rPr lang="en-AU" dirty="0"/>
              <a:t>Learning intention: </a:t>
            </a:r>
            <a:r>
              <a:rPr lang="en-AU" b="0" dirty="0"/>
              <a:t>To identify information to assist with healthy eating messaging</a:t>
            </a:r>
          </a:p>
        </p:txBody>
      </p:sp>
      <p:sp>
        <p:nvSpPr>
          <p:cNvPr id="4" name="Content Placeholder 3">
            <a:extLst>
              <a:ext uri="{FF2B5EF4-FFF2-40B4-BE49-F238E27FC236}">
                <a16:creationId xmlns:a16="http://schemas.microsoft.com/office/drawing/2014/main" id="{978AFB83-2CEF-304F-13FF-7DC4D8531F4D}"/>
              </a:ext>
            </a:extLst>
          </p:cNvPr>
          <p:cNvSpPr>
            <a:spLocks noGrp="1"/>
          </p:cNvSpPr>
          <p:nvPr>
            <p:ph idx="11"/>
          </p:nvPr>
        </p:nvSpPr>
        <p:spPr>
          <a:xfrm>
            <a:off x="838199" y="3780062"/>
            <a:ext cx="10894889" cy="2920541"/>
          </a:xfrm>
        </p:spPr>
        <p:txBody>
          <a:bodyPr>
            <a:normAutofit/>
          </a:bodyPr>
          <a:lstStyle/>
          <a:p>
            <a:r>
              <a:rPr lang="en-AU" dirty="0"/>
              <a:t>at least 5 key food and nutrition statistics from 3 sources.</a:t>
            </a:r>
          </a:p>
        </p:txBody>
      </p:sp>
    </p:spTree>
    <p:extLst>
      <p:ext uri="{BB962C8B-B14F-4D97-AF65-F5344CB8AC3E}">
        <p14:creationId xmlns:p14="http://schemas.microsoft.com/office/powerpoint/2010/main" val="387741026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8F860-B905-3F81-499A-E82E62CCEA27}"/>
              </a:ext>
            </a:extLst>
          </p:cNvPr>
          <p:cNvSpPr>
            <a:spLocks noGrp="1"/>
          </p:cNvSpPr>
          <p:nvPr>
            <p:ph type="title"/>
          </p:nvPr>
        </p:nvSpPr>
        <p:spPr/>
        <p:txBody>
          <a:bodyPr/>
          <a:lstStyle/>
          <a:p>
            <a:r>
              <a:rPr lang="en-AU" dirty="0"/>
              <a:t>Sources of food and nutrition information</a:t>
            </a:r>
          </a:p>
        </p:txBody>
      </p:sp>
      <p:sp>
        <p:nvSpPr>
          <p:cNvPr id="3" name="Content Placeholder 2">
            <a:extLst>
              <a:ext uri="{FF2B5EF4-FFF2-40B4-BE49-F238E27FC236}">
                <a16:creationId xmlns:a16="http://schemas.microsoft.com/office/drawing/2014/main" id="{D168C1EC-43B6-D45D-0765-B03194FB0F03}"/>
              </a:ext>
            </a:extLst>
          </p:cNvPr>
          <p:cNvSpPr>
            <a:spLocks noGrp="1"/>
          </p:cNvSpPr>
          <p:nvPr>
            <p:ph idx="1"/>
          </p:nvPr>
        </p:nvSpPr>
        <p:spPr/>
        <p:txBody>
          <a:bodyPr/>
          <a:lstStyle/>
          <a:p>
            <a:pPr marL="0" indent="0">
              <a:buNone/>
            </a:pPr>
            <a:r>
              <a:rPr lang="en-AU" kern="100" dirty="0">
                <a:ea typeface="Aptos" panose="020B0004020202020204" pitchFamily="34" charset="0"/>
              </a:rPr>
              <a:t>A range of credible information and data are available to support the development of food and nutrition information for consumers.</a:t>
            </a:r>
          </a:p>
        </p:txBody>
      </p:sp>
    </p:spTree>
    <p:extLst>
      <p:ext uri="{BB962C8B-B14F-4D97-AF65-F5344CB8AC3E}">
        <p14:creationId xmlns:p14="http://schemas.microsoft.com/office/powerpoint/2010/main" val="154673196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76615-F225-F411-DCE1-181E408DB20F}"/>
              </a:ext>
            </a:extLst>
          </p:cNvPr>
          <p:cNvSpPr>
            <a:spLocks noGrp="1"/>
          </p:cNvSpPr>
          <p:nvPr>
            <p:ph type="title"/>
          </p:nvPr>
        </p:nvSpPr>
        <p:spPr/>
        <p:txBody>
          <a:bodyPr/>
          <a:lstStyle/>
          <a:p>
            <a:r>
              <a:rPr lang="en-AU" dirty="0"/>
              <a:t>Eat for Health</a:t>
            </a:r>
          </a:p>
        </p:txBody>
      </p:sp>
      <p:pic>
        <p:nvPicPr>
          <p:cNvPr id="4" name="Picture 3">
            <a:hlinkClick r:id="rId3"/>
            <a:extLst>
              <a:ext uri="{FF2B5EF4-FFF2-40B4-BE49-F238E27FC236}">
                <a16:creationId xmlns:a16="http://schemas.microsoft.com/office/drawing/2014/main" id="{934A3564-F0F3-0FC8-DBD5-DEFFF517B06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34539" y="1583873"/>
            <a:ext cx="2865741" cy="3690254"/>
          </a:xfrm>
          <a:prstGeom prst="rect">
            <a:avLst/>
          </a:prstGeom>
        </p:spPr>
      </p:pic>
      <p:sp>
        <p:nvSpPr>
          <p:cNvPr id="5" name="TextBox 4">
            <a:extLst>
              <a:ext uri="{FF2B5EF4-FFF2-40B4-BE49-F238E27FC236}">
                <a16:creationId xmlns:a16="http://schemas.microsoft.com/office/drawing/2014/main" id="{ED3CDBF8-E2A3-5D5C-9A00-1A9F30A619A3}"/>
              </a:ext>
            </a:extLst>
          </p:cNvPr>
          <p:cNvSpPr txBox="1"/>
          <p:nvPr/>
        </p:nvSpPr>
        <p:spPr>
          <a:xfrm>
            <a:off x="5439951" y="2721114"/>
            <a:ext cx="5908349" cy="707886"/>
          </a:xfrm>
          <a:prstGeom prst="rect">
            <a:avLst/>
          </a:prstGeom>
          <a:noFill/>
        </p:spPr>
        <p:txBody>
          <a:bodyPr wrap="none" rtlCol="0">
            <a:spAutoFit/>
          </a:bodyPr>
          <a:lstStyle/>
          <a:p>
            <a:r>
              <a:rPr lang="en-AU" sz="4000" dirty="0">
                <a:latin typeface="Arial" panose="020B0604020202020204" pitchFamily="34" charset="0"/>
                <a:cs typeface="Arial" panose="020B0604020202020204" pitchFamily="34" charset="0"/>
                <a:hlinkClick r:id="rId5"/>
              </a:rPr>
              <a:t>www.eatforhealth.gov.au</a:t>
            </a:r>
            <a:r>
              <a:rPr lang="en-AU" sz="40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63488249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1EF24-F104-6FFE-0348-BA5261C4E36A}"/>
              </a:ext>
            </a:extLst>
          </p:cNvPr>
          <p:cNvSpPr>
            <a:spLocks noGrp="1"/>
          </p:cNvSpPr>
          <p:nvPr>
            <p:ph type="title"/>
          </p:nvPr>
        </p:nvSpPr>
        <p:spPr/>
        <p:txBody>
          <a:bodyPr/>
          <a:lstStyle/>
          <a:p>
            <a:r>
              <a:rPr lang="en-AU" dirty="0"/>
              <a:t>National Nutrition and Physical Activity Survey</a:t>
            </a:r>
          </a:p>
        </p:txBody>
      </p:sp>
      <p:pic>
        <p:nvPicPr>
          <p:cNvPr id="5" name="Picture 4">
            <a:hlinkClick r:id="rId3"/>
            <a:extLst>
              <a:ext uri="{FF2B5EF4-FFF2-40B4-BE49-F238E27FC236}">
                <a16:creationId xmlns:a16="http://schemas.microsoft.com/office/drawing/2014/main" id="{FFFB5B8F-F1DC-0529-EF10-DCCC0B2C197B}"/>
              </a:ext>
            </a:extLst>
          </p:cNvPr>
          <p:cNvPicPr>
            <a:picLocks noChangeAspect="1"/>
          </p:cNvPicPr>
          <p:nvPr/>
        </p:nvPicPr>
        <p:blipFill>
          <a:blip r:embed="rId4"/>
          <a:stretch>
            <a:fillRect/>
          </a:stretch>
        </p:blipFill>
        <p:spPr>
          <a:xfrm>
            <a:off x="2043279" y="1285320"/>
            <a:ext cx="8105441" cy="5368961"/>
          </a:xfrm>
          <a:prstGeom prst="rect">
            <a:avLst/>
          </a:prstGeom>
        </p:spPr>
      </p:pic>
    </p:spTree>
    <p:extLst>
      <p:ext uri="{BB962C8B-B14F-4D97-AF65-F5344CB8AC3E}">
        <p14:creationId xmlns:p14="http://schemas.microsoft.com/office/powerpoint/2010/main" val="394484009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06FBB-1CF5-E44A-2A3A-777DE5DCB406}"/>
              </a:ext>
            </a:extLst>
          </p:cNvPr>
          <p:cNvSpPr>
            <a:spLocks noGrp="1"/>
          </p:cNvSpPr>
          <p:nvPr>
            <p:ph type="title"/>
          </p:nvPr>
        </p:nvSpPr>
        <p:spPr/>
        <p:txBody>
          <a:bodyPr/>
          <a:lstStyle/>
          <a:p>
            <a:r>
              <a:rPr lang="en-AU" dirty="0"/>
              <a:t>National Health Survey</a:t>
            </a:r>
          </a:p>
        </p:txBody>
      </p:sp>
      <p:pic>
        <p:nvPicPr>
          <p:cNvPr id="4" name="Picture 3">
            <a:hlinkClick r:id="rId3"/>
            <a:extLst>
              <a:ext uri="{FF2B5EF4-FFF2-40B4-BE49-F238E27FC236}">
                <a16:creationId xmlns:a16="http://schemas.microsoft.com/office/drawing/2014/main" id="{3F6C26BE-7CA8-62B3-DBF3-EBBF89D19327}"/>
              </a:ext>
            </a:extLst>
          </p:cNvPr>
          <p:cNvPicPr>
            <a:picLocks noChangeAspect="1"/>
          </p:cNvPicPr>
          <p:nvPr/>
        </p:nvPicPr>
        <p:blipFill>
          <a:blip r:embed="rId4"/>
          <a:stretch>
            <a:fillRect/>
          </a:stretch>
        </p:blipFill>
        <p:spPr>
          <a:xfrm>
            <a:off x="1598484" y="1868936"/>
            <a:ext cx="8995032" cy="3120128"/>
          </a:xfrm>
          <a:prstGeom prst="rect">
            <a:avLst/>
          </a:prstGeom>
        </p:spPr>
      </p:pic>
    </p:spTree>
    <p:extLst>
      <p:ext uri="{BB962C8B-B14F-4D97-AF65-F5344CB8AC3E}">
        <p14:creationId xmlns:p14="http://schemas.microsoft.com/office/powerpoint/2010/main" val="402892944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EFC29-123D-DFA7-8FB6-23676B2C670C}"/>
              </a:ext>
            </a:extLst>
          </p:cNvPr>
          <p:cNvSpPr>
            <a:spLocks noGrp="1"/>
          </p:cNvSpPr>
          <p:nvPr>
            <p:ph type="title"/>
          </p:nvPr>
        </p:nvSpPr>
        <p:spPr/>
        <p:txBody>
          <a:bodyPr/>
          <a:lstStyle/>
          <a:p>
            <a:r>
              <a:rPr lang="en-AU" dirty="0"/>
              <a:t>National Health Measures Survey</a:t>
            </a:r>
          </a:p>
        </p:txBody>
      </p:sp>
      <p:pic>
        <p:nvPicPr>
          <p:cNvPr id="4" name="Picture 3">
            <a:hlinkClick r:id="rId3"/>
            <a:extLst>
              <a:ext uri="{FF2B5EF4-FFF2-40B4-BE49-F238E27FC236}">
                <a16:creationId xmlns:a16="http://schemas.microsoft.com/office/drawing/2014/main" id="{3BE5F1D9-025C-3CF9-3DD3-D96C6E920973}"/>
              </a:ext>
            </a:extLst>
          </p:cNvPr>
          <p:cNvPicPr>
            <a:picLocks noChangeAspect="1"/>
          </p:cNvPicPr>
          <p:nvPr/>
        </p:nvPicPr>
        <p:blipFill>
          <a:blip r:embed="rId4"/>
          <a:stretch>
            <a:fillRect/>
          </a:stretch>
        </p:blipFill>
        <p:spPr>
          <a:xfrm>
            <a:off x="1551515" y="1819037"/>
            <a:ext cx="9088970" cy="3219925"/>
          </a:xfrm>
          <a:prstGeom prst="rect">
            <a:avLst/>
          </a:prstGeom>
        </p:spPr>
      </p:pic>
    </p:spTree>
    <p:extLst>
      <p:ext uri="{BB962C8B-B14F-4D97-AF65-F5344CB8AC3E}">
        <p14:creationId xmlns:p14="http://schemas.microsoft.com/office/powerpoint/2010/main" val="216813380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04067-8B7C-5509-1E7F-F6A0EF98E866}"/>
              </a:ext>
            </a:extLst>
          </p:cNvPr>
          <p:cNvSpPr>
            <a:spLocks noGrp="1"/>
          </p:cNvSpPr>
          <p:nvPr>
            <p:ph type="title"/>
          </p:nvPr>
        </p:nvSpPr>
        <p:spPr/>
        <p:txBody>
          <a:bodyPr/>
          <a:lstStyle/>
          <a:p>
            <a:r>
              <a:rPr lang="en-AU" dirty="0"/>
              <a:t>Australia’s health</a:t>
            </a:r>
          </a:p>
        </p:txBody>
      </p:sp>
      <p:pic>
        <p:nvPicPr>
          <p:cNvPr id="7" name="Picture 6">
            <a:hlinkClick r:id="rId3"/>
            <a:extLst>
              <a:ext uri="{FF2B5EF4-FFF2-40B4-BE49-F238E27FC236}">
                <a16:creationId xmlns:a16="http://schemas.microsoft.com/office/drawing/2014/main" id="{B53342A9-3A5D-D711-E2C5-2D85B115658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5733" y="1319997"/>
            <a:ext cx="4681927" cy="1640840"/>
          </a:xfrm>
          <a:prstGeom prst="rect">
            <a:avLst/>
          </a:prstGeom>
        </p:spPr>
      </p:pic>
      <p:pic>
        <p:nvPicPr>
          <p:cNvPr id="12" name="Picture 11">
            <a:extLst>
              <a:ext uri="{FF2B5EF4-FFF2-40B4-BE49-F238E27FC236}">
                <a16:creationId xmlns:a16="http://schemas.microsoft.com/office/drawing/2014/main" id="{0D0C7028-4D1B-6549-AE10-E5E1C6E322F5}"/>
              </a:ext>
            </a:extLst>
          </p:cNvPr>
          <p:cNvPicPr>
            <a:picLocks noChangeAspect="1"/>
          </p:cNvPicPr>
          <p:nvPr/>
        </p:nvPicPr>
        <p:blipFill>
          <a:blip r:embed="rId5"/>
          <a:stretch>
            <a:fillRect/>
          </a:stretch>
        </p:blipFill>
        <p:spPr>
          <a:xfrm>
            <a:off x="6220918" y="1128879"/>
            <a:ext cx="4089624" cy="5630333"/>
          </a:xfrm>
          <a:prstGeom prst="rect">
            <a:avLst/>
          </a:prstGeom>
        </p:spPr>
      </p:pic>
    </p:spTree>
    <p:extLst>
      <p:ext uri="{BB962C8B-B14F-4D97-AF65-F5344CB8AC3E}">
        <p14:creationId xmlns:p14="http://schemas.microsoft.com/office/powerpoint/2010/main" val="334459072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53AE6-C50F-E842-7B6E-72CBB69EB28C}"/>
              </a:ext>
            </a:extLst>
          </p:cNvPr>
          <p:cNvSpPr>
            <a:spLocks noGrp="1"/>
          </p:cNvSpPr>
          <p:nvPr>
            <p:ph type="title"/>
          </p:nvPr>
        </p:nvSpPr>
        <p:spPr/>
        <p:txBody>
          <a:bodyPr/>
          <a:lstStyle/>
          <a:p>
            <a:r>
              <a:rPr lang="en-AU" dirty="0"/>
              <a:t>CSIRO Healthy Diet Score</a:t>
            </a:r>
          </a:p>
        </p:txBody>
      </p:sp>
      <p:pic>
        <p:nvPicPr>
          <p:cNvPr id="4" name="Picture 3">
            <a:hlinkClick r:id="rId3"/>
            <a:extLst>
              <a:ext uri="{FF2B5EF4-FFF2-40B4-BE49-F238E27FC236}">
                <a16:creationId xmlns:a16="http://schemas.microsoft.com/office/drawing/2014/main" id="{D82C8E62-E661-3EE4-789A-D2C743887FC6}"/>
              </a:ext>
            </a:extLst>
          </p:cNvPr>
          <p:cNvPicPr>
            <a:picLocks noChangeAspect="1"/>
          </p:cNvPicPr>
          <p:nvPr/>
        </p:nvPicPr>
        <p:blipFill>
          <a:blip r:embed="rId4"/>
          <a:stretch>
            <a:fillRect/>
          </a:stretch>
        </p:blipFill>
        <p:spPr>
          <a:xfrm>
            <a:off x="1760501" y="1758228"/>
            <a:ext cx="8670997" cy="3341544"/>
          </a:xfrm>
          <a:prstGeom prst="rect">
            <a:avLst/>
          </a:prstGeom>
        </p:spPr>
      </p:pic>
    </p:spTree>
    <p:extLst>
      <p:ext uri="{BB962C8B-B14F-4D97-AF65-F5344CB8AC3E}">
        <p14:creationId xmlns:p14="http://schemas.microsoft.com/office/powerpoint/2010/main" val="31704129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8DEAE-B28A-A732-A768-E1A2FE8C9DF9}"/>
              </a:ext>
            </a:extLst>
          </p:cNvPr>
          <p:cNvSpPr>
            <a:spLocks noGrp="1"/>
          </p:cNvSpPr>
          <p:nvPr>
            <p:ph type="title"/>
          </p:nvPr>
        </p:nvSpPr>
        <p:spPr/>
        <p:txBody>
          <a:bodyPr/>
          <a:lstStyle/>
          <a:p>
            <a:r>
              <a:rPr lang="en-AU" dirty="0"/>
              <a:t>Healthy eating for teenagers</a:t>
            </a:r>
          </a:p>
        </p:txBody>
      </p:sp>
      <p:pic>
        <p:nvPicPr>
          <p:cNvPr id="4" name="Online Media 1" title="How diet can improve teen health">
            <a:hlinkClick r:id="" action="ppaction://media"/>
            <a:extLst>
              <a:ext uri="{FF2B5EF4-FFF2-40B4-BE49-F238E27FC236}">
                <a16:creationId xmlns:a16="http://schemas.microsoft.com/office/drawing/2014/main" id="{95486303-A140-8F2E-B67F-96B758CB14A4}"/>
              </a:ext>
            </a:extLst>
          </p:cNvPr>
          <p:cNvPicPr>
            <a:picLocks noRot="1" noChangeAspect="1"/>
          </p:cNvPicPr>
          <p:nvPr>
            <a:videoFile r:link="rId1"/>
          </p:nvPr>
        </p:nvPicPr>
        <p:blipFill>
          <a:blip r:embed="rId4"/>
          <a:stretch>
            <a:fillRect/>
          </a:stretch>
        </p:blipFill>
        <p:spPr>
          <a:xfrm>
            <a:off x="1508760" y="1371885"/>
            <a:ext cx="8580755" cy="4844336"/>
          </a:xfrm>
          <a:prstGeom prst="rect">
            <a:avLst/>
          </a:prstGeom>
        </p:spPr>
      </p:pic>
    </p:spTree>
    <p:extLst>
      <p:ext uri="{BB962C8B-B14F-4D97-AF65-F5344CB8AC3E}">
        <p14:creationId xmlns:p14="http://schemas.microsoft.com/office/powerpoint/2010/main" val="1643904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9F003-E947-1478-58C8-8153DAC898C6}"/>
              </a:ext>
            </a:extLst>
          </p:cNvPr>
          <p:cNvSpPr>
            <a:spLocks noGrp="1"/>
          </p:cNvSpPr>
          <p:nvPr>
            <p:ph type="title"/>
          </p:nvPr>
        </p:nvSpPr>
        <p:spPr/>
        <p:txBody>
          <a:bodyPr/>
          <a:lstStyle/>
          <a:p>
            <a:r>
              <a:rPr lang="en-AU" dirty="0"/>
              <a:t>Activity 1: Booklet task</a:t>
            </a:r>
          </a:p>
        </p:txBody>
      </p:sp>
      <p:sp>
        <p:nvSpPr>
          <p:cNvPr id="3" name="Content Placeholder 2">
            <a:extLst>
              <a:ext uri="{FF2B5EF4-FFF2-40B4-BE49-F238E27FC236}">
                <a16:creationId xmlns:a16="http://schemas.microsoft.com/office/drawing/2014/main" id="{67F90A4C-6386-5A43-A0D5-7BC66C687D4C}"/>
              </a:ext>
            </a:extLst>
          </p:cNvPr>
          <p:cNvSpPr>
            <a:spLocks noGrp="1"/>
          </p:cNvSpPr>
          <p:nvPr>
            <p:ph idx="1"/>
          </p:nvPr>
        </p:nvSpPr>
        <p:spPr/>
        <p:txBody>
          <a:bodyPr/>
          <a:lstStyle/>
          <a:p>
            <a:r>
              <a:rPr lang="en-AU" dirty="0"/>
              <a:t>Review the different food and nutrition data sources.</a:t>
            </a:r>
          </a:p>
          <a:p>
            <a:r>
              <a:rPr lang="en-AU" dirty="0"/>
              <a:t>Identify </a:t>
            </a:r>
            <a:r>
              <a:rPr lang="en-AU" u="sng" dirty="0"/>
              <a:t>at least 5</a:t>
            </a:r>
            <a:r>
              <a:rPr lang="en-AU" dirty="0"/>
              <a:t> key food and nutrition statistics from 3 of these sources.</a:t>
            </a:r>
          </a:p>
        </p:txBody>
      </p:sp>
    </p:spTree>
    <p:extLst>
      <p:ext uri="{BB962C8B-B14F-4D97-AF65-F5344CB8AC3E}">
        <p14:creationId xmlns:p14="http://schemas.microsoft.com/office/powerpoint/2010/main" val="115872962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96DB8-B312-3592-49C4-17879992F29C}"/>
              </a:ext>
            </a:extLst>
          </p:cNvPr>
          <p:cNvSpPr>
            <a:spLocks noGrp="1"/>
          </p:cNvSpPr>
          <p:nvPr>
            <p:ph type="title"/>
          </p:nvPr>
        </p:nvSpPr>
        <p:spPr/>
        <p:txBody>
          <a:bodyPr/>
          <a:lstStyle/>
          <a:p>
            <a:r>
              <a:rPr lang="en-AU" dirty="0"/>
              <a:t>Lesson 7, 8 and 9</a:t>
            </a:r>
          </a:p>
        </p:txBody>
      </p:sp>
    </p:spTree>
    <p:extLst>
      <p:ext uri="{BB962C8B-B14F-4D97-AF65-F5344CB8AC3E}">
        <p14:creationId xmlns:p14="http://schemas.microsoft.com/office/powerpoint/2010/main" val="129489292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B8C53-2B3B-8A13-96A9-58289B1E4F8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AAC4E0-37BB-5A61-398E-2959C7060EB3}"/>
              </a:ext>
            </a:extLst>
          </p:cNvPr>
          <p:cNvSpPr>
            <a:spLocks noGrp="1"/>
          </p:cNvSpPr>
          <p:nvPr>
            <p:ph idx="10"/>
          </p:nvPr>
        </p:nvSpPr>
        <p:spPr>
          <a:xfrm>
            <a:off x="838200" y="2073796"/>
            <a:ext cx="10515600" cy="1968117"/>
          </a:xfrm>
        </p:spPr>
        <p:txBody>
          <a:bodyPr>
            <a:normAutofit/>
          </a:bodyPr>
          <a:lstStyle/>
          <a:p>
            <a:r>
              <a:rPr lang="en-AU" b="1" dirty="0"/>
              <a:t>Learning intention: </a:t>
            </a:r>
            <a:r>
              <a:rPr lang="en-GB" dirty="0"/>
              <a:t>To design a nutrition promotion advertisement that aims to encourage healthy eating.</a:t>
            </a:r>
            <a:endParaRPr lang="en-AU" dirty="0"/>
          </a:p>
        </p:txBody>
      </p:sp>
    </p:spTree>
    <p:extLst>
      <p:ext uri="{BB962C8B-B14F-4D97-AF65-F5344CB8AC3E}">
        <p14:creationId xmlns:p14="http://schemas.microsoft.com/office/powerpoint/2010/main" val="242967863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75DDF1-18EF-E2FD-4A5F-E8DD1735942D}"/>
              </a:ext>
            </a:extLst>
          </p:cNvPr>
          <p:cNvSpPr>
            <a:spLocks noGrp="1"/>
          </p:cNvSpPr>
          <p:nvPr>
            <p:ph idx="1"/>
          </p:nvPr>
        </p:nvSpPr>
        <p:spPr>
          <a:xfrm>
            <a:off x="838200" y="742123"/>
            <a:ext cx="10515600" cy="5446642"/>
          </a:xfrm>
        </p:spPr>
        <p:txBody>
          <a:bodyPr>
            <a:normAutofit/>
          </a:bodyPr>
          <a:lstStyle/>
          <a:p>
            <a:pPr marL="0" indent="0">
              <a:buNone/>
            </a:pPr>
            <a:r>
              <a:rPr lang="en-AU" b="1" dirty="0"/>
              <a:t>Task</a:t>
            </a:r>
          </a:p>
          <a:p>
            <a:pPr marL="0" indent="0">
              <a:buNone/>
            </a:pPr>
            <a:endParaRPr lang="en-AU" sz="2200" b="1" dirty="0"/>
          </a:p>
          <a:p>
            <a:pPr marL="0" indent="0">
              <a:spcAft>
                <a:spcPts val="800"/>
              </a:spcAft>
              <a:buNone/>
            </a:pPr>
            <a:r>
              <a:rPr lang="en-AU" dirty="0"/>
              <a:t>To design a nutrition promotion advertisement that aims to encourage healthy eating in one or more areas.</a:t>
            </a:r>
          </a:p>
          <a:p>
            <a:pPr marL="0" indent="0">
              <a:buNone/>
            </a:pPr>
            <a:r>
              <a:rPr lang="en-AU" dirty="0"/>
              <a:t>Explain the strategy for your promotion piece and how it aims to influence behaviours around healthy eating.</a:t>
            </a:r>
          </a:p>
        </p:txBody>
      </p:sp>
    </p:spTree>
    <p:extLst>
      <p:ext uri="{BB962C8B-B14F-4D97-AF65-F5344CB8AC3E}">
        <p14:creationId xmlns:p14="http://schemas.microsoft.com/office/powerpoint/2010/main" val="221667777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9F352F-FD19-585F-2908-E6AE76C3A086}"/>
              </a:ext>
            </a:extLst>
          </p:cNvPr>
          <p:cNvPicPr>
            <a:picLocks noChangeAspect="1"/>
          </p:cNvPicPr>
          <p:nvPr/>
        </p:nvPicPr>
        <p:blipFill>
          <a:blip r:embed="rId2"/>
          <a:stretch>
            <a:fillRect/>
          </a:stretch>
        </p:blipFill>
        <p:spPr>
          <a:xfrm>
            <a:off x="2173357" y="437732"/>
            <a:ext cx="7671253" cy="6121407"/>
          </a:xfrm>
          <a:prstGeom prst="rect">
            <a:avLst/>
          </a:prstGeom>
        </p:spPr>
      </p:pic>
    </p:spTree>
    <p:extLst>
      <p:ext uri="{BB962C8B-B14F-4D97-AF65-F5344CB8AC3E}">
        <p14:creationId xmlns:p14="http://schemas.microsoft.com/office/powerpoint/2010/main" val="359395071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0B86E-BA88-0167-5A19-DE1063E9D44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450B488-25CA-0A79-3A70-5AB822CE17C4}"/>
              </a:ext>
            </a:extLst>
          </p:cNvPr>
          <p:cNvPicPr>
            <a:picLocks noChangeAspect="1"/>
          </p:cNvPicPr>
          <p:nvPr/>
        </p:nvPicPr>
        <p:blipFill>
          <a:blip r:embed="rId2"/>
          <a:stretch>
            <a:fillRect/>
          </a:stretch>
        </p:blipFill>
        <p:spPr>
          <a:xfrm>
            <a:off x="617095" y="279800"/>
            <a:ext cx="10957810" cy="6298400"/>
          </a:xfrm>
          <a:prstGeom prst="rect">
            <a:avLst/>
          </a:prstGeom>
        </p:spPr>
      </p:pic>
    </p:spTree>
    <p:extLst>
      <p:ext uri="{BB962C8B-B14F-4D97-AF65-F5344CB8AC3E}">
        <p14:creationId xmlns:p14="http://schemas.microsoft.com/office/powerpoint/2010/main" val="2781876283"/>
      </p:ext>
    </p:extLst>
  </p:cSld>
  <p:clrMapOvr>
    <a:masterClrMapping/>
  </p:clrMapOvr>
</p:sld>
</file>

<file path=ppt/theme/theme1.xml><?xml version="1.0" encoding="utf-8"?>
<a:theme xmlns:a="http://schemas.openxmlformats.org/drawingml/2006/main" name="FNRP">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FNRP slide template</Template>
  <TotalTime>574</TotalTime>
  <Words>6375</Words>
  <Application>Microsoft Office PowerPoint</Application>
  <PresentationFormat>Widescreen</PresentationFormat>
  <Paragraphs>669</Paragraphs>
  <Slides>95</Slides>
  <Notes>67</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95</vt:i4>
      </vt:variant>
    </vt:vector>
  </HeadingPairs>
  <TitlesOfParts>
    <vt:vector size="100" baseType="lpstr">
      <vt:lpstr>Aptos</vt:lpstr>
      <vt:lpstr>Aptos Display</vt:lpstr>
      <vt:lpstr>Arial</vt:lpstr>
      <vt:lpstr>Symbol</vt:lpstr>
      <vt:lpstr>FNRP</vt:lpstr>
      <vt:lpstr>Promoting healthy eating</vt:lpstr>
      <vt:lpstr>Contents</vt:lpstr>
      <vt:lpstr>Lesson 1</vt:lpstr>
      <vt:lpstr>PowerPoint Presentation</vt:lpstr>
      <vt:lpstr>PowerPoint Presentation</vt:lpstr>
      <vt:lpstr>PowerPoint Presentation</vt:lpstr>
      <vt:lpstr>PowerPoint Presentation</vt:lpstr>
      <vt:lpstr>PowerPoint Presentation</vt:lpstr>
      <vt:lpstr>Healthy eating for teenagers</vt:lpstr>
      <vt:lpstr>Infographics</vt:lpstr>
      <vt:lpstr>Activity 1: Booklet task</vt:lpstr>
      <vt:lpstr>Lesson 2</vt:lpstr>
      <vt:lpstr>Review</vt:lpstr>
      <vt:lpstr>PowerPoint Presentation</vt:lpstr>
      <vt:lpstr>PowerPoint Presentation</vt:lpstr>
      <vt:lpstr>PowerPoint Presentation</vt:lpstr>
      <vt:lpstr>The Australian Guide to Healthy Eating</vt:lpstr>
      <vt:lpstr>Overview of the AGHE</vt:lpstr>
      <vt:lpstr>Grain foods</vt:lpstr>
      <vt:lpstr>Vegetables</vt:lpstr>
      <vt:lpstr>Fruit</vt:lpstr>
      <vt:lpstr>Why grain foods, vegetables and fruit are important</vt:lpstr>
      <vt:lpstr>Dairy and alternatives</vt:lpstr>
      <vt:lpstr>Why dairy and alternative foods are important</vt:lpstr>
      <vt:lpstr>Meat and alternatives</vt:lpstr>
      <vt:lpstr>Why meat and alternative foods are important</vt:lpstr>
      <vt:lpstr>‘Sometimes' foods</vt:lpstr>
      <vt:lpstr>How much should you be eating?</vt:lpstr>
      <vt:lpstr>Grain food serves</vt:lpstr>
      <vt:lpstr> Vegetable serves</vt:lpstr>
      <vt:lpstr>Fruit serves</vt:lpstr>
      <vt:lpstr>Dairy and alternatives serves</vt:lpstr>
      <vt:lpstr>Meat and alternatives serves</vt:lpstr>
      <vt:lpstr> Nutrient Reference Values</vt:lpstr>
      <vt:lpstr>‘Sometimes’ foods</vt:lpstr>
      <vt:lpstr>‘Sometimes’ foods</vt:lpstr>
      <vt:lpstr>Activity 1: Booklet task</vt:lpstr>
      <vt:lpstr>Lesson 3</vt:lpstr>
      <vt:lpstr>Review</vt:lpstr>
      <vt:lpstr>PowerPoint Presentation</vt:lpstr>
      <vt:lpstr>PowerPoint Presentation</vt:lpstr>
      <vt:lpstr>PowerPoint Presentation</vt:lpstr>
      <vt:lpstr>Food labelling</vt:lpstr>
      <vt:lpstr>Food labelling</vt:lpstr>
      <vt:lpstr>Ingredient list</vt:lpstr>
      <vt:lpstr>Nutrition Information Panel (NIP)</vt:lpstr>
      <vt:lpstr>Nutrition Information Panel (NIP)</vt:lpstr>
      <vt:lpstr>Nutrition and health claims</vt:lpstr>
      <vt:lpstr>Nutrition and health claims</vt:lpstr>
      <vt:lpstr>Health Star Rating</vt:lpstr>
      <vt:lpstr>Health Star Rating</vt:lpstr>
      <vt:lpstr>Activity 1: Booklet task</vt:lpstr>
      <vt:lpstr>Lesson 4</vt:lpstr>
      <vt:lpstr>Review</vt:lpstr>
      <vt:lpstr>PowerPoint Presentation</vt:lpstr>
      <vt:lpstr>What is the Health Star Rating?</vt:lpstr>
      <vt:lpstr>PowerPoint Presentation</vt:lpstr>
      <vt:lpstr>Allergies</vt:lpstr>
      <vt:lpstr>Allergies</vt:lpstr>
      <vt:lpstr>Allergic reactions</vt:lpstr>
      <vt:lpstr>Common food allergens</vt:lpstr>
      <vt:lpstr>Food allergen labelling</vt:lpstr>
      <vt:lpstr>Food allergen labelling</vt:lpstr>
      <vt:lpstr>Precautionary allergen labelling</vt:lpstr>
      <vt:lpstr>Food intolerance</vt:lpstr>
      <vt:lpstr>Food intolerance</vt:lpstr>
      <vt:lpstr>Managing allergies and intolerances</vt:lpstr>
      <vt:lpstr>Activity 1: Booklet task</vt:lpstr>
      <vt:lpstr>Lesson 5</vt:lpstr>
      <vt:lpstr>Review</vt:lpstr>
      <vt:lpstr>What is the difference between a food allergy and a food intolerance?</vt:lpstr>
      <vt:lpstr>What are common food allergens?</vt:lpstr>
      <vt:lpstr>PowerPoint Presentation</vt:lpstr>
      <vt:lpstr>Healthy eating messaging</vt:lpstr>
      <vt:lpstr>‘Healthy eating’ messaging</vt:lpstr>
      <vt:lpstr>Healthy eating messaging</vt:lpstr>
      <vt:lpstr>Healthy eating messaging</vt:lpstr>
      <vt:lpstr>Activity 1: Booklet task</vt:lpstr>
      <vt:lpstr>Lesson 6</vt:lpstr>
      <vt:lpstr>Review</vt:lpstr>
      <vt:lpstr>What are some questions to ask when reviewing nutrition information?</vt:lpstr>
      <vt:lpstr>PowerPoint Presentation</vt:lpstr>
      <vt:lpstr>Sources of food and nutrition information</vt:lpstr>
      <vt:lpstr>Eat for Health</vt:lpstr>
      <vt:lpstr>National Nutrition and Physical Activity Survey</vt:lpstr>
      <vt:lpstr>National Health Survey</vt:lpstr>
      <vt:lpstr>National Health Measures Survey</vt:lpstr>
      <vt:lpstr>Australia’s health</vt:lpstr>
      <vt:lpstr>CSIRO Healthy Diet Score</vt:lpstr>
      <vt:lpstr>Activity 1: Booklet task</vt:lpstr>
      <vt:lpstr>Lesson 7, 8 and 9</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Editor</dc:creator>
  <cp:lastModifiedBy>Editor</cp:lastModifiedBy>
  <cp:revision>3</cp:revision>
  <dcterms:created xsi:type="dcterms:W3CDTF">2025-08-31T09:26:21Z</dcterms:created>
  <dcterms:modified xsi:type="dcterms:W3CDTF">2025-11-11T00:07:29Z</dcterms:modified>
</cp:coreProperties>
</file>