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5"/>
  </p:notesMasterIdLst>
  <p:sldIdLst>
    <p:sldId id="257" r:id="rId2"/>
    <p:sldId id="258" r:id="rId3"/>
    <p:sldId id="259" r:id="rId4"/>
    <p:sldId id="262" r:id="rId5"/>
    <p:sldId id="265" r:id="rId6"/>
    <p:sldId id="264" r:id="rId7"/>
    <p:sldId id="409" r:id="rId8"/>
    <p:sldId id="284" r:id="rId9"/>
    <p:sldId id="285" r:id="rId10"/>
    <p:sldId id="286" r:id="rId11"/>
    <p:sldId id="288" r:id="rId12"/>
    <p:sldId id="410" r:id="rId13"/>
    <p:sldId id="347" r:id="rId14"/>
    <p:sldId id="348" r:id="rId15"/>
    <p:sldId id="349" r:id="rId16"/>
    <p:sldId id="411" r:id="rId17"/>
    <p:sldId id="351" r:id="rId18"/>
    <p:sldId id="352" r:id="rId19"/>
    <p:sldId id="355" r:id="rId20"/>
    <p:sldId id="353" r:id="rId21"/>
    <p:sldId id="354" r:id="rId22"/>
    <p:sldId id="356" r:id="rId23"/>
    <p:sldId id="357" r:id="rId24"/>
    <p:sldId id="412" r:id="rId25"/>
    <p:sldId id="413" r:id="rId26"/>
    <p:sldId id="414" r:id="rId27"/>
    <p:sldId id="415" r:id="rId28"/>
    <p:sldId id="416" r:id="rId29"/>
    <p:sldId id="417" r:id="rId30"/>
    <p:sldId id="418" r:id="rId31"/>
    <p:sldId id="421" r:id="rId32"/>
    <p:sldId id="420" r:id="rId33"/>
    <p:sldId id="419" r:id="rId34"/>
    <p:sldId id="422" r:id="rId35"/>
    <p:sldId id="423" r:id="rId36"/>
    <p:sldId id="424" r:id="rId37"/>
    <p:sldId id="425" r:id="rId38"/>
    <p:sldId id="426" r:id="rId39"/>
    <p:sldId id="427" r:id="rId40"/>
    <p:sldId id="428" r:id="rId41"/>
    <p:sldId id="429" r:id="rId42"/>
    <p:sldId id="430" r:id="rId43"/>
    <p:sldId id="431" r:id="rId44"/>
    <p:sldId id="432" r:id="rId45"/>
    <p:sldId id="433" r:id="rId46"/>
    <p:sldId id="434" r:id="rId47"/>
    <p:sldId id="435" r:id="rId48"/>
    <p:sldId id="436" r:id="rId49"/>
    <p:sldId id="263" r:id="rId50"/>
    <p:sldId id="439" r:id="rId51"/>
    <p:sldId id="437" r:id="rId52"/>
    <p:sldId id="438" r:id="rId53"/>
    <p:sldId id="266" r:id="rId54"/>
    <p:sldId id="267" r:id="rId55"/>
    <p:sldId id="268" r:id="rId56"/>
    <p:sldId id="269" r:id="rId57"/>
    <p:sldId id="270" r:id="rId58"/>
    <p:sldId id="271" r:id="rId59"/>
    <p:sldId id="287" r:id="rId60"/>
    <p:sldId id="440" r:id="rId61"/>
    <p:sldId id="441" r:id="rId62"/>
    <p:sldId id="442" r:id="rId63"/>
    <p:sldId id="279" r:id="rId64"/>
    <p:sldId id="280" r:id="rId65"/>
    <p:sldId id="339" r:id="rId66"/>
    <p:sldId id="340" r:id="rId67"/>
    <p:sldId id="341" r:id="rId68"/>
    <p:sldId id="342" r:id="rId69"/>
    <p:sldId id="443" r:id="rId70"/>
    <p:sldId id="444" r:id="rId71"/>
    <p:sldId id="445" r:id="rId72"/>
    <p:sldId id="446" r:id="rId73"/>
    <p:sldId id="447" r:id="rId74"/>
    <p:sldId id="448" r:id="rId75"/>
    <p:sldId id="449" r:id="rId76"/>
    <p:sldId id="450" r:id="rId77"/>
    <p:sldId id="451" r:id="rId78"/>
    <p:sldId id="465" r:id="rId79"/>
    <p:sldId id="382" r:id="rId80"/>
    <p:sldId id="464" r:id="rId81"/>
    <p:sldId id="452" r:id="rId82"/>
    <p:sldId id="453" r:id="rId83"/>
    <p:sldId id="454" r:id="rId84"/>
    <p:sldId id="456" r:id="rId85"/>
    <p:sldId id="455" r:id="rId86"/>
    <p:sldId id="457" r:id="rId87"/>
    <p:sldId id="460" r:id="rId88"/>
    <p:sldId id="406" r:id="rId89"/>
    <p:sldId id="461" r:id="rId90"/>
    <p:sldId id="458" r:id="rId91"/>
    <p:sldId id="459" r:id="rId92"/>
    <p:sldId id="462" r:id="rId93"/>
    <p:sldId id="463"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D82E42-0A65-4E1E-A683-E2E5FBECEEFE}" v="2" dt="2025-11-11T00:42:38.964"/>
    <p1510:client id="{D68A9C41-48CF-4D54-9493-6A0BD6697C5A}" v="11" dt="2025-11-10T23:00:41.7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50" autoAdjust="0"/>
    <p:restoredTop sz="82446" autoAdjust="0"/>
  </p:normalViewPr>
  <p:slideViewPr>
    <p:cSldViewPr snapToGrid="0">
      <p:cViewPr varScale="1">
        <p:scale>
          <a:sx n="79" d="100"/>
          <a:sy n="79" d="100"/>
        </p:scale>
        <p:origin x="738"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a Craig" userId="b403983d7592b689" providerId="LiveId" clId="{B3B75DA0-8123-49D9-A973-119B14C712D1}"/>
    <pc:docChg chg="undo custSel addSld delSld modSld">
      <pc:chgData name="Peta Craig" userId="b403983d7592b689" providerId="LiveId" clId="{B3B75DA0-8123-49D9-A973-119B14C712D1}" dt="2025-11-11T00:42:43.875" v="127" actId="20577"/>
      <pc:docMkLst>
        <pc:docMk/>
      </pc:docMkLst>
      <pc:sldChg chg="modNotesTx">
        <pc:chgData name="Peta Craig" userId="b403983d7592b689" providerId="LiveId" clId="{B3B75DA0-8123-49D9-A973-119B14C712D1}" dt="2025-10-13T21:56:46.341" v="1" actId="255"/>
        <pc:sldMkLst>
          <pc:docMk/>
          <pc:sldMk cId="1058579565" sldId="265"/>
        </pc:sldMkLst>
      </pc:sldChg>
      <pc:sldChg chg="modNotesTx">
        <pc:chgData name="Peta Craig" userId="b403983d7592b689" providerId="LiveId" clId="{B3B75DA0-8123-49D9-A973-119B14C712D1}" dt="2025-11-10T23:00:17.742" v="110" actId="20577"/>
        <pc:sldMkLst>
          <pc:docMk/>
          <pc:sldMk cId="4240081789" sldId="266"/>
        </pc:sldMkLst>
      </pc:sldChg>
      <pc:sldChg chg="modNotesTx">
        <pc:chgData name="Peta Craig" userId="b403983d7592b689" providerId="LiveId" clId="{B3B75DA0-8123-49D9-A973-119B14C712D1}" dt="2025-11-10T23:00:25.181" v="111" actId="20577"/>
        <pc:sldMkLst>
          <pc:docMk/>
          <pc:sldMk cId="3939197884" sldId="268"/>
        </pc:sldMkLst>
      </pc:sldChg>
      <pc:sldChg chg="modNotesTx">
        <pc:chgData name="Peta Craig" userId="b403983d7592b689" providerId="LiveId" clId="{B3B75DA0-8123-49D9-A973-119B14C712D1}" dt="2025-11-10T23:00:33.253" v="112" actId="20577"/>
        <pc:sldMkLst>
          <pc:docMk/>
          <pc:sldMk cId="1819295951" sldId="270"/>
        </pc:sldMkLst>
      </pc:sldChg>
      <pc:sldChg chg="modNotesTx">
        <pc:chgData name="Peta Craig" userId="b403983d7592b689" providerId="LiveId" clId="{B3B75DA0-8123-49D9-A973-119B14C712D1}" dt="2025-11-10T23:00:41.121" v="113" actId="20577"/>
        <pc:sldMkLst>
          <pc:docMk/>
          <pc:sldMk cId="1709906571" sldId="287"/>
        </pc:sldMkLst>
      </pc:sldChg>
      <pc:sldChg chg="addSp delSp modSp mod delAnim modAnim modNotesTx">
        <pc:chgData name="Peta Craig" userId="b403983d7592b689" providerId="LiveId" clId="{B3B75DA0-8123-49D9-A973-119B14C712D1}" dt="2025-11-11T00:42:43.875" v="127" actId="20577"/>
        <pc:sldMkLst>
          <pc:docMk/>
          <pc:sldMk cId="2566242109" sldId="347"/>
        </pc:sldMkLst>
        <pc:picChg chg="add mod">
          <ac:chgData name="Peta Craig" userId="b403983d7592b689" providerId="LiveId" clId="{B3B75DA0-8123-49D9-A973-119B14C712D1}" dt="2025-11-11T00:42:38.964" v="119"/>
          <ac:picMkLst>
            <pc:docMk/>
            <pc:sldMk cId="2566242109" sldId="347"/>
            <ac:picMk id="3" creationId="{66F7EA9E-A82A-553B-462A-56CA5F69C5AA}"/>
          </ac:picMkLst>
        </pc:picChg>
        <pc:picChg chg="del">
          <ac:chgData name="Peta Craig" userId="b403983d7592b689" providerId="LiveId" clId="{B3B75DA0-8123-49D9-A973-119B14C712D1}" dt="2025-11-11T00:42:38.639" v="118" actId="478"/>
          <ac:picMkLst>
            <pc:docMk/>
            <pc:sldMk cId="2566242109" sldId="347"/>
            <ac:picMk id="4" creationId="{99A936C4-AC01-F281-3BC7-A2E594167731}"/>
          </ac:picMkLst>
        </pc:picChg>
      </pc:sldChg>
      <pc:sldChg chg="modNotesTx">
        <pc:chgData name="Peta Craig" userId="b403983d7592b689" providerId="LiveId" clId="{B3B75DA0-8123-49D9-A973-119B14C712D1}" dt="2025-11-10T22:59:08.351" v="97" actId="255"/>
        <pc:sldMkLst>
          <pc:docMk/>
          <pc:sldMk cId="3671287262" sldId="353"/>
        </pc:sldMkLst>
      </pc:sldChg>
      <pc:sldChg chg="modNotesTx">
        <pc:chgData name="Peta Craig" userId="b403983d7592b689" providerId="LiveId" clId="{B3B75DA0-8123-49D9-A973-119B14C712D1}" dt="2025-11-10T22:59:14.050" v="98" actId="255"/>
        <pc:sldMkLst>
          <pc:docMk/>
          <pc:sldMk cId="919313135" sldId="354"/>
        </pc:sldMkLst>
      </pc:sldChg>
      <pc:sldChg chg="modNotesTx">
        <pc:chgData name="Peta Craig" userId="b403983d7592b689" providerId="LiveId" clId="{B3B75DA0-8123-49D9-A973-119B14C712D1}" dt="2025-11-10T22:59:01.685" v="96" actId="255"/>
        <pc:sldMkLst>
          <pc:docMk/>
          <pc:sldMk cId="65425750" sldId="355"/>
        </pc:sldMkLst>
      </pc:sldChg>
      <pc:sldChg chg="modNotesTx">
        <pc:chgData name="Peta Craig" userId="b403983d7592b689" providerId="LiveId" clId="{B3B75DA0-8123-49D9-A973-119B14C712D1}" dt="2025-11-10T22:59:22.419" v="99" actId="255"/>
        <pc:sldMkLst>
          <pc:docMk/>
          <pc:sldMk cId="565290831" sldId="356"/>
        </pc:sldMkLst>
      </pc:sldChg>
      <pc:sldChg chg="modNotesTx">
        <pc:chgData name="Peta Craig" userId="b403983d7592b689" providerId="LiveId" clId="{B3B75DA0-8123-49D9-A973-119B14C712D1}" dt="2025-11-10T22:59:31.426" v="100" actId="255"/>
        <pc:sldMkLst>
          <pc:docMk/>
          <pc:sldMk cId="1505499548" sldId="357"/>
        </pc:sldMkLst>
      </pc:sldChg>
      <pc:sldChg chg="modSp mod">
        <pc:chgData name="Peta Craig" userId="b403983d7592b689" providerId="LiveId" clId="{B3B75DA0-8123-49D9-A973-119B14C712D1}" dt="2025-11-10T23:02:02.669" v="117" actId="20577"/>
        <pc:sldMkLst>
          <pc:docMk/>
          <pc:sldMk cId="2238448143" sldId="406"/>
        </pc:sldMkLst>
        <pc:spChg chg="mod">
          <ac:chgData name="Peta Craig" userId="b403983d7592b689" providerId="LiveId" clId="{B3B75DA0-8123-49D9-A973-119B14C712D1}" dt="2025-11-10T23:02:02.669" v="117" actId="20577"/>
          <ac:spMkLst>
            <pc:docMk/>
            <pc:sldMk cId="2238448143" sldId="406"/>
            <ac:spMk id="2" creationId="{E8C4085B-54BE-8BE8-1067-4C98287BB6A5}"/>
          </ac:spMkLst>
        </pc:spChg>
      </pc:sldChg>
      <pc:sldChg chg="modNotesTx">
        <pc:chgData name="Peta Craig" userId="b403983d7592b689" providerId="LiveId" clId="{B3B75DA0-8123-49D9-A973-119B14C712D1}" dt="2025-11-10T23:00:00.137" v="108" actId="20577"/>
        <pc:sldMkLst>
          <pc:docMk/>
          <pc:sldMk cId="2993294294" sldId="437"/>
        </pc:sldMkLst>
      </pc:sldChg>
      <pc:sldChg chg="modNotesTx">
        <pc:chgData name="Peta Craig" userId="b403983d7592b689" providerId="LiveId" clId="{B3B75DA0-8123-49D9-A973-119B14C712D1}" dt="2025-11-10T23:00:08.669" v="109" actId="20577"/>
        <pc:sldMkLst>
          <pc:docMk/>
          <pc:sldMk cId="1466090479" sldId="438"/>
        </pc:sldMkLst>
      </pc:sldChg>
      <pc:sldChg chg="modSp mod">
        <pc:chgData name="Peta Craig" userId="b403983d7592b689" providerId="LiveId" clId="{B3B75DA0-8123-49D9-A973-119B14C712D1}" dt="2025-10-14T00:14:29.170" v="88" actId="20577"/>
        <pc:sldMkLst>
          <pc:docMk/>
          <pc:sldMk cId="417539267" sldId="445"/>
        </pc:sldMkLst>
        <pc:spChg chg="mod">
          <ac:chgData name="Peta Craig" userId="b403983d7592b689" providerId="LiveId" clId="{B3B75DA0-8123-49D9-A973-119B14C712D1}" dt="2025-10-14T00:14:29.170" v="88" actId="20577"/>
          <ac:spMkLst>
            <pc:docMk/>
            <pc:sldMk cId="417539267" sldId="445"/>
            <ac:spMk id="3" creationId="{29D7E4C0-C313-97A5-EA3D-E6D6A37795CE}"/>
          </ac:spMkLst>
        </pc:spChg>
      </pc:sldChg>
      <pc:sldChg chg="addSp delSp modSp mod modAnim modNotesTx">
        <pc:chgData name="Peta Craig" userId="b403983d7592b689" providerId="LiveId" clId="{B3B75DA0-8123-49D9-A973-119B14C712D1}" dt="2025-10-13T22:20:38.637" v="44" actId="6549"/>
        <pc:sldMkLst>
          <pc:docMk/>
          <pc:sldMk cId="3335626485" sldId="446"/>
        </pc:sldMkLst>
        <pc:spChg chg="add mod">
          <ac:chgData name="Peta Craig" userId="b403983d7592b689" providerId="LiveId" clId="{B3B75DA0-8123-49D9-A973-119B14C712D1}" dt="2025-10-13T22:19:49.796" v="16" actId="1076"/>
          <ac:spMkLst>
            <pc:docMk/>
            <pc:sldMk cId="3335626485" sldId="446"/>
            <ac:spMk id="4" creationId="{B0E44893-D5A8-A814-3865-CD457E352EFD}"/>
          </ac:spMkLst>
        </pc:spChg>
      </pc:sldChg>
      <pc:sldChg chg="addSp modSp mod modAnim modNotesTx">
        <pc:chgData name="Peta Craig" userId="b403983d7592b689" providerId="LiveId" clId="{B3B75DA0-8123-49D9-A973-119B14C712D1}" dt="2025-10-13T22:20:45.285" v="48" actId="6549"/>
        <pc:sldMkLst>
          <pc:docMk/>
          <pc:sldMk cId="581905828" sldId="447"/>
        </pc:sldMkLst>
        <pc:spChg chg="add mod">
          <ac:chgData name="Peta Craig" userId="b403983d7592b689" providerId="LiveId" clId="{B3B75DA0-8123-49D9-A973-119B14C712D1}" dt="2025-10-13T22:20:08.412" v="35" actId="1038"/>
          <ac:spMkLst>
            <pc:docMk/>
            <pc:sldMk cId="581905828" sldId="447"/>
            <ac:spMk id="2" creationId="{6B741E31-10F3-2177-C658-24DD77E5CF76}"/>
          </ac:spMkLst>
        </pc:spChg>
      </pc:sldChg>
      <pc:sldChg chg="addSp modSp mod modAnim">
        <pc:chgData name="Peta Craig" userId="b403983d7592b689" providerId="LiveId" clId="{B3B75DA0-8123-49D9-A973-119B14C712D1}" dt="2025-10-13T22:20:23.351" v="40" actId="14100"/>
        <pc:sldMkLst>
          <pc:docMk/>
          <pc:sldMk cId="475339411" sldId="448"/>
        </pc:sldMkLst>
        <pc:spChg chg="add mod">
          <ac:chgData name="Peta Craig" userId="b403983d7592b689" providerId="LiveId" clId="{B3B75DA0-8123-49D9-A973-119B14C712D1}" dt="2025-10-13T22:20:23.351" v="40" actId="14100"/>
          <ac:spMkLst>
            <pc:docMk/>
            <pc:sldMk cId="475339411" sldId="448"/>
            <ac:spMk id="3" creationId="{3FF7E971-D0C7-E160-365D-3FF40E405933}"/>
          </ac:spMkLst>
        </pc:spChg>
      </pc:sldChg>
      <pc:sldChg chg="modSp mod">
        <pc:chgData name="Peta Craig" userId="b403983d7592b689" providerId="LiveId" clId="{B3B75DA0-8123-49D9-A973-119B14C712D1}" dt="2025-10-13T22:22:27.188" v="50" actId="6549"/>
        <pc:sldMkLst>
          <pc:docMk/>
          <pc:sldMk cId="4248630843" sldId="452"/>
        </pc:sldMkLst>
        <pc:spChg chg="mod">
          <ac:chgData name="Peta Craig" userId="b403983d7592b689" providerId="LiveId" clId="{B3B75DA0-8123-49D9-A973-119B14C712D1}" dt="2025-10-13T22:22:27.188" v="50" actId="6549"/>
          <ac:spMkLst>
            <pc:docMk/>
            <pc:sldMk cId="4248630843" sldId="452"/>
            <ac:spMk id="4" creationId="{D3E395B6-958F-DCE8-B45C-CE3B662BDD7C}"/>
          </ac:spMkLst>
        </pc:spChg>
      </pc:sldChg>
      <pc:sldChg chg="modNotesTx">
        <pc:chgData name="Peta Craig" userId="b403983d7592b689" providerId="LiveId" clId="{B3B75DA0-8123-49D9-A973-119B14C712D1}" dt="2025-10-13T22:26:58.889" v="67" actId="6549"/>
        <pc:sldMkLst>
          <pc:docMk/>
          <pc:sldMk cId="2565615660" sldId="453"/>
        </pc:sldMkLst>
      </pc:sldChg>
      <pc:sldChg chg="modSp mod">
        <pc:chgData name="Peta Craig" userId="b403983d7592b689" providerId="LiveId" clId="{B3B75DA0-8123-49D9-A973-119B14C712D1}" dt="2025-10-13T22:30:49.208" v="75" actId="14100"/>
        <pc:sldMkLst>
          <pc:docMk/>
          <pc:sldMk cId="205711039" sldId="460"/>
        </pc:sldMkLst>
        <pc:spChg chg="mod">
          <ac:chgData name="Peta Craig" userId="b403983d7592b689" providerId="LiveId" clId="{B3B75DA0-8123-49D9-A973-119B14C712D1}" dt="2025-10-13T22:30:49.208" v="75" actId="14100"/>
          <ac:spMkLst>
            <pc:docMk/>
            <pc:sldMk cId="205711039" sldId="460"/>
            <ac:spMk id="3" creationId="{34B40800-0C49-A0E7-1F11-10D6021FC5FE}"/>
          </ac:spMkLst>
        </pc:spChg>
      </pc:sldChg>
      <pc:sldChg chg="addSp delSp modSp mod">
        <pc:chgData name="Peta Craig" userId="b403983d7592b689" providerId="LiveId" clId="{B3B75DA0-8123-49D9-A973-119B14C712D1}" dt="2025-10-13T22:46:37.054" v="81" actId="1076"/>
        <pc:sldMkLst>
          <pc:docMk/>
          <pc:sldMk cId="3593950714" sldId="462"/>
        </pc:sldMkLst>
        <pc:picChg chg="add mod">
          <ac:chgData name="Peta Craig" userId="b403983d7592b689" providerId="LiveId" clId="{B3B75DA0-8123-49D9-A973-119B14C712D1}" dt="2025-10-13T22:46:37.054" v="81" actId="1076"/>
          <ac:picMkLst>
            <pc:docMk/>
            <pc:sldMk cId="3593950714" sldId="462"/>
            <ac:picMk id="3" creationId="{90E4E10F-07C9-2682-A2E4-91F9C167F86E}"/>
          </ac:picMkLst>
        </pc:picChg>
      </pc:sldChg>
      <pc:sldChg chg="addSp delSp modSp mod">
        <pc:chgData name="Peta Craig" userId="b403983d7592b689" providerId="LiveId" clId="{B3B75DA0-8123-49D9-A973-119B14C712D1}" dt="2025-10-13T22:47:10.519" v="86" actId="14100"/>
        <pc:sldMkLst>
          <pc:docMk/>
          <pc:sldMk cId="3717789568" sldId="463"/>
        </pc:sldMkLst>
        <pc:picChg chg="add mod">
          <ac:chgData name="Peta Craig" userId="b403983d7592b689" providerId="LiveId" clId="{B3B75DA0-8123-49D9-A973-119B14C712D1}" dt="2025-10-13T22:47:10.519" v="86" actId="14100"/>
          <ac:picMkLst>
            <pc:docMk/>
            <pc:sldMk cId="3717789568" sldId="463"/>
            <ac:picMk id="4" creationId="{0FC4CD9B-D15C-5D3C-B2C0-980AF8B0A4AC}"/>
          </ac:picMkLst>
        </pc:picChg>
      </pc:sldChg>
      <pc:sldChg chg="add">
        <pc:chgData name="Peta Craig" userId="b403983d7592b689" providerId="LiveId" clId="{B3B75DA0-8123-49D9-A973-119B14C712D1}" dt="2025-10-13T22:23:27.608" v="51"/>
        <pc:sldMkLst>
          <pc:docMk/>
          <pc:sldMk cId="2488611964" sldId="464"/>
        </pc:sldMkLst>
      </pc:sldChg>
      <pc:sldChg chg="add">
        <pc:chgData name="Peta Craig" userId="b403983d7592b689" providerId="LiveId" clId="{B3B75DA0-8123-49D9-A973-119B14C712D1}" dt="2025-10-13T22:23:52.951" v="53"/>
        <pc:sldMkLst>
          <pc:docMk/>
          <pc:sldMk cId="3380243561" sldId="4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E7E22-59A9-448B-95E4-0CB0A938A9B1}" type="datetimeFigureOut">
              <a:rPr lang="en-AU" smtClean="0"/>
              <a:t>11/11/2025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3357E9-95E8-4A64-ABC1-2310E2F81D32}" type="slidenum">
              <a:rPr lang="en-AU" smtClean="0"/>
              <a:t>‹#›</a:t>
            </a:fld>
            <a:endParaRPr lang="en-AU"/>
          </a:p>
        </p:txBody>
      </p:sp>
    </p:spTree>
    <p:extLst>
      <p:ext uri="{BB962C8B-B14F-4D97-AF65-F5344CB8AC3E}">
        <p14:creationId xmlns:p14="http://schemas.microsoft.com/office/powerpoint/2010/main" val="1865485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eatforhealth.gov.au/food-essentials/how-much-do-we-need-each-day/recommended-number-serves-adult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AU" dirty="0">
                <a:latin typeface="Arial" panose="020B0604020202020204" pitchFamily="34" charset="0"/>
                <a:cs typeface="Arial" panose="020B0604020202020204" pitchFamily="34" charset="0"/>
              </a:rPr>
              <a:t>Images: Designed by </a:t>
            </a:r>
            <a:r>
              <a:rPr lang="en-AU" dirty="0" err="1">
                <a:latin typeface="Arial" panose="020B0604020202020204" pitchFamily="34" charset="0"/>
                <a:cs typeface="Arial" panose="020B0604020202020204" pitchFamily="34" charset="0"/>
              </a:rPr>
              <a:t>Freepik</a:t>
            </a:r>
            <a:endParaRPr lang="en-A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1</a:t>
            </a:fld>
            <a:endParaRPr lang="en-AU"/>
          </a:p>
        </p:txBody>
      </p:sp>
    </p:spTree>
    <p:extLst>
      <p:ext uri="{BB962C8B-B14F-4D97-AF65-F5344CB8AC3E}">
        <p14:creationId xmlns:p14="http://schemas.microsoft.com/office/powerpoint/2010/main" val="1517981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[3.06]</a:t>
            </a:r>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13</a:t>
            </a:fld>
            <a:endParaRPr lang="en-AU"/>
          </a:p>
        </p:txBody>
      </p:sp>
    </p:spTree>
    <p:extLst>
      <p:ext uri="{BB962C8B-B14F-4D97-AF65-F5344CB8AC3E}">
        <p14:creationId xmlns:p14="http://schemas.microsoft.com/office/powerpoint/2010/main" val="3748177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There are lots of steps that use different equipment to bring milk from the farm to the supermarket. This is a simplified flowchart of what was shown in the video. </a:t>
            </a:r>
          </a:p>
          <a:p>
            <a:endParaRPr lang="en-AU" sz="1100" dirty="0">
              <a:latin typeface="Arial" panose="020B0604020202020204" pitchFamily="34" charset="0"/>
              <a:cs typeface="Arial" panose="020B0604020202020204" pitchFamily="34" charset="0"/>
            </a:endParaRPr>
          </a:p>
          <a:p>
            <a:pPr marL="241539" indent="-241539">
              <a:buAutoNum type="arabicPeriod"/>
            </a:pPr>
            <a:r>
              <a:rPr lang="en-AU" sz="1100" dirty="0">
                <a:latin typeface="Arial" panose="020B0604020202020204" pitchFamily="34" charset="0"/>
                <a:cs typeface="Arial" panose="020B0604020202020204" pitchFamily="34" charset="0"/>
              </a:rPr>
              <a:t>Dairy cows are kept on a farm where they are given different food to help them produce milk.</a:t>
            </a:r>
          </a:p>
          <a:p>
            <a:pPr marL="241539" indent="-241539">
              <a:buAutoNum type="arabicPeriod"/>
            </a:pPr>
            <a:r>
              <a:rPr lang="en-AU" sz="1100" dirty="0">
                <a:latin typeface="Arial" panose="020B0604020202020204" pitchFamily="34" charset="0"/>
                <a:cs typeface="Arial" panose="020B0604020202020204" pitchFamily="34" charset="0"/>
              </a:rPr>
              <a:t>The cows are milked by farmers in sheds on the farm.</a:t>
            </a:r>
          </a:p>
          <a:p>
            <a:pPr marL="241539" indent="-241539">
              <a:buAutoNum type="arabicPeriod"/>
            </a:pPr>
            <a:r>
              <a:rPr lang="en-AU" sz="1100" dirty="0">
                <a:latin typeface="Arial" panose="020B0604020202020204" pitchFamily="34" charset="0"/>
                <a:cs typeface="Arial" panose="020B0604020202020204" pitchFamily="34" charset="0"/>
              </a:rPr>
              <a:t>The milk is pumped into a milk tank and transported to the nearest processing plant.</a:t>
            </a:r>
          </a:p>
          <a:p>
            <a:pPr marL="241539" indent="-241539">
              <a:buAutoNum type="arabicPeriod"/>
            </a:pPr>
            <a:r>
              <a:rPr lang="en-AU" sz="1100" dirty="0">
                <a:latin typeface="Arial" panose="020B0604020202020204" pitchFamily="34" charset="0"/>
                <a:cs typeface="Arial" panose="020B0604020202020204" pitchFamily="34" charset="0"/>
              </a:rPr>
              <a:t>The testing process is to ensure there is no harmful bacteria and has the right level of nutrients.</a:t>
            </a:r>
          </a:p>
          <a:p>
            <a:pPr marL="241539" indent="-241539">
              <a:buAutoNum type="arabicPeriod"/>
            </a:pPr>
            <a:r>
              <a:rPr lang="en-AU" sz="1100" dirty="0">
                <a:latin typeface="Arial" panose="020B0604020202020204" pitchFamily="34" charset="0"/>
                <a:cs typeface="Arial" panose="020B0604020202020204" pitchFamily="34" charset="0"/>
              </a:rPr>
              <a:t>The milk is pasteurised where it is heated at high temperatures to remove any harmful bacteria.</a:t>
            </a:r>
          </a:p>
          <a:p>
            <a:pPr marL="241539" indent="-241539">
              <a:buAutoNum type="arabicPeriod"/>
            </a:pPr>
            <a:r>
              <a:rPr lang="en-AU" sz="1100" dirty="0">
                <a:latin typeface="Arial" panose="020B0604020202020204" pitchFamily="34" charset="0"/>
                <a:cs typeface="Arial" panose="020B0604020202020204" pitchFamily="34" charset="0"/>
              </a:rPr>
              <a:t>The milk is homogenised, which evenly distribute the fat globules (otherwise the fat would sit on top of the milk).</a:t>
            </a:r>
          </a:p>
          <a:p>
            <a:pPr marL="241539" indent="-241539">
              <a:buAutoNum type="arabicPeriod"/>
            </a:pPr>
            <a:r>
              <a:rPr lang="en-AU" sz="1100" dirty="0">
                <a:latin typeface="Arial" panose="020B0604020202020204" pitchFamily="34" charset="0"/>
                <a:cs typeface="Arial" panose="020B0604020202020204" pitchFamily="34" charset="0"/>
              </a:rPr>
              <a:t>The milk is put into containers and transported to the shops for us to buy.</a:t>
            </a:r>
          </a:p>
          <a:p>
            <a:pPr marL="241539" indent="-241539">
              <a:buAutoNum type="arabicPeriod"/>
            </a:pPr>
            <a:r>
              <a:rPr lang="en-AU" sz="1100" dirty="0">
                <a:latin typeface="Arial" panose="020B0604020202020204" pitchFamily="34" charset="0"/>
                <a:cs typeface="Arial" panose="020B0604020202020204" pitchFamily="34" charset="0"/>
              </a:rPr>
              <a:t>It can also be made into other products, like cheese, yoghurt and custard.</a:t>
            </a:r>
          </a:p>
          <a:p>
            <a:pPr marL="241539" indent="-241539">
              <a:buAutoNum type="arabicPeriod"/>
            </a:pPr>
            <a:endParaRPr lang="en-AU" sz="1100" dirty="0">
              <a:latin typeface="Arial" panose="020B0604020202020204" pitchFamily="34" charset="0"/>
              <a:cs typeface="Arial" panose="020B0604020202020204" pitchFamily="34" charset="0"/>
            </a:endParaRPr>
          </a:p>
          <a:p>
            <a:pPr defTabSz="966155"/>
            <a:r>
              <a:rPr lang="en-AU" sz="1100" dirty="0">
                <a:latin typeface="Arial" panose="020B0604020202020204" pitchFamily="34" charset="0"/>
                <a:cs typeface="Arial" panose="020B0604020202020204" pitchFamily="34" charset="0"/>
              </a:rPr>
              <a:t>Images: Some 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14</a:t>
            </a:fld>
            <a:endParaRPr lang="en-AU"/>
          </a:p>
        </p:txBody>
      </p:sp>
    </p:spTree>
    <p:extLst>
      <p:ext uri="{BB962C8B-B14F-4D97-AF65-F5344CB8AC3E}">
        <p14:creationId xmlns:p14="http://schemas.microsoft.com/office/powerpoint/2010/main" val="4032016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4E458-4CA7-47C8-5008-BC4D2586C7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E40AA9-A1E2-5B6F-F81C-9E5B76B3D7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A6858F-622B-B4EC-B979-D3E717011B7C}"/>
              </a:ext>
            </a:extLst>
          </p:cNvPr>
          <p:cNvSpPr>
            <a:spLocks noGrp="1"/>
          </p:cNvSpPr>
          <p:nvPr>
            <p:ph type="body" idx="1"/>
          </p:nvPr>
        </p:nvSpPr>
        <p:spPr/>
        <p:txBody>
          <a:bodyPr/>
          <a:lstStyle/>
          <a:p>
            <a:pPr defTabSz="966155"/>
            <a:r>
              <a:rPr lang="en-AU" sz="1100" dirty="0">
                <a:latin typeface="Arial" panose="020B0604020202020204" pitchFamily="34" charset="0"/>
                <a:cs typeface="Arial" panose="020B0604020202020204" pitchFamily="34" charset="0"/>
              </a:rPr>
              <a:t>There are lots of steps that use different equipment to bring wheat from the farm, to make bread, to then appear at the shops. </a:t>
            </a:r>
          </a:p>
          <a:p>
            <a:pPr defTabSz="966155"/>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Some 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defTabSz="966155"/>
            <a:endParaRPr lang="en-AU"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295C755-A13F-EDC5-E339-C799D3539A1A}"/>
              </a:ext>
            </a:extLst>
          </p:cNvPr>
          <p:cNvSpPr>
            <a:spLocks noGrp="1"/>
          </p:cNvSpPr>
          <p:nvPr>
            <p:ph type="sldNum" sz="quarter" idx="5"/>
          </p:nvPr>
        </p:nvSpPr>
        <p:spPr/>
        <p:txBody>
          <a:bodyPr/>
          <a:lstStyle/>
          <a:p>
            <a:fld id="{2EB77E40-D0E8-4874-BAFC-253CC826BD69}" type="slidenum">
              <a:rPr lang="en-AU" smtClean="0"/>
              <a:t>15</a:t>
            </a:fld>
            <a:endParaRPr lang="en-AU"/>
          </a:p>
        </p:txBody>
      </p:sp>
    </p:spTree>
    <p:extLst>
      <p:ext uri="{BB962C8B-B14F-4D97-AF65-F5344CB8AC3E}">
        <p14:creationId xmlns:p14="http://schemas.microsoft.com/office/powerpoint/2010/main" val="488329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4F136-280A-0734-3F2F-FA6AC1B306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E6F80-1B36-C857-304F-CC1F644D3C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75DE4-2BE4-DF49-DE10-7C7C535382D2}"/>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This is an optional activity if time allows.</a:t>
            </a:r>
          </a:p>
          <a:p>
            <a:endParaRPr lang="en-AU" sz="1100" dirty="0">
              <a:latin typeface="Arial" panose="020B0604020202020204" pitchFamily="34" charset="0"/>
              <a:cs typeface="Arial" panose="020B0604020202020204" pitchFamily="34" charset="0"/>
            </a:endParaRPr>
          </a:p>
          <a:p>
            <a:pPr marL="0" lvl="0" indent="0">
              <a:lnSpc>
                <a:spcPct val="107000"/>
              </a:lnSpc>
              <a:spcBef>
                <a:spcPts val="50"/>
              </a:spcBef>
              <a:buFont typeface="Symbol" panose="05050102010706020507" pitchFamily="18" charset="2"/>
              <a:buNone/>
            </a:pPr>
            <a:r>
              <a:rPr lang="en-AU" sz="1100" dirty="0">
                <a:latin typeface="Arial" panose="020B0604020202020204" pitchFamily="34" charset="0"/>
                <a:cs typeface="Arial" panose="020B0604020202020204" pitchFamily="34" charset="0"/>
              </a:rPr>
              <a:t>We do: Create a flow chart together. Complete on whiteboard or anchor chart – very high-level. </a:t>
            </a:r>
            <a:r>
              <a:rPr lang="en-AU" sz="1100" kern="0" dirty="0">
                <a:effectLst/>
                <a:latin typeface="Arial" panose="020B0604020202020204" pitchFamily="34" charset="0"/>
                <a:ea typeface="Calibri" panose="020F0502020204030204" pitchFamily="34" charset="0"/>
                <a:cs typeface="Arial" panose="020B0604020202020204" pitchFamily="34" charset="0"/>
              </a:rPr>
              <a:t>Suggested foods include:</a:t>
            </a:r>
            <a:endParaRPr lang="en-AU" sz="1100" kern="100" dirty="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07000"/>
              </a:lnSpc>
              <a:buFont typeface="Arial" panose="020B0604020202020204" pitchFamily="34" charset="0"/>
              <a:buChar char="-"/>
            </a:pPr>
            <a:r>
              <a:rPr lang="en-GB" sz="1100" kern="0" dirty="0">
                <a:effectLst/>
                <a:latin typeface="Arial" panose="020B0604020202020204" pitchFamily="34" charset="0"/>
                <a:ea typeface="Calibri" panose="020F0502020204030204" pitchFamily="34" charset="0"/>
                <a:cs typeface="Arial" panose="020B0604020202020204" pitchFamily="34" charset="0"/>
              </a:rPr>
              <a:t>frozen</a:t>
            </a:r>
            <a:r>
              <a:rPr lang="en-AU" sz="1100" kern="0" dirty="0">
                <a:effectLst/>
                <a:latin typeface="Arial" panose="020B0604020202020204" pitchFamily="34" charset="0"/>
                <a:ea typeface="Calibri" panose="020F0502020204030204" pitchFamily="34" charset="0"/>
                <a:cs typeface="Arial" panose="020B0604020202020204" pitchFamily="34" charset="0"/>
              </a:rPr>
              <a:t> vegetables e.g. peas, corn (see </a:t>
            </a:r>
            <a:r>
              <a:rPr lang="en-AU" sz="1200" u="sng" kern="1200" dirty="0">
                <a:solidFill>
                  <a:schemeClr val="tx1"/>
                </a:solidFill>
                <a:effectLst/>
                <a:latin typeface="+mn-lt"/>
                <a:ea typeface="+mn-ea"/>
                <a:cs typeface="+mn-cs"/>
              </a:rPr>
              <a:t>https://www.youtube.com/watch?v=Gq687i5ie-I</a:t>
            </a:r>
            <a:r>
              <a:rPr lang="en-AU" sz="1100" kern="0" dirty="0">
                <a:effectLst/>
                <a:latin typeface="Arial" panose="020B0604020202020204" pitchFamily="34" charset="0"/>
                <a:ea typeface="Calibri" panose="020F0502020204030204" pitchFamily="34" charset="0"/>
                <a:cs typeface="Arial" panose="020B0604020202020204" pitchFamily="34" charset="0"/>
              </a:rPr>
              <a:t>)</a:t>
            </a:r>
            <a:endParaRPr lang="en-AU" sz="11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Arial" panose="020B0604020202020204" pitchFamily="34" charset="0"/>
              <a:buChar char="-"/>
            </a:pPr>
            <a:r>
              <a:rPr lang="en-AU" sz="1100" kern="0" dirty="0">
                <a:effectLst/>
                <a:latin typeface="Arial" panose="020B0604020202020204" pitchFamily="34" charset="0"/>
                <a:ea typeface="Calibri" panose="020F0502020204030204" pitchFamily="34" charset="0"/>
                <a:cs typeface="Arial" panose="020B0604020202020204" pitchFamily="34" charset="0"/>
              </a:rPr>
              <a:t>cornflakes (see </a:t>
            </a:r>
            <a:r>
              <a:rPr lang="en-AU" sz="1100" u="sng" kern="0" dirty="0">
                <a:solidFill>
                  <a:srgbClr val="467886"/>
                </a:solidFill>
                <a:effectLst/>
                <a:latin typeface="Arial" panose="020B0604020202020204" pitchFamily="34" charset="0"/>
                <a:ea typeface="Calibri" panose="020F0502020204030204" pitchFamily="34" charset="0"/>
                <a:cs typeface="Arial" panose="020B0604020202020204" pitchFamily="34" charset="0"/>
              </a:rPr>
              <a:t>https://www.youtube.com/watch?v=02O-XTs2vWg</a:t>
            </a:r>
            <a:r>
              <a:rPr lang="en-AU" sz="1100" kern="0" dirty="0">
                <a:effectLst/>
                <a:latin typeface="Arial" panose="020B0604020202020204" pitchFamily="34" charset="0"/>
                <a:ea typeface="Calibri" panose="020F0502020204030204" pitchFamily="34" charset="0"/>
                <a:cs typeface="Arial" panose="020B0604020202020204" pitchFamily="34" charset="0"/>
              </a:rPr>
              <a:t>)</a:t>
            </a:r>
            <a:endParaRPr lang="en-AU" sz="11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Arial" panose="020B0604020202020204" pitchFamily="34" charset="0"/>
              <a:buChar char="-"/>
            </a:pPr>
            <a:r>
              <a:rPr lang="en-AU" sz="1100" kern="0" dirty="0">
                <a:effectLst/>
                <a:latin typeface="Arial" panose="020B0604020202020204" pitchFamily="34" charset="0"/>
                <a:ea typeface="Calibri" panose="020F0502020204030204" pitchFamily="34" charset="0"/>
                <a:cs typeface="Arial" panose="020B0604020202020204" pitchFamily="34" charset="0"/>
              </a:rPr>
              <a:t>wheat biscuits (see </a:t>
            </a:r>
            <a:r>
              <a:rPr lang="en-AU" sz="1100" u="sng" kern="0" dirty="0">
                <a:solidFill>
                  <a:srgbClr val="467886"/>
                </a:solidFill>
                <a:effectLst/>
                <a:latin typeface="Arial" panose="020B0604020202020204" pitchFamily="34" charset="0"/>
                <a:ea typeface="Calibri" panose="020F0502020204030204" pitchFamily="34" charset="0"/>
                <a:cs typeface="Arial" panose="020B0604020202020204" pitchFamily="34" charset="0"/>
              </a:rPr>
              <a:t>https://www.youtube.com/watch?v=XtqwnlHuGdY</a:t>
            </a:r>
            <a:r>
              <a:rPr lang="en-AU" sz="1100" kern="0" dirty="0">
                <a:effectLst/>
                <a:latin typeface="Arial" panose="020B0604020202020204" pitchFamily="34" charset="0"/>
                <a:ea typeface="Calibri" panose="020F0502020204030204" pitchFamily="34" charset="0"/>
                <a:cs typeface="Arial" panose="020B0604020202020204" pitchFamily="34" charset="0"/>
              </a:rPr>
              <a:t>)</a:t>
            </a:r>
            <a:endParaRPr lang="en-AU" sz="11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Arial" panose="020B0604020202020204" pitchFamily="34" charset="0"/>
              <a:buChar char="-"/>
            </a:pPr>
            <a:r>
              <a:rPr lang="en-AU" sz="1100" kern="0" dirty="0">
                <a:effectLst/>
                <a:latin typeface="Arial" panose="020B0604020202020204" pitchFamily="34" charset="0"/>
                <a:ea typeface="Calibri" panose="020F0502020204030204" pitchFamily="34" charset="0"/>
                <a:cs typeface="Arial" panose="020B0604020202020204" pitchFamily="34" charset="0"/>
              </a:rPr>
              <a:t>orange juice (see </a:t>
            </a:r>
            <a:r>
              <a:rPr lang="en-AU" sz="1100" u="sng" kern="0" dirty="0">
                <a:solidFill>
                  <a:srgbClr val="467886"/>
                </a:solidFill>
                <a:effectLst/>
                <a:latin typeface="Arial" panose="020B0604020202020204" pitchFamily="34" charset="0"/>
                <a:ea typeface="Calibri" panose="020F0502020204030204" pitchFamily="34" charset="0"/>
                <a:cs typeface="Arial" panose="020B0604020202020204" pitchFamily="34" charset="0"/>
              </a:rPr>
              <a:t>https://www.youtube.com/watch?v=kvWrLXwJzck</a:t>
            </a:r>
            <a:r>
              <a:rPr lang="en-AU" sz="1100" kern="0" dirty="0">
                <a:effectLst/>
                <a:latin typeface="Arial" panose="020B0604020202020204" pitchFamily="34" charset="0"/>
                <a:ea typeface="Calibri" panose="020F0502020204030204" pitchFamily="34" charset="0"/>
                <a:cs typeface="Arial" panose="020B0604020202020204" pitchFamily="34" charset="0"/>
              </a:rPr>
              <a:t>)</a:t>
            </a:r>
            <a:endParaRPr lang="en-AU" sz="11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spcAft>
                <a:spcPts val="50"/>
              </a:spcAft>
              <a:buFont typeface="Arial" panose="020B0604020202020204" pitchFamily="34" charset="0"/>
              <a:buChar char="-"/>
            </a:pPr>
            <a:r>
              <a:rPr lang="en-AU" sz="1100" kern="0" dirty="0">
                <a:effectLst/>
                <a:latin typeface="Arial" panose="020B0604020202020204" pitchFamily="34" charset="0"/>
                <a:ea typeface="Calibri" panose="020F0502020204030204" pitchFamily="34" charset="0"/>
                <a:cs typeface="Arial" panose="020B0604020202020204" pitchFamily="34" charset="0"/>
              </a:rPr>
              <a:t>rice (see </a:t>
            </a:r>
            <a:r>
              <a:rPr lang="en-AU" sz="1100" u="sng" kern="0" dirty="0">
                <a:solidFill>
                  <a:srgbClr val="467886"/>
                </a:solidFill>
                <a:effectLst/>
                <a:latin typeface="Arial" panose="020B0604020202020204" pitchFamily="34" charset="0"/>
                <a:ea typeface="Calibri" panose="020F0502020204030204" pitchFamily="34" charset="0"/>
                <a:cs typeface="Arial" panose="020B0604020202020204" pitchFamily="34" charset="0"/>
              </a:rPr>
              <a:t>https://www.youtube.com/watch?v=ray8LsGvvgQ</a:t>
            </a:r>
            <a:r>
              <a:rPr lang="en-AU" sz="1100" kern="0" dirty="0">
                <a:effectLst/>
                <a:latin typeface="Arial" panose="020B0604020202020204" pitchFamily="34" charset="0"/>
                <a:ea typeface="Calibri" panose="020F0502020204030204" pitchFamily="34" charset="0"/>
                <a:cs typeface="Arial" panose="020B0604020202020204" pitchFamily="34" charset="0"/>
              </a:rPr>
              <a:t>)</a:t>
            </a:r>
            <a:endParaRPr lang="en-AU" sz="1100" kern="100" dirty="0">
              <a:effectLst/>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a:extLst>
              <a:ext uri="{FF2B5EF4-FFF2-40B4-BE49-F238E27FC236}">
                <a16:creationId xmlns:a16="http://schemas.microsoft.com/office/drawing/2014/main" id="{58E2EBA1-72B4-83F6-DA67-F84EB0CAE2B5}"/>
              </a:ext>
            </a:extLst>
          </p:cNvPr>
          <p:cNvSpPr>
            <a:spLocks noGrp="1"/>
          </p:cNvSpPr>
          <p:nvPr>
            <p:ph type="sldNum" sz="quarter" idx="5"/>
          </p:nvPr>
        </p:nvSpPr>
        <p:spPr/>
        <p:txBody>
          <a:bodyPr/>
          <a:lstStyle/>
          <a:p>
            <a:fld id="{82545549-36F0-40C5-A2B5-E93466E7B68A}" type="slidenum">
              <a:rPr lang="en-AU" smtClean="0"/>
              <a:t>16</a:t>
            </a:fld>
            <a:endParaRPr lang="en-AU"/>
          </a:p>
        </p:txBody>
      </p:sp>
    </p:spTree>
    <p:extLst>
      <p:ext uri="{BB962C8B-B14F-4D97-AF65-F5344CB8AC3E}">
        <p14:creationId xmlns:p14="http://schemas.microsoft.com/office/powerpoint/2010/main" val="2729001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17</a:t>
            </a:fld>
            <a:endParaRPr lang="en-AU"/>
          </a:p>
        </p:txBody>
      </p:sp>
    </p:spTree>
    <p:extLst>
      <p:ext uri="{BB962C8B-B14F-4D97-AF65-F5344CB8AC3E}">
        <p14:creationId xmlns:p14="http://schemas.microsoft.com/office/powerpoint/2010/main" val="3311430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18</a:t>
            </a:fld>
            <a:endParaRPr lang="en-AU"/>
          </a:p>
        </p:txBody>
      </p:sp>
    </p:spTree>
    <p:extLst>
      <p:ext uri="{BB962C8B-B14F-4D97-AF65-F5344CB8AC3E}">
        <p14:creationId xmlns:p14="http://schemas.microsoft.com/office/powerpoint/2010/main" val="3713485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Image: 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19</a:t>
            </a:fld>
            <a:endParaRPr lang="en-AU"/>
          </a:p>
        </p:txBody>
      </p:sp>
    </p:spTree>
    <p:extLst>
      <p:ext uri="{BB962C8B-B14F-4D97-AF65-F5344CB8AC3E}">
        <p14:creationId xmlns:p14="http://schemas.microsoft.com/office/powerpoint/2010/main" val="190742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Image: 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20</a:t>
            </a:fld>
            <a:endParaRPr lang="en-AU"/>
          </a:p>
        </p:txBody>
      </p:sp>
    </p:spTree>
    <p:extLst>
      <p:ext uri="{BB962C8B-B14F-4D97-AF65-F5344CB8AC3E}">
        <p14:creationId xmlns:p14="http://schemas.microsoft.com/office/powerpoint/2010/main" val="2160835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Image: 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21</a:t>
            </a:fld>
            <a:endParaRPr lang="en-AU"/>
          </a:p>
        </p:txBody>
      </p:sp>
    </p:spTree>
    <p:extLst>
      <p:ext uri="{BB962C8B-B14F-4D97-AF65-F5344CB8AC3E}">
        <p14:creationId xmlns:p14="http://schemas.microsoft.com/office/powerpoint/2010/main" val="3048780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Image: 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22</a:t>
            </a:fld>
            <a:endParaRPr lang="en-AU"/>
          </a:p>
        </p:txBody>
      </p:sp>
    </p:spTree>
    <p:extLst>
      <p:ext uri="{BB962C8B-B14F-4D97-AF65-F5344CB8AC3E}">
        <p14:creationId xmlns:p14="http://schemas.microsoft.com/office/powerpoint/2010/main" val="2411928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2545549-36F0-40C5-A2B5-E93466E7B68A}" type="slidenum">
              <a:rPr lang="en-AU" smtClean="0"/>
              <a:t>2</a:t>
            </a:fld>
            <a:endParaRPr lang="en-AU"/>
          </a:p>
        </p:txBody>
      </p:sp>
    </p:spTree>
    <p:extLst>
      <p:ext uri="{BB962C8B-B14F-4D97-AF65-F5344CB8AC3E}">
        <p14:creationId xmlns:p14="http://schemas.microsoft.com/office/powerpoint/2010/main" val="1580963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Image: 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23</a:t>
            </a:fld>
            <a:endParaRPr lang="en-AU"/>
          </a:p>
        </p:txBody>
      </p:sp>
    </p:spTree>
    <p:extLst>
      <p:ext uri="{BB962C8B-B14F-4D97-AF65-F5344CB8AC3E}">
        <p14:creationId xmlns:p14="http://schemas.microsoft.com/office/powerpoint/2010/main" val="2455732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227FF-6859-901E-B46A-7A87166009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8DA8A2-7238-C213-FB9A-E438E6798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802872-92E4-92A8-986E-80595AF347C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231678DC-34E1-2257-0ACF-612BBB00B588}"/>
              </a:ext>
            </a:extLst>
          </p:cNvPr>
          <p:cNvSpPr>
            <a:spLocks noGrp="1"/>
          </p:cNvSpPr>
          <p:nvPr>
            <p:ph type="sldNum" sz="quarter" idx="5"/>
          </p:nvPr>
        </p:nvSpPr>
        <p:spPr/>
        <p:txBody>
          <a:bodyPr/>
          <a:lstStyle/>
          <a:p>
            <a:fld id="{82545549-36F0-40C5-A2B5-E93466E7B68A}" type="slidenum">
              <a:rPr lang="en-AU" smtClean="0"/>
              <a:t>25</a:t>
            </a:fld>
            <a:endParaRPr lang="en-AU"/>
          </a:p>
        </p:txBody>
      </p:sp>
    </p:spTree>
    <p:extLst>
      <p:ext uri="{BB962C8B-B14F-4D97-AF65-F5344CB8AC3E}">
        <p14:creationId xmlns:p14="http://schemas.microsoft.com/office/powerpoint/2010/main" val="1349459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[3.18]</a:t>
            </a:r>
          </a:p>
        </p:txBody>
      </p:sp>
      <p:sp>
        <p:nvSpPr>
          <p:cNvPr id="4" name="Slide Number Placeholder 3"/>
          <p:cNvSpPr>
            <a:spLocks noGrp="1"/>
          </p:cNvSpPr>
          <p:nvPr>
            <p:ph type="sldNum" sz="quarter" idx="5"/>
          </p:nvPr>
        </p:nvSpPr>
        <p:spPr/>
        <p:txBody>
          <a:bodyPr/>
          <a:lstStyle/>
          <a:p>
            <a:fld id="{983357E9-95E8-4A64-ABC1-2310E2F81D32}" type="slidenum">
              <a:rPr lang="en-AU" smtClean="0"/>
              <a:t>26</a:t>
            </a:fld>
            <a:endParaRPr lang="en-AU"/>
          </a:p>
        </p:txBody>
      </p:sp>
    </p:spTree>
    <p:extLst>
      <p:ext uri="{BB962C8B-B14F-4D97-AF65-F5344CB8AC3E}">
        <p14:creationId xmlns:p14="http://schemas.microsoft.com/office/powerpoint/2010/main" val="1820345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[12.05]</a:t>
            </a:r>
          </a:p>
        </p:txBody>
      </p:sp>
      <p:sp>
        <p:nvSpPr>
          <p:cNvPr id="4" name="Slide Number Placeholder 3"/>
          <p:cNvSpPr>
            <a:spLocks noGrp="1"/>
          </p:cNvSpPr>
          <p:nvPr>
            <p:ph type="sldNum" sz="quarter" idx="5"/>
          </p:nvPr>
        </p:nvSpPr>
        <p:spPr/>
        <p:txBody>
          <a:bodyPr/>
          <a:lstStyle/>
          <a:p>
            <a:fld id="{983357E9-95E8-4A64-ABC1-2310E2F81D32}" type="slidenum">
              <a:rPr lang="en-AU" smtClean="0"/>
              <a:t>27</a:t>
            </a:fld>
            <a:endParaRPr lang="en-AU"/>
          </a:p>
        </p:txBody>
      </p:sp>
    </p:spTree>
    <p:extLst>
      <p:ext uri="{BB962C8B-B14F-4D97-AF65-F5344CB8AC3E}">
        <p14:creationId xmlns:p14="http://schemas.microsoft.com/office/powerpoint/2010/main" val="3855396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rial" panose="020B0604020202020204" pitchFamily="34" charset="0"/>
                <a:cs typeface="Arial" panose="020B0604020202020204" pitchFamily="34" charset="0"/>
              </a:rPr>
              <a:t>Resources</a:t>
            </a:r>
          </a:p>
          <a:p>
            <a:r>
              <a:rPr lang="en-US" sz="1100" dirty="0">
                <a:latin typeface="Arial" panose="020B0604020202020204" pitchFamily="34" charset="0"/>
                <a:cs typeface="Arial" panose="020B0604020202020204" pitchFamily="34" charset="0"/>
              </a:rPr>
              <a:t>Australia:</a:t>
            </a:r>
          </a:p>
          <a:p>
            <a:r>
              <a:rPr lang="en-US" sz="1100" dirty="0">
                <a:latin typeface="Arial" panose="020B0604020202020204" pitchFamily="34" charset="0"/>
                <a:cs typeface="Arial" panose="020B0604020202020204" pitchFamily="34" charset="0"/>
              </a:rPr>
              <a:t>https://kids.britannica.com/students/article/Australian-agriculture/632963</a:t>
            </a:r>
          </a:p>
          <a:p>
            <a:r>
              <a:rPr lang="en-US" sz="1100" dirty="0">
                <a:latin typeface="Arial" panose="020B0604020202020204" pitchFamily="34" charset="0"/>
                <a:cs typeface="Arial" panose="020B0604020202020204" pitchFamily="34" charset="0"/>
              </a:rPr>
              <a:t>https://www.agriculture.gov.au/abares/products/insights/snapshot-of-australian-agriculture</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Vietnam:</a:t>
            </a:r>
          </a:p>
          <a:p>
            <a:r>
              <a:rPr lang="en-US" sz="1100" dirty="0">
                <a:latin typeface="Arial" panose="020B0604020202020204" pitchFamily="34" charset="0"/>
                <a:cs typeface="Arial" panose="020B0604020202020204" pitchFamily="34" charset="0"/>
              </a:rPr>
              <a:t>https://www.britannica.com/place/Vietnam/Agriculture-forestry-and-fishing</a:t>
            </a:r>
          </a:p>
          <a:p>
            <a:r>
              <a:rPr lang="en-AU" sz="1100" dirty="0">
                <a:latin typeface="Arial" panose="020B0604020202020204" pitchFamily="34" charset="0"/>
                <a:cs typeface="Arial" panose="020B0604020202020204" pitchFamily="34" charset="0"/>
              </a:rPr>
              <a:t>https://www.statista.com/topics/5653/agriculture-in-vietnam/#topicOverview</a:t>
            </a:r>
          </a:p>
          <a:p>
            <a:endParaRPr lang="en-AU" dirty="0"/>
          </a:p>
        </p:txBody>
      </p:sp>
      <p:sp>
        <p:nvSpPr>
          <p:cNvPr id="4" name="Slide Number Placeholder 3"/>
          <p:cNvSpPr>
            <a:spLocks noGrp="1"/>
          </p:cNvSpPr>
          <p:nvPr>
            <p:ph type="sldNum" sz="quarter" idx="5"/>
          </p:nvPr>
        </p:nvSpPr>
        <p:spPr/>
        <p:txBody>
          <a:bodyPr/>
          <a:lstStyle/>
          <a:p>
            <a:fld id="{983357E9-95E8-4A64-ABC1-2310E2F81D32}" type="slidenum">
              <a:rPr lang="en-AU" smtClean="0"/>
              <a:t>28</a:t>
            </a:fld>
            <a:endParaRPr lang="en-AU"/>
          </a:p>
        </p:txBody>
      </p:sp>
    </p:spTree>
    <p:extLst>
      <p:ext uri="{BB962C8B-B14F-4D97-AF65-F5344CB8AC3E}">
        <p14:creationId xmlns:p14="http://schemas.microsoft.com/office/powerpoint/2010/main" val="386828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51E0A-46F4-3A29-74D9-D7E77FFCF7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CAE912-5DD7-2154-985D-FD98B7D368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55DA05-E039-3C1A-3AA8-3DBC93B3A54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6F2493F-3E74-D9B4-8458-F373BD66AE5D}"/>
              </a:ext>
            </a:extLst>
          </p:cNvPr>
          <p:cNvSpPr>
            <a:spLocks noGrp="1"/>
          </p:cNvSpPr>
          <p:nvPr>
            <p:ph type="sldNum" sz="quarter" idx="5"/>
          </p:nvPr>
        </p:nvSpPr>
        <p:spPr/>
        <p:txBody>
          <a:bodyPr/>
          <a:lstStyle/>
          <a:p>
            <a:fld id="{2EB77E40-D0E8-4874-BAFC-253CC826BD69}" type="slidenum">
              <a:rPr lang="en-AU" smtClean="0"/>
              <a:t>29</a:t>
            </a:fld>
            <a:endParaRPr lang="en-AU"/>
          </a:p>
        </p:txBody>
      </p:sp>
    </p:spTree>
    <p:extLst>
      <p:ext uri="{BB962C8B-B14F-4D97-AF65-F5344CB8AC3E}">
        <p14:creationId xmlns:p14="http://schemas.microsoft.com/office/powerpoint/2010/main" val="21141199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6DE46-E80A-287F-4285-8A57A3936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E6808-8FEF-54EA-30EE-32453D26E4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7511D-EF1C-0F83-D84E-18F739C3B72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7382AA5-8648-CE6A-C63B-79382D4A747D}"/>
              </a:ext>
            </a:extLst>
          </p:cNvPr>
          <p:cNvSpPr>
            <a:spLocks noGrp="1"/>
          </p:cNvSpPr>
          <p:nvPr>
            <p:ph type="sldNum" sz="quarter" idx="5"/>
          </p:nvPr>
        </p:nvSpPr>
        <p:spPr/>
        <p:txBody>
          <a:bodyPr/>
          <a:lstStyle/>
          <a:p>
            <a:fld id="{2EB77E40-D0E8-4874-BAFC-253CC826BD69}" type="slidenum">
              <a:rPr lang="en-AU" smtClean="0"/>
              <a:t>30</a:t>
            </a:fld>
            <a:endParaRPr lang="en-AU"/>
          </a:p>
        </p:txBody>
      </p:sp>
    </p:spTree>
    <p:extLst>
      <p:ext uri="{BB962C8B-B14F-4D97-AF65-F5344CB8AC3E}">
        <p14:creationId xmlns:p14="http://schemas.microsoft.com/office/powerpoint/2010/main" val="1353126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6BE2E-7F22-C654-6F2F-32574EE8F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021673-915A-D553-4D15-0F5F95152D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380108-2CBE-D6F3-429E-FCB04F3F6D5B}"/>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Elicit responses from students</a:t>
            </a:r>
          </a:p>
        </p:txBody>
      </p:sp>
      <p:sp>
        <p:nvSpPr>
          <p:cNvPr id="4" name="Slide Number Placeholder 3">
            <a:extLst>
              <a:ext uri="{FF2B5EF4-FFF2-40B4-BE49-F238E27FC236}">
                <a16:creationId xmlns:a16="http://schemas.microsoft.com/office/drawing/2014/main" id="{341BF85F-2449-9E8A-CEC1-721D6EB3AAF2}"/>
              </a:ext>
            </a:extLst>
          </p:cNvPr>
          <p:cNvSpPr>
            <a:spLocks noGrp="1"/>
          </p:cNvSpPr>
          <p:nvPr>
            <p:ph type="sldNum" sz="quarter" idx="5"/>
          </p:nvPr>
        </p:nvSpPr>
        <p:spPr/>
        <p:txBody>
          <a:bodyPr/>
          <a:lstStyle/>
          <a:p>
            <a:fld id="{82545549-36F0-40C5-A2B5-E93466E7B68A}" type="slidenum">
              <a:rPr lang="en-AU" smtClean="0"/>
              <a:t>31</a:t>
            </a:fld>
            <a:endParaRPr lang="en-AU"/>
          </a:p>
        </p:txBody>
      </p:sp>
    </p:spTree>
    <p:extLst>
      <p:ext uri="{BB962C8B-B14F-4D97-AF65-F5344CB8AC3E}">
        <p14:creationId xmlns:p14="http://schemas.microsoft.com/office/powerpoint/2010/main" val="3138432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CD4A9-E9B1-29EC-6612-7A9D8C36EB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51BA50-4557-A140-DC59-C8D81700B9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C3257C-B6AF-C3DB-4E20-65C4E73F68A4}"/>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Elicit responses from students</a:t>
            </a:r>
          </a:p>
          <a:p>
            <a:endParaRPr lang="en-AU" dirty="0"/>
          </a:p>
        </p:txBody>
      </p:sp>
      <p:sp>
        <p:nvSpPr>
          <p:cNvPr id="4" name="Slide Number Placeholder 3">
            <a:extLst>
              <a:ext uri="{FF2B5EF4-FFF2-40B4-BE49-F238E27FC236}">
                <a16:creationId xmlns:a16="http://schemas.microsoft.com/office/drawing/2014/main" id="{3B860582-541E-B0FF-1B40-CD61A8B31CA1}"/>
              </a:ext>
            </a:extLst>
          </p:cNvPr>
          <p:cNvSpPr>
            <a:spLocks noGrp="1"/>
          </p:cNvSpPr>
          <p:nvPr>
            <p:ph type="sldNum" sz="quarter" idx="5"/>
          </p:nvPr>
        </p:nvSpPr>
        <p:spPr/>
        <p:txBody>
          <a:bodyPr/>
          <a:lstStyle/>
          <a:p>
            <a:fld id="{82545549-36F0-40C5-A2B5-E93466E7B68A}" type="slidenum">
              <a:rPr lang="en-AU" smtClean="0"/>
              <a:t>32</a:t>
            </a:fld>
            <a:endParaRPr lang="en-AU"/>
          </a:p>
        </p:txBody>
      </p:sp>
    </p:spTree>
    <p:extLst>
      <p:ext uri="{BB962C8B-B14F-4D97-AF65-F5344CB8AC3E}">
        <p14:creationId xmlns:p14="http://schemas.microsoft.com/office/powerpoint/2010/main" val="2811774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FC905-2880-4F0C-93BA-8706FA0847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76B754-4DD8-C49C-8663-3D7CB50A5C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E3BBA3-7EE1-53E1-127B-C9A9743540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Elicit responses from students</a:t>
            </a:r>
          </a:p>
          <a:p>
            <a:endParaRPr lang="en-AU" dirty="0"/>
          </a:p>
        </p:txBody>
      </p:sp>
      <p:sp>
        <p:nvSpPr>
          <p:cNvPr id="4" name="Slide Number Placeholder 3">
            <a:extLst>
              <a:ext uri="{FF2B5EF4-FFF2-40B4-BE49-F238E27FC236}">
                <a16:creationId xmlns:a16="http://schemas.microsoft.com/office/drawing/2014/main" id="{EACEBDCB-5BA7-5F05-FC88-C256975D1082}"/>
              </a:ext>
            </a:extLst>
          </p:cNvPr>
          <p:cNvSpPr>
            <a:spLocks noGrp="1"/>
          </p:cNvSpPr>
          <p:nvPr>
            <p:ph type="sldNum" sz="quarter" idx="5"/>
          </p:nvPr>
        </p:nvSpPr>
        <p:spPr/>
        <p:txBody>
          <a:bodyPr/>
          <a:lstStyle/>
          <a:p>
            <a:fld id="{82545549-36F0-40C5-A2B5-E93466E7B68A}" type="slidenum">
              <a:rPr lang="en-AU" smtClean="0"/>
              <a:t>33</a:t>
            </a:fld>
            <a:endParaRPr lang="en-AU"/>
          </a:p>
        </p:txBody>
      </p:sp>
    </p:spTree>
    <p:extLst>
      <p:ext uri="{BB962C8B-B14F-4D97-AF65-F5344CB8AC3E}">
        <p14:creationId xmlns:p14="http://schemas.microsoft.com/office/powerpoint/2010/main" val="3394523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4</a:t>
            </a:fld>
            <a:endParaRPr lang="en-AU"/>
          </a:p>
        </p:txBody>
      </p:sp>
    </p:spTree>
    <p:extLst>
      <p:ext uri="{BB962C8B-B14F-4D97-AF65-F5344CB8AC3E}">
        <p14:creationId xmlns:p14="http://schemas.microsoft.com/office/powerpoint/2010/main" val="9732581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A6079-4671-66F5-F727-C15A3DAF8C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7C01E2-FEA6-3AEA-8343-C1688CAEA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5C0861-8C87-1EF5-4280-3A92EDDC95CD}"/>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Elicit responses from students</a:t>
            </a:r>
          </a:p>
          <a:p>
            <a:endParaRPr lang="en-AU" dirty="0"/>
          </a:p>
        </p:txBody>
      </p:sp>
      <p:sp>
        <p:nvSpPr>
          <p:cNvPr id="4" name="Slide Number Placeholder 3">
            <a:extLst>
              <a:ext uri="{FF2B5EF4-FFF2-40B4-BE49-F238E27FC236}">
                <a16:creationId xmlns:a16="http://schemas.microsoft.com/office/drawing/2014/main" id="{1C6BE381-E1D9-048F-3452-A88DD9047041}"/>
              </a:ext>
            </a:extLst>
          </p:cNvPr>
          <p:cNvSpPr>
            <a:spLocks noGrp="1"/>
          </p:cNvSpPr>
          <p:nvPr>
            <p:ph type="sldNum" sz="quarter" idx="5"/>
          </p:nvPr>
        </p:nvSpPr>
        <p:spPr/>
        <p:txBody>
          <a:bodyPr/>
          <a:lstStyle/>
          <a:p>
            <a:fld id="{82545549-36F0-40C5-A2B5-E93466E7B68A}" type="slidenum">
              <a:rPr lang="en-AU" smtClean="0"/>
              <a:t>34</a:t>
            </a:fld>
            <a:endParaRPr lang="en-AU"/>
          </a:p>
        </p:txBody>
      </p:sp>
    </p:spTree>
    <p:extLst>
      <p:ext uri="{BB962C8B-B14F-4D97-AF65-F5344CB8AC3E}">
        <p14:creationId xmlns:p14="http://schemas.microsoft.com/office/powerpoint/2010/main" val="497522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0CCF8-07BC-E5BB-6B0E-5787915537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4F382F-450F-77A6-926A-D149820A34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8FB280-82BA-99A8-9BA0-76C6EAB622A7}"/>
              </a:ext>
            </a:extLst>
          </p:cNvPr>
          <p:cNvSpPr>
            <a:spLocks noGrp="1"/>
          </p:cNvSpPr>
          <p:nvPr>
            <p:ph type="body" idx="1"/>
          </p:nvPr>
        </p:nvSpPr>
        <p:spPr/>
        <p:txBody>
          <a:bodyPr/>
          <a:lstStyle/>
          <a:p>
            <a:r>
              <a:rPr lang="en-AU" dirty="0"/>
              <a:t>[12.33]</a:t>
            </a:r>
          </a:p>
          <a:p>
            <a:endParaRPr lang="en-AU" dirty="0"/>
          </a:p>
          <a:p>
            <a:r>
              <a:rPr lang="en-GB" sz="1100" kern="1200" dirty="0">
                <a:solidFill>
                  <a:schemeClr val="tx1"/>
                </a:solidFill>
                <a:effectLst/>
                <a:latin typeface="Arial" panose="020B0604020202020204" pitchFamily="34" charset="0"/>
                <a:ea typeface="+mn-ea"/>
                <a:cs typeface="Arial" panose="020B0604020202020204" pitchFamily="34" charset="0"/>
              </a:rPr>
              <a:t>Students take notes as they watch the video.</a:t>
            </a: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019AD5B-DB8A-3FD2-BA12-1C81D153E074}"/>
              </a:ext>
            </a:extLst>
          </p:cNvPr>
          <p:cNvSpPr>
            <a:spLocks noGrp="1"/>
          </p:cNvSpPr>
          <p:nvPr>
            <p:ph type="sldNum" sz="quarter" idx="5"/>
          </p:nvPr>
        </p:nvSpPr>
        <p:spPr/>
        <p:txBody>
          <a:bodyPr/>
          <a:lstStyle/>
          <a:p>
            <a:fld id="{983357E9-95E8-4A64-ABC1-2310E2F81D32}" type="slidenum">
              <a:rPr lang="en-AU" smtClean="0"/>
              <a:t>36</a:t>
            </a:fld>
            <a:endParaRPr lang="en-AU"/>
          </a:p>
        </p:txBody>
      </p:sp>
    </p:spTree>
    <p:extLst>
      <p:ext uri="{BB962C8B-B14F-4D97-AF65-F5344CB8AC3E}">
        <p14:creationId xmlns:p14="http://schemas.microsoft.com/office/powerpoint/2010/main" val="4024743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50"/>
              </a:spcBef>
              <a:spcAft>
                <a:spcPts val="50"/>
              </a:spcAft>
            </a:pPr>
            <a:r>
              <a:rPr lang="en-AU" sz="1100" dirty="0">
                <a:latin typeface="Arial" panose="020B0604020202020204" pitchFamily="34" charset="0"/>
                <a:cs typeface="Arial" panose="020B0604020202020204" pitchFamily="34" charset="0"/>
              </a:rPr>
              <a:t>Resources: </a:t>
            </a:r>
          </a:p>
          <a:p>
            <a:pPr>
              <a:lnSpc>
                <a:spcPct val="107000"/>
              </a:lnSpc>
              <a:spcBef>
                <a:spcPts val="50"/>
              </a:spcBef>
              <a:spcAft>
                <a:spcPts val="50"/>
              </a:spcAft>
            </a:pPr>
            <a:endParaRPr lang="en-AU" sz="1100" dirty="0">
              <a:latin typeface="Arial" panose="020B0604020202020204" pitchFamily="34" charset="0"/>
              <a:cs typeface="Arial" panose="020B0604020202020204" pitchFamily="34" charset="0"/>
            </a:endParaRPr>
          </a:p>
          <a:p>
            <a:pPr>
              <a:lnSpc>
                <a:spcPct val="107000"/>
              </a:lnSpc>
              <a:spcBef>
                <a:spcPts val="50"/>
              </a:spcBef>
              <a:spcAft>
                <a:spcPts val="50"/>
              </a:spcAft>
            </a:pPr>
            <a:r>
              <a:rPr lang="en-AU" sz="1100" dirty="0">
                <a:latin typeface="Arial" panose="020B0604020202020204" pitchFamily="34" charset="0"/>
                <a:cs typeface="Arial" panose="020B0604020202020204" pitchFamily="34" charset="0"/>
              </a:rPr>
              <a:t>Main article: https://deadlystory.com/page/culture/Life_Lore/Food</a:t>
            </a:r>
          </a:p>
          <a:p>
            <a:pPr>
              <a:lnSpc>
                <a:spcPct val="107000"/>
              </a:lnSpc>
              <a:spcBef>
                <a:spcPts val="50"/>
              </a:spcBef>
              <a:spcAft>
                <a:spcPts val="50"/>
              </a:spcAft>
            </a:pPr>
            <a:endParaRPr lang="en-AU" sz="1100" dirty="0">
              <a:latin typeface="Arial" panose="020B0604020202020204" pitchFamily="34" charset="0"/>
              <a:cs typeface="Arial" panose="020B0604020202020204" pitchFamily="34" charset="0"/>
            </a:endParaRPr>
          </a:p>
          <a:p>
            <a:pPr>
              <a:lnSpc>
                <a:spcPct val="107000"/>
              </a:lnSpc>
              <a:spcBef>
                <a:spcPts val="50"/>
              </a:spcBef>
              <a:spcAft>
                <a:spcPts val="50"/>
              </a:spcAft>
            </a:pPr>
            <a:r>
              <a:rPr lang="en-AU" sz="1100" dirty="0">
                <a:latin typeface="Arial" panose="020B0604020202020204" pitchFamily="34" charset="0"/>
                <a:cs typeface="Arial" panose="020B0604020202020204" pitchFamily="34" charset="0"/>
              </a:rPr>
              <a:t>Supplementary articles to add more detail:</a:t>
            </a:r>
          </a:p>
          <a:p>
            <a:pPr>
              <a:lnSpc>
                <a:spcPct val="107000"/>
              </a:lnSpc>
              <a:spcBef>
                <a:spcPts val="50"/>
              </a:spcBef>
              <a:spcAft>
                <a:spcPts val="50"/>
              </a:spcAft>
            </a:pPr>
            <a:r>
              <a:rPr lang="en-AU" sz="1100" dirty="0">
                <a:latin typeface="Arial" panose="020B0604020202020204" pitchFamily="34" charset="0"/>
                <a:cs typeface="Arial" panose="020B0604020202020204" pitchFamily="34" charset="0"/>
              </a:rPr>
              <a:t>https://www.abc.net.au/listen/radionational/archived/bushtelegraph/rethinking-indigenous-australias-agricultural-past/5452454</a:t>
            </a:r>
          </a:p>
          <a:p>
            <a:pPr>
              <a:lnSpc>
                <a:spcPct val="107000"/>
              </a:lnSpc>
              <a:spcBef>
                <a:spcPts val="50"/>
              </a:spcBef>
              <a:spcAft>
                <a:spcPts val="50"/>
              </a:spcAft>
            </a:pPr>
            <a:r>
              <a:rPr lang="en-AU" sz="1100" dirty="0">
                <a:latin typeface="Arial" panose="020B0604020202020204" pitchFamily="34" charset="0"/>
                <a:cs typeface="Arial" panose="020B0604020202020204" pitchFamily="34" charset="0"/>
              </a:rPr>
              <a:t>https://landcareaustralia.org.au/resources/first-nations-resources-and-guidelines/cultural-burns-and-land-management/</a:t>
            </a:r>
          </a:p>
          <a:p>
            <a:pPr>
              <a:lnSpc>
                <a:spcPct val="107000"/>
              </a:lnSpc>
              <a:spcBef>
                <a:spcPts val="50"/>
              </a:spcBef>
              <a:spcAft>
                <a:spcPts val="50"/>
              </a:spcAft>
            </a:pPr>
            <a:r>
              <a:rPr lang="en-AU" sz="1100" dirty="0">
                <a:latin typeface="Arial" panose="020B0604020202020204" pitchFamily="34" charset="0"/>
                <a:cs typeface="Arial" panose="020B0604020202020204" pitchFamily="34" charset="0"/>
              </a:rPr>
              <a:t>https://www.integratesustainability.com.au/2019/08/07/australias-hidden-agricultural-legacy/</a:t>
            </a:r>
          </a:p>
          <a:p>
            <a:endParaRPr lang="en-AU" dirty="0"/>
          </a:p>
        </p:txBody>
      </p:sp>
      <p:sp>
        <p:nvSpPr>
          <p:cNvPr id="4" name="Slide Number Placeholder 3"/>
          <p:cNvSpPr>
            <a:spLocks noGrp="1"/>
          </p:cNvSpPr>
          <p:nvPr>
            <p:ph type="sldNum" sz="quarter" idx="5"/>
          </p:nvPr>
        </p:nvSpPr>
        <p:spPr/>
        <p:txBody>
          <a:bodyPr/>
          <a:lstStyle/>
          <a:p>
            <a:fld id="{983357E9-95E8-4A64-ABC1-2310E2F81D32}" type="slidenum">
              <a:rPr lang="en-AU" smtClean="0"/>
              <a:t>37</a:t>
            </a:fld>
            <a:endParaRPr lang="en-AU"/>
          </a:p>
        </p:txBody>
      </p:sp>
    </p:spTree>
    <p:extLst>
      <p:ext uri="{BB962C8B-B14F-4D97-AF65-F5344CB8AC3E}">
        <p14:creationId xmlns:p14="http://schemas.microsoft.com/office/powerpoint/2010/main" val="586218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DEB63-7A2D-A739-A1EA-4DB038151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3CAA4-ADA0-7EA0-6991-0CE8C3FED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68E682-9D83-674E-BF2F-C61C3AB7F55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984D119-56B6-6FEF-DF5A-3FCFC6271AB6}"/>
              </a:ext>
            </a:extLst>
          </p:cNvPr>
          <p:cNvSpPr>
            <a:spLocks noGrp="1"/>
          </p:cNvSpPr>
          <p:nvPr>
            <p:ph type="sldNum" sz="quarter" idx="5"/>
          </p:nvPr>
        </p:nvSpPr>
        <p:spPr/>
        <p:txBody>
          <a:bodyPr/>
          <a:lstStyle/>
          <a:p>
            <a:fld id="{2EB77E40-D0E8-4874-BAFC-253CC826BD69}" type="slidenum">
              <a:rPr lang="en-AU" smtClean="0"/>
              <a:t>38</a:t>
            </a:fld>
            <a:endParaRPr lang="en-AU"/>
          </a:p>
        </p:txBody>
      </p:sp>
    </p:spTree>
    <p:extLst>
      <p:ext uri="{BB962C8B-B14F-4D97-AF65-F5344CB8AC3E}">
        <p14:creationId xmlns:p14="http://schemas.microsoft.com/office/powerpoint/2010/main" val="31990220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F6537-2EAF-6F51-46C5-0230FDAF1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CAE357-A7EF-3885-86D5-242E7DF486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5D84DA-DFA9-C867-F72B-851964BDE8DF}"/>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A22ED1C-CDA7-F3EC-1324-B77B95183402}"/>
              </a:ext>
            </a:extLst>
          </p:cNvPr>
          <p:cNvSpPr>
            <a:spLocks noGrp="1"/>
          </p:cNvSpPr>
          <p:nvPr>
            <p:ph type="sldNum" sz="quarter" idx="5"/>
          </p:nvPr>
        </p:nvSpPr>
        <p:spPr/>
        <p:txBody>
          <a:bodyPr/>
          <a:lstStyle/>
          <a:p>
            <a:fld id="{2EB77E40-D0E8-4874-BAFC-253CC826BD69}" type="slidenum">
              <a:rPr lang="en-AU" smtClean="0"/>
              <a:t>39</a:t>
            </a:fld>
            <a:endParaRPr lang="en-AU"/>
          </a:p>
        </p:txBody>
      </p:sp>
    </p:spTree>
    <p:extLst>
      <p:ext uri="{BB962C8B-B14F-4D97-AF65-F5344CB8AC3E}">
        <p14:creationId xmlns:p14="http://schemas.microsoft.com/office/powerpoint/2010/main" val="3577450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3E370-9CE8-84D5-BB3F-218D15A44A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9A28C-57E4-E86D-5F58-2460FC31E8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3EDDAB-F3E3-9D8E-BDFA-060067F5ECC9}"/>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Suggested</a:t>
            </a:r>
            <a:r>
              <a:rPr lang="en-AU" sz="1200" dirty="0">
                <a:latin typeface="Arial" panose="020B0604020202020204" pitchFamily="34" charset="0"/>
                <a:cs typeface="Arial" panose="020B0604020202020204" pitchFamily="34" charset="0"/>
              </a:rPr>
              <a:t> responses</a:t>
            </a:r>
          </a:p>
          <a:p>
            <a:endParaRPr lang="en-AU" dirty="0"/>
          </a:p>
        </p:txBody>
      </p:sp>
      <p:sp>
        <p:nvSpPr>
          <p:cNvPr id="4" name="Slide Number Placeholder 3">
            <a:extLst>
              <a:ext uri="{FF2B5EF4-FFF2-40B4-BE49-F238E27FC236}">
                <a16:creationId xmlns:a16="http://schemas.microsoft.com/office/drawing/2014/main" id="{A715D9B7-FBD1-9BA7-CB8D-DE58FDA94B49}"/>
              </a:ext>
            </a:extLst>
          </p:cNvPr>
          <p:cNvSpPr>
            <a:spLocks noGrp="1"/>
          </p:cNvSpPr>
          <p:nvPr>
            <p:ph type="sldNum" sz="quarter" idx="5"/>
          </p:nvPr>
        </p:nvSpPr>
        <p:spPr/>
        <p:txBody>
          <a:bodyPr/>
          <a:lstStyle/>
          <a:p>
            <a:fld id="{82545549-36F0-40C5-A2B5-E93466E7B68A}" type="slidenum">
              <a:rPr lang="en-AU" smtClean="0"/>
              <a:t>40</a:t>
            </a:fld>
            <a:endParaRPr lang="en-AU"/>
          </a:p>
        </p:txBody>
      </p:sp>
    </p:spTree>
    <p:extLst>
      <p:ext uri="{BB962C8B-B14F-4D97-AF65-F5344CB8AC3E}">
        <p14:creationId xmlns:p14="http://schemas.microsoft.com/office/powerpoint/2010/main" val="35268129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FDD2A-73ED-0FD4-C1DE-83982B6018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204AC-A260-055B-26FF-B738A2FFDF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9A9A7C-2622-01C8-A481-DDB8249E0E16}"/>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100" kern="100" dirty="0">
                <a:effectLst/>
                <a:latin typeface="Arial" panose="020B0604020202020204" pitchFamily="34" charset="0"/>
                <a:ea typeface="Aptos" panose="020B0004020202020204" pitchFamily="34" charset="0"/>
                <a:cs typeface="Times New Roman" panose="02020603050405020304" pitchFamily="18" charset="0"/>
              </a:rPr>
              <a:t>Food safety relates to ensuring there are no harmful levels of pathogens (</a:t>
            </a:r>
            <a:r>
              <a:rPr lang="en-AU" sz="1100" kern="100" dirty="0">
                <a:effectLst/>
                <a:latin typeface="Arial" panose="020B0604020202020204" pitchFamily="34" charset="0"/>
                <a:ea typeface="Aptos" panose="020B0004020202020204" pitchFamily="34" charset="0"/>
                <a:cs typeface="Times New Roman" panose="02020603050405020304" pitchFamily="18" charset="0"/>
              </a:rPr>
              <a:t>bacteria, viruses, fungi, protozoa, worms).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endParaRPr lang="en-AU" sz="1100" dirty="0"/>
          </a:p>
        </p:txBody>
      </p:sp>
      <p:sp>
        <p:nvSpPr>
          <p:cNvPr id="4" name="Slide Number Placeholder 3">
            <a:extLst>
              <a:ext uri="{FF2B5EF4-FFF2-40B4-BE49-F238E27FC236}">
                <a16:creationId xmlns:a16="http://schemas.microsoft.com/office/drawing/2014/main" id="{62B67A33-79D3-BB98-F18A-C6083D13F8B2}"/>
              </a:ext>
            </a:extLst>
          </p:cNvPr>
          <p:cNvSpPr>
            <a:spLocks noGrp="1"/>
          </p:cNvSpPr>
          <p:nvPr>
            <p:ph type="sldNum" sz="quarter" idx="5"/>
          </p:nvPr>
        </p:nvSpPr>
        <p:spPr/>
        <p:txBody>
          <a:bodyPr/>
          <a:lstStyle/>
          <a:p>
            <a:fld id="{82545549-36F0-40C5-A2B5-E93466E7B68A}" type="slidenum">
              <a:rPr lang="en-AU" smtClean="0"/>
              <a:t>42</a:t>
            </a:fld>
            <a:endParaRPr lang="en-AU"/>
          </a:p>
        </p:txBody>
      </p:sp>
    </p:spTree>
    <p:extLst>
      <p:ext uri="{BB962C8B-B14F-4D97-AF65-F5344CB8AC3E}">
        <p14:creationId xmlns:p14="http://schemas.microsoft.com/office/powerpoint/2010/main" val="30845740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9D829-DC9F-E605-68F0-0867326150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D7D438-7C9B-4FEB-63E4-EC506ECA47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F16424-7855-EE0C-D1AE-B250D23F28CF}"/>
              </a:ext>
            </a:extLst>
          </p:cNvPr>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[5.29]</a:t>
            </a:r>
          </a:p>
        </p:txBody>
      </p:sp>
      <p:sp>
        <p:nvSpPr>
          <p:cNvPr id="4" name="Slide Number Placeholder 3">
            <a:extLst>
              <a:ext uri="{FF2B5EF4-FFF2-40B4-BE49-F238E27FC236}">
                <a16:creationId xmlns:a16="http://schemas.microsoft.com/office/drawing/2014/main" id="{027FF4F3-1478-D826-767C-610EE2F3B7EF}"/>
              </a:ext>
            </a:extLst>
          </p:cNvPr>
          <p:cNvSpPr>
            <a:spLocks noGrp="1"/>
          </p:cNvSpPr>
          <p:nvPr>
            <p:ph type="sldNum" sz="quarter" idx="5"/>
          </p:nvPr>
        </p:nvSpPr>
        <p:spPr/>
        <p:txBody>
          <a:bodyPr/>
          <a:lstStyle/>
          <a:p>
            <a:fld id="{983357E9-95E8-4A64-ABC1-2310E2F81D32}" type="slidenum">
              <a:rPr lang="en-AU" smtClean="0"/>
              <a:t>43</a:t>
            </a:fld>
            <a:endParaRPr lang="en-AU"/>
          </a:p>
        </p:txBody>
      </p:sp>
    </p:spTree>
    <p:extLst>
      <p:ext uri="{BB962C8B-B14F-4D97-AF65-F5344CB8AC3E}">
        <p14:creationId xmlns:p14="http://schemas.microsoft.com/office/powerpoint/2010/main" val="4391165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50"/>
              </a:spcBef>
              <a:spcAft>
                <a:spcPts val="50"/>
              </a:spcAft>
              <a:buClrTx/>
              <a:buSzTx/>
              <a:buFontTx/>
              <a:buNone/>
              <a:tabLst/>
              <a:defRPr/>
            </a:pPr>
            <a:r>
              <a:rPr lang="en-AU" sz="1100" dirty="0">
                <a:latin typeface="Arial" panose="020B0604020202020204" pitchFamily="34" charset="0"/>
                <a:cs typeface="Arial" panose="020B0604020202020204" pitchFamily="34" charset="0"/>
              </a:rPr>
              <a:t>Students can locate their own sources. Links provided here if needed.</a:t>
            </a:r>
          </a:p>
          <a:p>
            <a:pPr marL="0" marR="0" lvl="0" indent="0" algn="l" defTabSz="914400" rtl="0" eaLnBrk="1" fontAlgn="auto" latinLnBrk="0" hangingPunct="1">
              <a:lnSpc>
                <a:spcPct val="107000"/>
              </a:lnSpc>
              <a:spcBef>
                <a:spcPts val="50"/>
              </a:spcBef>
              <a:spcAft>
                <a:spcPts val="50"/>
              </a:spcAft>
              <a:buClrTx/>
              <a:buSzTx/>
              <a:buFontTx/>
              <a:buNone/>
              <a:tabLst/>
              <a:defRPr/>
            </a:pPr>
            <a:endParaRPr lang="en-AU" sz="11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50"/>
              </a:spcBef>
              <a:spcAft>
                <a:spcPts val="50"/>
              </a:spcAft>
              <a:buClrTx/>
              <a:buSzTx/>
              <a:buFontTx/>
              <a:buNone/>
              <a:tabLst/>
              <a:defRPr/>
            </a:pPr>
            <a:r>
              <a:rPr lang="en-AU" sz="1100" dirty="0">
                <a:latin typeface="Arial" panose="020B0604020202020204" pitchFamily="34" charset="0"/>
                <a:cs typeface="Arial" panose="020B0604020202020204" pitchFamily="34" charset="0"/>
              </a:rPr>
              <a:t>Pasteurising (pasteurisation): https://nationalfoodinstitute.com.au/nfi/how-is-milk-pasteurised/</a:t>
            </a:r>
          </a:p>
          <a:p>
            <a:pPr>
              <a:lnSpc>
                <a:spcPct val="107000"/>
              </a:lnSpc>
              <a:spcBef>
                <a:spcPts val="50"/>
              </a:spcBef>
              <a:spcAft>
                <a:spcPts val="50"/>
              </a:spcAft>
            </a:pPr>
            <a:r>
              <a:rPr lang="en-AU" sz="1100" dirty="0">
                <a:latin typeface="Arial" panose="020B0604020202020204" pitchFamily="34" charset="0"/>
                <a:cs typeface="Arial" panose="020B0604020202020204" pitchFamily="34" charset="0"/>
              </a:rPr>
              <a:t>Dehydrating: https://www.healthline.com/nutrition/dehydrated-food#methods</a:t>
            </a:r>
          </a:p>
          <a:p>
            <a:pPr>
              <a:lnSpc>
                <a:spcPct val="107000"/>
              </a:lnSpc>
              <a:spcBef>
                <a:spcPts val="50"/>
              </a:spcBef>
              <a:spcAft>
                <a:spcPts val="50"/>
              </a:spcAft>
            </a:pPr>
            <a:r>
              <a:rPr lang="en-AU" sz="1100" dirty="0">
                <a:latin typeface="Arial" panose="020B0604020202020204" pitchFamily="34" charset="0"/>
                <a:cs typeface="Arial" panose="020B0604020202020204" pitchFamily="34" charset="0"/>
              </a:rPr>
              <a:t>Vacuum sealing: https://www.grutto.com/uk/vacuum-packing</a:t>
            </a:r>
          </a:p>
          <a:p>
            <a:pPr>
              <a:lnSpc>
                <a:spcPct val="107000"/>
              </a:lnSpc>
              <a:spcBef>
                <a:spcPts val="50"/>
              </a:spcBef>
              <a:spcAft>
                <a:spcPts val="50"/>
              </a:spcAft>
            </a:pPr>
            <a:r>
              <a:rPr lang="en-AU" sz="1100" dirty="0">
                <a:latin typeface="Arial" panose="020B0604020202020204" pitchFamily="34" charset="0"/>
                <a:cs typeface="Arial" panose="020B0604020202020204" pitchFamily="34" charset="0"/>
              </a:rPr>
              <a:t>Canning: https://www.sanitarium.com/au/health-nutrition/vegetarian-eating/canned-food-recipes and https://www.healthyfood.com/advice/how-do-they-make-canned-food/</a:t>
            </a:r>
          </a:p>
          <a:p>
            <a:pPr>
              <a:lnSpc>
                <a:spcPct val="107000"/>
              </a:lnSpc>
              <a:spcBef>
                <a:spcPts val="50"/>
              </a:spcBef>
              <a:spcAft>
                <a:spcPts val="50"/>
              </a:spcAft>
            </a:pPr>
            <a:r>
              <a:rPr lang="en-AU" sz="1100" dirty="0">
                <a:latin typeface="Arial" panose="020B0604020202020204" pitchFamily="34" charset="0"/>
                <a:cs typeface="Arial" panose="020B0604020202020204" pitchFamily="34" charset="0"/>
              </a:rPr>
              <a:t>Pickling: https://theconversation.com/great-time-to-try-pickling-135052</a:t>
            </a:r>
          </a:p>
          <a:p>
            <a:pPr>
              <a:lnSpc>
                <a:spcPct val="107000"/>
              </a:lnSpc>
              <a:spcBef>
                <a:spcPts val="50"/>
              </a:spcBef>
              <a:spcAft>
                <a:spcPts val="50"/>
              </a:spcAft>
            </a:pPr>
            <a:r>
              <a:rPr lang="en-AU" sz="1100" dirty="0">
                <a:latin typeface="Arial" panose="020B0604020202020204" pitchFamily="34" charset="0"/>
                <a:cs typeface="Arial" panose="020B0604020202020204" pitchFamily="34" charset="0"/>
              </a:rPr>
              <a:t>Freezing: https://mccainfoodservice.com.au/professional-advice/frozen-vs-fresh-the-case-for-frozen-vegetables/</a:t>
            </a:r>
          </a:p>
          <a:p>
            <a:endParaRPr lang="en-AU" dirty="0"/>
          </a:p>
        </p:txBody>
      </p:sp>
      <p:sp>
        <p:nvSpPr>
          <p:cNvPr id="4" name="Slide Number Placeholder 3"/>
          <p:cNvSpPr>
            <a:spLocks noGrp="1"/>
          </p:cNvSpPr>
          <p:nvPr>
            <p:ph type="sldNum" sz="quarter" idx="5"/>
          </p:nvPr>
        </p:nvSpPr>
        <p:spPr/>
        <p:txBody>
          <a:bodyPr/>
          <a:lstStyle/>
          <a:p>
            <a:fld id="{983357E9-95E8-4A64-ABC1-2310E2F81D32}" type="slidenum">
              <a:rPr lang="en-AU" smtClean="0"/>
              <a:t>44</a:t>
            </a:fld>
            <a:endParaRPr lang="en-AU"/>
          </a:p>
        </p:txBody>
      </p:sp>
    </p:spTree>
    <p:extLst>
      <p:ext uri="{BB962C8B-B14F-4D97-AF65-F5344CB8AC3E}">
        <p14:creationId xmlns:p14="http://schemas.microsoft.com/office/powerpoint/2010/main" val="2810044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ACB7B-7EBE-1B78-B5E5-8DCD4C3F5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7EBAC7-F0F7-B6C5-FE22-173971F78F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C62234-9553-8585-EB98-1C8A5E4CAFC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AFF5878-A580-9AE5-F1C1-6EB997AE46F0}"/>
              </a:ext>
            </a:extLst>
          </p:cNvPr>
          <p:cNvSpPr>
            <a:spLocks noGrp="1"/>
          </p:cNvSpPr>
          <p:nvPr>
            <p:ph type="sldNum" sz="quarter" idx="5"/>
          </p:nvPr>
        </p:nvSpPr>
        <p:spPr/>
        <p:txBody>
          <a:bodyPr/>
          <a:lstStyle/>
          <a:p>
            <a:fld id="{2EB77E40-D0E8-4874-BAFC-253CC826BD69}" type="slidenum">
              <a:rPr lang="en-AU" smtClean="0"/>
              <a:t>45</a:t>
            </a:fld>
            <a:endParaRPr lang="en-AU"/>
          </a:p>
        </p:txBody>
      </p:sp>
    </p:spTree>
    <p:extLst>
      <p:ext uri="{BB962C8B-B14F-4D97-AF65-F5344CB8AC3E}">
        <p14:creationId xmlns:p14="http://schemas.microsoft.com/office/powerpoint/2010/main" val="403144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kern="1200" dirty="0">
                <a:solidFill>
                  <a:schemeClr val="tx1"/>
                </a:solidFill>
                <a:effectLst/>
                <a:latin typeface="Arial" panose="020B0604020202020204" pitchFamily="34" charset="0"/>
                <a:ea typeface="+mn-ea"/>
                <a:cs typeface="Arial" panose="020B0604020202020204" pitchFamily="34" charset="0"/>
              </a:rPr>
              <a:t>Allow approximately 15 minutes for this task.</a:t>
            </a: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83357E9-95E8-4A64-ABC1-2310E2F81D32}" type="slidenum">
              <a:rPr lang="en-AU" smtClean="0"/>
              <a:t>5</a:t>
            </a:fld>
            <a:endParaRPr lang="en-AU"/>
          </a:p>
        </p:txBody>
      </p:sp>
    </p:spTree>
    <p:extLst>
      <p:ext uri="{BB962C8B-B14F-4D97-AF65-F5344CB8AC3E}">
        <p14:creationId xmlns:p14="http://schemas.microsoft.com/office/powerpoint/2010/main" val="41749609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5823F-9608-ADE1-EB2B-A11FC0FE4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7D2717-A187-C308-AF05-A0DD16C773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52FF67-039F-F145-48AF-132CD6C498C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35D5931-5EF2-9862-B296-FCC2281E760D}"/>
              </a:ext>
            </a:extLst>
          </p:cNvPr>
          <p:cNvSpPr>
            <a:spLocks noGrp="1"/>
          </p:cNvSpPr>
          <p:nvPr>
            <p:ph type="sldNum" sz="quarter" idx="5"/>
          </p:nvPr>
        </p:nvSpPr>
        <p:spPr/>
        <p:txBody>
          <a:bodyPr/>
          <a:lstStyle/>
          <a:p>
            <a:fld id="{2EB77E40-D0E8-4874-BAFC-253CC826BD69}" type="slidenum">
              <a:rPr lang="en-AU" smtClean="0"/>
              <a:t>46</a:t>
            </a:fld>
            <a:endParaRPr lang="en-AU"/>
          </a:p>
        </p:txBody>
      </p:sp>
    </p:spTree>
    <p:extLst>
      <p:ext uri="{BB962C8B-B14F-4D97-AF65-F5344CB8AC3E}">
        <p14:creationId xmlns:p14="http://schemas.microsoft.com/office/powerpoint/2010/main" val="35577178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CDA37-DC98-8821-CE25-8ED19F2F63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F27985-6173-7BA5-BD9B-9B7138828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DE06BC-1D7F-A50E-63EA-FEC7094731EB}"/>
              </a:ext>
            </a:extLst>
          </p:cNvPr>
          <p:cNvSpPr>
            <a:spLocks noGrp="1"/>
          </p:cNvSpPr>
          <p:nvPr>
            <p:ph type="body" idx="1"/>
          </p:nvPr>
        </p:nvSpPr>
        <p:spPr/>
        <p:txBody>
          <a:bodyPr/>
          <a:lstStyle/>
          <a:p>
            <a:endParaRPr lang="en-AU" sz="1100" dirty="0"/>
          </a:p>
        </p:txBody>
      </p:sp>
      <p:sp>
        <p:nvSpPr>
          <p:cNvPr id="4" name="Slide Number Placeholder 3">
            <a:extLst>
              <a:ext uri="{FF2B5EF4-FFF2-40B4-BE49-F238E27FC236}">
                <a16:creationId xmlns:a16="http://schemas.microsoft.com/office/drawing/2014/main" id="{16A934C1-646D-1D97-A509-2E0B0B7D1BE3}"/>
              </a:ext>
            </a:extLst>
          </p:cNvPr>
          <p:cNvSpPr>
            <a:spLocks noGrp="1"/>
          </p:cNvSpPr>
          <p:nvPr>
            <p:ph type="sldNum" sz="quarter" idx="5"/>
          </p:nvPr>
        </p:nvSpPr>
        <p:spPr/>
        <p:txBody>
          <a:bodyPr/>
          <a:lstStyle/>
          <a:p>
            <a:fld id="{82545549-36F0-40C5-A2B5-E93466E7B68A}" type="slidenum">
              <a:rPr lang="en-AU" smtClean="0"/>
              <a:t>47</a:t>
            </a:fld>
            <a:endParaRPr lang="en-AU"/>
          </a:p>
        </p:txBody>
      </p:sp>
    </p:spTree>
    <p:extLst>
      <p:ext uri="{BB962C8B-B14F-4D97-AF65-F5344CB8AC3E}">
        <p14:creationId xmlns:p14="http://schemas.microsoft.com/office/powerpoint/2010/main" val="8208358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The Australian Guide to Healthy Eating (AGHE) is a visual representation of the Australian Dietary Guidelines. </a:t>
            </a:r>
          </a:p>
          <a:p>
            <a:pPr marL="181154" indent="-181154" defTabSz="966155">
              <a:buFont typeface="Arial" panose="020B0604020202020204" pitchFamily="34" charset="0"/>
              <a:buChar char="•"/>
              <a:defRPr/>
            </a:pPr>
            <a:r>
              <a:rPr lang="en-AU" sz="1100" dirty="0">
                <a:latin typeface="Arial" panose="020B0604020202020204" pitchFamily="34" charset="0"/>
                <a:cs typeface="Arial" panose="020B0604020202020204" pitchFamily="34" charset="0"/>
              </a:rPr>
              <a:t>It is a broad guide to the types and amounts of foods we should eat each day.</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The food groups:</a:t>
            </a:r>
          </a:p>
          <a:p>
            <a:pPr marL="724616" lvl="1" indent="-241539">
              <a:buFont typeface="+mj-lt"/>
              <a:buAutoNum type="arabicPeriod"/>
            </a:pPr>
            <a:r>
              <a:rPr lang="en-AU" sz="1100" dirty="0">
                <a:latin typeface="Arial" panose="020B0604020202020204" pitchFamily="34" charset="0"/>
                <a:cs typeface="Arial" panose="020B0604020202020204" pitchFamily="34" charset="0"/>
              </a:rPr>
              <a:t>Grain foods</a:t>
            </a:r>
          </a:p>
          <a:p>
            <a:pPr marL="724616" lvl="1" indent="-241539">
              <a:buFont typeface="+mj-lt"/>
              <a:buAutoNum type="arabicPeriod"/>
            </a:pPr>
            <a:r>
              <a:rPr lang="en-AU" sz="1100" dirty="0">
                <a:latin typeface="Arial" panose="020B0604020202020204" pitchFamily="34" charset="0"/>
                <a:cs typeface="Arial" panose="020B0604020202020204" pitchFamily="34" charset="0"/>
              </a:rPr>
              <a:t>Vegetables</a:t>
            </a:r>
          </a:p>
          <a:p>
            <a:pPr marL="724616" lvl="1" indent="-241539">
              <a:buFont typeface="+mj-lt"/>
              <a:buAutoNum type="arabicPeriod"/>
            </a:pPr>
            <a:r>
              <a:rPr lang="en-AU" sz="1100" dirty="0">
                <a:latin typeface="Arial" panose="020B0604020202020204" pitchFamily="34" charset="0"/>
                <a:cs typeface="Arial" panose="020B0604020202020204" pitchFamily="34" charset="0"/>
              </a:rPr>
              <a:t>Fruit</a:t>
            </a:r>
          </a:p>
          <a:p>
            <a:pPr marL="724616" lvl="1" indent="-241539">
              <a:buFont typeface="+mj-lt"/>
              <a:buAutoNum type="arabicPeriod"/>
            </a:pPr>
            <a:r>
              <a:rPr lang="en-AU" sz="1100" dirty="0">
                <a:latin typeface="Arial" panose="020B0604020202020204" pitchFamily="34" charset="0"/>
                <a:cs typeface="Arial" panose="020B0604020202020204" pitchFamily="34" charset="0"/>
              </a:rPr>
              <a:t>Dairy and alternatives</a:t>
            </a:r>
          </a:p>
          <a:p>
            <a:pPr marL="724616" lvl="1" indent="-241539">
              <a:buFont typeface="+mj-lt"/>
              <a:buAutoNum type="arabicPeriod"/>
            </a:pPr>
            <a:r>
              <a:rPr lang="en-AU" sz="1100" dirty="0">
                <a:latin typeface="Arial" panose="020B0604020202020204" pitchFamily="34" charset="0"/>
                <a:cs typeface="Arial" panose="020B0604020202020204" pitchFamily="34" charset="0"/>
              </a:rPr>
              <a:t>Meat and alternatives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latin typeface="Arial" panose="020B0604020202020204" pitchFamily="34" charset="0"/>
                <a:cs typeface="Arial" panose="020B0604020202020204" pitchFamily="34" charset="0"/>
              </a:rPr>
              <a:t>Sitting off to the side are foods categorised as ‘sometimes’ foods.</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are high in saturated fat and/or added sugars, added salt or alcohol and low in </a:t>
            </a:r>
            <a:r>
              <a:rPr lang="en-US" sz="1100" b="0" i="0" kern="1200" dirty="0" err="1">
                <a:solidFill>
                  <a:schemeClr val="tx1"/>
                </a:solidFill>
                <a:effectLst/>
                <a:latin typeface="Arial" panose="020B0604020202020204" pitchFamily="34" charset="0"/>
                <a:ea typeface="+mn-ea"/>
                <a:cs typeface="Arial" panose="020B0604020202020204" pitchFamily="34" charset="0"/>
              </a:rPr>
              <a:t>fibre</a:t>
            </a:r>
            <a:r>
              <a:rPr lang="en-US" sz="1100" b="0" i="0" kern="1200" dirty="0">
                <a:solidFill>
                  <a:schemeClr val="tx1"/>
                </a:solidFill>
                <a:effectLst/>
                <a:latin typeface="Arial" panose="020B0604020202020204" pitchFamily="34" charset="0"/>
                <a:ea typeface="+mn-ea"/>
                <a:cs typeface="Arial" panose="020B0604020202020204" pitchFamily="34" charset="0"/>
              </a:rPr>
              <a:t>. These foods and drinks can also be high in kilojoules (energy).</a:t>
            </a: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D7DA54-C4FE-4877-8DF5-AF24F4B46978}" type="slidenum">
              <a:rPr lang="en-AU" smtClean="0"/>
              <a:t>49</a:t>
            </a:fld>
            <a:endParaRPr lang="en-AU"/>
          </a:p>
        </p:txBody>
      </p:sp>
    </p:spTree>
    <p:extLst>
      <p:ext uri="{BB962C8B-B14F-4D97-AF65-F5344CB8AC3E}">
        <p14:creationId xmlns:p14="http://schemas.microsoft.com/office/powerpoint/2010/main" val="19901107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[2.27]</a:t>
            </a:r>
          </a:p>
          <a:p>
            <a:endParaRPr lang="en-AU" sz="110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kern="0" dirty="0">
                <a:effectLst/>
                <a:latin typeface="Arial" panose="020B0604020202020204" pitchFamily="34" charset="0"/>
                <a:ea typeface="Calibri" panose="020F0502020204030204" pitchFamily="34" charset="0"/>
                <a:cs typeface="Arial" panose="020B0604020202020204" pitchFamily="34" charset="0"/>
              </a:rPr>
              <a:t>While this video is directed at teachers, it provides a good overview of the five food groups, represented in the Australian Guide to healthy Eating. </a:t>
            </a:r>
            <a:endParaRPr lang="en-AU" sz="1100" dirty="0"/>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83357E9-95E8-4A64-ABC1-2310E2F81D32}" type="slidenum">
              <a:rPr lang="en-AU" smtClean="0"/>
              <a:t>50</a:t>
            </a:fld>
            <a:endParaRPr lang="en-AU"/>
          </a:p>
        </p:txBody>
      </p:sp>
    </p:spTree>
    <p:extLst>
      <p:ext uri="{BB962C8B-B14F-4D97-AF65-F5344CB8AC3E}">
        <p14:creationId xmlns:p14="http://schemas.microsoft.com/office/powerpoint/2010/main" val="26787157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EFB5F-57D3-D66A-D163-E293A4646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7F0485-9EA8-4F37-A0EC-1CBC81135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829C1B-A067-3012-C9D7-CEE576DC6F7A}"/>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Grain foods comprise grains that can be cooked and eaten whole, ground into flour to make cereal foods, or made into breakfast cereals:</a:t>
            </a:r>
          </a:p>
          <a:p>
            <a:endParaRPr lang="en-US" sz="1100"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Breads:</a:t>
            </a:r>
            <a:r>
              <a:rPr lang="en-AU" sz="1100" dirty="0">
                <a:latin typeface="Arial" panose="020B0604020202020204" pitchFamily="34" charset="0"/>
                <a:cs typeface="Arial" panose="020B0604020202020204" pitchFamily="34" charset="0"/>
              </a:rPr>
              <a:t> wholemeal, wholegrain, white, rye, pita, focaccia, crispbreads.</a:t>
            </a:r>
          </a:p>
          <a:p>
            <a:r>
              <a:rPr lang="en-AU" sz="1100" b="1" dirty="0">
                <a:latin typeface="Arial" panose="020B0604020202020204" pitchFamily="34" charset="0"/>
                <a:cs typeface="Arial" panose="020B0604020202020204" pitchFamily="34" charset="0"/>
              </a:rPr>
              <a:t>Breakfast cereals:</a:t>
            </a:r>
            <a:r>
              <a:rPr lang="en-AU" sz="1100" dirty="0">
                <a:latin typeface="Arial" panose="020B0604020202020204" pitchFamily="34" charset="0"/>
                <a:cs typeface="Arial" panose="020B0604020202020204" pitchFamily="34" charset="0"/>
              </a:rPr>
              <a:t> high fibre (wholegrain) oats, porridge, muesli, wholewheat biscuits, ready to eat (such as cornflakes, </a:t>
            </a:r>
            <a:r>
              <a:rPr lang="en-AU" sz="1100" dirty="0" err="1">
                <a:latin typeface="Arial" panose="020B0604020202020204" pitchFamily="34" charset="0"/>
                <a:cs typeface="Arial" panose="020B0604020202020204" pitchFamily="34" charset="0"/>
              </a:rPr>
              <a:t>cheerios</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Grains:</a:t>
            </a:r>
            <a:r>
              <a:rPr lang="en-AU" sz="1100" dirty="0">
                <a:latin typeface="Arial" panose="020B0604020202020204" pitchFamily="34" charset="0"/>
                <a:cs typeface="Arial" panose="020B0604020202020204" pitchFamily="34" charset="0"/>
              </a:rPr>
              <a:t> rice, barley, corn, polenta, buckwheat, spelt, millet.</a:t>
            </a:r>
          </a:p>
          <a:p>
            <a:r>
              <a:rPr lang="en-AU" sz="1100" b="1" dirty="0">
                <a:latin typeface="Arial" panose="020B0604020202020204" pitchFamily="34" charset="0"/>
                <a:cs typeface="Arial" panose="020B0604020202020204" pitchFamily="34" charset="0"/>
              </a:rPr>
              <a:t>Pasta: </a:t>
            </a:r>
            <a:r>
              <a:rPr lang="en-AU" sz="1100" dirty="0">
                <a:latin typeface="Arial" panose="020B0604020202020204" pitchFamily="34" charset="0"/>
                <a:cs typeface="Arial" panose="020B0604020202020204" pitchFamily="34" charset="0"/>
              </a:rPr>
              <a:t>short and long (white and wholemeal).</a:t>
            </a:r>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Other products:</a:t>
            </a:r>
            <a:r>
              <a:rPr lang="en-AU" sz="1100" dirty="0">
                <a:latin typeface="Arial" panose="020B0604020202020204" pitchFamily="34" charset="0"/>
                <a:cs typeface="Arial" panose="020B0604020202020204" pitchFamily="34" charset="0"/>
              </a:rPr>
              <a:t> noodles, English muffin, crumpet, rice cakes, couscous, popcorn, flour.</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recommendation is for ‘mostly wholegrain and/or high cereal fibre varieties’ (at least two thirds). Wholegrain cereals contain more nutrients than refined cereal foods (e.g. white bread), because many of the important nutrients occur in the outer layer of the grain which is lost during processing.</a:t>
            </a:r>
          </a:p>
          <a:p>
            <a:pPr marL="181154" indent="-181154">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321F15E-BA65-C028-9D1D-BFD0065D8C71}"/>
              </a:ext>
            </a:extLst>
          </p:cNvPr>
          <p:cNvSpPr>
            <a:spLocks noGrp="1"/>
          </p:cNvSpPr>
          <p:nvPr>
            <p:ph type="sldNum" sz="quarter" idx="5"/>
          </p:nvPr>
        </p:nvSpPr>
        <p:spPr/>
        <p:txBody>
          <a:bodyPr/>
          <a:lstStyle/>
          <a:p>
            <a:fld id="{E6D7DA54-C4FE-4877-8DF5-AF24F4B46978}" type="slidenum">
              <a:rPr lang="en-AU" smtClean="0"/>
              <a:t>51</a:t>
            </a:fld>
            <a:endParaRPr lang="en-AU"/>
          </a:p>
        </p:txBody>
      </p:sp>
    </p:spTree>
    <p:extLst>
      <p:ext uri="{BB962C8B-B14F-4D97-AF65-F5344CB8AC3E}">
        <p14:creationId xmlns:p14="http://schemas.microsoft.com/office/powerpoint/2010/main" val="4811300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A10F0-7B40-FE27-3572-4AE8D76D30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70CA1-577B-B003-09FF-77E317195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1524AD-5D92-3085-DD76-CC8A487686BF}"/>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vegetables (also includes legumes and beans):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Dark green and cruciferous:</a:t>
            </a:r>
            <a:r>
              <a:rPr lang="en-AU" sz="1100" dirty="0">
                <a:latin typeface="Arial" panose="020B0604020202020204" pitchFamily="34" charset="0"/>
                <a:cs typeface="Arial" panose="020B0604020202020204" pitchFamily="34" charset="0"/>
              </a:rPr>
              <a:t> broccoli, brussels sprouts, </a:t>
            </a:r>
            <a:r>
              <a:rPr lang="en-AU" sz="1100" dirty="0" err="1">
                <a:latin typeface="Arial" panose="020B0604020202020204" pitchFamily="34" charset="0"/>
                <a:cs typeface="Arial" panose="020B0604020202020204" pitchFamily="34" charset="0"/>
              </a:rPr>
              <a:t>bok</a:t>
            </a:r>
            <a:r>
              <a:rPr lang="en-AU" sz="1100" dirty="0">
                <a:latin typeface="Arial" panose="020B0604020202020204" pitchFamily="34" charset="0"/>
                <a:cs typeface="Arial" panose="020B0604020202020204" pitchFamily="34" charset="0"/>
              </a:rPr>
              <a:t> choy, cabbages, cauliflower, lettuce, spinach, snow peas.</a:t>
            </a:r>
          </a:p>
          <a:p>
            <a:r>
              <a:rPr lang="en-AU" sz="1100" b="1" dirty="0">
                <a:latin typeface="Arial" panose="020B0604020202020204" pitchFamily="34" charset="0"/>
                <a:cs typeface="Arial" panose="020B0604020202020204" pitchFamily="34" charset="0"/>
              </a:rPr>
              <a:t>Root/ tubular/ bulb: </a:t>
            </a:r>
            <a:r>
              <a:rPr lang="en-AU" sz="1100" dirty="0">
                <a:latin typeface="Arial" panose="020B0604020202020204" pitchFamily="34" charset="0"/>
                <a:cs typeface="Arial" panose="020B0604020202020204" pitchFamily="34" charset="0"/>
              </a:rPr>
              <a:t>potato, sweet potato, carrots, beetroot, onion, shallots, garlic, swede, turnip.</a:t>
            </a:r>
          </a:p>
          <a:p>
            <a:r>
              <a:rPr lang="en-AU" sz="1100" b="1" dirty="0">
                <a:latin typeface="Arial" panose="020B0604020202020204" pitchFamily="34" charset="0"/>
                <a:cs typeface="Arial" panose="020B0604020202020204" pitchFamily="34" charset="0"/>
              </a:rPr>
              <a:t>Legumes/ beans:</a:t>
            </a:r>
            <a:r>
              <a:rPr lang="en-AU" sz="1100" dirty="0">
                <a:latin typeface="Arial" panose="020B0604020202020204" pitchFamily="34" charset="0"/>
                <a:cs typeface="Arial" panose="020B0604020202020204" pitchFamily="34" charset="0"/>
              </a:rPr>
              <a:t> kidney beans, soybeans, lima beans, cannellini beans, chickpeas, lentils, split peas, tofu.</a:t>
            </a:r>
          </a:p>
          <a:p>
            <a:r>
              <a:rPr lang="en-AU" sz="1100" b="1" dirty="0">
                <a:latin typeface="Arial" panose="020B0604020202020204" pitchFamily="34" charset="0"/>
                <a:cs typeface="Arial" panose="020B0604020202020204" pitchFamily="34" charset="0"/>
              </a:rPr>
              <a:t>Other:</a:t>
            </a:r>
            <a:r>
              <a:rPr lang="en-AU" sz="1100" dirty="0">
                <a:latin typeface="Arial" panose="020B0604020202020204" pitchFamily="34" charset="0"/>
                <a:cs typeface="Arial" panose="020B0604020202020204" pitchFamily="34" charset="0"/>
              </a:rPr>
              <a:t> tomato, celery, zucchini, avocado, capsicum, eggplant, mushrooms, cucumber, pumpkin, green peas, green beans.</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Eat different colours of vegetables, as the different colour groups have different vitamins and minerals.  </a:t>
            </a:r>
          </a:p>
          <a:p>
            <a:pPr marL="181154"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Vegetables such as tomatoes and pumpkins are </a:t>
            </a:r>
            <a:r>
              <a:rPr lang="en-US" sz="1100" b="1" dirty="0">
                <a:solidFill>
                  <a:srgbClr val="000000"/>
                </a:solidFill>
                <a:latin typeface="Arial" panose="020B0604020202020204" pitchFamily="34" charset="0"/>
                <a:cs typeface="Arial" panose="020B0604020202020204" pitchFamily="34" charset="0"/>
              </a:rPr>
              <a:t>technically classified as fruit </a:t>
            </a:r>
            <a:r>
              <a:rPr lang="en-US" sz="1100" dirty="0">
                <a:solidFill>
                  <a:srgbClr val="000000"/>
                </a:solidFill>
                <a:latin typeface="Arial" panose="020B0604020202020204" pitchFamily="34" charset="0"/>
                <a:cs typeface="Arial" panose="020B0604020202020204" pitchFamily="34" charset="0"/>
              </a:rPr>
              <a:t>because they have seeds. They are included in the vegetable group because they have similar nutritional properties as vegetables and are typically eaten as a vegetable.  </a:t>
            </a:r>
          </a:p>
          <a:p>
            <a:pPr marL="181154" indent="-181154">
              <a:buFont typeface="Arial" panose="020B0604020202020204" pitchFamily="34" charset="0"/>
              <a:buChar char="•"/>
            </a:pPr>
            <a:endParaRPr lang="en-US" sz="1100" dirty="0">
              <a:solidFill>
                <a:srgbClr val="000000"/>
              </a:solidFill>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US" sz="110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64D54D9-5AC9-A538-437F-EFE333431943}"/>
              </a:ext>
            </a:extLst>
          </p:cNvPr>
          <p:cNvSpPr>
            <a:spLocks noGrp="1"/>
          </p:cNvSpPr>
          <p:nvPr>
            <p:ph type="sldNum" sz="quarter" idx="5"/>
          </p:nvPr>
        </p:nvSpPr>
        <p:spPr/>
        <p:txBody>
          <a:bodyPr/>
          <a:lstStyle/>
          <a:p>
            <a:fld id="{E6D7DA54-C4FE-4877-8DF5-AF24F4B46978}" type="slidenum">
              <a:rPr lang="en-AU" smtClean="0"/>
              <a:t>52</a:t>
            </a:fld>
            <a:endParaRPr lang="en-AU"/>
          </a:p>
        </p:txBody>
      </p:sp>
    </p:spTree>
    <p:extLst>
      <p:ext uri="{BB962C8B-B14F-4D97-AF65-F5344CB8AC3E}">
        <p14:creationId xmlns:p14="http://schemas.microsoft.com/office/powerpoint/2010/main" val="16403202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C4928-D64D-912D-8F42-22EE7C14C7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CF1B2-6BD1-A227-E4D7-143DA0938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1A9EC3-B8F6-53B9-5473-1DB553478917}"/>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fruit:</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Pome fruit:</a:t>
            </a:r>
            <a:r>
              <a:rPr lang="en-AU" sz="1100" dirty="0">
                <a:latin typeface="Arial" panose="020B0604020202020204" pitchFamily="34" charset="0"/>
                <a:cs typeface="Arial" panose="020B0604020202020204" pitchFamily="34" charset="0"/>
              </a:rPr>
              <a:t> apple, pear.</a:t>
            </a:r>
          </a:p>
          <a:p>
            <a:r>
              <a:rPr lang="en-AU" sz="1100" b="1" dirty="0">
                <a:latin typeface="Arial" panose="020B0604020202020204" pitchFamily="34" charset="0"/>
                <a:cs typeface="Arial" panose="020B0604020202020204" pitchFamily="34" charset="0"/>
              </a:rPr>
              <a:t>Citrus fruit: </a:t>
            </a:r>
            <a:r>
              <a:rPr lang="en-AU" sz="1100" dirty="0">
                <a:latin typeface="Arial" panose="020B0604020202020204" pitchFamily="34" charset="0"/>
                <a:cs typeface="Arial" panose="020B0604020202020204" pitchFamily="34" charset="0"/>
              </a:rPr>
              <a:t>orange, mandarin, grapefruit.</a:t>
            </a:r>
          </a:p>
          <a:p>
            <a:r>
              <a:rPr lang="en-AU" sz="1100" b="1" dirty="0">
                <a:latin typeface="Arial" panose="020B0604020202020204" pitchFamily="34" charset="0"/>
                <a:cs typeface="Arial" panose="020B0604020202020204" pitchFamily="34" charset="0"/>
              </a:rPr>
              <a:t>Stone fruit:</a:t>
            </a:r>
            <a:r>
              <a:rPr lang="en-AU" sz="1100" dirty="0">
                <a:latin typeface="Arial" panose="020B0604020202020204" pitchFamily="34" charset="0"/>
                <a:cs typeface="Arial" panose="020B0604020202020204" pitchFamily="34" charset="0"/>
              </a:rPr>
              <a:t> apricot, cherry, peach, nectarine, plum.</a:t>
            </a:r>
          </a:p>
          <a:p>
            <a:r>
              <a:rPr lang="en-AU" sz="1100" b="1" dirty="0">
                <a:latin typeface="Arial" panose="020B0604020202020204" pitchFamily="34" charset="0"/>
                <a:cs typeface="Arial" panose="020B0604020202020204" pitchFamily="34" charset="0"/>
              </a:rPr>
              <a:t>Tropical:</a:t>
            </a:r>
            <a:r>
              <a:rPr lang="en-AU" sz="1100" dirty="0">
                <a:latin typeface="Arial" panose="020B0604020202020204" pitchFamily="34" charset="0"/>
                <a:cs typeface="Arial" panose="020B0604020202020204" pitchFamily="34" charset="0"/>
              </a:rPr>
              <a:t> banana, paw </a:t>
            </a:r>
            <a:r>
              <a:rPr lang="en-AU" sz="1100" dirty="0" err="1">
                <a:latin typeface="Arial" panose="020B0604020202020204" pitchFamily="34" charset="0"/>
                <a:cs typeface="Arial" panose="020B0604020202020204" pitchFamily="34" charset="0"/>
              </a:rPr>
              <a:t>paw</a:t>
            </a:r>
            <a:r>
              <a:rPr lang="en-AU" sz="1100" dirty="0">
                <a:latin typeface="Arial" panose="020B0604020202020204" pitchFamily="34" charset="0"/>
                <a:cs typeface="Arial" panose="020B0604020202020204" pitchFamily="34" charset="0"/>
              </a:rPr>
              <a:t>, mangoes, pineapple and melon.</a:t>
            </a:r>
          </a:p>
          <a:p>
            <a:r>
              <a:rPr lang="en-AU" sz="1100" b="1" dirty="0">
                <a:latin typeface="Arial" panose="020B0604020202020204" pitchFamily="34" charset="0"/>
                <a:cs typeface="Arial" panose="020B0604020202020204" pitchFamily="34" charset="0"/>
              </a:rPr>
              <a:t>Berries: </a:t>
            </a:r>
            <a:r>
              <a:rPr lang="en-AU" sz="1100" dirty="0">
                <a:latin typeface="Arial" panose="020B0604020202020204" pitchFamily="34" charset="0"/>
                <a:cs typeface="Arial" panose="020B0604020202020204" pitchFamily="34" charset="0"/>
              </a:rPr>
              <a:t>strawberry, blueberry, raspberry, blackberry.</a:t>
            </a:r>
          </a:p>
          <a:p>
            <a:r>
              <a:rPr lang="en-AU" sz="1100" b="1" dirty="0">
                <a:latin typeface="Arial" panose="020B0604020202020204" pitchFamily="34" charset="0"/>
                <a:cs typeface="Arial" panose="020B0604020202020204" pitchFamily="34" charset="0"/>
              </a:rPr>
              <a:t>Other:</a:t>
            </a:r>
            <a:r>
              <a:rPr lang="en-AU" sz="1100" dirty="0">
                <a:latin typeface="Arial" panose="020B0604020202020204" pitchFamily="34" charset="0"/>
                <a:cs typeface="Arial" panose="020B0604020202020204" pitchFamily="34" charset="0"/>
              </a:rPr>
              <a:t> grapes, passionfruit.</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Whole or chopped fruit is the best choice.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Fresh, frozen and canned fruits are all part of this food group. It is best to avoid fruits canned in syrup and choose varieties canned in natural juice or water instead. </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Choose dried fruit or fruit juice only occasionally:</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Eating dried fruit regularly is not recommended as it is high in kilojoules, can stick to the teeth and increases the risk of dental decay. You can also easily eat more than you realise.</a:t>
            </a:r>
            <a:r>
              <a:rPr lang="en-US" sz="1100" dirty="0">
                <a:solidFill>
                  <a:srgbClr val="000000"/>
                </a:solidFill>
                <a:latin typeface="Arial" panose="020B0604020202020204" pitchFamily="34" charset="0"/>
                <a:cs typeface="Arial" panose="020B0604020202020204" pitchFamily="34" charset="0"/>
              </a:rPr>
              <a:t> </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Fruit juice is acidic and can increase the risk of dental decay.  Fruit juice also has less fibre and other nutrients than whole fruit.</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t>Different fruits can help protect our bodies in different ways, so it’s important to choose a variety, including different colours, each day.</a:t>
            </a:r>
          </a:p>
          <a:p>
            <a:endParaRPr lang="en-US" sz="1100" dirty="0"/>
          </a:p>
          <a:p>
            <a:r>
              <a:rPr lang="en-US" sz="1100" b="1" dirty="0"/>
              <a:t>Differences between fruit and vegetables</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Fruits and vegetables are from different parts of a plant. </a:t>
            </a:r>
            <a:r>
              <a:rPr lang="en-AU" sz="1100" b="1" dirty="0">
                <a:latin typeface="Arial" panose="020B0604020202020204" pitchFamily="34" charset="0"/>
                <a:cs typeface="Arial" panose="020B0604020202020204" pitchFamily="34" charset="0"/>
              </a:rPr>
              <a:t>Fruits come from the flowering part of a plant and contain seeds.</a:t>
            </a:r>
            <a:r>
              <a:rPr lang="en-AU" sz="1100" dirty="0">
                <a:latin typeface="Arial" panose="020B0604020202020204" pitchFamily="34" charset="0"/>
                <a:cs typeface="Arial" panose="020B0604020202020204" pitchFamily="34" charset="0"/>
              </a:rPr>
              <a:t> </a:t>
            </a:r>
            <a:r>
              <a:rPr lang="en-AU" sz="1100" b="1" dirty="0">
                <a:latin typeface="Arial" panose="020B0604020202020204" pitchFamily="34" charset="0"/>
                <a:cs typeface="Arial" panose="020B0604020202020204" pitchFamily="34" charset="0"/>
              </a:rPr>
              <a:t>Vegetables are the edible parts of a plant, such as the leaves, stem, roots, and bulbs.</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Fruits that are eaten like vegetables: pumpkin, cucumber, tomato (and therefore part of the vegetable group).</a:t>
            </a:r>
          </a:p>
          <a:p>
            <a:pPr marL="181154" indent="-181154">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8BB8F03-8C9B-BFBA-BCAF-A25BCA681126}"/>
              </a:ext>
            </a:extLst>
          </p:cNvPr>
          <p:cNvSpPr>
            <a:spLocks noGrp="1"/>
          </p:cNvSpPr>
          <p:nvPr>
            <p:ph type="sldNum" sz="quarter" idx="5"/>
          </p:nvPr>
        </p:nvSpPr>
        <p:spPr/>
        <p:txBody>
          <a:bodyPr/>
          <a:lstStyle/>
          <a:p>
            <a:fld id="{E6D7DA54-C4FE-4877-8DF5-AF24F4B46978}" type="slidenum">
              <a:rPr lang="en-AU" smtClean="0"/>
              <a:t>53</a:t>
            </a:fld>
            <a:endParaRPr lang="en-AU"/>
          </a:p>
        </p:txBody>
      </p:sp>
    </p:spTree>
    <p:extLst>
      <p:ext uri="{BB962C8B-B14F-4D97-AF65-F5344CB8AC3E}">
        <p14:creationId xmlns:p14="http://schemas.microsoft.com/office/powerpoint/2010/main" val="41062969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57836-0DA4-CF98-775A-7BD2F2108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76159C-DA1A-5A1F-252D-D6FD14B3B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CBA8C2-1B04-6C25-5783-8D52EA4739B0}"/>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complex carbohydrates in these foods are slowly digested, which provides energy over time and helps prevent overeating.</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Carbohydrate provides the best source of energy for the brain. </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Fibre helps us stay fuller for longer, which can help with concentration.</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Fibre is especially useful in keeping the digestive track (including the intestines) healthy and can assist with constipation.</a:t>
            </a: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 vast range of vitamins and minerals are important for growth and repair, healthy ageing, and preventing chronic conditions. </a:t>
            </a:r>
          </a:p>
          <a:p>
            <a:pPr marL="181154" indent="-181154">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D9163C1-1200-C9C6-5061-ED4715631C83}"/>
              </a:ext>
            </a:extLst>
          </p:cNvPr>
          <p:cNvSpPr>
            <a:spLocks noGrp="1"/>
          </p:cNvSpPr>
          <p:nvPr>
            <p:ph type="sldNum" sz="quarter" idx="5"/>
          </p:nvPr>
        </p:nvSpPr>
        <p:spPr/>
        <p:txBody>
          <a:bodyPr/>
          <a:lstStyle/>
          <a:p>
            <a:fld id="{E6D7DA54-C4FE-4877-8DF5-AF24F4B46978}" type="slidenum">
              <a:rPr lang="en-AU" smtClean="0"/>
              <a:t>54</a:t>
            </a:fld>
            <a:endParaRPr lang="en-AU"/>
          </a:p>
        </p:txBody>
      </p:sp>
    </p:spTree>
    <p:extLst>
      <p:ext uri="{BB962C8B-B14F-4D97-AF65-F5344CB8AC3E}">
        <p14:creationId xmlns:p14="http://schemas.microsoft.com/office/powerpoint/2010/main" val="30248391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D7798-161C-7BE7-7D1A-52F7AFAE6C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1F3B9-60B8-2336-04A6-82AA313C2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CFC42-0697-0C8D-8919-E784282FF72B}"/>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Milks:</a:t>
            </a:r>
            <a:r>
              <a:rPr lang="en-AU" sz="1100" dirty="0">
                <a:latin typeface="Arial" panose="020B0604020202020204" pitchFamily="34" charset="0"/>
                <a:cs typeface="Arial" panose="020B0604020202020204" pitchFamily="34" charset="0"/>
              </a:rPr>
              <a:t> All reduced fat or full cream milks, plain and flavoured, long life milks, powdered milk, evaporated milk, soy beverages (</a:t>
            </a:r>
            <a:r>
              <a:rPr lang="en-AU" sz="1100" b="1" dirty="0">
                <a:latin typeface="Arial" panose="020B0604020202020204" pitchFamily="34" charset="0"/>
                <a:cs typeface="Arial" panose="020B0604020202020204" pitchFamily="34" charset="0"/>
              </a:rPr>
              <a:t>fortified with at least 100mg calcium/100mL</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Yoghurt:</a:t>
            </a:r>
            <a:r>
              <a:rPr lang="en-AU" sz="1100" dirty="0">
                <a:latin typeface="Arial" panose="020B0604020202020204" pitchFamily="34" charset="0"/>
                <a:cs typeface="Arial" panose="020B0604020202020204" pitchFamily="34" charset="0"/>
              </a:rPr>
              <a:t> All yoghurts including reduced fat or full cream, plain and flavoured, soy yoghurt (</a:t>
            </a:r>
            <a:r>
              <a:rPr lang="en-AU" sz="1100" b="1" dirty="0">
                <a:latin typeface="Arial" panose="020B0604020202020204" pitchFamily="34" charset="0"/>
                <a:cs typeface="Arial" panose="020B0604020202020204" pitchFamily="34" charset="0"/>
              </a:rPr>
              <a:t>calcium fortified</a:t>
            </a:r>
            <a:r>
              <a:rPr lang="en-AU" sz="1100" dirty="0">
                <a:latin typeface="Arial" panose="020B0604020202020204" pitchFamily="34" charset="0"/>
                <a:cs typeface="Arial" panose="020B0604020202020204" pitchFamily="34" charset="0"/>
              </a:rPr>
              <a:t>).</a:t>
            </a:r>
          </a:p>
          <a:p>
            <a:r>
              <a:rPr lang="en-AU" sz="1100" b="1" dirty="0">
                <a:latin typeface="Arial" panose="020B0604020202020204" pitchFamily="34" charset="0"/>
                <a:cs typeface="Arial" panose="020B0604020202020204" pitchFamily="34" charset="0"/>
              </a:rPr>
              <a:t>Cheese:</a:t>
            </a:r>
            <a:r>
              <a:rPr lang="en-AU" sz="1100" dirty="0">
                <a:latin typeface="Arial" panose="020B0604020202020204" pitchFamily="34" charset="0"/>
                <a:cs typeface="Arial" panose="020B0604020202020204" pitchFamily="34" charset="0"/>
              </a:rPr>
              <a:t> All hard cheeses, reduced or full fat, for example cheddar, red Leicester, Gloucester, Edam, Gouda Soy cheeses (</a:t>
            </a:r>
            <a:r>
              <a:rPr lang="en-AU" sz="1100" b="1" dirty="0">
                <a:latin typeface="Arial" panose="020B0604020202020204" pitchFamily="34" charset="0"/>
                <a:cs typeface="Arial" panose="020B0604020202020204" pitchFamily="34" charset="0"/>
              </a:rPr>
              <a:t>calcium fortified</a:t>
            </a:r>
            <a:r>
              <a:rPr lang="en-AU" sz="1100" dirty="0">
                <a:latin typeface="Arial" panose="020B0604020202020204" pitchFamily="34" charset="0"/>
                <a:cs typeface="Arial" panose="020B0604020202020204" pitchFamily="34" charset="0"/>
              </a:rPr>
              <a:t>).</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Dairy = products made from milk.</a:t>
            </a: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Dairy alternatives:</a:t>
            </a:r>
          </a:p>
          <a:p>
            <a:pPr marL="664232" lvl="1"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Calcium</a:t>
            </a:r>
            <a:r>
              <a:rPr lang="en-US" sz="1100" dirty="0">
                <a:solidFill>
                  <a:srgbClr val="000000"/>
                </a:solidFill>
                <a:latin typeface="Arial" panose="020B0604020202020204" pitchFamily="34" charset="0"/>
                <a:cs typeface="Arial" panose="020B0604020202020204" pitchFamily="34" charset="0"/>
              </a:rPr>
              <a:t>-fortified dairy alternatives include soy, rice, almond or oat milk and soy or lactose free yoghurts and cheeses. </a:t>
            </a:r>
          </a:p>
          <a:p>
            <a:pPr marL="664232" lvl="1"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Non-dairy alternatives do not naturally contain calcium. It is important to select products labelled as calcium-fortified. </a:t>
            </a:r>
          </a:p>
          <a:p>
            <a:pPr marL="664232" lvl="1" indent="-181154">
              <a:buFont typeface="Arial" panose="020B0604020202020204" pitchFamily="34" charset="0"/>
              <a:buChar char="•"/>
            </a:pPr>
            <a:r>
              <a:rPr lang="en-US" sz="1100" dirty="0">
                <a:solidFill>
                  <a:srgbClr val="000000"/>
                </a:solidFill>
                <a:latin typeface="Arial" panose="020B0604020202020204" pitchFamily="34" charset="0"/>
                <a:cs typeface="Arial" panose="020B0604020202020204" pitchFamily="34" charset="0"/>
              </a:rPr>
              <a:t>Many of the alternative milks, with the exception of soy milk products, may not be a good source of protein and other key nutrients found in milk and products made from milk. </a:t>
            </a: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For </a:t>
            </a:r>
            <a:r>
              <a:rPr lang="en-US" sz="1100" b="1" dirty="0">
                <a:solidFill>
                  <a:srgbClr val="000000"/>
                </a:solidFill>
                <a:latin typeface="Arial" panose="020B0604020202020204" pitchFamily="34" charset="0"/>
                <a:cs typeface="Arial" panose="020B0604020202020204" pitchFamily="34" charset="0"/>
              </a:rPr>
              <a:t>vegetarians and vegans</a:t>
            </a:r>
            <a:r>
              <a:rPr lang="en-US" sz="1100" dirty="0">
                <a:solidFill>
                  <a:srgbClr val="000000"/>
                </a:solidFill>
                <a:latin typeface="Arial" panose="020B0604020202020204" pitchFamily="34" charset="0"/>
                <a:cs typeface="Arial" panose="020B0604020202020204" pitchFamily="34" charset="0"/>
              </a:rPr>
              <a:t>, dairy alternative products such as soy milk and cheese are a key source of nutrients, particularly protein and calcium (if calcium is added by the manufacturer), and need to be included regularly to ensure their diet is nutritionally balanced. </a:t>
            </a:r>
          </a:p>
          <a:p>
            <a:pPr marL="181154" indent="-181154" defTabSz="966155">
              <a:buFont typeface="Arial" panose="020B0604020202020204" pitchFamily="34" charset="0"/>
              <a:buChar char="•"/>
              <a:defRPr/>
            </a:pPr>
            <a:endParaRPr lang="en-US" sz="1100" dirty="0">
              <a:solidFill>
                <a:srgbClr val="000000"/>
              </a:solidFill>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pPr defTabSz="966155">
              <a:defRPr/>
            </a:pPr>
            <a:endParaRPr lang="en-US" sz="1100" dirty="0">
              <a:solidFill>
                <a:srgbClr val="0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D051A27-1302-CA28-C739-8974F2E11427}"/>
              </a:ext>
            </a:extLst>
          </p:cNvPr>
          <p:cNvSpPr>
            <a:spLocks noGrp="1"/>
          </p:cNvSpPr>
          <p:nvPr>
            <p:ph type="sldNum" sz="quarter" idx="5"/>
          </p:nvPr>
        </p:nvSpPr>
        <p:spPr/>
        <p:txBody>
          <a:bodyPr/>
          <a:lstStyle/>
          <a:p>
            <a:fld id="{E6D7DA54-C4FE-4877-8DF5-AF24F4B46978}" type="slidenum">
              <a:rPr lang="en-AU" smtClean="0"/>
              <a:t>55</a:t>
            </a:fld>
            <a:endParaRPr lang="en-AU"/>
          </a:p>
        </p:txBody>
      </p:sp>
    </p:spTree>
    <p:extLst>
      <p:ext uri="{BB962C8B-B14F-4D97-AF65-F5344CB8AC3E}">
        <p14:creationId xmlns:p14="http://schemas.microsoft.com/office/powerpoint/2010/main" val="35788628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80C90-1FB4-8F3A-6DE8-6E3BD34630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B7DA5E-EE56-DCFF-7F91-CE97F82B09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A08A32-8727-A701-7548-67B5E1826DAE}"/>
              </a:ext>
            </a:extLst>
          </p:cNvPr>
          <p:cNvSpPr>
            <a:spLocks noGrp="1"/>
          </p:cNvSpPr>
          <p:nvPr>
            <p:ph type="body" idx="1"/>
          </p:nvPr>
        </p:nvSpPr>
        <p:spPr/>
        <p:txBody>
          <a:bodyPr/>
          <a:lstStyle/>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Calcium helps ensure strong bones and teeth.</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Iodine is needed to make essential thyroid hormones. These are used by the body for growth and energy use, as well as brain and bone development in the early years.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Vitamin B12 is essential for the production of red blood cells, which are needed to carry oxygen from the lungs to the body’s tissues and organs.</a:t>
            </a:r>
          </a:p>
          <a:p>
            <a:pPr marL="181154" indent="-181154" defTabSz="966155">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defTabSz="966155">
              <a:defRPr/>
            </a:pPr>
            <a:endParaRPr lang="en-US"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E93120E-0DEE-247F-FD82-37B4BB60A644}"/>
              </a:ext>
            </a:extLst>
          </p:cNvPr>
          <p:cNvSpPr>
            <a:spLocks noGrp="1"/>
          </p:cNvSpPr>
          <p:nvPr>
            <p:ph type="sldNum" sz="quarter" idx="5"/>
          </p:nvPr>
        </p:nvSpPr>
        <p:spPr/>
        <p:txBody>
          <a:bodyPr/>
          <a:lstStyle/>
          <a:p>
            <a:fld id="{E6D7DA54-C4FE-4877-8DF5-AF24F4B46978}" type="slidenum">
              <a:rPr lang="en-AU" smtClean="0"/>
              <a:t>56</a:t>
            </a:fld>
            <a:endParaRPr lang="en-AU"/>
          </a:p>
        </p:txBody>
      </p:sp>
    </p:spTree>
    <p:extLst>
      <p:ext uri="{BB962C8B-B14F-4D97-AF65-F5344CB8AC3E}">
        <p14:creationId xmlns:p14="http://schemas.microsoft.com/office/powerpoint/2010/main" val="1130040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2545549-36F0-40C5-A2B5-E93466E7B68A}" type="slidenum">
              <a:rPr lang="en-AU" smtClean="0"/>
              <a:t>7</a:t>
            </a:fld>
            <a:endParaRPr lang="en-AU"/>
          </a:p>
        </p:txBody>
      </p:sp>
    </p:spTree>
    <p:extLst>
      <p:ext uri="{BB962C8B-B14F-4D97-AF65-F5344CB8AC3E}">
        <p14:creationId xmlns:p14="http://schemas.microsoft.com/office/powerpoint/2010/main" val="27434154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69C65-6537-0004-E2A8-2386CDEAD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FE5E1C-6033-66F9-BA63-6AFB23CB7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D32787-DCFF-2BD2-CDC5-2BA1B4D9A913}"/>
              </a:ext>
            </a:extLst>
          </p:cNvPr>
          <p:cNvSpPr>
            <a:spLocks noGrp="1"/>
          </p:cNvSpPr>
          <p:nvPr>
            <p:ph type="body" idx="1"/>
          </p:nvPr>
        </p:nvSpPr>
        <p:spPr/>
        <p:txBody>
          <a:bodyPr/>
          <a:lstStyle/>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endParaRPr lang="en-AU" sz="1100" b="1"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Lean meats: </a:t>
            </a:r>
            <a:r>
              <a:rPr lang="en-AU" sz="1100" dirty="0">
                <a:latin typeface="Arial" panose="020B0604020202020204" pitchFamily="34" charset="0"/>
                <a:cs typeface="Arial" panose="020B0604020202020204" pitchFamily="34" charset="0"/>
              </a:rPr>
              <a:t>beef, lamb, pork, kangaroo, lean and low salt sausages.</a:t>
            </a:r>
          </a:p>
          <a:p>
            <a:r>
              <a:rPr lang="en-AU" sz="1100" b="1" dirty="0">
                <a:latin typeface="Arial" panose="020B0604020202020204" pitchFamily="34" charset="0"/>
                <a:cs typeface="Arial" panose="020B0604020202020204" pitchFamily="34" charset="0"/>
              </a:rPr>
              <a:t>Poultry:</a:t>
            </a:r>
            <a:r>
              <a:rPr lang="en-AU" sz="1100" dirty="0">
                <a:latin typeface="Arial" panose="020B0604020202020204" pitchFamily="34" charset="0"/>
                <a:cs typeface="Arial" panose="020B0604020202020204" pitchFamily="34" charset="0"/>
              </a:rPr>
              <a:t> chicken, turkey, duck, emu, goose.</a:t>
            </a:r>
          </a:p>
          <a:p>
            <a:r>
              <a:rPr lang="en-AU" sz="1100" b="1" dirty="0">
                <a:latin typeface="Arial" panose="020B0604020202020204" pitchFamily="34" charset="0"/>
                <a:cs typeface="Arial" panose="020B0604020202020204" pitchFamily="34" charset="0"/>
              </a:rPr>
              <a:t>Fish and seafood:</a:t>
            </a:r>
            <a:r>
              <a:rPr lang="en-AU" sz="1100" dirty="0">
                <a:latin typeface="Arial" panose="020B0604020202020204" pitchFamily="34" charset="0"/>
                <a:cs typeface="Arial" panose="020B0604020202020204" pitchFamily="34" charset="0"/>
              </a:rPr>
              <a:t> fish, prawns, crab, lobster, mussels, oysters, scallops, clams.</a:t>
            </a:r>
          </a:p>
          <a:p>
            <a:r>
              <a:rPr lang="en-AU" sz="1100" b="1" dirty="0">
                <a:latin typeface="Arial" panose="020B0604020202020204" pitchFamily="34" charset="0"/>
                <a:cs typeface="Arial" panose="020B0604020202020204" pitchFamily="34" charset="0"/>
              </a:rPr>
              <a:t>Eggs:</a:t>
            </a:r>
            <a:r>
              <a:rPr lang="en-AU" sz="1100" dirty="0">
                <a:latin typeface="Arial" panose="020B0604020202020204" pitchFamily="34" charset="0"/>
                <a:cs typeface="Arial" panose="020B0604020202020204" pitchFamily="34" charset="0"/>
              </a:rPr>
              <a:t> chicken eggs, duck eggs.</a:t>
            </a:r>
          </a:p>
          <a:p>
            <a:r>
              <a:rPr lang="en-AU" sz="1100" b="1" dirty="0">
                <a:latin typeface="Arial" panose="020B0604020202020204" pitchFamily="34" charset="0"/>
                <a:cs typeface="Arial" panose="020B0604020202020204" pitchFamily="34" charset="0"/>
              </a:rPr>
              <a:t>Nuts and seeds:</a:t>
            </a:r>
            <a:r>
              <a:rPr lang="en-AU" sz="1100" dirty="0">
                <a:latin typeface="Arial" panose="020B0604020202020204" pitchFamily="34" charset="0"/>
                <a:cs typeface="Arial" panose="020B0604020202020204" pitchFamily="34" charset="0"/>
              </a:rPr>
              <a:t> almonds, pine nuts, walnut, macadamia, hazelnut, cashew, peanut, nut spreads, </a:t>
            </a:r>
            <a:r>
              <a:rPr lang="en-AU" sz="1100" dirty="0" err="1">
                <a:latin typeface="Arial" panose="020B0604020202020204" pitchFamily="34" charset="0"/>
                <a:cs typeface="Arial" panose="020B0604020202020204" pitchFamily="34" charset="0"/>
              </a:rPr>
              <a:t>brazil</a:t>
            </a:r>
            <a:r>
              <a:rPr lang="en-AU" sz="1100" dirty="0">
                <a:latin typeface="Arial" panose="020B0604020202020204" pitchFamily="34" charset="0"/>
                <a:cs typeface="Arial" panose="020B0604020202020204" pitchFamily="34" charset="0"/>
              </a:rPr>
              <a:t> nuts, seeds.</a:t>
            </a:r>
          </a:p>
          <a:p>
            <a:r>
              <a:rPr lang="en-AU" sz="1100" b="1" dirty="0">
                <a:latin typeface="Arial" panose="020B0604020202020204" pitchFamily="34" charset="0"/>
                <a:cs typeface="Arial" panose="020B0604020202020204" pitchFamily="34" charset="0"/>
              </a:rPr>
              <a:t>Legumes/beans:</a:t>
            </a:r>
            <a:r>
              <a:rPr lang="en-AU" sz="1100" dirty="0">
                <a:latin typeface="Arial" panose="020B0604020202020204" pitchFamily="34" charset="0"/>
                <a:cs typeface="Arial" panose="020B0604020202020204" pitchFamily="34" charset="0"/>
              </a:rPr>
              <a:t> all beans, lentils, chickpeas, split peas, tofu.</a:t>
            </a:r>
          </a:p>
          <a:p>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To ensure adequate iron and zinc, about half the serves from this food group should be lean meats. For those who do not eat animal foods, nuts, seeds, legumes (including tofu) can provide some iron and zinc, plus a good mix of plant-based protein.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Choose lean meat options and/or remove the visible fat from the meat prior to cooking to reduce the total amount of saturated fat consumed. </a:t>
            </a:r>
          </a:p>
          <a:p>
            <a:pPr marL="181154"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Fresh, frozen and canned varieties of meat, poultry or fish are included in this group. It is important that canned varieties are low in fat and low in salt (no added salt) and canned in water rather than in oil or brine. </a:t>
            </a:r>
          </a:p>
          <a:p>
            <a:pPr marL="181154" indent="-181154" defTabSz="966155">
              <a:buFont typeface="Arial" panose="020B0604020202020204" pitchFamily="34" charset="0"/>
              <a:buChar char="•"/>
              <a:defRPr/>
            </a:pPr>
            <a:r>
              <a:rPr lang="en-US" sz="1100" b="1" dirty="0">
                <a:solidFill>
                  <a:srgbClr val="000000"/>
                </a:solidFill>
                <a:latin typeface="Arial" panose="020B0604020202020204" pitchFamily="34" charset="0"/>
                <a:cs typeface="Arial" panose="020B0604020202020204" pitchFamily="34" charset="0"/>
              </a:rPr>
              <a:t>Sausages, commercial burgers and meat pastries </a:t>
            </a:r>
            <a:r>
              <a:rPr lang="en-US" sz="1100" dirty="0">
                <a:solidFill>
                  <a:srgbClr val="000000"/>
                </a:solidFill>
                <a:latin typeface="Arial" panose="020B0604020202020204" pitchFamily="34" charset="0"/>
                <a:cs typeface="Arial" panose="020B0604020202020204" pitchFamily="34" charset="0"/>
              </a:rPr>
              <a:t>can be high in saturated fat and are classified as a ‘sometimes’ food. It is recommended the consumption of these foods be limited. If purchasing sausages, it is best to select lean or reduced fat versions and boil or fry in a non-stick pan or BBQ. </a:t>
            </a:r>
          </a:p>
          <a:p>
            <a:pPr marL="181154" indent="-181154" defTabSz="966155">
              <a:buFont typeface="Arial" panose="020B0604020202020204" pitchFamily="34" charset="0"/>
              <a:buChar char="•"/>
              <a:defRPr/>
            </a:pPr>
            <a:r>
              <a:rPr lang="en-US" sz="1100" b="1" dirty="0">
                <a:solidFill>
                  <a:srgbClr val="000000"/>
                </a:solidFill>
                <a:latin typeface="Arial" panose="020B0604020202020204" pitchFamily="34" charset="0"/>
                <a:cs typeface="Arial" panose="020B0604020202020204" pitchFamily="34" charset="0"/>
              </a:rPr>
              <a:t>Processed meats</a:t>
            </a:r>
            <a:r>
              <a:rPr lang="en-US" sz="1100" dirty="0">
                <a:solidFill>
                  <a:srgbClr val="000000"/>
                </a:solidFill>
                <a:latin typeface="Arial" panose="020B0604020202020204" pitchFamily="34" charset="0"/>
                <a:cs typeface="Arial" panose="020B0604020202020204" pitchFamily="34" charset="0"/>
              </a:rPr>
              <a:t>, such as salami and bacon are high in salt and saturated fats are classified as a ‘sometimes’ food. Consumption should be limited. </a:t>
            </a:r>
          </a:p>
          <a:p>
            <a:pPr marL="181154" indent="-181154" defTabSz="966155">
              <a:buFont typeface="Arial" panose="020B0604020202020204" pitchFamily="34" charset="0"/>
              <a:buChar char="•"/>
              <a:defRPr/>
            </a:pPr>
            <a:r>
              <a:rPr lang="en-AU" sz="1100" b="1" dirty="0">
                <a:latin typeface="Arial" panose="020B0604020202020204" pitchFamily="34" charset="0"/>
                <a:cs typeface="Arial" panose="020B0604020202020204" pitchFamily="34" charset="0"/>
              </a:rPr>
              <a:t>Meat alternatives (plant foods)</a:t>
            </a:r>
            <a:r>
              <a:rPr lang="en-AU" sz="1100" dirty="0">
                <a:latin typeface="Arial" panose="020B0604020202020204" pitchFamily="34" charset="0"/>
                <a:cs typeface="Arial" panose="020B0604020202020204" pitchFamily="34" charset="0"/>
              </a:rPr>
              <a:t>:</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Nuts and seeds.</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Legumes/beans appear in this group as well as the vegetable group. </a:t>
            </a:r>
          </a:p>
          <a:p>
            <a:pPr marL="664232" lvl="1" indent="-181154" defTabSz="966155">
              <a:buFont typeface="Arial" panose="020B0604020202020204" pitchFamily="34" charset="0"/>
              <a:buChar char="•"/>
              <a:defRPr/>
            </a:pPr>
            <a:r>
              <a:rPr lang="en-US" sz="1100" dirty="0">
                <a:solidFill>
                  <a:srgbClr val="000000"/>
                </a:solidFill>
                <a:latin typeface="Arial" panose="020B0604020202020204" pitchFamily="34" charset="0"/>
                <a:cs typeface="Arial" panose="020B0604020202020204" pitchFamily="34" charset="0"/>
              </a:rPr>
              <a:t>For </a:t>
            </a:r>
            <a:r>
              <a:rPr lang="en-US" sz="1100" b="1" dirty="0">
                <a:solidFill>
                  <a:srgbClr val="000000"/>
                </a:solidFill>
                <a:latin typeface="Arial" panose="020B0604020202020204" pitchFamily="34" charset="0"/>
                <a:cs typeface="Arial" panose="020B0604020202020204" pitchFamily="34" charset="0"/>
              </a:rPr>
              <a:t>vegetarians and vegans</a:t>
            </a:r>
            <a:r>
              <a:rPr lang="en-US" sz="1100" dirty="0">
                <a:solidFill>
                  <a:srgbClr val="000000"/>
                </a:solidFill>
                <a:latin typeface="Arial" panose="020B0604020202020204" pitchFamily="34" charset="0"/>
                <a:cs typeface="Arial" panose="020B0604020202020204" pitchFamily="34" charset="0"/>
              </a:rPr>
              <a:t>, these foods are a key source of nutrients, particularly protein and iron, and need to be included regularly to ensure their diet is nutritionally balanced.</a:t>
            </a: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pPr marL="181154" indent="-181154" defTabSz="966155">
              <a:buFont typeface="Arial" panose="020B0604020202020204" pitchFamily="34" charset="0"/>
              <a:buChar char="•"/>
              <a:defRPr/>
            </a:pPr>
            <a:endParaRPr lang="en-AU" sz="11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3C58BA0-B09E-1090-4CBA-0D719AD7CD20}"/>
              </a:ext>
            </a:extLst>
          </p:cNvPr>
          <p:cNvSpPr>
            <a:spLocks noGrp="1"/>
          </p:cNvSpPr>
          <p:nvPr>
            <p:ph type="sldNum" sz="quarter" idx="5"/>
          </p:nvPr>
        </p:nvSpPr>
        <p:spPr/>
        <p:txBody>
          <a:bodyPr/>
          <a:lstStyle/>
          <a:p>
            <a:fld id="{E6D7DA54-C4FE-4877-8DF5-AF24F4B46978}" type="slidenum">
              <a:rPr lang="en-AU" smtClean="0"/>
              <a:t>57</a:t>
            </a:fld>
            <a:endParaRPr lang="en-AU"/>
          </a:p>
        </p:txBody>
      </p:sp>
    </p:spTree>
    <p:extLst>
      <p:ext uri="{BB962C8B-B14F-4D97-AF65-F5344CB8AC3E}">
        <p14:creationId xmlns:p14="http://schemas.microsoft.com/office/powerpoint/2010/main" val="39746190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Iron is particularly important for transporting oxygen in the blood. This is essential for providing energy for daily life. Iron also helps our immune system fight infection. </a:t>
            </a:r>
          </a:p>
          <a:p>
            <a:pPr marL="181154" indent="-181154" defTabSz="966155">
              <a:buFont typeface="Arial" panose="020B0604020202020204" pitchFamily="34" charset="0"/>
              <a:buChar char="•"/>
              <a:defRPr/>
            </a:pPr>
            <a:r>
              <a:rPr lang="en-US" sz="1100" dirty="0">
                <a:latin typeface="Arial" panose="020B0604020202020204" pitchFamily="34" charset="0"/>
                <a:cs typeface="Arial" panose="020B0604020202020204" pitchFamily="34" charset="0"/>
              </a:rPr>
              <a:t>Zinc is important for growth and for the immune system to fight infection. </a:t>
            </a:r>
          </a:p>
          <a:p>
            <a:pPr marL="181154" indent="-181154" defTabSz="966155">
              <a:buFont typeface="Arial" panose="020B0604020202020204" pitchFamily="34" charset="0"/>
              <a:buChar char="•"/>
              <a:defRPr/>
            </a:pPr>
            <a:endParaRPr lang="en-US"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6D7DA54-C4FE-4877-8DF5-AF24F4B46978}" type="slidenum">
              <a:rPr lang="en-AU" smtClean="0"/>
              <a:t>58</a:t>
            </a:fld>
            <a:endParaRPr lang="en-AU"/>
          </a:p>
        </p:txBody>
      </p:sp>
    </p:spTree>
    <p:extLst>
      <p:ext uri="{BB962C8B-B14F-4D97-AF65-F5344CB8AC3E}">
        <p14:creationId xmlns:p14="http://schemas.microsoft.com/office/powerpoint/2010/main" val="8953365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64361-A9A4-F612-125D-BAE8B09ED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17EE8-7261-5A65-5BC5-9221A6137A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84B3D-3D8B-F825-AD7C-D94F70A2F7D9}"/>
              </a:ext>
            </a:extLst>
          </p:cNvPr>
          <p:cNvSpPr>
            <a:spLocks noGrp="1"/>
          </p:cNvSpPr>
          <p:nvPr>
            <p:ph type="body" idx="1"/>
          </p:nvPr>
        </p:nvSpPr>
        <p:spPr/>
        <p:txBody>
          <a:bodyPr/>
          <a:lstStyle/>
          <a:p>
            <a:pPr marL="181154"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Some foods and drinks do not fit into the five food groups. These foods are high in saturated fat and/or added sugars, added salt or alcohol and low in fibre. These foods and drinks can also be high in kilojoules (energy).</a:t>
            </a:r>
            <a:endParaRPr lang="en-AU" sz="1100"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Types of foods:</a:t>
            </a:r>
          </a:p>
          <a:p>
            <a:pPr marL="181154" indent="-181154">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r>
              <a:rPr lang="en-AU" sz="1100" b="1" dirty="0">
                <a:latin typeface="Arial" panose="020B0604020202020204" pitchFamily="34" charset="0"/>
                <a:cs typeface="Arial" panose="020B0604020202020204" pitchFamily="34" charset="0"/>
              </a:rPr>
              <a:t>Higher added sugars: </a:t>
            </a:r>
            <a:r>
              <a:rPr lang="en-AU" sz="1100" dirty="0">
                <a:latin typeface="Arial" panose="020B0604020202020204" pitchFamily="34" charset="0"/>
                <a:cs typeface="Arial" panose="020B0604020202020204" pitchFamily="34" charset="0"/>
              </a:rPr>
              <a:t>Soft drinks, energy drinks, sugar confectionary, jams, some sauces.</a:t>
            </a:r>
          </a:p>
          <a:p>
            <a:r>
              <a:rPr lang="en-AU" sz="1100" b="1" dirty="0">
                <a:latin typeface="Arial" panose="020B0604020202020204" pitchFamily="34" charset="0"/>
                <a:cs typeface="Arial" panose="020B0604020202020204" pitchFamily="34" charset="0"/>
              </a:rPr>
              <a:t>Higher fat: </a:t>
            </a:r>
            <a:r>
              <a:rPr lang="en-AU" sz="1100" dirty="0">
                <a:latin typeface="Arial" panose="020B0604020202020204" pitchFamily="34" charset="0"/>
                <a:cs typeface="Arial" panose="020B0604020202020204" pitchFamily="34" charset="0"/>
              </a:rPr>
              <a:t>Most processed meats (bacon, ham, sausages, </a:t>
            </a:r>
            <a:r>
              <a:rPr lang="en-AU" sz="1100" dirty="0" err="1">
                <a:latin typeface="Arial" panose="020B0604020202020204" pitchFamily="34" charset="0"/>
                <a:cs typeface="Arial" panose="020B0604020202020204" pitchFamily="34" charset="0"/>
              </a:rPr>
              <a:t>frankfurts</a:t>
            </a:r>
            <a:r>
              <a:rPr lang="en-AU" sz="1100" dirty="0">
                <a:latin typeface="Arial" panose="020B0604020202020204" pitchFamily="34" charset="0"/>
                <a:cs typeface="Arial" panose="020B0604020202020204" pitchFamily="34" charset="0"/>
              </a:rPr>
              <a:t>), crisps, butter, cream, pastry products, meat pies, sausage rolls, potato chips, commercial pizza.</a:t>
            </a:r>
          </a:p>
          <a:p>
            <a:r>
              <a:rPr lang="en-AU" sz="1100" b="1" dirty="0">
                <a:latin typeface="Arial" panose="020B0604020202020204" pitchFamily="34" charset="0"/>
                <a:cs typeface="Arial" panose="020B0604020202020204" pitchFamily="34" charset="0"/>
              </a:rPr>
              <a:t>Higher added sugars AND higher fat: </a:t>
            </a:r>
            <a:r>
              <a:rPr lang="en-AU" sz="1100" dirty="0">
                <a:latin typeface="Arial" panose="020B0604020202020204" pitchFamily="34" charset="0"/>
                <a:cs typeface="Arial" panose="020B0604020202020204" pitchFamily="34" charset="0"/>
              </a:rPr>
              <a:t>Biscuits, cakes, chocolate, doughnuts, ice cream, iced buns, some muesli bars, muffins, sweet pastries.</a:t>
            </a:r>
          </a:p>
          <a:p>
            <a:r>
              <a:rPr lang="en-AU" sz="1100" b="1" dirty="0">
                <a:latin typeface="Arial" panose="020B0604020202020204" pitchFamily="34" charset="0"/>
                <a:cs typeface="Arial" panose="020B0604020202020204" pitchFamily="34" charset="0"/>
              </a:rPr>
              <a:t>Alcoholic drinks.</a:t>
            </a:r>
          </a:p>
          <a:p>
            <a:endParaRPr lang="en-AU" sz="1100" b="1" dirty="0">
              <a:latin typeface="Arial" panose="020B0604020202020204" pitchFamily="34" charset="0"/>
              <a:cs typeface="Arial" panose="020B0604020202020204" pitchFamily="34" charset="0"/>
            </a:endParaRPr>
          </a:p>
          <a:p>
            <a:pPr marL="181154" indent="-181154">
              <a:buFont typeface="Arial" panose="020B0604020202020204" pitchFamily="34" charset="0"/>
              <a:buChar char="•"/>
            </a:pPr>
            <a:r>
              <a:rPr lang="en-AU" sz="1100" dirty="0">
                <a:latin typeface="Arial" panose="020B0604020202020204" pitchFamily="34" charset="0"/>
                <a:cs typeface="Arial" panose="020B0604020202020204" pitchFamily="34" charset="0"/>
              </a:rPr>
              <a:t>‘Sometimes’ foods in a healthy diet:</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Some people require extra serves of food, for example, those who are taller and more active. These can sometimes include extra serves of </a:t>
            </a:r>
            <a:r>
              <a:rPr lang="en-US" sz="1100" dirty="0">
                <a:latin typeface="Arial" panose="020B0604020202020204" pitchFamily="34" charset="0"/>
                <a:cs typeface="Arial" panose="020B0604020202020204" pitchFamily="34" charset="0"/>
                <a:hlinkClick r:id="rId3"/>
              </a:rPr>
              <a:t>‘</a:t>
            </a:r>
            <a:r>
              <a:rPr lang="en-US" sz="1100" dirty="0">
                <a:latin typeface="Arial" panose="020B0604020202020204" pitchFamily="34" charset="0"/>
                <a:cs typeface="Arial" panose="020B0604020202020204" pitchFamily="34" charset="0"/>
              </a:rPr>
              <a:t>sometimes’ foods. It is best if these extra serves come from the five food groups, particularly wholegrain cereals, vegetables including legumes/beans and fruit. However, they can also sometimes include serves of ‘sometimes’ foods (discretionary foods).</a:t>
            </a:r>
          </a:p>
          <a:p>
            <a:pPr marL="664232" lvl="1" indent="-181154">
              <a:buFont typeface="Arial" panose="020B0604020202020204" pitchFamily="34" charset="0"/>
              <a:buChar char="•"/>
            </a:pPr>
            <a:r>
              <a:rPr lang="en-US" sz="1100" dirty="0">
                <a:latin typeface="Arial" panose="020B0604020202020204" pitchFamily="34" charset="0"/>
                <a:cs typeface="Arial" panose="020B0604020202020204" pitchFamily="34" charset="0"/>
              </a:rPr>
              <a:t>These foods can, however, contribute to a feeling of enjoyment. They should be consumed sometimes, and in small amounts, </a:t>
            </a:r>
            <a:r>
              <a:rPr lang="en-US" sz="1100" b="1" dirty="0">
                <a:latin typeface="Arial" panose="020B0604020202020204" pitchFamily="34" charset="0"/>
                <a:cs typeface="Arial" panose="020B0604020202020204" pitchFamily="34" charset="0"/>
              </a:rPr>
              <a:t>such as once a week</a:t>
            </a:r>
            <a:r>
              <a:rPr lang="en-US" sz="1100" dirty="0">
                <a:latin typeface="Arial" panose="020B0604020202020204" pitchFamily="34" charset="0"/>
                <a:cs typeface="Arial" panose="020B0604020202020204" pitchFamily="34" charset="0"/>
              </a:rPr>
              <a:t>.</a:t>
            </a:r>
          </a:p>
          <a:p>
            <a:endParaRPr lang="en-AU" sz="1100" b="1"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marR="0" lvl="0" indent="0" algn="l" defTabSz="966155" rtl="0" eaLnBrk="1" fontAlgn="auto" latinLnBrk="0" hangingPunct="1">
              <a:lnSpc>
                <a:spcPct val="100000"/>
              </a:lnSpc>
              <a:spcBef>
                <a:spcPts val="0"/>
              </a:spcBef>
              <a:spcAft>
                <a:spcPts val="0"/>
              </a:spcAft>
              <a:buClrTx/>
              <a:buSzTx/>
              <a:buFontTx/>
              <a:buNone/>
              <a:tabLst/>
              <a:defRPr/>
            </a:pPr>
            <a:r>
              <a:rPr lang="en-GB" sz="1100" i="0" kern="1200" dirty="0">
                <a:solidFill>
                  <a:schemeClr val="tx1"/>
                </a:solidFill>
                <a:effectLst/>
                <a:latin typeface="Arial" panose="020B0604020202020204" pitchFamily="34" charset="0"/>
                <a:ea typeface="+mn-ea"/>
                <a:cs typeface="Arial" panose="020B0604020202020204" pitchFamily="34" charset="0"/>
              </a:rPr>
              <a:t>Based on material provided by the National Health and Medical Research Council (representing the Commonwealth of Australia)</a:t>
            </a:r>
            <a:endParaRPr lang="en-AU" sz="1100" i="0" kern="1200" dirty="0">
              <a:solidFill>
                <a:schemeClr val="tx1"/>
              </a:solidFill>
              <a:effectLst/>
              <a:latin typeface="Arial" panose="020B0604020202020204" pitchFamily="34" charset="0"/>
              <a:ea typeface="+mn-ea"/>
              <a:cs typeface="Arial" panose="020B0604020202020204" pitchFamily="34" charset="0"/>
            </a:endParaRPr>
          </a:p>
          <a:p>
            <a:pPr defTabSz="966155">
              <a:defRPr/>
            </a:pPr>
            <a:endParaRPr lang="en-AU" sz="1100" dirty="0">
              <a:latin typeface="Arial" panose="020B0604020202020204" pitchFamily="34" charset="0"/>
              <a:cs typeface="Arial" panose="020B0604020202020204" pitchFamily="34" charset="0"/>
            </a:endParaRPr>
          </a:p>
          <a:p>
            <a:endParaRPr lang="en-AU" sz="1100" b="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64B601B-764D-DFA7-7550-5BD8D984EC50}"/>
              </a:ext>
            </a:extLst>
          </p:cNvPr>
          <p:cNvSpPr>
            <a:spLocks noGrp="1"/>
          </p:cNvSpPr>
          <p:nvPr>
            <p:ph type="sldNum" sz="quarter" idx="5"/>
          </p:nvPr>
        </p:nvSpPr>
        <p:spPr/>
        <p:txBody>
          <a:bodyPr/>
          <a:lstStyle/>
          <a:p>
            <a:fld id="{E6D7DA54-C4FE-4877-8DF5-AF24F4B46978}" type="slidenum">
              <a:rPr lang="en-AU" smtClean="0"/>
              <a:t>59</a:t>
            </a:fld>
            <a:endParaRPr lang="en-AU"/>
          </a:p>
        </p:txBody>
      </p:sp>
    </p:spTree>
    <p:extLst>
      <p:ext uri="{BB962C8B-B14F-4D97-AF65-F5344CB8AC3E}">
        <p14:creationId xmlns:p14="http://schemas.microsoft.com/office/powerpoint/2010/main" val="13323960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99113-105C-C7D7-A969-37864BA901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A8E77-0B4B-2A3D-7134-743A8CB775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02343C-3336-DAB9-F711-67B128ABEDC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DB66358-4DCF-49AD-A75C-4C9D5A452CBF}"/>
              </a:ext>
            </a:extLst>
          </p:cNvPr>
          <p:cNvSpPr>
            <a:spLocks noGrp="1"/>
          </p:cNvSpPr>
          <p:nvPr>
            <p:ph type="sldNum" sz="quarter" idx="5"/>
          </p:nvPr>
        </p:nvSpPr>
        <p:spPr/>
        <p:txBody>
          <a:bodyPr/>
          <a:lstStyle/>
          <a:p>
            <a:fld id="{2EB77E40-D0E8-4874-BAFC-253CC826BD69}" type="slidenum">
              <a:rPr lang="en-AU" smtClean="0"/>
              <a:t>61</a:t>
            </a:fld>
            <a:endParaRPr lang="en-AU"/>
          </a:p>
        </p:txBody>
      </p:sp>
    </p:spTree>
    <p:extLst>
      <p:ext uri="{BB962C8B-B14F-4D97-AF65-F5344CB8AC3E}">
        <p14:creationId xmlns:p14="http://schemas.microsoft.com/office/powerpoint/2010/main" val="38458796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89302-7009-0616-171D-6394DD7725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9BACDF-C087-345B-0F25-E78266A5EF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29708D-78B4-CD08-9EEA-F1FDAFBB0FD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BD5EA43-A438-904A-18D9-17F67D425C20}"/>
              </a:ext>
            </a:extLst>
          </p:cNvPr>
          <p:cNvSpPr>
            <a:spLocks noGrp="1"/>
          </p:cNvSpPr>
          <p:nvPr>
            <p:ph type="sldNum" sz="quarter" idx="5"/>
          </p:nvPr>
        </p:nvSpPr>
        <p:spPr/>
        <p:txBody>
          <a:bodyPr/>
          <a:lstStyle/>
          <a:p>
            <a:fld id="{2EB77E40-D0E8-4874-BAFC-253CC826BD69}" type="slidenum">
              <a:rPr lang="en-AU" smtClean="0"/>
              <a:t>62</a:t>
            </a:fld>
            <a:endParaRPr lang="en-AU"/>
          </a:p>
        </p:txBody>
      </p:sp>
    </p:spTree>
    <p:extLst>
      <p:ext uri="{BB962C8B-B14F-4D97-AF65-F5344CB8AC3E}">
        <p14:creationId xmlns:p14="http://schemas.microsoft.com/office/powerpoint/2010/main" val="30029212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B5443-2273-1C73-8BAC-FC4872F9F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BCDED2-973E-18CE-E9E2-F28CF2EDDC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9484B5-2288-4869-ABB2-0EF54C67240C}"/>
              </a:ext>
            </a:extLst>
          </p:cNvPr>
          <p:cNvSpPr>
            <a:spLocks noGrp="1"/>
          </p:cNvSpPr>
          <p:nvPr>
            <p:ph type="body" idx="1"/>
          </p:nvPr>
        </p:nvSpPr>
        <p:spPr/>
        <p:txBody>
          <a:bodyPr/>
          <a:lstStyle/>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The complex carbohydrates in these foods are slowly digested, which provides energy over time and helps prevent overeating.</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Carbohydrate provides the best source of energy for the brain. </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Fibre helps us stay fuller for longer, which can help with concentration.</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Fibre is especially useful in keeping the digestive track (including the intestines) healthy and can assist with constipation.</a:t>
            </a:r>
          </a:p>
          <a:p>
            <a:pPr marL="171450" indent="-171450">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The vast range of vitamins and minerals are important for growth and repair, healthy ageing, and preventing chronic conditions. </a:t>
            </a:r>
          </a:p>
          <a:p>
            <a:pPr marL="171450" indent="-171450">
              <a:buFont typeface="Arial" panose="020B0604020202020204" pitchFamily="34" charset="0"/>
              <a:buChar char="•"/>
            </a:pP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Pexels</a:t>
            </a:r>
            <a:r>
              <a:rPr lang="en-AU" sz="1100" dirty="0">
                <a:latin typeface="Arial" panose="020B0604020202020204" pitchFamily="34" charset="0"/>
                <a:cs typeface="Arial" panose="020B0604020202020204" pitchFamily="34" charset="0"/>
              </a:rPr>
              <a:t> and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1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28B5E3AA-D463-A209-804A-EE399B4412EF}"/>
              </a:ext>
            </a:extLst>
          </p:cNvPr>
          <p:cNvSpPr>
            <a:spLocks noGrp="1"/>
          </p:cNvSpPr>
          <p:nvPr>
            <p:ph type="sldNum" sz="quarter" idx="5"/>
          </p:nvPr>
        </p:nvSpPr>
        <p:spPr/>
        <p:txBody>
          <a:bodyPr/>
          <a:lstStyle/>
          <a:p>
            <a:fld id="{E6D7DA54-C4FE-4877-8DF5-AF24F4B46978}" type="slidenum">
              <a:rPr lang="en-AU" smtClean="0"/>
              <a:t>64</a:t>
            </a:fld>
            <a:endParaRPr lang="en-AU"/>
          </a:p>
        </p:txBody>
      </p:sp>
    </p:spTree>
    <p:extLst>
      <p:ext uri="{BB962C8B-B14F-4D97-AF65-F5344CB8AC3E}">
        <p14:creationId xmlns:p14="http://schemas.microsoft.com/office/powerpoint/2010/main" val="24816732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65</a:t>
            </a:fld>
            <a:endParaRPr lang="en-AU"/>
          </a:p>
        </p:txBody>
      </p:sp>
    </p:spTree>
    <p:extLst>
      <p:ext uri="{BB962C8B-B14F-4D97-AF65-F5344CB8AC3E}">
        <p14:creationId xmlns:p14="http://schemas.microsoft.com/office/powerpoint/2010/main" val="32414826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19E14-67EF-8CE0-970B-2AC07473F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17397-1D5A-5ED9-E495-20E71B6026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4EBDEE-75DE-D716-AD14-E9D2E7145A32}"/>
              </a:ext>
            </a:extLst>
          </p:cNvPr>
          <p:cNvSpPr>
            <a:spLocks noGrp="1"/>
          </p:cNvSpPr>
          <p:nvPr>
            <p:ph type="body" idx="1"/>
          </p:nvPr>
        </p:nvSpPr>
        <p:spPr/>
        <p:txBody>
          <a:bodyPr/>
          <a:lstStyle/>
          <a:p>
            <a:pPr marL="181154" indent="-181154" defTabSz="966155">
              <a:buFont typeface="Arial" panose="020B0604020202020204" pitchFamily="34" charset="0"/>
              <a:buChar char="•"/>
              <a:defRPr/>
            </a:pPr>
            <a:r>
              <a:rPr lang="en-US" dirty="0">
                <a:latin typeface="Arial" panose="020B0604020202020204" pitchFamily="34" charset="0"/>
                <a:cs typeface="Arial" panose="020B0604020202020204" pitchFamily="34" charset="0"/>
              </a:rPr>
              <a:t>Calcium helps ensure strong bones and teeth.</a:t>
            </a:r>
          </a:p>
          <a:p>
            <a:pPr marL="181154" indent="-181154" defTabSz="966155">
              <a:buFont typeface="Arial" panose="020B0604020202020204" pitchFamily="34" charset="0"/>
              <a:buChar char="•"/>
              <a:defRPr/>
            </a:pPr>
            <a:r>
              <a:rPr lang="en-US"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dirty="0">
                <a:latin typeface="Arial" panose="020B0604020202020204" pitchFamily="34" charset="0"/>
                <a:cs typeface="Arial" panose="020B0604020202020204" pitchFamily="34" charset="0"/>
              </a:rPr>
              <a:t>Iodine is needed to make essential thyroid hormones. These are used by the body for growth and energy use, as well as brain and bone development in the early years.</a:t>
            </a:r>
          </a:p>
          <a:p>
            <a:pPr marL="181154" indent="-181154" defTabSz="966155">
              <a:buFont typeface="Arial" panose="020B0604020202020204" pitchFamily="34" charset="0"/>
              <a:buChar char="•"/>
              <a:defRPr/>
            </a:pPr>
            <a:r>
              <a:rPr lang="en-US" dirty="0">
                <a:latin typeface="Arial" panose="020B0604020202020204" pitchFamily="34" charset="0"/>
                <a:cs typeface="Arial" panose="020B0604020202020204" pitchFamily="34" charset="0"/>
              </a:rPr>
              <a:t>Vitamin B12 is essential for the production of red blood cells, which are needed to carry oxygen from the lungs to the body’s tissues and organs.</a:t>
            </a:r>
          </a:p>
          <a:p>
            <a:pPr marL="181154" indent="-181154" defTabSz="966155">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defTabSz="966155">
              <a:defRPr/>
            </a:pPr>
            <a:r>
              <a:rPr lang="en-AU" dirty="0">
                <a:latin typeface="Arial" panose="020B0604020202020204" pitchFamily="34" charset="0"/>
                <a:cs typeface="Arial" panose="020B0604020202020204" pitchFamily="34" charset="0"/>
              </a:rPr>
              <a:t>Images: Designed by </a:t>
            </a:r>
            <a:r>
              <a:rPr lang="en-AU" dirty="0" err="1">
                <a:latin typeface="Arial" panose="020B0604020202020204" pitchFamily="34" charset="0"/>
                <a:cs typeface="Arial" panose="020B0604020202020204" pitchFamily="34" charset="0"/>
              </a:rPr>
              <a:t>Pexels</a:t>
            </a:r>
            <a:r>
              <a:rPr lang="en-AU" dirty="0">
                <a:latin typeface="Arial" panose="020B0604020202020204" pitchFamily="34" charset="0"/>
                <a:cs typeface="Arial" panose="020B0604020202020204" pitchFamily="34" charset="0"/>
              </a:rPr>
              <a:t> and </a:t>
            </a:r>
            <a:r>
              <a:rPr lang="en-AU" dirty="0" err="1">
                <a:latin typeface="Arial" panose="020B0604020202020204" pitchFamily="34" charset="0"/>
                <a:cs typeface="Arial" panose="020B0604020202020204" pitchFamily="34" charset="0"/>
              </a:rPr>
              <a:t>Freepik</a:t>
            </a:r>
            <a:endParaRPr lang="en-AU" dirty="0">
              <a:latin typeface="Arial" panose="020B0604020202020204" pitchFamily="34" charset="0"/>
              <a:cs typeface="Arial" panose="020B0604020202020204" pitchFamily="34" charset="0"/>
            </a:endParaRPr>
          </a:p>
          <a:p>
            <a:pPr defTabSz="966155">
              <a:defRPr/>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6A56660-38F1-71CE-CDD7-3EFB1F5E88AE}"/>
              </a:ext>
            </a:extLst>
          </p:cNvPr>
          <p:cNvSpPr>
            <a:spLocks noGrp="1"/>
          </p:cNvSpPr>
          <p:nvPr>
            <p:ph type="sldNum" sz="quarter" idx="5"/>
          </p:nvPr>
        </p:nvSpPr>
        <p:spPr/>
        <p:txBody>
          <a:bodyPr/>
          <a:lstStyle/>
          <a:p>
            <a:fld id="{E6D7DA54-C4FE-4877-8DF5-AF24F4B46978}" type="slidenum">
              <a:rPr lang="en-AU" smtClean="0"/>
              <a:t>66</a:t>
            </a:fld>
            <a:endParaRPr lang="en-AU"/>
          </a:p>
        </p:txBody>
      </p:sp>
    </p:spTree>
    <p:extLst>
      <p:ext uri="{BB962C8B-B14F-4D97-AF65-F5344CB8AC3E}">
        <p14:creationId xmlns:p14="http://schemas.microsoft.com/office/powerpoint/2010/main" val="16300378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EB77E40-D0E8-4874-BAFC-253CC826BD69}" type="slidenum">
              <a:rPr lang="en-AU" smtClean="0"/>
              <a:t>67</a:t>
            </a:fld>
            <a:endParaRPr lang="en-AU"/>
          </a:p>
        </p:txBody>
      </p:sp>
    </p:spTree>
    <p:extLst>
      <p:ext uri="{BB962C8B-B14F-4D97-AF65-F5344CB8AC3E}">
        <p14:creationId xmlns:p14="http://schemas.microsoft.com/office/powerpoint/2010/main" val="35484401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4D670-E433-05B7-1C8A-D5E009112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3E905C-3550-E770-368E-F138BFD64C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5C8FDC-EBDD-C001-90C4-0C3DED4E7090}"/>
              </a:ext>
            </a:extLst>
          </p:cNvPr>
          <p:cNvSpPr>
            <a:spLocks noGrp="1"/>
          </p:cNvSpPr>
          <p:nvPr>
            <p:ph type="body" idx="1"/>
          </p:nvPr>
        </p:nvSpPr>
        <p:spPr/>
        <p:txBody>
          <a:bodyPr/>
          <a:lstStyle/>
          <a:p>
            <a:pPr marL="181154" indent="-181154" defTabSz="966155">
              <a:buFont typeface="Arial" panose="020B0604020202020204" pitchFamily="34" charset="0"/>
              <a:buChar char="•"/>
              <a:defRPr/>
            </a:pPr>
            <a:r>
              <a:rPr lang="en-US" dirty="0">
                <a:latin typeface="Arial" panose="020B0604020202020204" pitchFamily="34" charset="0"/>
                <a:cs typeface="Arial" panose="020B0604020202020204" pitchFamily="34" charset="0"/>
              </a:rPr>
              <a:t>Proteins are made up of chemical 'building blocks' called amino acids. Your body uses amino acids to build and repair muscles and bones.</a:t>
            </a:r>
          </a:p>
          <a:p>
            <a:pPr marL="181154" indent="-181154" defTabSz="966155">
              <a:buFont typeface="Arial" panose="020B0604020202020204" pitchFamily="34" charset="0"/>
              <a:buChar char="•"/>
              <a:defRPr/>
            </a:pPr>
            <a:r>
              <a:rPr lang="en-US" dirty="0">
                <a:latin typeface="Arial" panose="020B0604020202020204" pitchFamily="34" charset="0"/>
                <a:cs typeface="Arial" panose="020B0604020202020204" pitchFamily="34" charset="0"/>
              </a:rPr>
              <a:t>Iron is particularly important for transporting oxygen in the blood. This is essential for providing energy for daily life. Iron also helps our immune system fight infection. </a:t>
            </a:r>
          </a:p>
          <a:p>
            <a:pPr marL="181154" indent="-181154" defTabSz="966155">
              <a:buFont typeface="Arial" panose="020B0604020202020204" pitchFamily="34" charset="0"/>
              <a:buChar char="•"/>
              <a:defRPr/>
            </a:pPr>
            <a:r>
              <a:rPr lang="en-US" dirty="0">
                <a:latin typeface="Arial" panose="020B0604020202020204" pitchFamily="34" charset="0"/>
                <a:cs typeface="Arial" panose="020B0604020202020204" pitchFamily="34" charset="0"/>
              </a:rPr>
              <a:t>Zinc is important for growth and for the immune system to fight infection. </a:t>
            </a:r>
          </a:p>
          <a:p>
            <a:pPr marL="181154" indent="-181154" defTabSz="966155">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defTabSz="966155">
              <a:defRPr/>
            </a:pPr>
            <a:r>
              <a:rPr lang="en-AU" dirty="0">
                <a:latin typeface="Arial" panose="020B0604020202020204" pitchFamily="34" charset="0"/>
                <a:cs typeface="Arial" panose="020B0604020202020204" pitchFamily="34" charset="0"/>
              </a:rPr>
              <a:t>Images: Designed by </a:t>
            </a:r>
            <a:r>
              <a:rPr lang="en-AU" dirty="0" err="1">
                <a:latin typeface="Arial" panose="020B0604020202020204" pitchFamily="34" charset="0"/>
                <a:cs typeface="Arial" panose="020B0604020202020204" pitchFamily="34" charset="0"/>
              </a:rPr>
              <a:t>Freepik</a:t>
            </a:r>
            <a:endParaRPr lang="en-US" dirty="0">
              <a:latin typeface="Arial" panose="020B0604020202020204" pitchFamily="34" charset="0"/>
              <a:cs typeface="Arial" panose="020B0604020202020204" pitchFamily="34" charset="0"/>
            </a:endParaRPr>
          </a:p>
          <a:p>
            <a:pPr defTabSz="966155">
              <a:defRPr/>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E40EB75-5B5A-A646-14C5-6F094DA95D16}"/>
              </a:ext>
            </a:extLst>
          </p:cNvPr>
          <p:cNvSpPr>
            <a:spLocks noGrp="1"/>
          </p:cNvSpPr>
          <p:nvPr>
            <p:ph type="sldNum" sz="quarter" idx="5"/>
          </p:nvPr>
        </p:nvSpPr>
        <p:spPr/>
        <p:txBody>
          <a:bodyPr/>
          <a:lstStyle/>
          <a:p>
            <a:fld id="{E6D7DA54-C4FE-4877-8DF5-AF24F4B46978}" type="slidenum">
              <a:rPr lang="en-AU" smtClean="0"/>
              <a:t>68</a:t>
            </a:fld>
            <a:endParaRPr lang="en-AU"/>
          </a:p>
        </p:txBody>
      </p:sp>
    </p:spTree>
    <p:extLst>
      <p:ext uri="{BB962C8B-B14F-4D97-AF65-F5344CB8AC3E}">
        <p14:creationId xmlns:p14="http://schemas.microsoft.com/office/powerpoint/2010/main" val="964477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8</a:t>
            </a:fld>
            <a:endParaRPr lang="en-AU"/>
          </a:p>
        </p:txBody>
      </p:sp>
    </p:spTree>
    <p:extLst>
      <p:ext uri="{BB962C8B-B14F-4D97-AF65-F5344CB8AC3E}">
        <p14:creationId xmlns:p14="http://schemas.microsoft.com/office/powerpoint/2010/main" val="21022066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Suggested responses:</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what students will enjoy eating.</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cost.</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ease of preparation.</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how it can be served (e.g. in a box or bag).</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safe for students (will not spoil before the student eats it).</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required tools and equipment are available in the canteen.</a:t>
            </a:r>
          </a:p>
          <a:p>
            <a:pPr marL="171450" indent="-171450">
              <a:buFont typeface="Arial" panose="020B0604020202020204" pitchFamily="34" charset="0"/>
              <a:buChar char="•"/>
            </a:pPr>
            <a:r>
              <a:rPr lang="en-AU" sz="1100" dirty="0">
                <a:latin typeface="Arial" panose="020B0604020202020204" pitchFamily="34" charset="0"/>
                <a:cs typeface="Arial" panose="020B0604020202020204" pitchFamily="34" charset="0"/>
              </a:rPr>
              <a:t>healthy eating!</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83357E9-95E8-4A64-ABC1-2310E2F81D32}" type="slidenum">
              <a:rPr lang="en-AU" smtClean="0"/>
              <a:t>70</a:t>
            </a:fld>
            <a:endParaRPr lang="en-AU"/>
          </a:p>
        </p:txBody>
      </p:sp>
    </p:spTree>
    <p:extLst>
      <p:ext uri="{BB962C8B-B14F-4D97-AF65-F5344CB8AC3E}">
        <p14:creationId xmlns:p14="http://schemas.microsoft.com/office/powerpoint/2010/main" val="1271769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I do: When completing this task, keep in mind the principles of the Australian Guide to Healthy Eating. </a:t>
            </a:r>
          </a:p>
          <a:p>
            <a:endParaRPr lang="en-AU" dirty="0"/>
          </a:p>
        </p:txBody>
      </p:sp>
      <p:sp>
        <p:nvSpPr>
          <p:cNvPr id="4" name="Slide Number Placeholder 3"/>
          <p:cNvSpPr>
            <a:spLocks noGrp="1"/>
          </p:cNvSpPr>
          <p:nvPr>
            <p:ph type="sldNum" sz="quarter" idx="5"/>
          </p:nvPr>
        </p:nvSpPr>
        <p:spPr/>
        <p:txBody>
          <a:bodyPr/>
          <a:lstStyle/>
          <a:p>
            <a:fld id="{983357E9-95E8-4A64-ABC1-2310E2F81D32}" type="slidenum">
              <a:rPr lang="en-AU" smtClean="0"/>
              <a:t>72</a:t>
            </a:fld>
            <a:endParaRPr lang="en-AU"/>
          </a:p>
        </p:txBody>
      </p:sp>
    </p:spTree>
    <p:extLst>
      <p:ext uri="{BB962C8B-B14F-4D97-AF65-F5344CB8AC3E}">
        <p14:creationId xmlns:p14="http://schemas.microsoft.com/office/powerpoint/2010/main" val="40305597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We do: Let’s complete one together. </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What are some positive aspects?</a:t>
            </a:r>
          </a:p>
          <a:p>
            <a:r>
              <a:rPr lang="en-AU" sz="1100" dirty="0">
                <a:latin typeface="Arial" panose="020B0604020202020204" pitchFamily="34" charset="0"/>
                <a:cs typeface="Arial" panose="020B0604020202020204" pitchFamily="34" charset="0"/>
              </a:rPr>
              <a:t>What are some negative aspects?</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Complete on an interactive whiteboard or make notes on an anchor chart or whiteboard.</a:t>
            </a:r>
          </a:p>
          <a:p>
            <a:endParaRPr lang="en-AU" sz="1100" dirty="0">
              <a:latin typeface="Arial" panose="020B0604020202020204" pitchFamily="34" charset="0"/>
              <a:cs typeface="Arial" panose="020B0604020202020204" pitchFamily="34" charset="0"/>
            </a:endParaRPr>
          </a:p>
          <a:p>
            <a:r>
              <a:rPr lang="en-AU" sz="1100" dirty="0">
                <a:latin typeface="Arial" panose="020B0604020202020204" pitchFamily="34" charset="0"/>
                <a:cs typeface="Arial" panose="020B0604020202020204" pitchFamily="34" charset="0"/>
              </a:rPr>
              <a:t>Example response provided.</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83357E9-95E8-4A64-ABC1-2310E2F81D32}" type="slidenum">
              <a:rPr lang="en-AU" smtClean="0"/>
              <a:t>73</a:t>
            </a:fld>
            <a:endParaRPr lang="en-AU"/>
          </a:p>
        </p:txBody>
      </p:sp>
    </p:spTree>
    <p:extLst>
      <p:ext uri="{BB962C8B-B14F-4D97-AF65-F5344CB8AC3E}">
        <p14:creationId xmlns:p14="http://schemas.microsoft.com/office/powerpoint/2010/main" val="34352412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latin typeface="Arial" panose="020B0604020202020204" pitchFamily="34" charset="0"/>
                <a:cs typeface="Arial" panose="020B0604020202020204" pitchFamily="34" charset="0"/>
              </a:rPr>
              <a:t>You do: Students complete themselves. Remind students to keep in mind the principles of the Australian Guide to Healthy Eating.</a:t>
            </a:r>
          </a:p>
          <a:p>
            <a:endParaRPr lang="en-AU" dirty="0"/>
          </a:p>
        </p:txBody>
      </p:sp>
      <p:sp>
        <p:nvSpPr>
          <p:cNvPr id="4" name="Slide Number Placeholder 3"/>
          <p:cNvSpPr>
            <a:spLocks noGrp="1"/>
          </p:cNvSpPr>
          <p:nvPr>
            <p:ph type="sldNum" sz="quarter" idx="5"/>
          </p:nvPr>
        </p:nvSpPr>
        <p:spPr/>
        <p:txBody>
          <a:bodyPr/>
          <a:lstStyle/>
          <a:p>
            <a:fld id="{983357E9-95E8-4A64-ABC1-2310E2F81D32}" type="slidenum">
              <a:rPr lang="en-AU" smtClean="0"/>
              <a:t>74</a:t>
            </a:fld>
            <a:endParaRPr lang="en-AU"/>
          </a:p>
        </p:txBody>
      </p:sp>
    </p:spTree>
    <p:extLst>
      <p:ext uri="{BB962C8B-B14F-4D97-AF65-F5344CB8AC3E}">
        <p14:creationId xmlns:p14="http://schemas.microsoft.com/office/powerpoint/2010/main" val="22208184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7708D-AE0D-62CD-6222-43F0ACC760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85471F-4C9D-7B6D-3D6C-4D2CE9BC17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0CDEC1-1638-0396-2D37-764A200BC7F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0C7D9D9-512A-2992-5B52-02A39D5E1255}"/>
              </a:ext>
            </a:extLst>
          </p:cNvPr>
          <p:cNvSpPr>
            <a:spLocks noGrp="1"/>
          </p:cNvSpPr>
          <p:nvPr>
            <p:ph type="sldNum" sz="quarter" idx="5"/>
          </p:nvPr>
        </p:nvSpPr>
        <p:spPr/>
        <p:txBody>
          <a:bodyPr/>
          <a:lstStyle/>
          <a:p>
            <a:fld id="{2EB77E40-D0E8-4874-BAFC-253CC826BD69}" type="slidenum">
              <a:rPr lang="en-AU" smtClean="0"/>
              <a:t>75</a:t>
            </a:fld>
            <a:endParaRPr lang="en-AU"/>
          </a:p>
        </p:txBody>
      </p:sp>
    </p:spTree>
    <p:extLst>
      <p:ext uri="{BB962C8B-B14F-4D97-AF65-F5344CB8AC3E}">
        <p14:creationId xmlns:p14="http://schemas.microsoft.com/office/powerpoint/2010/main" val="8898028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3A399-4F85-F7D9-CC28-41B55B3AC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52AC24-D9B7-D13B-EFFC-2676517D06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C37905-8511-69DB-0754-A256810F4A1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2DF37E3-4CD3-298B-7E85-493E533F17EC}"/>
              </a:ext>
            </a:extLst>
          </p:cNvPr>
          <p:cNvSpPr>
            <a:spLocks noGrp="1"/>
          </p:cNvSpPr>
          <p:nvPr>
            <p:ph type="sldNum" sz="quarter" idx="5"/>
          </p:nvPr>
        </p:nvSpPr>
        <p:spPr/>
        <p:txBody>
          <a:bodyPr/>
          <a:lstStyle/>
          <a:p>
            <a:fld id="{2EB77E40-D0E8-4874-BAFC-253CC826BD69}" type="slidenum">
              <a:rPr lang="en-AU" smtClean="0"/>
              <a:t>76</a:t>
            </a:fld>
            <a:endParaRPr lang="en-AU"/>
          </a:p>
        </p:txBody>
      </p:sp>
    </p:spTree>
    <p:extLst>
      <p:ext uri="{BB962C8B-B14F-4D97-AF65-F5344CB8AC3E}">
        <p14:creationId xmlns:p14="http://schemas.microsoft.com/office/powerpoint/2010/main" val="1774645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2545549-36F0-40C5-A2B5-E93466E7B68A}" type="slidenum">
              <a:rPr lang="en-AU" smtClean="0"/>
              <a:t>77</a:t>
            </a:fld>
            <a:endParaRPr lang="en-AU"/>
          </a:p>
        </p:txBody>
      </p:sp>
    </p:spTree>
    <p:extLst>
      <p:ext uri="{BB962C8B-B14F-4D97-AF65-F5344CB8AC3E}">
        <p14:creationId xmlns:p14="http://schemas.microsoft.com/office/powerpoint/2010/main" val="27434154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kern="1200" dirty="0">
                <a:solidFill>
                  <a:schemeClr val="tx1"/>
                </a:solidFill>
                <a:effectLst/>
                <a:highlight>
                  <a:srgbClr val="FFFF00"/>
                </a:highlight>
                <a:latin typeface="Arial" panose="020B0604020202020204" pitchFamily="34" charset="0"/>
                <a:ea typeface="+mn-ea"/>
                <a:cs typeface="Arial" panose="020B0604020202020204" pitchFamily="34" charset="0"/>
              </a:rPr>
              <a:t>Images: Designed by </a:t>
            </a:r>
            <a:r>
              <a:rPr lang="en-AU" sz="1100" kern="1200" dirty="0" err="1">
                <a:solidFill>
                  <a:schemeClr val="tx1"/>
                </a:solidFill>
                <a:effectLst/>
                <a:highlight>
                  <a:srgbClr val="FFFF00"/>
                </a:highlight>
                <a:latin typeface="Arial" panose="020B0604020202020204" pitchFamily="34" charset="0"/>
                <a:ea typeface="+mn-ea"/>
                <a:cs typeface="Arial" panose="020B0604020202020204" pitchFamily="34" charset="0"/>
              </a:rPr>
              <a:t>Freepik</a:t>
            </a:r>
            <a:r>
              <a:rPr lang="en-AU" sz="1100" kern="1200" dirty="0">
                <a:solidFill>
                  <a:schemeClr val="tx1"/>
                </a:solidFill>
                <a:effectLst/>
                <a:highlight>
                  <a:srgbClr val="FFFF00"/>
                </a:highlight>
                <a:latin typeface="Arial" panose="020B0604020202020204" pitchFamily="34" charset="0"/>
                <a:ea typeface="+mn-ea"/>
                <a:cs typeface="Arial" panose="020B0604020202020204" pitchFamily="34" charset="0"/>
              </a:rPr>
              <a:t> and ChatGPT</a:t>
            </a:r>
            <a:endParaRPr lang="en-AU" sz="1100" b="1" dirty="0">
              <a:highlight>
                <a:srgbClr val="FFFF00"/>
              </a:highligh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2545549-36F0-40C5-A2B5-E93466E7B68A}" type="slidenum">
              <a:rPr lang="en-AU" smtClean="0"/>
              <a:t>78</a:t>
            </a:fld>
            <a:endParaRPr lang="en-AU"/>
          </a:p>
        </p:txBody>
      </p:sp>
    </p:spTree>
    <p:extLst>
      <p:ext uri="{BB962C8B-B14F-4D97-AF65-F5344CB8AC3E}">
        <p14:creationId xmlns:p14="http://schemas.microsoft.com/office/powerpoint/2010/main" val="42682629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ACC0C-FA79-C748-9A2B-C455BE0D84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B0B52-9612-03C3-E587-B94C5A2891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C4706C-1F75-91FA-A421-A7C2650F91B5}"/>
              </a:ext>
            </a:extLst>
          </p:cNvPr>
          <p:cNvSpPr>
            <a:spLocks noGrp="1"/>
          </p:cNvSpPr>
          <p:nvPr>
            <p:ph type="body" idx="1"/>
          </p:nvPr>
        </p:nvSpPr>
        <p:spPr/>
        <p:txBody>
          <a:bodyPr/>
          <a:lstStyle/>
          <a:p>
            <a:r>
              <a:rPr lang="en-AU" sz="1100" kern="1200" dirty="0">
                <a:solidFill>
                  <a:schemeClr val="tx1"/>
                </a:solidFill>
                <a:effectLst/>
                <a:highlight>
                  <a:srgbClr val="FFFF00"/>
                </a:highlight>
                <a:latin typeface="Arial" panose="020B0604020202020204" pitchFamily="34" charset="0"/>
                <a:ea typeface="+mn-ea"/>
                <a:cs typeface="Arial" panose="020B0604020202020204" pitchFamily="34" charset="0"/>
              </a:rPr>
              <a:t>Images: Designed by </a:t>
            </a:r>
            <a:r>
              <a:rPr lang="en-AU" sz="1100" kern="1200" dirty="0" err="1">
                <a:solidFill>
                  <a:schemeClr val="tx1"/>
                </a:solidFill>
                <a:effectLst/>
                <a:highlight>
                  <a:srgbClr val="FFFF00"/>
                </a:highlight>
                <a:latin typeface="Arial" panose="020B0604020202020204" pitchFamily="34" charset="0"/>
                <a:ea typeface="+mn-ea"/>
                <a:cs typeface="Arial" panose="020B0604020202020204" pitchFamily="34" charset="0"/>
              </a:rPr>
              <a:t>Freepik</a:t>
            </a:r>
            <a:r>
              <a:rPr lang="en-AU" sz="1100" kern="1200" dirty="0">
                <a:solidFill>
                  <a:schemeClr val="tx1"/>
                </a:solidFill>
                <a:effectLst/>
                <a:highlight>
                  <a:srgbClr val="FFFF00"/>
                </a:highlight>
                <a:latin typeface="Arial" panose="020B0604020202020204" pitchFamily="34" charset="0"/>
                <a:ea typeface="+mn-ea"/>
                <a:cs typeface="Arial" panose="020B0604020202020204" pitchFamily="34" charset="0"/>
              </a:rPr>
              <a:t> and ChatGPT</a:t>
            </a:r>
            <a:endParaRPr lang="en-AU" sz="1100" b="1" dirty="0">
              <a:highlight>
                <a:srgbClr val="FFFF00"/>
              </a:highligh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2EE2324-B954-4ECB-3EAD-2151E29AAC2B}"/>
              </a:ext>
            </a:extLst>
          </p:cNvPr>
          <p:cNvSpPr>
            <a:spLocks noGrp="1"/>
          </p:cNvSpPr>
          <p:nvPr>
            <p:ph type="sldNum" sz="quarter" idx="5"/>
          </p:nvPr>
        </p:nvSpPr>
        <p:spPr/>
        <p:txBody>
          <a:bodyPr/>
          <a:lstStyle/>
          <a:p>
            <a:fld id="{82545549-36F0-40C5-A2B5-E93466E7B68A}" type="slidenum">
              <a:rPr lang="en-AU" smtClean="0"/>
              <a:t>80</a:t>
            </a:fld>
            <a:endParaRPr lang="en-AU"/>
          </a:p>
        </p:txBody>
      </p:sp>
    </p:spTree>
    <p:extLst>
      <p:ext uri="{BB962C8B-B14F-4D97-AF65-F5344CB8AC3E}">
        <p14:creationId xmlns:p14="http://schemas.microsoft.com/office/powerpoint/2010/main" val="286820918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Bef>
                <a:spcPts val="50"/>
              </a:spcBef>
              <a:spcAft>
                <a:spcPts val="50"/>
              </a:spcAft>
              <a:buFont typeface="Symbol" panose="05050102010706020507" pitchFamily="18" charset="2"/>
              <a:buNone/>
            </a:pPr>
            <a:r>
              <a:rPr lang="en-AU" sz="1100" dirty="0">
                <a:latin typeface="Arial" panose="020B0604020202020204" pitchFamily="34" charset="0"/>
                <a:cs typeface="Arial" panose="020B0604020202020204" pitchFamily="34" charset="0"/>
              </a:rPr>
              <a:t>Principles:</a:t>
            </a:r>
          </a:p>
          <a:p>
            <a:pPr marL="171450" lvl="0" indent="-171450">
              <a:lnSpc>
                <a:spcPct val="107000"/>
              </a:lnSpc>
              <a:spcBef>
                <a:spcPts val="50"/>
              </a:spcBef>
              <a:spcAft>
                <a:spcPts val="50"/>
              </a:spcAft>
              <a:buFont typeface="Arial" panose="020B0604020202020204" pitchFamily="34" charset="0"/>
              <a:buChar char="•"/>
            </a:pPr>
            <a:r>
              <a:rPr lang="en-AU" sz="1100" dirty="0">
                <a:latin typeface="Arial" panose="020B0604020202020204" pitchFamily="34" charset="0"/>
                <a:cs typeface="Arial" panose="020B0604020202020204" pitchFamily="34" charset="0"/>
              </a:rPr>
              <a:t>Balance between profit and nutrition (because sometimes foods are  often a cheaper option)</a:t>
            </a:r>
          </a:p>
          <a:p>
            <a:pPr marL="171450" lvl="0" indent="-171450">
              <a:lnSpc>
                <a:spcPct val="107000"/>
              </a:lnSpc>
              <a:spcBef>
                <a:spcPts val="50"/>
              </a:spcBef>
              <a:spcAft>
                <a:spcPts val="50"/>
              </a:spcAft>
              <a:buFont typeface="Arial" panose="020B0604020202020204" pitchFamily="34" charset="0"/>
              <a:buChar char="•"/>
            </a:pPr>
            <a:r>
              <a:rPr lang="en-AU" sz="1100" dirty="0">
                <a:latin typeface="Arial" panose="020B0604020202020204" pitchFamily="34" charset="0"/>
                <a:cs typeface="Arial" panose="020B0604020202020204" pitchFamily="34" charset="0"/>
              </a:rPr>
              <a:t>Mostly homemade snacks and meals – not pre-made.</a:t>
            </a:r>
          </a:p>
          <a:p>
            <a:pPr marL="171450" lvl="0" indent="-171450">
              <a:lnSpc>
                <a:spcPct val="107000"/>
              </a:lnSpc>
              <a:spcBef>
                <a:spcPts val="50"/>
              </a:spcBef>
              <a:spcAft>
                <a:spcPts val="50"/>
              </a:spcAft>
              <a:buFont typeface="Arial" panose="020B0604020202020204" pitchFamily="34" charset="0"/>
              <a:buChar char="•"/>
            </a:pPr>
            <a:r>
              <a:rPr lang="en-AU" sz="1100" dirty="0">
                <a:latin typeface="Arial" panose="020B0604020202020204" pitchFamily="34" charset="0"/>
                <a:cs typeface="Arial" panose="020B0604020202020204" pitchFamily="34" charset="0"/>
              </a:rPr>
              <a:t>Meal preparation is key – have things prepared beforehand. Make things in large batches that can be refrigerated or frozen.</a:t>
            </a:r>
          </a:p>
          <a:p>
            <a:pPr marL="171450" lvl="0" indent="-171450">
              <a:lnSpc>
                <a:spcPct val="107000"/>
              </a:lnSpc>
              <a:spcBef>
                <a:spcPts val="50"/>
              </a:spcBef>
              <a:spcAft>
                <a:spcPts val="50"/>
              </a:spcAft>
              <a:buFont typeface="Arial" panose="020B0604020202020204" pitchFamily="34" charset="0"/>
              <a:buChar char="•"/>
            </a:pPr>
            <a:r>
              <a:rPr lang="en-AU" sz="1100" dirty="0">
                <a:latin typeface="Arial" panose="020B0604020202020204" pitchFamily="34" charset="0"/>
                <a:cs typeface="Arial" panose="020B0604020202020204" pitchFamily="34" charset="0"/>
              </a:rPr>
              <a:t>Can be simple changes like adding fruit to muffins or veggies to meals (like the penne bolognaise – where onion, grated carrot and zucchini is added).</a:t>
            </a:r>
          </a:p>
          <a:p>
            <a:pPr marL="171450" lvl="0" indent="-171450">
              <a:lnSpc>
                <a:spcPct val="107000"/>
              </a:lnSpc>
              <a:spcBef>
                <a:spcPts val="50"/>
              </a:spcBef>
              <a:spcAft>
                <a:spcPts val="50"/>
              </a:spcAft>
              <a:buFont typeface="Arial" panose="020B0604020202020204" pitchFamily="34" charset="0"/>
              <a:buChar char="•"/>
            </a:pPr>
            <a:r>
              <a:rPr lang="en-AU" sz="1100" dirty="0">
                <a:latin typeface="Arial" panose="020B0604020202020204" pitchFamily="34" charset="0"/>
                <a:cs typeface="Arial" panose="020B0604020202020204" pitchFamily="34" charset="0"/>
              </a:rPr>
              <a:t>Frozen fruit and vegetables are good options.</a:t>
            </a:r>
          </a:p>
          <a:p>
            <a:pPr marL="171450" lvl="0" indent="-171450">
              <a:lnSpc>
                <a:spcPct val="107000"/>
              </a:lnSpc>
              <a:spcBef>
                <a:spcPts val="50"/>
              </a:spcBef>
              <a:spcAft>
                <a:spcPts val="50"/>
              </a:spcAft>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a:p>
            <a:pPr marL="0" lvl="0" indent="0">
              <a:lnSpc>
                <a:spcPct val="107000"/>
              </a:lnSpc>
              <a:spcBef>
                <a:spcPts val="50"/>
              </a:spcBef>
              <a:spcAft>
                <a:spcPts val="50"/>
              </a:spcAft>
              <a:buFont typeface="Arial" panose="020B0604020202020204" pitchFamily="34" charset="0"/>
              <a:buNone/>
            </a:pPr>
            <a:r>
              <a:rPr lang="en-AU" sz="1100" dirty="0">
                <a:latin typeface="Arial" panose="020B0604020202020204" pitchFamily="34" charset="0"/>
                <a:cs typeface="Arial" panose="020B0604020202020204" pitchFamily="34" charset="0"/>
              </a:rPr>
              <a:t>Equipment:</a:t>
            </a:r>
          </a:p>
          <a:p>
            <a:pPr marL="171450" lvl="0" indent="-171450">
              <a:lnSpc>
                <a:spcPct val="107000"/>
              </a:lnSpc>
              <a:spcBef>
                <a:spcPts val="50"/>
              </a:spcBef>
              <a:spcAft>
                <a:spcPts val="50"/>
              </a:spcAft>
              <a:buFont typeface="Arial" panose="020B0604020202020204" pitchFamily="34" charset="0"/>
              <a:buChar char="•"/>
            </a:pPr>
            <a:r>
              <a:rPr lang="en-AU" sz="1100" dirty="0">
                <a:latin typeface="Arial" panose="020B0604020202020204" pitchFamily="34" charset="0"/>
                <a:cs typeface="Arial" panose="020B0604020202020204" pitchFamily="34" charset="0"/>
              </a:rPr>
              <a:t>Large pie warmer for storing pre-cooked can reheated food.</a:t>
            </a:r>
          </a:p>
          <a:p>
            <a:pPr marL="171450" lvl="0" indent="-171450">
              <a:lnSpc>
                <a:spcPct val="107000"/>
              </a:lnSpc>
              <a:spcBef>
                <a:spcPts val="50"/>
              </a:spcBef>
              <a:spcAft>
                <a:spcPts val="50"/>
              </a:spcAft>
              <a:buFont typeface="Arial" panose="020B0604020202020204" pitchFamily="34" charset="0"/>
              <a:buChar char="•"/>
            </a:pPr>
            <a:r>
              <a:rPr lang="en-AU" sz="1100" dirty="0">
                <a:latin typeface="Arial" panose="020B0604020202020204" pitchFamily="34" charset="0"/>
                <a:cs typeface="Arial" panose="020B0604020202020204" pitchFamily="34" charset="0"/>
              </a:rPr>
              <a:t>George Forman Griddle for cooking pikelets.</a:t>
            </a:r>
          </a:p>
          <a:p>
            <a:pPr marL="171450" lvl="0" indent="-171450">
              <a:lnSpc>
                <a:spcPct val="107000"/>
              </a:lnSpc>
              <a:spcBef>
                <a:spcPts val="50"/>
              </a:spcBef>
              <a:spcAft>
                <a:spcPts val="50"/>
              </a:spcAft>
              <a:buFont typeface="Arial" panose="020B0604020202020204" pitchFamily="34" charset="0"/>
              <a:buChar char="•"/>
            </a:pPr>
            <a:r>
              <a:rPr lang="en-AU" sz="1100" dirty="0">
                <a:latin typeface="Arial" panose="020B0604020202020204" pitchFamily="34" charset="0"/>
                <a:cs typeface="Arial" panose="020B0604020202020204" pitchFamily="34" charset="0"/>
              </a:rPr>
              <a:t>Large fridge</a:t>
            </a:r>
          </a:p>
          <a:p>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83357E9-95E8-4A64-ABC1-2310E2F81D32}" type="slidenum">
              <a:rPr lang="en-AU" smtClean="0"/>
              <a:t>82</a:t>
            </a:fld>
            <a:endParaRPr lang="en-AU"/>
          </a:p>
        </p:txBody>
      </p:sp>
    </p:spTree>
    <p:extLst>
      <p:ext uri="{BB962C8B-B14F-4D97-AF65-F5344CB8AC3E}">
        <p14:creationId xmlns:p14="http://schemas.microsoft.com/office/powerpoint/2010/main" val="477742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AU" sz="1100" dirty="0">
                <a:latin typeface="Arial" panose="020B0604020202020204" pitchFamily="34" charset="0"/>
                <a:cs typeface="Arial" panose="020B0604020202020204" pitchFamily="34" charset="0"/>
              </a:rPr>
              <a:t>These are example foods.</a:t>
            </a:r>
          </a:p>
          <a:p>
            <a:pPr defTabSz="966155">
              <a:defRP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endParaRPr lang="en-AU" sz="1100"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EB77E40-D0E8-4874-BAFC-253CC826BD69}" type="slidenum">
              <a:rPr lang="en-AU" smtClean="0"/>
              <a:t>9</a:t>
            </a:fld>
            <a:endParaRPr lang="en-AU"/>
          </a:p>
        </p:txBody>
      </p:sp>
    </p:spTree>
    <p:extLst>
      <p:ext uri="{BB962C8B-B14F-4D97-AF65-F5344CB8AC3E}">
        <p14:creationId xmlns:p14="http://schemas.microsoft.com/office/powerpoint/2010/main" val="27622454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dirty="0">
                <a:latin typeface="Arial" panose="020B0604020202020204" pitchFamily="34" charset="0"/>
                <a:cs typeface="Arial" panose="020B0604020202020204" pitchFamily="34" charset="0"/>
              </a:rPr>
              <a:t>Review with the students</a:t>
            </a:r>
          </a:p>
        </p:txBody>
      </p:sp>
      <p:sp>
        <p:nvSpPr>
          <p:cNvPr id="4" name="Slide Number Placeholder 3"/>
          <p:cNvSpPr>
            <a:spLocks noGrp="1"/>
          </p:cNvSpPr>
          <p:nvPr>
            <p:ph type="sldNum" sz="quarter" idx="5"/>
          </p:nvPr>
        </p:nvSpPr>
        <p:spPr/>
        <p:txBody>
          <a:bodyPr/>
          <a:lstStyle/>
          <a:p>
            <a:fld id="{983357E9-95E8-4A64-ABC1-2310E2F81D32}" type="slidenum">
              <a:rPr lang="en-AU" smtClean="0"/>
              <a:t>84</a:t>
            </a:fld>
            <a:endParaRPr lang="en-AU"/>
          </a:p>
        </p:txBody>
      </p:sp>
    </p:spTree>
    <p:extLst>
      <p:ext uri="{BB962C8B-B14F-4D97-AF65-F5344CB8AC3E}">
        <p14:creationId xmlns:p14="http://schemas.microsoft.com/office/powerpoint/2010/main" val="9175815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AU"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83357E9-95E8-4A64-ABC1-2310E2F81D32}" type="slidenum">
              <a:rPr lang="en-AU" smtClean="0"/>
              <a:t>85</a:t>
            </a:fld>
            <a:endParaRPr lang="en-AU"/>
          </a:p>
        </p:txBody>
      </p:sp>
    </p:spTree>
    <p:extLst>
      <p:ext uri="{BB962C8B-B14F-4D97-AF65-F5344CB8AC3E}">
        <p14:creationId xmlns:p14="http://schemas.microsoft.com/office/powerpoint/2010/main" val="19630223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DB458-4479-D884-41B9-7FBAFA368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E2532-66E6-2523-6ED6-68997FBF2B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F83F53-A057-0EAA-27AD-01F3677E3A7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381C5ED-3A4F-E76D-3B0F-2227AF70F961}"/>
              </a:ext>
            </a:extLst>
          </p:cNvPr>
          <p:cNvSpPr>
            <a:spLocks noGrp="1"/>
          </p:cNvSpPr>
          <p:nvPr>
            <p:ph type="sldNum" sz="quarter" idx="5"/>
          </p:nvPr>
        </p:nvSpPr>
        <p:spPr/>
        <p:txBody>
          <a:bodyPr/>
          <a:lstStyle/>
          <a:p>
            <a:fld id="{2EB77E40-D0E8-4874-BAFC-253CC826BD69}" type="slidenum">
              <a:rPr lang="en-AU" smtClean="0"/>
              <a:t>86</a:t>
            </a:fld>
            <a:endParaRPr lang="en-AU"/>
          </a:p>
        </p:txBody>
      </p:sp>
    </p:spTree>
    <p:extLst>
      <p:ext uri="{BB962C8B-B14F-4D97-AF65-F5344CB8AC3E}">
        <p14:creationId xmlns:p14="http://schemas.microsoft.com/office/powerpoint/2010/main" val="21803191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615FB-A6C2-2B50-4B7D-AE7C74017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84FEA7-1E8D-1D32-138C-1659FFD0D7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603908-F23B-CBE9-4AD5-4582F8FA074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7519B40-F264-7A7D-6558-52C482B2B3D8}"/>
              </a:ext>
            </a:extLst>
          </p:cNvPr>
          <p:cNvSpPr>
            <a:spLocks noGrp="1"/>
          </p:cNvSpPr>
          <p:nvPr>
            <p:ph type="sldNum" sz="quarter" idx="5"/>
          </p:nvPr>
        </p:nvSpPr>
        <p:spPr/>
        <p:txBody>
          <a:bodyPr/>
          <a:lstStyle/>
          <a:p>
            <a:fld id="{2EB77E40-D0E8-4874-BAFC-253CC826BD69}" type="slidenum">
              <a:rPr lang="en-AU" smtClean="0"/>
              <a:t>89</a:t>
            </a:fld>
            <a:endParaRPr lang="en-AU"/>
          </a:p>
        </p:txBody>
      </p:sp>
    </p:spTree>
    <p:extLst>
      <p:ext uri="{BB962C8B-B14F-4D97-AF65-F5344CB8AC3E}">
        <p14:creationId xmlns:p14="http://schemas.microsoft.com/office/powerpoint/2010/main" val="2551728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AU" sz="1100" dirty="0">
                <a:latin typeface="Arial" panose="020B0604020202020204" pitchFamily="34" charset="0"/>
                <a:cs typeface="Arial" panose="020B0604020202020204" pitchFamily="34" charset="0"/>
              </a:rPr>
              <a:t>These are example foods.</a:t>
            </a:r>
          </a:p>
          <a:p>
            <a:pPr defTabSz="966155">
              <a:defRPr/>
            </a:pPr>
            <a:endParaRPr lang="en-AU" sz="1100" dirty="0">
              <a:latin typeface="Arial" panose="020B0604020202020204" pitchFamily="34" charset="0"/>
              <a:cs typeface="Arial" panose="020B0604020202020204" pitchFamily="34" charset="0"/>
            </a:endParaRPr>
          </a:p>
          <a:p>
            <a:pPr defTabSz="966155">
              <a:defRPr/>
            </a:pPr>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endParaRPr lang="en-AU" dirty="0"/>
          </a:p>
        </p:txBody>
      </p:sp>
      <p:sp>
        <p:nvSpPr>
          <p:cNvPr id="4" name="Slide Number Placeholder 3"/>
          <p:cNvSpPr>
            <a:spLocks noGrp="1"/>
          </p:cNvSpPr>
          <p:nvPr>
            <p:ph type="sldNum" sz="quarter" idx="5"/>
          </p:nvPr>
        </p:nvSpPr>
        <p:spPr/>
        <p:txBody>
          <a:bodyPr/>
          <a:lstStyle/>
          <a:p>
            <a:fld id="{2EB77E40-D0E8-4874-BAFC-253CC826BD69}" type="slidenum">
              <a:rPr lang="en-AU" smtClean="0"/>
              <a:t>10</a:t>
            </a:fld>
            <a:endParaRPr lang="en-AU"/>
          </a:p>
        </p:txBody>
      </p:sp>
    </p:spTree>
    <p:extLst>
      <p:ext uri="{BB962C8B-B14F-4D97-AF65-F5344CB8AC3E}">
        <p14:creationId xmlns:p14="http://schemas.microsoft.com/office/powerpoint/2010/main" val="1923652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6ADAF-FFDF-6DDD-BCE0-8CDB16E4D8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3643AC-6711-32AF-17D0-39856F970E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E13B6D-C7AC-904A-545A-4653F5DEB13A}"/>
              </a:ext>
            </a:extLst>
          </p:cNvPr>
          <p:cNvSpPr>
            <a:spLocks noGrp="1"/>
          </p:cNvSpPr>
          <p:nvPr>
            <p:ph type="body" idx="1"/>
          </p:nvPr>
        </p:nvSpPr>
        <p:spPr/>
        <p:txBody>
          <a:bodyPr/>
          <a:lstStyle/>
          <a:p>
            <a:pPr defTabSz="966155"/>
            <a:r>
              <a:rPr lang="en-AU" sz="1100" dirty="0">
                <a:latin typeface="Arial" panose="020B0604020202020204" pitchFamily="34" charset="0"/>
                <a:cs typeface="Arial" panose="020B0604020202020204" pitchFamily="34" charset="0"/>
              </a:rPr>
              <a:t>These are example foods.</a:t>
            </a:r>
          </a:p>
          <a:p>
            <a:pPr defTabSz="966155"/>
            <a:endParaRPr lang="en-AU" sz="1100" dirty="0">
              <a:latin typeface="Arial" panose="020B0604020202020204" pitchFamily="34" charset="0"/>
              <a:cs typeface="Arial" panose="020B0604020202020204" pitchFamily="34" charset="0"/>
            </a:endParaRPr>
          </a:p>
          <a:p>
            <a:pPr defTabSz="966155"/>
            <a:r>
              <a:rPr lang="en-AU" sz="1100" dirty="0">
                <a:latin typeface="Arial" panose="020B0604020202020204" pitchFamily="34" charset="0"/>
                <a:cs typeface="Arial" panose="020B0604020202020204" pitchFamily="34" charset="0"/>
              </a:rPr>
              <a:t>Images: Designed by </a:t>
            </a:r>
            <a:r>
              <a:rPr lang="en-AU" sz="1100" dirty="0" err="1">
                <a:latin typeface="Arial" panose="020B0604020202020204" pitchFamily="34" charset="0"/>
                <a:cs typeface="Arial" panose="020B0604020202020204" pitchFamily="34" charset="0"/>
              </a:rPr>
              <a:t>Freepik</a:t>
            </a:r>
            <a:r>
              <a:rPr lang="en-AU" sz="1100" dirty="0">
                <a:latin typeface="Arial" panose="020B0604020202020204" pitchFamily="34" charset="0"/>
                <a:cs typeface="Arial" panose="020B0604020202020204" pitchFamily="34" charset="0"/>
              </a:rPr>
              <a:t> and ChatGPT</a:t>
            </a:r>
          </a:p>
          <a:p>
            <a:endParaRPr lang="en-AU" dirty="0"/>
          </a:p>
        </p:txBody>
      </p:sp>
      <p:sp>
        <p:nvSpPr>
          <p:cNvPr id="4" name="Slide Number Placeholder 3">
            <a:extLst>
              <a:ext uri="{FF2B5EF4-FFF2-40B4-BE49-F238E27FC236}">
                <a16:creationId xmlns:a16="http://schemas.microsoft.com/office/drawing/2014/main" id="{A6335594-7B6A-409A-DC18-14DDCECAA731}"/>
              </a:ext>
            </a:extLst>
          </p:cNvPr>
          <p:cNvSpPr>
            <a:spLocks noGrp="1"/>
          </p:cNvSpPr>
          <p:nvPr>
            <p:ph type="sldNum" sz="quarter" idx="5"/>
          </p:nvPr>
        </p:nvSpPr>
        <p:spPr/>
        <p:txBody>
          <a:bodyPr/>
          <a:lstStyle/>
          <a:p>
            <a:fld id="{2EB77E40-D0E8-4874-BAFC-253CC826BD69}" type="slidenum">
              <a:rPr lang="en-AU" smtClean="0"/>
              <a:t>11</a:t>
            </a:fld>
            <a:endParaRPr lang="en-AU"/>
          </a:p>
        </p:txBody>
      </p:sp>
    </p:spTree>
    <p:extLst>
      <p:ext uri="{BB962C8B-B14F-4D97-AF65-F5344CB8AC3E}">
        <p14:creationId xmlns:p14="http://schemas.microsoft.com/office/powerpoint/2010/main" val="5756438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97F0D-D387-5BAC-C8F2-FB055587125F}"/>
              </a:ext>
            </a:extLst>
          </p:cNvPr>
          <p:cNvSpPr>
            <a:spLocks noGrp="1"/>
          </p:cNvSpPr>
          <p:nvPr>
            <p:ph type="ctrTitle" hasCustomPrompt="1"/>
          </p:nvPr>
        </p:nvSpPr>
        <p:spPr>
          <a:xfrm>
            <a:off x="1524000" y="905294"/>
            <a:ext cx="9144000" cy="990182"/>
          </a:xfrm>
          <a:prstGeom prst="rect">
            <a:avLst/>
          </a:prstGeom>
        </p:spPr>
        <p:txBody>
          <a:bodyPr anchor="b"/>
          <a:lstStyle>
            <a:lvl1pPr algn="ctr">
              <a:defRPr sz="6000">
                <a:solidFill>
                  <a:srgbClr val="FF9900"/>
                </a:solidFill>
                <a:latin typeface="Arial" panose="020B0604020202020204" pitchFamily="34" charset="0"/>
                <a:cs typeface="Arial" panose="020B0604020202020204" pitchFamily="34" charset="0"/>
              </a:defRPr>
            </a:lvl1pPr>
          </a:lstStyle>
          <a:p>
            <a:r>
              <a:rPr lang="en-US" dirty="0"/>
              <a:t>Title style</a:t>
            </a:r>
            <a:endParaRPr lang="en-AU" dirty="0"/>
          </a:p>
        </p:txBody>
      </p:sp>
      <p:sp>
        <p:nvSpPr>
          <p:cNvPr id="3" name="Subtitle 2">
            <a:extLst>
              <a:ext uri="{FF2B5EF4-FFF2-40B4-BE49-F238E27FC236}">
                <a16:creationId xmlns:a16="http://schemas.microsoft.com/office/drawing/2014/main" id="{E9B03CA4-7833-D786-52E4-AA6D65BFD532}"/>
              </a:ext>
            </a:extLst>
          </p:cNvPr>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3600">
                <a:solidFill>
                  <a:srgbClr val="FF99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p>
        </p:txBody>
      </p:sp>
      <p:pic>
        <p:nvPicPr>
          <p:cNvPr id="7" name="Picture 6">
            <a:extLst>
              <a:ext uri="{FF2B5EF4-FFF2-40B4-BE49-F238E27FC236}">
                <a16:creationId xmlns:a16="http://schemas.microsoft.com/office/drawing/2014/main" id="{2C6FD536-B77E-DE5A-B6F6-0366234F3C6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2163314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LI and SC">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7A23A3-F901-9CB3-9E4C-BE56FCAA4E52}"/>
              </a:ext>
            </a:extLst>
          </p:cNvPr>
          <p:cNvSpPr>
            <a:spLocks noGrp="1"/>
          </p:cNvSpPr>
          <p:nvPr>
            <p:ph idx="1" hasCustomPrompt="1"/>
          </p:nvPr>
        </p:nvSpPr>
        <p:spPr>
          <a:xfrm>
            <a:off x="838200" y="2789464"/>
            <a:ext cx="10515600" cy="84908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text style</a:t>
            </a:r>
            <a:r>
              <a:rPr lang="en-AU" sz="4400" b="1" dirty="0">
                <a:latin typeface="Arial" panose="020B0604020202020204" pitchFamily="34" charset="0"/>
                <a:cs typeface="Arial" panose="020B0604020202020204" pitchFamily="34" charset="0"/>
              </a:rPr>
              <a:t>:</a:t>
            </a:r>
          </a:p>
          <a:p>
            <a:endParaRPr lang="en-AU" sz="44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B93C7F0-93B9-BB4E-A9D8-82C8FF45F7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
        <p:nvSpPr>
          <p:cNvPr id="6" name="Content Placeholder 1">
            <a:extLst>
              <a:ext uri="{FF2B5EF4-FFF2-40B4-BE49-F238E27FC236}">
                <a16:creationId xmlns:a16="http://schemas.microsoft.com/office/drawing/2014/main" id="{E7F49400-C314-3677-9E10-67C8C47E66D1}"/>
              </a:ext>
            </a:extLst>
          </p:cNvPr>
          <p:cNvSpPr>
            <a:spLocks noGrp="1"/>
          </p:cNvSpPr>
          <p:nvPr>
            <p:ph idx="10" hasCustomPrompt="1"/>
          </p:nvPr>
        </p:nvSpPr>
        <p:spPr>
          <a:xfrm>
            <a:off x="861495" y="708822"/>
            <a:ext cx="10515600" cy="1643853"/>
          </a:xfrm>
        </p:spPr>
        <p:txBody>
          <a:bodyPr>
            <a:normAutofit/>
          </a:bodyPr>
          <a:lstStyle>
            <a:lvl1pPr marL="0" indent="0">
              <a:buNone/>
              <a:defRPr sz="4400" b="1">
                <a:latin typeface="Arial" panose="020B0604020202020204" pitchFamily="34" charset="0"/>
                <a:cs typeface="Arial" panose="020B0604020202020204" pitchFamily="34" charset="0"/>
              </a:defRPr>
            </a:lvl1pPr>
          </a:lstStyle>
          <a:p>
            <a:pPr lvl="0"/>
            <a:r>
              <a:rPr lang="en-US" dirty="0"/>
              <a:t>Click to edit Master text style:</a:t>
            </a:r>
          </a:p>
        </p:txBody>
      </p:sp>
      <p:sp>
        <p:nvSpPr>
          <p:cNvPr id="7" name="Content Placeholder 1">
            <a:extLst>
              <a:ext uri="{FF2B5EF4-FFF2-40B4-BE49-F238E27FC236}">
                <a16:creationId xmlns:a16="http://schemas.microsoft.com/office/drawing/2014/main" id="{F8DF6B3A-8AF3-AAB8-37CD-F0BAB0F01F4F}"/>
              </a:ext>
            </a:extLst>
          </p:cNvPr>
          <p:cNvSpPr>
            <a:spLocks noGrp="1"/>
          </p:cNvSpPr>
          <p:nvPr>
            <p:ph idx="11" hasCustomPrompt="1"/>
          </p:nvPr>
        </p:nvSpPr>
        <p:spPr>
          <a:xfrm>
            <a:off x="838200" y="3780063"/>
            <a:ext cx="10515600" cy="2460939"/>
          </a:xfrm>
        </p:spPr>
        <p:txBody>
          <a:bodyPr>
            <a:normAutofit/>
          </a:bodyPr>
          <a:lstStyle>
            <a:lvl1pPr marL="571500" marR="0" indent="-5715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4400">
                <a:latin typeface="Arial" panose="020B0604020202020204" pitchFamily="34" charset="0"/>
                <a:cs typeface="Arial" panose="020B0604020202020204" pitchFamily="34" charset="0"/>
              </a:defRPr>
            </a:lvl1pPr>
          </a:lstStyle>
          <a:p>
            <a:pPr marL="571500" marR="0" lvl="0" indent="-571500" algn="l" defTabSz="914400" rtl="0" eaLnBrk="1" fontAlgn="auto" latinLnBrk="0" hangingPunct="1">
              <a:lnSpc>
                <a:spcPct val="90000"/>
              </a:lnSpc>
              <a:spcBef>
                <a:spcPts val="1000"/>
              </a:spcBef>
              <a:spcAft>
                <a:spcPts val="0"/>
              </a:spcAft>
              <a:buClrTx/>
              <a:buSzTx/>
              <a:tabLst/>
              <a:defRPr/>
            </a:pPr>
            <a:r>
              <a:rPr lang="en-US" dirty="0"/>
              <a:t>Click to edit Master text style</a:t>
            </a:r>
            <a:r>
              <a:rPr lang="en-AU" sz="4400" b="1" dirty="0">
                <a:latin typeface="Arial" panose="020B0604020202020204" pitchFamily="34" charset="0"/>
                <a:cs typeface="Arial" panose="020B0604020202020204" pitchFamily="34" charset="0"/>
              </a:rPr>
              <a:t>:</a:t>
            </a:r>
          </a:p>
          <a:p>
            <a:endParaRPr lang="en-AU"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8008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Mai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5295-764E-0CC6-7AB6-21BCA1B9E434}"/>
              </a:ext>
            </a:extLst>
          </p:cNvPr>
          <p:cNvSpPr>
            <a:spLocks noGrp="1"/>
          </p:cNvSpPr>
          <p:nvPr>
            <p:ph type="title"/>
          </p:nvPr>
        </p:nvSpPr>
        <p:spPr>
          <a:xfrm>
            <a:off x="838200" y="98787"/>
            <a:ext cx="10515600" cy="1325563"/>
          </a:xfrm>
          <a:prstGeom prst="rect">
            <a:avLst/>
          </a:prstGeom>
        </p:spPr>
        <p:txBody>
          <a:bodyPr/>
          <a:lstStyle>
            <a:lvl1pPr algn="ctr">
              <a:defRPr>
                <a:solidFill>
                  <a:srgbClr val="FF9900"/>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D0D42A19-221D-63EE-C80C-7E1347346304}"/>
              </a:ext>
            </a:extLst>
          </p:cNvPr>
          <p:cNvSpPr>
            <a:spLocks noGrp="1"/>
          </p:cNvSpPr>
          <p:nvPr>
            <p:ph idx="1"/>
          </p:nvPr>
        </p:nvSpPr>
        <p:spPr>
          <a:xfrm>
            <a:off x="838200" y="1553592"/>
            <a:ext cx="10515600" cy="4623371"/>
          </a:xfrm>
          <a:prstGeom prst="rect">
            <a:avLst/>
          </a:prstGeom>
        </p:spPr>
        <p:txBody>
          <a:bodyPr>
            <a:normAutofit/>
          </a:bodyPr>
          <a:lstStyle>
            <a:lvl1pPr marL="540000" indent="-540000">
              <a:defRPr sz="44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p:txBody>
      </p:sp>
      <p:pic>
        <p:nvPicPr>
          <p:cNvPr id="4" name="Picture 3">
            <a:extLst>
              <a:ext uri="{FF2B5EF4-FFF2-40B4-BE49-F238E27FC236}">
                <a16:creationId xmlns:a16="http://schemas.microsoft.com/office/drawing/2014/main" id="{934053F8-B7B8-EFFC-98F1-CC27658E3E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2309845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Lesso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75295-764E-0CC6-7AB6-21BCA1B9E434}"/>
              </a:ext>
            </a:extLst>
          </p:cNvPr>
          <p:cNvSpPr>
            <a:spLocks noGrp="1"/>
          </p:cNvSpPr>
          <p:nvPr>
            <p:ph type="title" hasCustomPrompt="1"/>
          </p:nvPr>
        </p:nvSpPr>
        <p:spPr>
          <a:xfrm>
            <a:off x="838200" y="2041887"/>
            <a:ext cx="10515600" cy="1325563"/>
          </a:xfrm>
          <a:prstGeom prst="rect">
            <a:avLst/>
          </a:prstGeom>
        </p:spPr>
        <p:txBody>
          <a:bodyPr/>
          <a:lstStyle>
            <a:lvl1pPr algn="ctr">
              <a:defRPr>
                <a:solidFill>
                  <a:srgbClr val="FF9900"/>
                </a:solidFill>
                <a:latin typeface="Arial" panose="020B0604020202020204" pitchFamily="34" charset="0"/>
                <a:cs typeface="Arial" panose="020B0604020202020204" pitchFamily="34" charset="0"/>
              </a:defRPr>
            </a:lvl1pPr>
          </a:lstStyle>
          <a:p>
            <a:r>
              <a:rPr lang="en-US" dirty="0"/>
              <a:t>Lesson </a:t>
            </a:r>
            <a:endParaRPr lang="en-AU" dirty="0"/>
          </a:p>
        </p:txBody>
      </p:sp>
      <p:pic>
        <p:nvPicPr>
          <p:cNvPr id="4" name="Picture 3">
            <a:extLst>
              <a:ext uri="{FF2B5EF4-FFF2-40B4-BE49-F238E27FC236}">
                <a16:creationId xmlns:a16="http://schemas.microsoft.com/office/drawing/2014/main" id="{934053F8-B7B8-EFFC-98F1-CC27658E3E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Tree>
    <p:extLst>
      <p:ext uri="{BB962C8B-B14F-4D97-AF65-F5344CB8AC3E}">
        <p14:creationId xmlns:p14="http://schemas.microsoft.com/office/powerpoint/2010/main" val="1463346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LI and SC">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667A23A3-F901-9CB3-9E4C-BE56FCAA4E52}"/>
              </a:ext>
            </a:extLst>
          </p:cNvPr>
          <p:cNvSpPr>
            <a:spLocks noGrp="1"/>
          </p:cNvSpPr>
          <p:nvPr>
            <p:ph idx="1" hasCustomPrompt="1"/>
          </p:nvPr>
        </p:nvSpPr>
        <p:spPr>
          <a:xfrm>
            <a:off x="838200" y="2789464"/>
            <a:ext cx="10515600" cy="2328292"/>
          </a:xfrm>
        </p:spPr>
        <p:txBody>
          <a:bodyPr>
            <a:normAutofit/>
          </a:bodyPr>
          <a:lstStyle>
            <a:lvl1pPr marL="540000" indent="-540000">
              <a:defRPr sz="4400">
                <a:latin typeface="Arial" panose="020B0604020202020204" pitchFamily="34" charset="0"/>
                <a:cs typeface="Arial" panose="020B0604020202020204" pitchFamily="34" charset="0"/>
              </a:defRPr>
            </a:lvl1pPr>
          </a:lstStyle>
          <a:p>
            <a:pPr marL="0" indent="0">
              <a:buNone/>
            </a:pPr>
            <a:r>
              <a:rPr lang="en-AU" sz="4400" b="1" dirty="0">
                <a:latin typeface="Arial" panose="020B0604020202020204" pitchFamily="34" charset="0"/>
                <a:cs typeface="Arial" panose="020B0604020202020204" pitchFamily="34" charset="0"/>
              </a:rPr>
              <a:t>Success criteria:</a:t>
            </a:r>
          </a:p>
          <a:p>
            <a:r>
              <a:rPr lang="en-AU" sz="4400" dirty="0">
                <a:latin typeface="Arial" panose="020B0604020202020204" pitchFamily="34" charset="0"/>
                <a:cs typeface="Arial" panose="020B0604020202020204" pitchFamily="34" charset="0"/>
              </a:rPr>
              <a:t>To add</a:t>
            </a:r>
          </a:p>
        </p:txBody>
      </p:sp>
      <p:pic>
        <p:nvPicPr>
          <p:cNvPr id="2" name="Picture 1">
            <a:extLst>
              <a:ext uri="{FF2B5EF4-FFF2-40B4-BE49-F238E27FC236}">
                <a16:creationId xmlns:a16="http://schemas.microsoft.com/office/drawing/2014/main" id="{3B93C7F0-93B9-BB4E-A9D8-82C8FF45F7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8000" y="5331791"/>
            <a:ext cx="1418190" cy="1418190"/>
          </a:xfrm>
          <a:prstGeom prst="rect">
            <a:avLst/>
          </a:prstGeom>
        </p:spPr>
      </p:pic>
      <p:sp>
        <p:nvSpPr>
          <p:cNvPr id="6" name="Content Placeholder 1">
            <a:extLst>
              <a:ext uri="{FF2B5EF4-FFF2-40B4-BE49-F238E27FC236}">
                <a16:creationId xmlns:a16="http://schemas.microsoft.com/office/drawing/2014/main" id="{E7F49400-C314-3677-9E10-67C8C47E66D1}"/>
              </a:ext>
            </a:extLst>
          </p:cNvPr>
          <p:cNvSpPr>
            <a:spLocks noGrp="1"/>
          </p:cNvSpPr>
          <p:nvPr>
            <p:ph idx="10" hasCustomPrompt="1"/>
          </p:nvPr>
        </p:nvSpPr>
        <p:spPr>
          <a:xfrm>
            <a:off x="861495" y="708822"/>
            <a:ext cx="10515600" cy="1643853"/>
          </a:xfrm>
        </p:spPr>
        <p:txBody>
          <a:bodyPr>
            <a:normAutofit/>
          </a:bodyPr>
          <a:lstStyle>
            <a:lvl1pPr marL="0" indent="0">
              <a:buNone/>
              <a:defRPr sz="4400">
                <a:latin typeface="Arial" panose="020B0604020202020204" pitchFamily="34" charset="0"/>
                <a:cs typeface="Arial" panose="020B0604020202020204" pitchFamily="34" charset="0"/>
              </a:defRPr>
            </a:lvl1pPr>
          </a:lstStyle>
          <a:p>
            <a:pPr marL="0" indent="0">
              <a:buNone/>
            </a:pPr>
            <a:r>
              <a:rPr lang="en-AU" sz="4400" b="1" dirty="0">
                <a:latin typeface="Arial" panose="020B0604020202020204" pitchFamily="34" charset="0"/>
                <a:cs typeface="Arial" panose="020B0604020202020204" pitchFamily="34" charset="0"/>
              </a:rPr>
              <a:t>Learning intention:</a:t>
            </a:r>
          </a:p>
        </p:txBody>
      </p:sp>
    </p:spTree>
    <p:extLst>
      <p:ext uri="{BB962C8B-B14F-4D97-AF65-F5344CB8AC3E}">
        <p14:creationId xmlns:p14="http://schemas.microsoft.com/office/powerpoint/2010/main" val="42738520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BEEFA-94E5-2732-9E50-038B8E1B0D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F2B8E7D0-7EE8-5FED-52F5-29233B920B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Date Placeholder 3">
            <a:extLst>
              <a:ext uri="{FF2B5EF4-FFF2-40B4-BE49-F238E27FC236}">
                <a16:creationId xmlns:a16="http://schemas.microsoft.com/office/drawing/2014/main" id="{C69EC90F-855B-E58E-DCCF-12E86C622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2491E1-A834-4C81-B2C4-0DB19B538A57}" type="datetimeFigureOut">
              <a:rPr lang="en-AU" smtClean="0"/>
              <a:t>11/11/2025</a:t>
            </a:fld>
            <a:endParaRPr lang="en-AU"/>
          </a:p>
        </p:txBody>
      </p:sp>
      <p:sp>
        <p:nvSpPr>
          <p:cNvPr id="5" name="Footer Placeholder 4">
            <a:extLst>
              <a:ext uri="{FF2B5EF4-FFF2-40B4-BE49-F238E27FC236}">
                <a16:creationId xmlns:a16="http://schemas.microsoft.com/office/drawing/2014/main" id="{537C89B0-6D05-41F2-8B62-3BDB552A7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B6E31E7D-3D91-22D2-51F2-B9333CADFF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F541312-29BD-4DC8-BD03-4A1237EA5469}" type="slidenum">
              <a:rPr lang="en-AU" smtClean="0"/>
              <a:t>‹#›</a:t>
            </a:fld>
            <a:endParaRPr lang="en-AU"/>
          </a:p>
        </p:txBody>
      </p:sp>
    </p:spTree>
    <p:extLst>
      <p:ext uri="{BB962C8B-B14F-4D97-AF65-F5344CB8AC3E}">
        <p14:creationId xmlns:p14="http://schemas.microsoft.com/office/powerpoint/2010/main" val="2211828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ideo" Target="https://www.youtube.com/embed/SO9RXavMVk8?start=67&amp;feature=oembed" TargetMode="Externa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slide" Target="slide86.xml"/><Relationship Id="rId3" Type="http://schemas.openxmlformats.org/officeDocument/2006/relationships/slide" Target="slide3.xml"/><Relationship Id="rId7" Type="http://schemas.openxmlformats.org/officeDocument/2006/relationships/slide" Target="slide29.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75.xml"/><Relationship Id="rId5" Type="http://schemas.openxmlformats.org/officeDocument/2006/relationships/slide" Target="slide17.xml"/><Relationship Id="rId10" Type="http://schemas.openxmlformats.org/officeDocument/2006/relationships/slide" Target="slide45.xml"/><Relationship Id="rId4" Type="http://schemas.openxmlformats.org/officeDocument/2006/relationships/slide" Target="slide61.xml"/><Relationship Id="rId9" Type="http://schemas.openxmlformats.org/officeDocument/2006/relationships/slide" Target="slide38.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video" Target="https://www.youtube.com/embed/fpOcBgOOBXM?feature=oembed" TargetMode="Externa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video" Target="https://www.youtube.com/embed/0_EdZcioV7E?feature=oembed" TargetMode="Externa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video" Target="https://www.youtube.com/embed/fqgrSSz7Htw?feature=oembed" TargetMode="Externa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video" Target="https://www.youtube.com/embed/SvESLo07tec?feature=oembed" TargetMode="Externa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video" Target="https://www.youtube.com/embed/7rgI5q-XnKg?feature=oembed" TargetMode="External"/><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5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jpeg"/><Relationship Id="rId18" Type="http://schemas.openxmlformats.org/officeDocument/2006/relationships/image" Target="../media/image94.png"/><Relationship Id="rId3" Type="http://schemas.openxmlformats.org/officeDocument/2006/relationships/image" Target="../media/image79.png"/><Relationship Id="rId7" Type="http://schemas.openxmlformats.org/officeDocument/2006/relationships/image" Target="../media/image83.jpeg"/><Relationship Id="rId12" Type="http://schemas.openxmlformats.org/officeDocument/2006/relationships/image" Target="../media/image88.png"/><Relationship Id="rId17" Type="http://schemas.openxmlformats.org/officeDocument/2006/relationships/image" Target="../media/image93.png"/><Relationship Id="rId2" Type="http://schemas.openxmlformats.org/officeDocument/2006/relationships/notesSlide" Target="../notesSlides/notesSlide46.xml"/><Relationship Id="rId16"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82.png"/><Relationship Id="rId11" Type="http://schemas.openxmlformats.org/officeDocument/2006/relationships/image" Target="../media/image87.jpeg"/><Relationship Id="rId5" Type="http://schemas.openxmlformats.org/officeDocument/2006/relationships/image" Target="../media/image81.png"/><Relationship Id="rId15" Type="http://schemas.openxmlformats.org/officeDocument/2006/relationships/image" Target="../media/image9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5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jpeg"/></Relationships>
</file>

<file path=ppt/slides/_rels/slide5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75.png"/><Relationship Id="rId3" Type="http://schemas.openxmlformats.org/officeDocument/2006/relationships/image" Target="../media/image108.png"/><Relationship Id="rId7" Type="http://schemas.openxmlformats.org/officeDocument/2006/relationships/image" Target="../media/image110.png"/><Relationship Id="rId12"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109.png"/><Relationship Id="rId11" Type="http://schemas.openxmlformats.org/officeDocument/2006/relationships/image" Target="../media/image112.png"/><Relationship Id="rId5" Type="http://schemas.openxmlformats.org/officeDocument/2006/relationships/image" Target="../media/image14.png"/><Relationship Id="rId10" Type="http://schemas.openxmlformats.org/officeDocument/2006/relationships/image" Target="../media/image111.png"/><Relationship Id="rId4" Type="http://schemas.openxmlformats.org/officeDocument/2006/relationships/image" Target="../media/image21.png"/><Relationship Id="rId9" Type="http://schemas.openxmlformats.org/officeDocument/2006/relationships/image" Target="../media/image13.png"/><Relationship Id="rId14" Type="http://schemas.openxmlformats.org/officeDocument/2006/relationships/image" Target="../media/image113.png"/></Relationships>
</file>

<file path=ppt/slides/_rels/slide5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114.jpeg"/><Relationship Id="rId4" Type="http://schemas.openxmlformats.org/officeDocument/2006/relationships/image" Target="../media/image107.png"/></Relationships>
</file>

<file path=ppt/slides/_rels/slide5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 Id="rId9" Type="http://schemas.openxmlformats.org/officeDocument/2006/relationships/image" Target="../media/image1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114.jpeg"/><Relationship Id="rId4" Type="http://schemas.openxmlformats.org/officeDocument/2006/relationships/image" Target="../media/image10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s3.ap-southeast-2.amazonaws.com/assets.freshsnap.com.au/app/uploads/2024/08/29102355/Case-Study-Harmony-PS-2.pdf"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127.png"/></Relationships>
</file>

<file path=ppt/slides/_rels/slide8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hyperlink" Target="https://heas.health.vic.gov.au/wp-content/uploads/2023/04/SCH_Canteen-meal-ideas_Aug2024.pdf" TargetMode="External"/><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129.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40EA2-160E-4A5A-8DF2-BBAC7C92AB41}"/>
              </a:ext>
            </a:extLst>
          </p:cNvPr>
          <p:cNvSpPr>
            <a:spLocks noGrp="1"/>
          </p:cNvSpPr>
          <p:nvPr>
            <p:ph type="ctrTitle"/>
          </p:nvPr>
        </p:nvSpPr>
        <p:spPr>
          <a:xfrm>
            <a:off x="1524000" y="422081"/>
            <a:ext cx="9144000" cy="1771346"/>
          </a:xfrm>
        </p:spPr>
        <p:txBody>
          <a:bodyPr>
            <a:normAutofit/>
          </a:bodyPr>
          <a:lstStyle/>
          <a:p>
            <a:r>
              <a:rPr lang="en-AU" dirty="0"/>
              <a:t>Designing food for healthy eating</a:t>
            </a:r>
          </a:p>
        </p:txBody>
      </p:sp>
      <p:sp>
        <p:nvSpPr>
          <p:cNvPr id="3" name="Subtitle 2">
            <a:extLst>
              <a:ext uri="{FF2B5EF4-FFF2-40B4-BE49-F238E27FC236}">
                <a16:creationId xmlns:a16="http://schemas.microsoft.com/office/drawing/2014/main" id="{97512B23-F885-015C-02A4-D964E1025C0F}"/>
              </a:ext>
            </a:extLst>
          </p:cNvPr>
          <p:cNvSpPr>
            <a:spLocks noGrp="1"/>
          </p:cNvSpPr>
          <p:nvPr>
            <p:ph type="subTitle" idx="1"/>
          </p:nvPr>
        </p:nvSpPr>
        <p:spPr>
          <a:xfrm>
            <a:off x="1524000" y="3602038"/>
            <a:ext cx="9144000" cy="1771346"/>
          </a:xfrm>
        </p:spPr>
        <p:txBody>
          <a:bodyPr>
            <a:normAutofit lnSpcReduction="10000"/>
          </a:bodyPr>
          <a:lstStyle/>
          <a:p>
            <a:r>
              <a:rPr lang="en-AU" dirty="0"/>
              <a:t>Food and nutrition unit</a:t>
            </a:r>
          </a:p>
          <a:p>
            <a:endParaRPr lang="en-AU" dirty="0"/>
          </a:p>
          <a:p>
            <a:r>
              <a:rPr lang="en-AU" b="1" dirty="0"/>
              <a:t>Year 4</a:t>
            </a:r>
          </a:p>
        </p:txBody>
      </p:sp>
      <p:pic>
        <p:nvPicPr>
          <p:cNvPr id="6" name="Picture 5">
            <a:extLst>
              <a:ext uri="{FF2B5EF4-FFF2-40B4-BE49-F238E27FC236}">
                <a16:creationId xmlns:a16="http://schemas.microsoft.com/office/drawing/2014/main" id="{E689412F-85F3-F6B6-8A25-109FB139D4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998" y="4398529"/>
            <a:ext cx="3794414" cy="2383466"/>
          </a:xfrm>
          <a:prstGeom prst="rect">
            <a:avLst/>
          </a:prstGeom>
        </p:spPr>
      </p:pic>
      <p:pic>
        <p:nvPicPr>
          <p:cNvPr id="10" name="Picture 9">
            <a:extLst>
              <a:ext uri="{FF2B5EF4-FFF2-40B4-BE49-F238E27FC236}">
                <a16:creationId xmlns:a16="http://schemas.microsoft.com/office/drawing/2014/main" id="{F2E2EC7D-1BDD-A18B-409A-E55ACE25F0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5479" y="5373384"/>
            <a:ext cx="2963888" cy="1351230"/>
          </a:xfrm>
          <a:prstGeom prst="rect">
            <a:avLst/>
          </a:prstGeom>
        </p:spPr>
      </p:pic>
    </p:spTree>
    <p:extLst>
      <p:ext uri="{BB962C8B-B14F-4D97-AF65-F5344CB8AC3E}">
        <p14:creationId xmlns:p14="http://schemas.microsoft.com/office/powerpoint/2010/main" val="3629071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B789063-2230-C5B3-DA7E-61D40096B0EA}"/>
              </a:ext>
            </a:extLst>
          </p:cNvPr>
          <p:cNvSpPr/>
          <p:nvPr/>
        </p:nvSpPr>
        <p:spPr>
          <a:xfrm>
            <a:off x="3541486" y="711199"/>
            <a:ext cx="4702628"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Food from animals</a:t>
            </a:r>
          </a:p>
        </p:txBody>
      </p:sp>
      <p:sp>
        <p:nvSpPr>
          <p:cNvPr id="5" name="Rectangle: Rounded Corners 4">
            <a:extLst>
              <a:ext uri="{FF2B5EF4-FFF2-40B4-BE49-F238E27FC236}">
                <a16:creationId xmlns:a16="http://schemas.microsoft.com/office/drawing/2014/main" id="{71EA4CBA-9DCA-868D-E4A8-DC7EE4F009F5}"/>
              </a:ext>
            </a:extLst>
          </p:cNvPr>
          <p:cNvSpPr/>
          <p:nvPr/>
        </p:nvSpPr>
        <p:spPr>
          <a:xfrm>
            <a:off x="164093" y="3996856"/>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Dairy cow – produces milk for foods like milk, cheese, yoghurt</a:t>
            </a:r>
          </a:p>
        </p:txBody>
      </p:sp>
      <p:sp>
        <p:nvSpPr>
          <p:cNvPr id="6" name="Rectangle: Rounded Corners 5">
            <a:extLst>
              <a:ext uri="{FF2B5EF4-FFF2-40B4-BE49-F238E27FC236}">
                <a16:creationId xmlns:a16="http://schemas.microsoft.com/office/drawing/2014/main" id="{981FABF2-0845-DF11-DD0A-3B022B53D8B8}"/>
              </a:ext>
            </a:extLst>
          </p:cNvPr>
          <p:cNvSpPr/>
          <p:nvPr/>
        </p:nvSpPr>
        <p:spPr>
          <a:xfrm>
            <a:off x="4206865" y="3990041"/>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Chickens – for chicken meat, eggs</a:t>
            </a:r>
          </a:p>
        </p:txBody>
      </p:sp>
      <p:sp>
        <p:nvSpPr>
          <p:cNvPr id="7" name="Rectangle: Rounded Corners 6">
            <a:extLst>
              <a:ext uri="{FF2B5EF4-FFF2-40B4-BE49-F238E27FC236}">
                <a16:creationId xmlns:a16="http://schemas.microsoft.com/office/drawing/2014/main" id="{6F996654-5D3B-37F4-B4A3-8E73F4538C66}"/>
              </a:ext>
            </a:extLst>
          </p:cNvPr>
          <p:cNvSpPr/>
          <p:nvPr/>
        </p:nvSpPr>
        <p:spPr>
          <a:xfrm>
            <a:off x="8244114" y="3996856"/>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Beef cattle – for meat</a:t>
            </a:r>
          </a:p>
        </p:txBody>
      </p:sp>
      <p:pic>
        <p:nvPicPr>
          <p:cNvPr id="8" name="Picture 7">
            <a:extLst>
              <a:ext uri="{FF2B5EF4-FFF2-40B4-BE49-F238E27FC236}">
                <a16:creationId xmlns:a16="http://schemas.microsoft.com/office/drawing/2014/main" id="{8747B0F7-4BFF-7AB4-5624-C0DA98DA58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3000" y="2168610"/>
            <a:ext cx="2563366" cy="1627718"/>
          </a:xfrm>
          <a:prstGeom prst="rect">
            <a:avLst/>
          </a:prstGeom>
        </p:spPr>
      </p:pic>
      <p:pic>
        <p:nvPicPr>
          <p:cNvPr id="9" name="Picture 8">
            <a:extLst>
              <a:ext uri="{FF2B5EF4-FFF2-40B4-BE49-F238E27FC236}">
                <a16:creationId xmlns:a16="http://schemas.microsoft.com/office/drawing/2014/main" id="{C72873BA-A452-F79B-0BED-262B730958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4205" y="5176551"/>
            <a:ext cx="641841" cy="864492"/>
          </a:xfrm>
          <a:prstGeom prst="rect">
            <a:avLst/>
          </a:prstGeom>
        </p:spPr>
      </p:pic>
      <p:pic>
        <p:nvPicPr>
          <p:cNvPr id="10" name="Picture 9">
            <a:extLst>
              <a:ext uri="{FF2B5EF4-FFF2-40B4-BE49-F238E27FC236}">
                <a16:creationId xmlns:a16="http://schemas.microsoft.com/office/drawing/2014/main" id="{D6D77C76-D292-43D7-2DF9-41210EEB928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4796" y="5448399"/>
            <a:ext cx="735316" cy="964757"/>
          </a:xfrm>
          <a:prstGeom prst="rect">
            <a:avLst/>
          </a:prstGeom>
        </p:spPr>
      </p:pic>
      <p:pic>
        <p:nvPicPr>
          <p:cNvPr id="11" name="Picture 10">
            <a:extLst>
              <a:ext uri="{FF2B5EF4-FFF2-40B4-BE49-F238E27FC236}">
                <a16:creationId xmlns:a16="http://schemas.microsoft.com/office/drawing/2014/main" id="{9C442551-EE9D-46F5-C6CD-09578EFD30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38862" y="5074930"/>
            <a:ext cx="1054870" cy="1067734"/>
          </a:xfrm>
          <a:prstGeom prst="rect">
            <a:avLst/>
          </a:prstGeom>
        </p:spPr>
      </p:pic>
      <p:pic>
        <p:nvPicPr>
          <p:cNvPr id="12" name="Picture 11">
            <a:extLst>
              <a:ext uri="{FF2B5EF4-FFF2-40B4-BE49-F238E27FC236}">
                <a16:creationId xmlns:a16="http://schemas.microsoft.com/office/drawing/2014/main" id="{0F355FB0-DF37-5234-1CCA-2B136491163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06865" y="5074930"/>
            <a:ext cx="1271737" cy="732746"/>
          </a:xfrm>
          <a:prstGeom prst="rect">
            <a:avLst/>
          </a:prstGeom>
        </p:spPr>
      </p:pic>
      <p:pic>
        <p:nvPicPr>
          <p:cNvPr id="13" name="Picture 12">
            <a:extLst>
              <a:ext uri="{FF2B5EF4-FFF2-40B4-BE49-F238E27FC236}">
                <a16:creationId xmlns:a16="http://schemas.microsoft.com/office/drawing/2014/main" id="{043388C4-1146-B2E4-1A42-E9EB37B8C34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6000" y="5036410"/>
            <a:ext cx="993254" cy="771266"/>
          </a:xfrm>
          <a:prstGeom prst="rect">
            <a:avLst/>
          </a:prstGeom>
        </p:spPr>
      </p:pic>
      <p:pic>
        <p:nvPicPr>
          <p:cNvPr id="14" name="Picture 13">
            <a:extLst>
              <a:ext uri="{FF2B5EF4-FFF2-40B4-BE49-F238E27FC236}">
                <a16:creationId xmlns:a16="http://schemas.microsoft.com/office/drawing/2014/main" id="{73AB6E4B-C863-6D4C-DA27-600CE8440A1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244114" y="5027250"/>
            <a:ext cx="854037" cy="581547"/>
          </a:xfrm>
          <a:prstGeom prst="rect">
            <a:avLst/>
          </a:prstGeom>
        </p:spPr>
      </p:pic>
      <p:pic>
        <p:nvPicPr>
          <p:cNvPr id="16" name="Picture 15">
            <a:extLst>
              <a:ext uri="{FF2B5EF4-FFF2-40B4-BE49-F238E27FC236}">
                <a16:creationId xmlns:a16="http://schemas.microsoft.com/office/drawing/2014/main" id="{189FDF5F-5216-F851-ABB3-B8FC69A434E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326585" y="5074930"/>
            <a:ext cx="1104653" cy="732746"/>
          </a:xfrm>
          <a:prstGeom prst="rect">
            <a:avLst/>
          </a:prstGeom>
        </p:spPr>
      </p:pic>
      <p:pic>
        <p:nvPicPr>
          <p:cNvPr id="18" name="Picture 17">
            <a:extLst>
              <a:ext uri="{FF2B5EF4-FFF2-40B4-BE49-F238E27FC236}">
                <a16:creationId xmlns:a16="http://schemas.microsoft.com/office/drawing/2014/main" id="{1039EFEB-85B5-496F-958F-5F348C88054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271620" y="2168610"/>
            <a:ext cx="1011669" cy="1732752"/>
          </a:xfrm>
          <a:prstGeom prst="rect">
            <a:avLst/>
          </a:prstGeom>
        </p:spPr>
      </p:pic>
      <p:pic>
        <p:nvPicPr>
          <p:cNvPr id="19" name="Picture 18">
            <a:extLst>
              <a:ext uri="{FF2B5EF4-FFF2-40B4-BE49-F238E27FC236}">
                <a16:creationId xmlns:a16="http://schemas.microsoft.com/office/drawing/2014/main" id="{86753929-0DC5-0A2C-99BA-0E013711F0C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886761" y="2200006"/>
            <a:ext cx="1476988" cy="1658255"/>
          </a:xfrm>
          <a:prstGeom prst="rect">
            <a:avLst/>
          </a:prstGeom>
        </p:spPr>
      </p:pic>
    </p:spTree>
    <p:extLst>
      <p:ext uri="{BB962C8B-B14F-4D97-AF65-F5344CB8AC3E}">
        <p14:creationId xmlns:p14="http://schemas.microsoft.com/office/powerpoint/2010/main" val="3090381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49F65-1D5B-4118-2528-CEDD40C480E7}"/>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1CD9F18-F657-5119-0B76-80C14AF6DA0E}"/>
              </a:ext>
            </a:extLst>
          </p:cNvPr>
          <p:cNvSpPr/>
          <p:nvPr/>
        </p:nvSpPr>
        <p:spPr>
          <a:xfrm>
            <a:off x="3541486" y="711199"/>
            <a:ext cx="4702628"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Food from animals</a:t>
            </a:r>
          </a:p>
        </p:txBody>
      </p:sp>
      <p:sp>
        <p:nvSpPr>
          <p:cNvPr id="5" name="Rectangle: Rounded Corners 4">
            <a:extLst>
              <a:ext uri="{FF2B5EF4-FFF2-40B4-BE49-F238E27FC236}">
                <a16:creationId xmlns:a16="http://schemas.microsoft.com/office/drawing/2014/main" id="{8C15A278-A98B-C420-83FB-25CC34651E9F}"/>
              </a:ext>
            </a:extLst>
          </p:cNvPr>
          <p:cNvSpPr/>
          <p:nvPr/>
        </p:nvSpPr>
        <p:spPr>
          <a:xfrm>
            <a:off x="164093" y="3996856"/>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Fish – for fish fillets, crumbed fish, canned fish</a:t>
            </a:r>
          </a:p>
        </p:txBody>
      </p:sp>
      <p:sp>
        <p:nvSpPr>
          <p:cNvPr id="6" name="Rectangle: Rounded Corners 5">
            <a:extLst>
              <a:ext uri="{FF2B5EF4-FFF2-40B4-BE49-F238E27FC236}">
                <a16:creationId xmlns:a16="http://schemas.microsoft.com/office/drawing/2014/main" id="{09B0E28E-8622-69D8-E192-0E4FA7B748A5}"/>
              </a:ext>
            </a:extLst>
          </p:cNvPr>
          <p:cNvSpPr/>
          <p:nvPr/>
        </p:nvSpPr>
        <p:spPr>
          <a:xfrm>
            <a:off x="4206865" y="3990041"/>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Pig – for meat (pork)</a:t>
            </a:r>
          </a:p>
        </p:txBody>
      </p:sp>
      <p:sp>
        <p:nvSpPr>
          <p:cNvPr id="7" name="Rectangle: Rounded Corners 6">
            <a:extLst>
              <a:ext uri="{FF2B5EF4-FFF2-40B4-BE49-F238E27FC236}">
                <a16:creationId xmlns:a16="http://schemas.microsoft.com/office/drawing/2014/main" id="{FE1465AC-0399-ECE7-18EF-EB4C4FEA4EAD}"/>
              </a:ext>
            </a:extLst>
          </p:cNvPr>
          <p:cNvSpPr/>
          <p:nvPr/>
        </p:nvSpPr>
        <p:spPr>
          <a:xfrm>
            <a:off x="8244114" y="3996856"/>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Sheep – for meat and milk</a:t>
            </a:r>
          </a:p>
        </p:txBody>
      </p:sp>
      <p:pic>
        <p:nvPicPr>
          <p:cNvPr id="3" name="Picture 2">
            <a:extLst>
              <a:ext uri="{FF2B5EF4-FFF2-40B4-BE49-F238E27FC236}">
                <a16:creationId xmlns:a16="http://schemas.microsoft.com/office/drawing/2014/main" id="{AB7D9DC2-51F6-3FC6-F77C-7992371DF7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733" y="2689674"/>
            <a:ext cx="3138540" cy="972831"/>
          </a:xfrm>
          <a:prstGeom prst="rect">
            <a:avLst/>
          </a:prstGeom>
        </p:spPr>
      </p:pic>
      <p:pic>
        <p:nvPicPr>
          <p:cNvPr id="17" name="Picture 16">
            <a:extLst>
              <a:ext uri="{FF2B5EF4-FFF2-40B4-BE49-F238E27FC236}">
                <a16:creationId xmlns:a16="http://schemas.microsoft.com/office/drawing/2014/main" id="{850461B8-91BE-A68A-7E28-93DCC6C90A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25145" y="2125797"/>
            <a:ext cx="2704620" cy="1742400"/>
          </a:xfrm>
          <a:prstGeom prst="rect">
            <a:avLst/>
          </a:prstGeom>
        </p:spPr>
      </p:pic>
      <p:pic>
        <p:nvPicPr>
          <p:cNvPr id="21" name="Picture 20">
            <a:extLst>
              <a:ext uri="{FF2B5EF4-FFF2-40B4-BE49-F238E27FC236}">
                <a16:creationId xmlns:a16="http://schemas.microsoft.com/office/drawing/2014/main" id="{C9B5AB0B-648A-508B-FA9F-436DBD5262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85295" y="2125797"/>
            <a:ext cx="2458818" cy="1742400"/>
          </a:xfrm>
          <a:prstGeom prst="rect">
            <a:avLst/>
          </a:prstGeom>
        </p:spPr>
      </p:pic>
      <p:pic>
        <p:nvPicPr>
          <p:cNvPr id="22" name="Picture 21">
            <a:extLst>
              <a:ext uri="{FF2B5EF4-FFF2-40B4-BE49-F238E27FC236}">
                <a16:creationId xmlns:a16="http://schemas.microsoft.com/office/drawing/2014/main" id="{26FFB721-39E3-C3C8-2C6D-CB39269C97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6033" y="5565003"/>
            <a:ext cx="1111958" cy="823432"/>
          </a:xfrm>
          <a:prstGeom prst="rect">
            <a:avLst/>
          </a:prstGeom>
        </p:spPr>
      </p:pic>
      <p:pic>
        <p:nvPicPr>
          <p:cNvPr id="23" name="Picture 22">
            <a:extLst>
              <a:ext uri="{FF2B5EF4-FFF2-40B4-BE49-F238E27FC236}">
                <a16:creationId xmlns:a16="http://schemas.microsoft.com/office/drawing/2014/main" id="{D6FCEF9C-4C3D-BB93-49CC-A38EEAAB127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94571" y="5176551"/>
            <a:ext cx="1209842" cy="1239402"/>
          </a:xfrm>
          <a:prstGeom prst="rect">
            <a:avLst/>
          </a:prstGeom>
        </p:spPr>
      </p:pic>
      <p:pic>
        <p:nvPicPr>
          <p:cNvPr id="24" name="Picture 23">
            <a:extLst>
              <a:ext uri="{FF2B5EF4-FFF2-40B4-BE49-F238E27FC236}">
                <a16:creationId xmlns:a16="http://schemas.microsoft.com/office/drawing/2014/main" id="{5020722A-EBF1-298D-3F7F-141B50E9E62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23970" y="5130115"/>
            <a:ext cx="1209841" cy="1258320"/>
          </a:xfrm>
          <a:prstGeom prst="rect">
            <a:avLst/>
          </a:prstGeom>
        </p:spPr>
      </p:pic>
      <p:pic>
        <p:nvPicPr>
          <p:cNvPr id="25" name="Picture 24">
            <a:extLst>
              <a:ext uri="{FF2B5EF4-FFF2-40B4-BE49-F238E27FC236}">
                <a16:creationId xmlns:a16="http://schemas.microsoft.com/office/drawing/2014/main" id="{22307AF0-A207-1D3B-9F04-FA382D5971E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48576" y="5176551"/>
            <a:ext cx="1748853" cy="1260000"/>
          </a:xfrm>
          <a:prstGeom prst="rect">
            <a:avLst/>
          </a:prstGeom>
        </p:spPr>
      </p:pic>
    </p:spTree>
    <p:extLst>
      <p:ext uri="{BB962C8B-B14F-4D97-AF65-F5344CB8AC3E}">
        <p14:creationId xmlns:p14="http://schemas.microsoft.com/office/powerpoint/2010/main" val="669192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7FFA-DE53-8914-3A64-656DB5E4C523}"/>
              </a:ext>
            </a:extLst>
          </p:cNvPr>
          <p:cNvSpPr>
            <a:spLocks noGrp="1"/>
          </p:cNvSpPr>
          <p:nvPr>
            <p:ph type="title"/>
          </p:nvPr>
        </p:nvSpPr>
        <p:spPr/>
        <p:txBody>
          <a:bodyPr/>
          <a:lstStyle/>
          <a:p>
            <a:r>
              <a:rPr lang="en-AU" dirty="0"/>
              <a:t>Food processing</a:t>
            </a:r>
          </a:p>
        </p:txBody>
      </p:sp>
      <p:sp>
        <p:nvSpPr>
          <p:cNvPr id="3" name="Content Placeholder 2">
            <a:extLst>
              <a:ext uri="{FF2B5EF4-FFF2-40B4-BE49-F238E27FC236}">
                <a16:creationId xmlns:a16="http://schemas.microsoft.com/office/drawing/2014/main" id="{C04532F8-5CC2-D501-7372-DFF13142CB28}"/>
              </a:ext>
            </a:extLst>
          </p:cNvPr>
          <p:cNvSpPr>
            <a:spLocks noGrp="1"/>
          </p:cNvSpPr>
          <p:nvPr>
            <p:ph idx="1"/>
          </p:nvPr>
        </p:nvSpPr>
        <p:spPr/>
        <p:txBody>
          <a:bodyPr/>
          <a:lstStyle/>
          <a:p>
            <a:r>
              <a:rPr lang="en-AU" kern="100" dirty="0">
                <a:ea typeface="Aptos" panose="020B0004020202020204" pitchFamily="34" charset="0"/>
              </a:rPr>
              <a:t>All food that is reared (animals) or grown (like fruits and vegetables), are processed.</a:t>
            </a:r>
          </a:p>
          <a:p>
            <a:r>
              <a:rPr lang="en-AU" kern="100" dirty="0"/>
              <a:t>Some foods are processed more than others.</a:t>
            </a:r>
          </a:p>
          <a:p>
            <a:r>
              <a:rPr lang="en-AU" kern="100" dirty="0"/>
              <a:t>Different equipment is used when processing food.</a:t>
            </a:r>
            <a:endParaRPr lang="en-AU" dirty="0"/>
          </a:p>
          <a:p>
            <a:endParaRPr lang="en-AU" dirty="0"/>
          </a:p>
        </p:txBody>
      </p:sp>
    </p:spTree>
    <p:extLst>
      <p:ext uri="{BB962C8B-B14F-4D97-AF65-F5344CB8AC3E}">
        <p14:creationId xmlns:p14="http://schemas.microsoft.com/office/powerpoint/2010/main" val="2326576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24555-6C1A-1346-1613-22F9792873D0}"/>
              </a:ext>
            </a:extLst>
          </p:cNvPr>
          <p:cNvSpPr>
            <a:spLocks noGrp="1"/>
          </p:cNvSpPr>
          <p:nvPr>
            <p:ph type="title"/>
          </p:nvPr>
        </p:nvSpPr>
        <p:spPr/>
        <p:txBody>
          <a:bodyPr/>
          <a:lstStyle/>
          <a:p>
            <a:r>
              <a:rPr lang="en-AU" dirty="0"/>
              <a:t>Milk from the farm to the supermarket</a:t>
            </a:r>
          </a:p>
        </p:txBody>
      </p:sp>
      <p:pic>
        <p:nvPicPr>
          <p:cNvPr id="3" name="Online Media 2" title="How It's Made: Milk">
            <a:hlinkClick r:id="" action="ppaction://media"/>
            <a:extLst>
              <a:ext uri="{FF2B5EF4-FFF2-40B4-BE49-F238E27FC236}">
                <a16:creationId xmlns:a16="http://schemas.microsoft.com/office/drawing/2014/main" id="{66F7EA9E-A82A-553B-462A-56CA5F69C5AA}"/>
              </a:ext>
            </a:extLst>
          </p:cNvPr>
          <p:cNvPicPr>
            <a:picLocks noRot="1" noChangeAspect="1"/>
          </p:cNvPicPr>
          <p:nvPr>
            <a:videoFile r:link="rId1"/>
          </p:nvPr>
        </p:nvPicPr>
        <p:blipFill>
          <a:blip r:embed="rId4"/>
          <a:stretch>
            <a:fillRect/>
          </a:stretch>
        </p:blipFill>
        <p:spPr>
          <a:xfrm>
            <a:off x="1445741" y="1295021"/>
            <a:ext cx="8759310" cy="4945141"/>
          </a:xfrm>
          <a:prstGeom prst="rect">
            <a:avLst/>
          </a:prstGeom>
        </p:spPr>
      </p:pic>
    </p:spTree>
    <p:extLst>
      <p:ext uri="{BB962C8B-B14F-4D97-AF65-F5344CB8AC3E}">
        <p14:creationId xmlns:p14="http://schemas.microsoft.com/office/powerpoint/2010/main" val="256624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EDF4F-9283-9DD2-43DF-55E5BAED4E2A}"/>
              </a:ext>
            </a:extLst>
          </p:cNvPr>
          <p:cNvSpPr>
            <a:spLocks noGrp="1"/>
          </p:cNvSpPr>
          <p:nvPr>
            <p:ph type="title"/>
          </p:nvPr>
        </p:nvSpPr>
        <p:spPr>
          <a:xfrm>
            <a:off x="838200" y="49428"/>
            <a:ext cx="10515600" cy="926757"/>
          </a:xfrm>
        </p:spPr>
        <p:txBody>
          <a:bodyPr/>
          <a:lstStyle/>
          <a:p>
            <a:r>
              <a:rPr lang="en-AU" dirty="0"/>
              <a:t>Bottled milk: farm to supermarket</a:t>
            </a:r>
          </a:p>
        </p:txBody>
      </p:sp>
      <p:sp>
        <p:nvSpPr>
          <p:cNvPr id="4" name="Rectangle: Rounded Corners 3">
            <a:extLst>
              <a:ext uri="{FF2B5EF4-FFF2-40B4-BE49-F238E27FC236}">
                <a16:creationId xmlns:a16="http://schemas.microsoft.com/office/drawing/2014/main" id="{AB128A36-C2A0-E5A5-9C31-D6B13F7E1A50}"/>
              </a:ext>
            </a:extLst>
          </p:cNvPr>
          <p:cNvSpPr/>
          <p:nvPr/>
        </p:nvSpPr>
        <p:spPr>
          <a:xfrm>
            <a:off x="93425" y="2287593"/>
            <a:ext cx="2525518" cy="373311"/>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1. The dairy cows are kept on a farm</a:t>
            </a:r>
          </a:p>
        </p:txBody>
      </p:sp>
      <p:sp>
        <p:nvSpPr>
          <p:cNvPr id="5" name="Rectangle: Rounded Corners 4">
            <a:extLst>
              <a:ext uri="{FF2B5EF4-FFF2-40B4-BE49-F238E27FC236}">
                <a16:creationId xmlns:a16="http://schemas.microsoft.com/office/drawing/2014/main" id="{ECF85F3C-4473-4EE0-8625-0C3D2F4E1E89}"/>
              </a:ext>
            </a:extLst>
          </p:cNvPr>
          <p:cNvSpPr/>
          <p:nvPr/>
        </p:nvSpPr>
        <p:spPr>
          <a:xfrm>
            <a:off x="3324046" y="2308006"/>
            <a:ext cx="2761646" cy="39906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2. The cows are milked on the farm</a:t>
            </a:r>
          </a:p>
        </p:txBody>
      </p:sp>
      <p:sp>
        <p:nvSpPr>
          <p:cNvPr id="6" name="Rectangle: Rounded Corners 5">
            <a:extLst>
              <a:ext uri="{FF2B5EF4-FFF2-40B4-BE49-F238E27FC236}">
                <a16:creationId xmlns:a16="http://schemas.microsoft.com/office/drawing/2014/main" id="{FFCF5D88-A19A-8D55-72EF-D2DE6A4EB7B1}"/>
              </a:ext>
            </a:extLst>
          </p:cNvPr>
          <p:cNvSpPr/>
          <p:nvPr/>
        </p:nvSpPr>
        <p:spPr>
          <a:xfrm>
            <a:off x="10032642" y="2707073"/>
            <a:ext cx="1822836" cy="351333"/>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4. The milk is tested</a:t>
            </a:r>
          </a:p>
        </p:txBody>
      </p:sp>
      <p:sp>
        <p:nvSpPr>
          <p:cNvPr id="7" name="Arrow: Right 6">
            <a:extLst>
              <a:ext uri="{FF2B5EF4-FFF2-40B4-BE49-F238E27FC236}">
                <a16:creationId xmlns:a16="http://schemas.microsoft.com/office/drawing/2014/main" id="{E484B97F-AAC4-DDEA-9B18-6C788614CE89}"/>
              </a:ext>
            </a:extLst>
          </p:cNvPr>
          <p:cNvSpPr/>
          <p:nvPr/>
        </p:nvSpPr>
        <p:spPr>
          <a:xfrm>
            <a:off x="2271805" y="1382154"/>
            <a:ext cx="657901" cy="331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row: Right 7">
            <a:extLst>
              <a:ext uri="{FF2B5EF4-FFF2-40B4-BE49-F238E27FC236}">
                <a16:creationId xmlns:a16="http://schemas.microsoft.com/office/drawing/2014/main" id="{C0CEB433-3C90-AC69-8E48-493CEAB50C0C}"/>
              </a:ext>
            </a:extLst>
          </p:cNvPr>
          <p:cNvSpPr/>
          <p:nvPr/>
        </p:nvSpPr>
        <p:spPr>
          <a:xfrm>
            <a:off x="6189687" y="1422309"/>
            <a:ext cx="657901" cy="331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rrow: Right 11">
            <a:extLst>
              <a:ext uri="{FF2B5EF4-FFF2-40B4-BE49-F238E27FC236}">
                <a16:creationId xmlns:a16="http://schemas.microsoft.com/office/drawing/2014/main" id="{AE7D62CE-3D97-EA67-2321-7ED7672E257C}"/>
              </a:ext>
            </a:extLst>
          </p:cNvPr>
          <p:cNvSpPr/>
          <p:nvPr/>
        </p:nvSpPr>
        <p:spPr>
          <a:xfrm rot="5400000">
            <a:off x="10625160" y="3321079"/>
            <a:ext cx="657901" cy="331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Rounded Corners 12">
            <a:extLst>
              <a:ext uri="{FF2B5EF4-FFF2-40B4-BE49-F238E27FC236}">
                <a16:creationId xmlns:a16="http://schemas.microsoft.com/office/drawing/2014/main" id="{2C027F4C-1A18-2560-A512-67927BFED44F}"/>
              </a:ext>
            </a:extLst>
          </p:cNvPr>
          <p:cNvSpPr/>
          <p:nvPr/>
        </p:nvSpPr>
        <p:spPr>
          <a:xfrm>
            <a:off x="6546427" y="2361662"/>
            <a:ext cx="2443027" cy="457738"/>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3. Tankers transport the milk to processing plant</a:t>
            </a:r>
          </a:p>
        </p:txBody>
      </p:sp>
      <p:sp>
        <p:nvSpPr>
          <p:cNvPr id="15" name="Arrow: Right 14">
            <a:extLst>
              <a:ext uri="{FF2B5EF4-FFF2-40B4-BE49-F238E27FC236}">
                <a16:creationId xmlns:a16="http://schemas.microsoft.com/office/drawing/2014/main" id="{F205BA57-537E-5B6A-7FDD-0D649ED2DC65}"/>
              </a:ext>
            </a:extLst>
          </p:cNvPr>
          <p:cNvSpPr/>
          <p:nvPr/>
        </p:nvSpPr>
        <p:spPr>
          <a:xfrm>
            <a:off x="9174328" y="1467028"/>
            <a:ext cx="531774" cy="351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Rounded Corners 15">
            <a:extLst>
              <a:ext uri="{FF2B5EF4-FFF2-40B4-BE49-F238E27FC236}">
                <a16:creationId xmlns:a16="http://schemas.microsoft.com/office/drawing/2014/main" id="{2616D7EA-7DC5-EE8F-EB9A-82C2276E52FB}"/>
              </a:ext>
            </a:extLst>
          </p:cNvPr>
          <p:cNvSpPr/>
          <p:nvPr/>
        </p:nvSpPr>
        <p:spPr>
          <a:xfrm>
            <a:off x="9543244" y="5937701"/>
            <a:ext cx="2392729" cy="527493"/>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5. The milk is pasteurised (heat treated)</a:t>
            </a:r>
          </a:p>
        </p:txBody>
      </p:sp>
      <p:sp>
        <p:nvSpPr>
          <p:cNvPr id="18" name="Arrow: Right 17">
            <a:extLst>
              <a:ext uri="{FF2B5EF4-FFF2-40B4-BE49-F238E27FC236}">
                <a16:creationId xmlns:a16="http://schemas.microsoft.com/office/drawing/2014/main" id="{18BF133C-D687-1250-648D-D2507C398749}"/>
              </a:ext>
            </a:extLst>
          </p:cNvPr>
          <p:cNvSpPr/>
          <p:nvPr/>
        </p:nvSpPr>
        <p:spPr>
          <a:xfrm rot="10800000">
            <a:off x="9174328" y="4640410"/>
            <a:ext cx="531774" cy="351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Rounded Corners 18">
            <a:extLst>
              <a:ext uri="{FF2B5EF4-FFF2-40B4-BE49-F238E27FC236}">
                <a16:creationId xmlns:a16="http://schemas.microsoft.com/office/drawing/2014/main" id="{A3D9E5F6-A438-1341-4E43-3418226243FA}"/>
              </a:ext>
            </a:extLst>
          </p:cNvPr>
          <p:cNvSpPr/>
          <p:nvPr/>
        </p:nvSpPr>
        <p:spPr>
          <a:xfrm>
            <a:off x="6670736" y="5966534"/>
            <a:ext cx="2392729" cy="527493"/>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6. The milk is homogenised</a:t>
            </a:r>
          </a:p>
        </p:txBody>
      </p:sp>
      <p:sp>
        <p:nvSpPr>
          <p:cNvPr id="20" name="Arrow: Right 19">
            <a:extLst>
              <a:ext uri="{FF2B5EF4-FFF2-40B4-BE49-F238E27FC236}">
                <a16:creationId xmlns:a16="http://schemas.microsoft.com/office/drawing/2014/main" id="{D945CD80-9273-8E5B-C2E0-4D35D938612B}"/>
              </a:ext>
            </a:extLst>
          </p:cNvPr>
          <p:cNvSpPr/>
          <p:nvPr/>
        </p:nvSpPr>
        <p:spPr>
          <a:xfrm rot="9834894">
            <a:off x="5220752" y="5370259"/>
            <a:ext cx="753534" cy="351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Arrow: Right 20">
            <a:extLst>
              <a:ext uri="{FF2B5EF4-FFF2-40B4-BE49-F238E27FC236}">
                <a16:creationId xmlns:a16="http://schemas.microsoft.com/office/drawing/2014/main" id="{CC8702E8-F412-A55F-78BC-E6C1ED21D569}"/>
              </a:ext>
            </a:extLst>
          </p:cNvPr>
          <p:cNvSpPr/>
          <p:nvPr/>
        </p:nvSpPr>
        <p:spPr>
          <a:xfrm rot="12033925">
            <a:off x="5294462" y="4519257"/>
            <a:ext cx="753534" cy="351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Rounded Corners 22">
            <a:extLst>
              <a:ext uri="{FF2B5EF4-FFF2-40B4-BE49-F238E27FC236}">
                <a16:creationId xmlns:a16="http://schemas.microsoft.com/office/drawing/2014/main" id="{B44B43FB-BBD7-8B67-57F0-770BD2ED2532}"/>
              </a:ext>
            </a:extLst>
          </p:cNvPr>
          <p:cNvSpPr/>
          <p:nvPr/>
        </p:nvSpPr>
        <p:spPr>
          <a:xfrm>
            <a:off x="272169" y="3429000"/>
            <a:ext cx="1448747" cy="76809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7. The milk is put in containers and transported</a:t>
            </a:r>
          </a:p>
        </p:txBody>
      </p:sp>
      <p:sp>
        <p:nvSpPr>
          <p:cNvPr id="27" name="Rectangle: Rounded Corners 26">
            <a:extLst>
              <a:ext uri="{FF2B5EF4-FFF2-40B4-BE49-F238E27FC236}">
                <a16:creationId xmlns:a16="http://schemas.microsoft.com/office/drawing/2014/main" id="{ED663C62-4EFF-187C-B0AB-1377F0C69F13}"/>
              </a:ext>
            </a:extLst>
          </p:cNvPr>
          <p:cNvSpPr/>
          <p:nvPr/>
        </p:nvSpPr>
        <p:spPr>
          <a:xfrm>
            <a:off x="131294" y="6318360"/>
            <a:ext cx="5561167" cy="351333"/>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8. Milk can also be used to make cheese, yoghurt and custard</a:t>
            </a:r>
          </a:p>
        </p:txBody>
      </p:sp>
      <p:pic>
        <p:nvPicPr>
          <p:cNvPr id="28" name="Picture 27">
            <a:extLst>
              <a:ext uri="{FF2B5EF4-FFF2-40B4-BE49-F238E27FC236}">
                <a16:creationId xmlns:a16="http://schemas.microsoft.com/office/drawing/2014/main" id="{EC8A278A-4915-3780-E66F-FC1B4BA094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867" y="1099305"/>
            <a:ext cx="1476359" cy="937476"/>
          </a:xfrm>
          <a:prstGeom prst="rect">
            <a:avLst/>
          </a:prstGeom>
        </p:spPr>
      </p:pic>
      <p:pic>
        <p:nvPicPr>
          <p:cNvPr id="30" name="Picture 29">
            <a:extLst>
              <a:ext uri="{FF2B5EF4-FFF2-40B4-BE49-F238E27FC236}">
                <a16:creationId xmlns:a16="http://schemas.microsoft.com/office/drawing/2014/main" id="{82041A4F-F051-DE10-36E9-E378C44FBA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06420" y="997095"/>
            <a:ext cx="1850649" cy="1183836"/>
          </a:xfrm>
          <a:prstGeom prst="rect">
            <a:avLst/>
          </a:prstGeom>
        </p:spPr>
      </p:pic>
      <p:pic>
        <p:nvPicPr>
          <p:cNvPr id="32" name="Picture 31">
            <a:extLst>
              <a:ext uri="{FF2B5EF4-FFF2-40B4-BE49-F238E27FC236}">
                <a16:creationId xmlns:a16="http://schemas.microsoft.com/office/drawing/2014/main" id="{7667213F-5FCD-BE44-0FE8-0E428929E7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32780" y="997095"/>
            <a:ext cx="1702057" cy="1184400"/>
          </a:xfrm>
          <a:prstGeom prst="rect">
            <a:avLst/>
          </a:prstGeom>
        </p:spPr>
      </p:pic>
      <p:pic>
        <p:nvPicPr>
          <p:cNvPr id="33" name="Picture 32">
            <a:extLst>
              <a:ext uri="{FF2B5EF4-FFF2-40B4-BE49-F238E27FC236}">
                <a16:creationId xmlns:a16="http://schemas.microsoft.com/office/drawing/2014/main" id="{64A252AF-68B5-66FD-7418-07DE728B553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027159" y="995593"/>
            <a:ext cx="1833801" cy="1541625"/>
          </a:xfrm>
          <a:prstGeom prst="rect">
            <a:avLst/>
          </a:prstGeom>
        </p:spPr>
      </p:pic>
      <p:pic>
        <p:nvPicPr>
          <p:cNvPr id="34" name="Picture 33">
            <a:extLst>
              <a:ext uri="{FF2B5EF4-FFF2-40B4-BE49-F238E27FC236}">
                <a16:creationId xmlns:a16="http://schemas.microsoft.com/office/drawing/2014/main" id="{E4B5113B-7227-82CC-B425-7F0038C28F3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032642" y="3987401"/>
            <a:ext cx="2039026" cy="1657350"/>
          </a:xfrm>
          <a:prstGeom prst="rect">
            <a:avLst/>
          </a:prstGeom>
        </p:spPr>
      </p:pic>
      <p:pic>
        <p:nvPicPr>
          <p:cNvPr id="35" name="Picture 34">
            <a:extLst>
              <a:ext uri="{FF2B5EF4-FFF2-40B4-BE49-F238E27FC236}">
                <a16:creationId xmlns:a16="http://schemas.microsoft.com/office/drawing/2014/main" id="{56D3F056-52C8-598E-BEC9-78051FB3A878}"/>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847588" y="4038601"/>
            <a:ext cx="2039026" cy="1743075"/>
          </a:xfrm>
          <a:prstGeom prst="rect">
            <a:avLst/>
          </a:prstGeom>
        </p:spPr>
      </p:pic>
      <p:pic>
        <p:nvPicPr>
          <p:cNvPr id="37" name="Picture 36">
            <a:extLst>
              <a:ext uri="{FF2B5EF4-FFF2-40B4-BE49-F238E27FC236}">
                <a16:creationId xmlns:a16="http://schemas.microsoft.com/office/drawing/2014/main" id="{5BA6576D-295A-B114-6716-3D86220010F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47457" y="2988076"/>
            <a:ext cx="2889266" cy="1794091"/>
          </a:xfrm>
          <a:prstGeom prst="rect">
            <a:avLst/>
          </a:prstGeom>
        </p:spPr>
      </p:pic>
      <p:pic>
        <p:nvPicPr>
          <p:cNvPr id="38" name="Picture 37">
            <a:extLst>
              <a:ext uri="{FF2B5EF4-FFF2-40B4-BE49-F238E27FC236}">
                <a16:creationId xmlns:a16="http://schemas.microsoft.com/office/drawing/2014/main" id="{EE51A58A-2CFE-7BB3-7233-E64CDEC58CC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21975" y="5126435"/>
            <a:ext cx="830392" cy="840519"/>
          </a:xfrm>
          <a:prstGeom prst="rect">
            <a:avLst/>
          </a:prstGeom>
        </p:spPr>
      </p:pic>
      <p:pic>
        <p:nvPicPr>
          <p:cNvPr id="39" name="Picture 38">
            <a:extLst>
              <a:ext uri="{FF2B5EF4-FFF2-40B4-BE49-F238E27FC236}">
                <a16:creationId xmlns:a16="http://schemas.microsoft.com/office/drawing/2014/main" id="{C7C24401-8643-C492-D2C6-49A0126F6B1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437062" y="5131155"/>
            <a:ext cx="663526" cy="842936"/>
          </a:xfrm>
          <a:prstGeom prst="rect">
            <a:avLst/>
          </a:prstGeom>
        </p:spPr>
      </p:pic>
      <p:pic>
        <p:nvPicPr>
          <p:cNvPr id="40" name="Picture 39">
            <a:extLst>
              <a:ext uri="{FF2B5EF4-FFF2-40B4-BE49-F238E27FC236}">
                <a16:creationId xmlns:a16="http://schemas.microsoft.com/office/drawing/2014/main" id="{4ACC4AC0-4D0A-3F89-5862-F947B63BD41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861965" y="5131155"/>
            <a:ext cx="945937" cy="842936"/>
          </a:xfrm>
          <a:prstGeom prst="rect">
            <a:avLst/>
          </a:prstGeom>
        </p:spPr>
      </p:pic>
    </p:spTree>
    <p:extLst>
      <p:ext uri="{BB962C8B-B14F-4D97-AF65-F5344CB8AC3E}">
        <p14:creationId xmlns:p14="http://schemas.microsoft.com/office/powerpoint/2010/main" val="152616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2" grpId="0" animBg="1"/>
      <p:bldP spid="13" grpId="0" animBg="1"/>
      <p:bldP spid="15" grpId="0" animBg="1"/>
      <p:bldP spid="16" grpId="0" animBg="1"/>
      <p:bldP spid="18" grpId="0" animBg="1"/>
      <p:bldP spid="19" grpId="0" animBg="1"/>
      <p:bldP spid="20" grpId="0" animBg="1"/>
      <p:bldP spid="21" grpId="0" animBg="1"/>
      <p:bldP spid="23"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BFC44-4DB7-9DFA-5716-50DB539D70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9EE1CB-4920-0367-DA34-55F9004649A6}"/>
              </a:ext>
            </a:extLst>
          </p:cNvPr>
          <p:cNvSpPr>
            <a:spLocks noGrp="1"/>
          </p:cNvSpPr>
          <p:nvPr>
            <p:ph type="title"/>
          </p:nvPr>
        </p:nvSpPr>
        <p:spPr>
          <a:xfrm>
            <a:off x="838200" y="49428"/>
            <a:ext cx="10515600" cy="926757"/>
          </a:xfrm>
        </p:spPr>
        <p:txBody>
          <a:bodyPr/>
          <a:lstStyle/>
          <a:p>
            <a:r>
              <a:rPr lang="en-AU" dirty="0"/>
              <a:t>Bread: farm to supermarket</a:t>
            </a:r>
          </a:p>
        </p:txBody>
      </p:sp>
      <p:sp>
        <p:nvSpPr>
          <p:cNvPr id="3" name="Rectangle: Rounded Corners 2">
            <a:extLst>
              <a:ext uri="{FF2B5EF4-FFF2-40B4-BE49-F238E27FC236}">
                <a16:creationId xmlns:a16="http://schemas.microsoft.com/office/drawing/2014/main" id="{1C5FAAA3-E2E5-F500-E7C5-4110F269AF03}"/>
              </a:ext>
            </a:extLst>
          </p:cNvPr>
          <p:cNvSpPr/>
          <p:nvPr/>
        </p:nvSpPr>
        <p:spPr>
          <a:xfrm>
            <a:off x="93425" y="2287593"/>
            <a:ext cx="2178380" cy="373311"/>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1. Wheat grown on a farm</a:t>
            </a:r>
          </a:p>
        </p:txBody>
      </p:sp>
      <p:sp>
        <p:nvSpPr>
          <p:cNvPr id="9" name="Rectangle: Rounded Corners 8">
            <a:extLst>
              <a:ext uri="{FF2B5EF4-FFF2-40B4-BE49-F238E27FC236}">
                <a16:creationId xmlns:a16="http://schemas.microsoft.com/office/drawing/2014/main" id="{FADB8E87-CB81-F4C7-0454-13BABBC8235B}"/>
              </a:ext>
            </a:extLst>
          </p:cNvPr>
          <p:cNvSpPr/>
          <p:nvPr/>
        </p:nvSpPr>
        <p:spPr>
          <a:xfrm>
            <a:off x="3319224" y="2381062"/>
            <a:ext cx="2776776" cy="457738"/>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2. The wheat is harvested with equipment</a:t>
            </a:r>
          </a:p>
        </p:txBody>
      </p:sp>
      <p:sp>
        <p:nvSpPr>
          <p:cNvPr id="10" name="Rectangle: Rounded Corners 9">
            <a:extLst>
              <a:ext uri="{FF2B5EF4-FFF2-40B4-BE49-F238E27FC236}">
                <a16:creationId xmlns:a16="http://schemas.microsoft.com/office/drawing/2014/main" id="{F3FC3257-3128-6A87-FACE-574BF856578A}"/>
              </a:ext>
            </a:extLst>
          </p:cNvPr>
          <p:cNvSpPr/>
          <p:nvPr/>
        </p:nvSpPr>
        <p:spPr>
          <a:xfrm>
            <a:off x="9807796" y="2545167"/>
            <a:ext cx="2039026" cy="457738"/>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4. The wheat is milled into flour</a:t>
            </a:r>
          </a:p>
        </p:txBody>
      </p:sp>
      <p:sp>
        <p:nvSpPr>
          <p:cNvPr id="11" name="Arrow: Right 10">
            <a:extLst>
              <a:ext uri="{FF2B5EF4-FFF2-40B4-BE49-F238E27FC236}">
                <a16:creationId xmlns:a16="http://schemas.microsoft.com/office/drawing/2014/main" id="{F782DAEE-5B67-3C09-637A-B0E7A6744C93}"/>
              </a:ext>
            </a:extLst>
          </p:cNvPr>
          <p:cNvSpPr/>
          <p:nvPr/>
        </p:nvSpPr>
        <p:spPr>
          <a:xfrm>
            <a:off x="2444803" y="1382154"/>
            <a:ext cx="657901" cy="331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Arrow: Right 13">
            <a:extLst>
              <a:ext uri="{FF2B5EF4-FFF2-40B4-BE49-F238E27FC236}">
                <a16:creationId xmlns:a16="http://schemas.microsoft.com/office/drawing/2014/main" id="{FA5C9BAD-D8D0-5C77-9C52-93D168AAE2E5}"/>
              </a:ext>
            </a:extLst>
          </p:cNvPr>
          <p:cNvSpPr/>
          <p:nvPr/>
        </p:nvSpPr>
        <p:spPr>
          <a:xfrm>
            <a:off x="5917834" y="1422309"/>
            <a:ext cx="657901" cy="331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Arrow: Right 16">
            <a:extLst>
              <a:ext uri="{FF2B5EF4-FFF2-40B4-BE49-F238E27FC236}">
                <a16:creationId xmlns:a16="http://schemas.microsoft.com/office/drawing/2014/main" id="{1251094D-C029-6EDD-B5C8-3065AA1ADDE9}"/>
              </a:ext>
            </a:extLst>
          </p:cNvPr>
          <p:cNvSpPr/>
          <p:nvPr/>
        </p:nvSpPr>
        <p:spPr>
          <a:xfrm rot="5400000">
            <a:off x="10625160" y="3321079"/>
            <a:ext cx="657901" cy="331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Rounded Corners 21">
            <a:extLst>
              <a:ext uri="{FF2B5EF4-FFF2-40B4-BE49-F238E27FC236}">
                <a16:creationId xmlns:a16="http://schemas.microsoft.com/office/drawing/2014/main" id="{F4547032-8BFE-DE54-0AB9-D2203161BCF9}"/>
              </a:ext>
            </a:extLst>
          </p:cNvPr>
          <p:cNvSpPr/>
          <p:nvPr/>
        </p:nvSpPr>
        <p:spPr>
          <a:xfrm>
            <a:off x="6546427" y="2361662"/>
            <a:ext cx="2443027" cy="457738"/>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3. The wheat is transported to a flour mill</a:t>
            </a:r>
          </a:p>
        </p:txBody>
      </p:sp>
      <p:sp>
        <p:nvSpPr>
          <p:cNvPr id="24" name="Arrow: Right 23">
            <a:extLst>
              <a:ext uri="{FF2B5EF4-FFF2-40B4-BE49-F238E27FC236}">
                <a16:creationId xmlns:a16="http://schemas.microsoft.com/office/drawing/2014/main" id="{A151121D-C1DF-FF83-0915-390BF7F74A60}"/>
              </a:ext>
            </a:extLst>
          </p:cNvPr>
          <p:cNvSpPr/>
          <p:nvPr/>
        </p:nvSpPr>
        <p:spPr>
          <a:xfrm>
            <a:off x="9136213" y="1467028"/>
            <a:ext cx="531774" cy="351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Rounded Corners 24">
            <a:extLst>
              <a:ext uri="{FF2B5EF4-FFF2-40B4-BE49-F238E27FC236}">
                <a16:creationId xmlns:a16="http://schemas.microsoft.com/office/drawing/2014/main" id="{AAFF7211-8092-48C2-84A1-FFF5B9A2A053}"/>
              </a:ext>
            </a:extLst>
          </p:cNvPr>
          <p:cNvSpPr/>
          <p:nvPr/>
        </p:nvSpPr>
        <p:spPr>
          <a:xfrm>
            <a:off x="9543244" y="5937701"/>
            <a:ext cx="2392729" cy="527493"/>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5. The flour is transported to a bakery</a:t>
            </a:r>
          </a:p>
        </p:txBody>
      </p:sp>
      <p:sp>
        <p:nvSpPr>
          <p:cNvPr id="26" name="Arrow: Right 25">
            <a:extLst>
              <a:ext uri="{FF2B5EF4-FFF2-40B4-BE49-F238E27FC236}">
                <a16:creationId xmlns:a16="http://schemas.microsoft.com/office/drawing/2014/main" id="{8B257E5B-241A-6CC2-C3BA-4449F1E708C4}"/>
              </a:ext>
            </a:extLst>
          </p:cNvPr>
          <p:cNvSpPr/>
          <p:nvPr/>
        </p:nvSpPr>
        <p:spPr>
          <a:xfrm rot="10800000">
            <a:off x="9022390" y="4640410"/>
            <a:ext cx="531774" cy="351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Rounded Corners 28">
            <a:extLst>
              <a:ext uri="{FF2B5EF4-FFF2-40B4-BE49-F238E27FC236}">
                <a16:creationId xmlns:a16="http://schemas.microsoft.com/office/drawing/2014/main" id="{A8BE8918-F32B-53FE-5A01-FE5B6E6022A8}"/>
              </a:ext>
            </a:extLst>
          </p:cNvPr>
          <p:cNvSpPr/>
          <p:nvPr/>
        </p:nvSpPr>
        <p:spPr>
          <a:xfrm>
            <a:off x="6344298" y="5937701"/>
            <a:ext cx="2392729" cy="527493"/>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6. The flour is mixed with other ingredients to make bread</a:t>
            </a:r>
          </a:p>
        </p:txBody>
      </p:sp>
      <p:sp>
        <p:nvSpPr>
          <p:cNvPr id="31" name="Rectangle: Rounded Corners 30">
            <a:extLst>
              <a:ext uri="{FF2B5EF4-FFF2-40B4-BE49-F238E27FC236}">
                <a16:creationId xmlns:a16="http://schemas.microsoft.com/office/drawing/2014/main" id="{8B8996D1-02DE-966E-0C88-013F0DBC6DA2}"/>
              </a:ext>
            </a:extLst>
          </p:cNvPr>
          <p:cNvSpPr/>
          <p:nvPr/>
        </p:nvSpPr>
        <p:spPr>
          <a:xfrm>
            <a:off x="241051" y="4382887"/>
            <a:ext cx="1448747" cy="76809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200" dirty="0">
                <a:latin typeface="Arial" panose="020B0604020202020204" pitchFamily="34" charset="0"/>
                <a:cs typeface="Arial" panose="020B0604020202020204" pitchFamily="34" charset="0"/>
              </a:rPr>
              <a:t>7. The bread is transported</a:t>
            </a:r>
          </a:p>
        </p:txBody>
      </p:sp>
      <p:sp>
        <p:nvSpPr>
          <p:cNvPr id="36" name="Arrow: Right 35">
            <a:extLst>
              <a:ext uri="{FF2B5EF4-FFF2-40B4-BE49-F238E27FC236}">
                <a16:creationId xmlns:a16="http://schemas.microsoft.com/office/drawing/2014/main" id="{E8C44462-F68E-4182-DF1E-5EA9DB806040}"/>
              </a:ext>
            </a:extLst>
          </p:cNvPr>
          <p:cNvSpPr/>
          <p:nvPr/>
        </p:nvSpPr>
        <p:spPr>
          <a:xfrm rot="10800000">
            <a:off x="5331332" y="4640410"/>
            <a:ext cx="531774" cy="3513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1" name="Picture 40">
            <a:extLst>
              <a:ext uri="{FF2B5EF4-FFF2-40B4-BE49-F238E27FC236}">
                <a16:creationId xmlns:a16="http://schemas.microsoft.com/office/drawing/2014/main" id="{A2F24B84-BDDD-2DD2-B63B-56F279CD76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654" y="950324"/>
            <a:ext cx="1864493" cy="1195291"/>
          </a:xfrm>
          <a:prstGeom prst="rect">
            <a:avLst/>
          </a:prstGeom>
        </p:spPr>
      </p:pic>
      <p:pic>
        <p:nvPicPr>
          <p:cNvPr id="45" name="Picture 44">
            <a:extLst>
              <a:ext uri="{FF2B5EF4-FFF2-40B4-BE49-F238E27FC236}">
                <a16:creationId xmlns:a16="http://schemas.microsoft.com/office/drawing/2014/main" id="{13576490-79F2-6E6F-1FBF-66EF1C283B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15874" y="950324"/>
            <a:ext cx="1994094" cy="1237024"/>
          </a:xfrm>
          <a:prstGeom prst="rect">
            <a:avLst/>
          </a:prstGeom>
        </p:spPr>
      </p:pic>
      <p:pic>
        <p:nvPicPr>
          <p:cNvPr id="47" name="Picture 46">
            <a:extLst>
              <a:ext uri="{FF2B5EF4-FFF2-40B4-BE49-F238E27FC236}">
                <a16:creationId xmlns:a16="http://schemas.microsoft.com/office/drawing/2014/main" id="{4D5DB32F-8EAE-24F7-EDE6-6EB996B218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6173" y="963254"/>
            <a:ext cx="2201854" cy="1195292"/>
          </a:xfrm>
          <a:prstGeom prst="rect">
            <a:avLst/>
          </a:prstGeom>
        </p:spPr>
      </p:pic>
      <p:pic>
        <p:nvPicPr>
          <p:cNvPr id="48" name="Picture 47">
            <a:extLst>
              <a:ext uri="{FF2B5EF4-FFF2-40B4-BE49-F238E27FC236}">
                <a16:creationId xmlns:a16="http://schemas.microsoft.com/office/drawing/2014/main" id="{E281C809-D690-F53D-C94C-61903BCF73E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774899" y="798922"/>
            <a:ext cx="2048867" cy="1388426"/>
          </a:xfrm>
          <a:prstGeom prst="rect">
            <a:avLst/>
          </a:prstGeom>
        </p:spPr>
      </p:pic>
      <p:pic>
        <p:nvPicPr>
          <p:cNvPr id="49" name="Picture 48">
            <a:extLst>
              <a:ext uri="{FF2B5EF4-FFF2-40B4-BE49-F238E27FC236}">
                <a16:creationId xmlns:a16="http://schemas.microsoft.com/office/drawing/2014/main" id="{B7DD6858-20C2-6B87-64FE-BFB3BFB18A1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716529" y="4038601"/>
            <a:ext cx="2188987" cy="1456671"/>
          </a:xfrm>
          <a:prstGeom prst="rect">
            <a:avLst/>
          </a:prstGeom>
        </p:spPr>
      </p:pic>
      <p:pic>
        <p:nvPicPr>
          <p:cNvPr id="51" name="Picture 50">
            <a:extLst>
              <a:ext uri="{FF2B5EF4-FFF2-40B4-BE49-F238E27FC236}">
                <a16:creationId xmlns:a16="http://schemas.microsoft.com/office/drawing/2014/main" id="{E2C51D77-BDF9-5409-009F-F3C0A8A2868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59141" y="4038601"/>
            <a:ext cx="2563045" cy="1458000"/>
          </a:xfrm>
          <a:prstGeom prst="rect">
            <a:avLst/>
          </a:prstGeom>
        </p:spPr>
      </p:pic>
      <p:pic>
        <p:nvPicPr>
          <p:cNvPr id="53" name="Picture 52">
            <a:extLst>
              <a:ext uri="{FF2B5EF4-FFF2-40B4-BE49-F238E27FC236}">
                <a16:creationId xmlns:a16="http://schemas.microsoft.com/office/drawing/2014/main" id="{A03E6F6A-7B60-E645-5CAD-B9ECE6E0034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09654" y="4015899"/>
            <a:ext cx="3159688" cy="1913240"/>
          </a:xfrm>
          <a:prstGeom prst="rect">
            <a:avLst/>
          </a:prstGeom>
        </p:spPr>
      </p:pic>
    </p:spTree>
    <p:extLst>
      <p:ext uri="{BB962C8B-B14F-4D97-AF65-F5344CB8AC3E}">
        <p14:creationId xmlns:p14="http://schemas.microsoft.com/office/powerpoint/2010/main" val="422122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4" grpId="0" animBg="1"/>
      <p:bldP spid="17" grpId="0" animBg="1"/>
      <p:bldP spid="22" grpId="0" animBg="1"/>
      <p:bldP spid="24" grpId="0" animBg="1"/>
      <p:bldP spid="25" grpId="0" animBg="1"/>
      <p:bldP spid="26" grpId="0" animBg="1"/>
      <p:bldP spid="29" grpId="0" animBg="1"/>
      <p:bldP spid="31" grpId="0" animBg="1"/>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1FEC7-BAE4-B291-D33F-496196D9EE6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D9E2B2-3BD7-CC60-DD0D-1BFBB5AA7A08}"/>
              </a:ext>
            </a:extLst>
          </p:cNvPr>
          <p:cNvSpPr>
            <a:spLocks noGrp="1"/>
          </p:cNvSpPr>
          <p:nvPr>
            <p:ph idx="1"/>
          </p:nvPr>
        </p:nvSpPr>
        <p:spPr>
          <a:xfrm>
            <a:off x="838200" y="2138067"/>
            <a:ext cx="10515600" cy="2581866"/>
          </a:xfrm>
        </p:spPr>
        <p:txBody>
          <a:bodyPr>
            <a:normAutofit/>
          </a:bodyPr>
          <a:lstStyle/>
          <a:p>
            <a:pPr marL="0" indent="0" algn="ctr">
              <a:buNone/>
            </a:pPr>
            <a:r>
              <a:rPr lang="en-AU" dirty="0"/>
              <a:t>Let’s complete a flow chart together</a:t>
            </a:r>
          </a:p>
        </p:txBody>
      </p:sp>
    </p:spTree>
    <p:extLst>
      <p:ext uri="{BB962C8B-B14F-4D97-AF65-F5344CB8AC3E}">
        <p14:creationId xmlns:p14="http://schemas.microsoft.com/office/powerpoint/2010/main" val="4211743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7CDD5-F537-CDA3-0196-3EB275EF2023}"/>
              </a:ext>
            </a:extLst>
          </p:cNvPr>
          <p:cNvSpPr>
            <a:spLocks noGrp="1"/>
          </p:cNvSpPr>
          <p:nvPr>
            <p:ph type="title"/>
          </p:nvPr>
        </p:nvSpPr>
        <p:spPr/>
        <p:txBody>
          <a:bodyPr/>
          <a:lstStyle/>
          <a:p>
            <a:r>
              <a:rPr lang="en-AU" dirty="0"/>
              <a:t>Lesson 2</a:t>
            </a:r>
          </a:p>
        </p:txBody>
      </p:sp>
    </p:spTree>
    <p:extLst>
      <p:ext uri="{BB962C8B-B14F-4D97-AF65-F5344CB8AC3E}">
        <p14:creationId xmlns:p14="http://schemas.microsoft.com/office/powerpoint/2010/main" val="1772789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AA066-ED3E-F39E-69F1-8B675446970B}"/>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996090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9AAC17-1652-A7E7-079D-D993D9B004DC}"/>
              </a:ext>
            </a:extLst>
          </p:cNvPr>
          <p:cNvPicPr>
            <a:picLocks noChangeAspect="1"/>
          </p:cNvPicPr>
          <p:nvPr/>
        </p:nvPicPr>
        <p:blipFill>
          <a:blip r:embed="rId3"/>
          <a:stretch>
            <a:fillRect/>
          </a:stretch>
        </p:blipFill>
        <p:spPr>
          <a:xfrm>
            <a:off x="726802" y="1020977"/>
            <a:ext cx="3804193" cy="4883660"/>
          </a:xfrm>
          <a:prstGeom prst="rect">
            <a:avLst/>
          </a:prstGeom>
        </p:spPr>
      </p:pic>
      <p:sp>
        <p:nvSpPr>
          <p:cNvPr id="5" name="Rectangle: Rounded Corners 4">
            <a:extLst>
              <a:ext uri="{FF2B5EF4-FFF2-40B4-BE49-F238E27FC236}">
                <a16:creationId xmlns:a16="http://schemas.microsoft.com/office/drawing/2014/main" id="{1B731D05-A588-7729-395D-4473B0C5FD87}"/>
              </a:ext>
            </a:extLst>
          </p:cNvPr>
          <p:cNvSpPr/>
          <p:nvPr/>
        </p:nvSpPr>
        <p:spPr>
          <a:xfrm>
            <a:off x="4665801" y="1374205"/>
            <a:ext cx="7097486" cy="122530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Do grain foods come from plants or animals?</a:t>
            </a:r>
          </a:p>
        </p:txBody>
      </p:sp>
      <p:sp>
        <p:nvSpPr>
          <p:cNvPr id="6" name="Rectangle: Rounded Corners 5">
            <a:extLst>
              <a:ext uri="{FF2B5EF4-FFF2-40B4-BE49-F238E27FC236}">
                <a16:creationId xmlns:a16="http://schemas.microsoft.com/office/drawing/2014/main" id="{DB8DB1BD-D710-7D6D-5F07-8ACD76BDAC61}"/>
              </a:ext>
            </a:extLst>
          </p:cNvPr>
          <p:cNvSpPr/>
          <p:nvPr/>
        </p:nvSpPr>
        <p:spPr>
          <a:xfrm>
            <a:off x="4665801" y="1374205"/>
            <a:ext cx="7097486"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Grain foods come from plants</a:t>
            </a:r>
          </a:p>
        </p:txBody>
      </p:sp>
    </p:spTree>
    <p:extLst>
      <p:ext uri="{BB962C8B-B14F-4D97-AF65-F5344CB8AC3E}">
        <p14:creationId xmlns:p14="http://schemas.microsoft.com/office/powerpoint/2010/main" val="6542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C0E07-D505-569A-CA05-B112EC7EE97B}"/>
              </a:ext>
            </a:extLst>
          </p:cNvPr>
          <p:cNvSpPr>
            <a:spLocks noGrp="1"/>
          </p:cNvSpPr>
          <p:nvPr>
            <p:ph type="title"/>
          </p:nvPr>
        </p:nvSpPr>
        <p:spPr/>
        <p:txBody>
          <a:bodyPr/>
          <a:lstStyle/>
          <a:p>
            <a:r>
              <a:rPr lang="en-AU" dirty="0"/>
              <a:t>Contents</a:t>
            </a:r>
          </a:p>
        </p:txBody>
      </p:sp>
      <p:graphicFrame>
        <p:nvGraphicFramePr>
          <p:cNvPr id="4" name="Table 3">
            <a:extLst>
              <a:ext uri="{FF2B5EF4-FFF2-40B4-BE49-F238E27FC236}">
                <a16:creationId xmlns:a16="http://schemas.microsoft.com/office/drawing/2014/main" id="{35786E0A-BD57-0541-BEF2-0D3E5B5D1DEF}"/>
              </a:ext>
            </a:extLst>
          </p:cNvPr>
          <p:cNvGraphicFramePr>
            <a:graphicFrameLocks noGrp="1"/>
          </p:cNvGraphicFramePr>
          <p:nvPr>
            <p:extLst>
              <p:ext uri="{D42A27DB-BD31-4B8C-83A1-F6EECF244321}">
                <p14:modId xmlns:p14="http://schemas.microsoft.com/office/powerpoint/2010/main" val="3335785643"/>
              </p:ext>
            </p:extLst>
          </p:nvPr>
        </p:nvGraphicFramePr>
        <p:xfrm>
          <a:off x="2032000" y="1702756"/>
          <a:ext cx="8128000" cy="393736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14414066"/>
                    </a:ext>
                  </a:extLst>
                </a:gridCol>
                <a:gridCol w="4064000">
                  <a:extLst>
                    <a:ext uri="{9D8B030D-6E8A-4147-A177-3AD203B41FA5}">
                      <a16:colId xmlns:a16="http://schemas.microsoft.com/office/drawing/2014/main" val="1572479468"/>
                    </a:ext>
                  </a:extLst>
                </a:gridCol>
              </a:tblGrid>
              <a:tr h="787472">
                <a:tc>
                  <a:txBody>
                    <a:bodyPr/>
                    <a:lstStyle/>
                    <a:p>
                      <a:r>
                        <a:rPr lang="en-AU" sz="3600" b="0" dirty="0">
                          <a:solidFill>
                            <a:schemeClr val="tx1"/>
                          </a:solidFill>
                          <a:latin typeface="Arial" panose="020B0604020202020204" pitchFamily="34" charset="0"/>
                          <a:cs typeface="Arial" panose="020B0604020202020204" pitchFamily="34" charset="0"/>
                          <a:hlinkClick r:id="rId3" action="ppaction://hlinksldjump"/>
                        </a:rPr>
                        <a:t>Lesson 1</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4" action="ppaction://hlinksldjump"/>
                        </a:rPr>
                        <a:t>Lesson 6</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4970804"/>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5" action="ppaction://hlinksldjump"/>
                        </a:rPr>
                        <a:t>Lesson 2</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6" action="ppaction://hlinksldjump"/>
                        </a:rPr>
                        <a:t>Lesson 7</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1755423"/>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7" action="ppaction://hlinksldjump"/>
                        </a:rPr>
                        <a:t>Lesson 3</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AU" sz="3600" b="0" dirty="0">
                          <a:solidFill>
                            <a:schemeClr val="tx1"/>
                          </a:solidFill>
                          <a:latin typeface="Arial" panose="020B0604020202020204" pitchFamily="34" charset="0"/>
                          <a:cs typeface="Arial" panose="020B0604020202020204" pitchFamily="34" charset="0"/>
                          <a:hlinkClick r:id="rId8" action="ppaction://hlinksldjump"/>
                        </a:rPr>
                        <a:t>Lesson 8</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56963782"/>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9" action="ppaction://hlinksldjump"/>
                        </a:rPr>
                        <a:t>Lesson 4</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4707067"/>
                  </a:ext>
                </a:extLst>
              </a:tr>
              <a:tr h="787472">
                <a:tc>
                  <a:txBody>
                    <a:bodyPr/>
                    <a:lstStyle/>
                    <a:p>
                      <a:r>
                        <a:rPr lang="en-AU" sz="3600" b="0" dirty="0">
                          <a:solidFill>
                            <a:schemeClr val="tx1"/>
                          </a:solidFill>
                          <a:latin typeface="Arial" panose="020B0604020202020204" pitchFamily="34" charset="0"/>
                          <a:cs typeface="Arial" panose="020B0604020202020204" pitchFamily="34" charset="0"/>
                          <a:hlinkClick r:id="rId10" action="ppaction://hlinksldjump"/>
                        </a:rPr>
                        <a:t>Lesson 5</a:t>
                      </a:r>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AU" sz="36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5737790"/>
                  </a:ext>
                </a:extLst>
              </a:tr>
            </a:tbl>
          </a:graphicData>
        </a:graphic>
      </p:graphicFrame>
    </p:spTree>
    <p:extLst>
      <p:ext uri="{BB962C8B-B14F-4D97-AF65-F5344CB8AC3E}">
        <p14:creationId xmlns:p14="http://schemas.microsoft.com/office/powerpoint/2010/main" val="3805550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BEFC95-6DC0-581C-43FB-78860B35E17B}"/>
              </a:ext>
            </a:extLst>
          </p:cNvPr>
          <p:cNvPicPr>
            <a:picLocks noChangeAspect="1"/>
          </p:cNvPicPr>
          <p:nvPr/>
        </p:nvPicPr>
        <p:blipFill>
          <a:blip r:embed="rId3"/>
          <a:stretch>
            <a:fillRect/>
          </a:stretch>
        </p:blipFill>
        <p:spPr>
          <a:xfrm>
            <a:off x="838200" y="709103"/>
            <a:ext cx="4237087" cy="5342083"/>
          </a:xfrm>
          <a:prstGeom prst="rect">
            <a:avLst/>
          </a:prstGeom>
        </p:spPr>
      </p:pic>
      <p:sp>
        <p:nvSpPr>
          <p:cNvPr id="5" name="Rectangle: Rounded Corners 4">
            <a:extLst>
              <a:ext uri="{FF2B5EF4-FFF2-40B4-BE49-F238E27FC236}">
                <a16:creationId xmlns:a16="http://schemas.microsoft.com/office/drawing/2014/main" id="{4983A77B-B8CB-8824-D3BC-90D408A7D303}"/>
              </a:ext>
            </a:extLst>
          </p:cNvPr>
          <p:cNvSpPr/>
          <p:nvPr/>
        </p:nvSpPr>
        <p:spPr>
          <a:xfrm>
            <a:off x="4665801" y="2034666"/>
            <a:ext cx="7097486" cy="127023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Do vegetables come from plants or animals?</a:t>
            </a:r>
          </a:p>
        </p:txBody>
      </p:sp>
      <p:sp>
        <p:nvSpPr>
          <p:cNvPr id="6" name="Rectangle: Rounded Corners 5">
            <a:extLst>
              <a:ext uri="{FF2B5EF4-FFF2-40B4-BE49-F238E27FC236}">
                <a16:creationId xmlns:a16="http://schemas.microsoft.com/office/drawing/2014/main" id="{D64BC1FE-08CD-9044-0023-832779AB84D3}"/>
              </a:ext>
            </a:extLst>
          </p:cNvPr>
          <p:cNvSpPr/>
          <p:nvPr/>
        </p:nvSpPr>
        <p:spPr>
          <a:xfrm>
            <a:off x="4665801" y="2034666"/>
            <a:ext cx="7097486"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Vegetables come from plants</a:t>
            </a:r>
          </a:p>
        </p:txBody>
      </p:sp>
    </p:spTree>
    <p:extLst>
      <p:ext uri="{BB962C8B-B14F-4D97-AF65-F5344CB8AC3E}">
        <p14:creationId xmlns:p14="http://schemas.microsoft.com/office/powerpoint/2010/main" val="367128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F4D369-48B4-045F-034F-DF13ACCF7B97}"/>
              </a:ext>
            </a:extLst>
          </p:cNvPr>
          <p:cNvPicPr>
            <a:picLocks noChangeAspect="1"/>
          </p:cNvPicPr>
          <p:nvPr/>
        </p:nvPicPr>
        <p:blipFill>
          <a:blip r:embed="rId3"/>
          <a:stretch>
            <a:fillRect/>
          </a:stretch>
        </p:blipFill>
        <p:spPr>
          <a:xfrm>
            <a:off x="157493" y="944881"/>
            <a:ext cx="5465383" cy="4746254"/>
          </a:xfrm>
          <a:prstGeom prst="rect">
            <a:avLst/>
          </a:prstGeom>
        </p:spPr>
      </p:pic>
      <p:sp>
        <p:nvSpPr>
          <p:cNvPr id="6" name="Rectangle: Rounded Corners 5">
            <a:extLst>
              <a:ext uri="{FF2B5EF4-FFF2-40B4-BE49-F238E27FC236}">
                <a16:creationId xmlns:a16="http://schemas.microsoft.com/office/drawing/2014/main" id="{8A318A8A-3E9A-2350-E482-F650B22BFE47}"/>
              </a:ext>
            </a:extLst>
          </p:cNvPr>
          <p:cNvSpPr/>
          <p:nvPr/>
        </p:nvSpPr>
        <p:spPr>
          <a:xfrm>
            <a:off x="3546102" y="604179"/>
            <a:ext cx="7097486" cy="1198493"/>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Does fruit come from plants or animals?</a:t>
            </a:r>
          </a:p>
        </p:txBody>
      </p:sp>
      <p:sp>
        <p:nvSpPr>
          <p:cNvPr id="7" name="Rectangle: Rounded Corners 6">
            <a:extLst>
              <a:ext uri="{FF2B5EF4-FFF2-40B4-BE49-F238E27FC236}">
                <a16:creationId xmlns:a16="http://schemas.microsoft.com/office/drawing/2014/main" id="{C503FE80-A18D-21B6-C288-F9065BD118BE}"/>
              </a:ext>
            </a:extLst>
          </p:cNvPr>
          <p:cNvSpPr/>
          <p:nvPr/>
        </p:nvSpPr>
        <p:spPr>
          <a:xfrm>
            <a:off x="3546102" y="826250"/>
            <a:ext cx="7097486"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Fruit come from plants</a:t>
            </a:r>
          </a:p>
        </p:txBody>
      </p:sp>
    </p:spTree>
    <p:extLst>
      <p:ext uri="{BB962C8B-B14F-4D97-AF65-F5344CB8AC3E}">
        <p14:creationId xmlns:p14="http://schemas.microsoft.com/office/powerpoint/2010/main" val="91931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80738-7E15-3BFA-54B5-2818B36F4AAF}"/>
              </a:ext>
            </a:extLst>
          </p:cNvPr>
          <p:cNvPicPr>
            <a:picLocks noChangeAspect="1"/>
          </p:cNvPicPr>
          <p:nvPr/>
        </p:nvPicPr>
        <p:blipFill>
          <a:blip r:embed="rId3"/>
          <a:stretch>
            <a:fillRect/>
          </a:stretch>
        </p:blipFill>
        <p:spPr>
          <a:xfrm>
            <a:off x="239216" y="739811"/>
            <a:ext cx="3800521" cy="4813994"/>
          </a:xfrm>
          <a:prstGeom prst="rect">
            <a:avLst/>
          </a:prstGeom>
        </p:spPr>
      </p:pic>
      <p:sp>
        <p:nvSpPr>
          <p:cNvPr id="5" name="Rectangle: Rounded Corners 4">
            <a:extLst>
              <a:ext uri="{FF2B5EF4-FFF2-40B4-BE49-F238E27FC236}">
                <a16:creationId xmlns:a16="http://schemas.microsoft.com/office/drawing/2014/main" id="{F7BBCD39-FD7C-6154-3176-2819806EEB05}"/>
              </a:ext>
            </a:extLst>
          </p:cNvPr>
          <p:cNvSpPr/>
          <p:nvPr/>
        </p:nvSpPr>
        <p:spPr>
          <a:xfrm>
            <a:off x="4143360" y="1037271"/>
            <a:ext cx="7097486" cy="1588363"/>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Do dairy and alternative foods come from plants or animals?</a:t>
            </a:r>
          </a:p>
        </p:txBody>
      </p:sp>
      <p:sp>
        <p:nvSpPr>
          <p:cNvPr id="6" name="Rectangle: Rounded Corners 5">
            <a:extLst>
              <a:ext uri="{FF2B5EF4-FFF2-40B4-BE49-F238E27FC236}">
                <a16:creationId xmlns:a16="http://schemas.microsoft.com/office/drawing/2014/main" id="{EC041496-B5B6-6397-ADAE-919EE58AD980}"/>
              </a:ext>
            </a:extLst>
          </p:cNvPr>
          <p:cNvSpPr/>
          <p:nvPr/>
        </p:nvSpPr>
        <p:spPr>
          <a:xfrm>
            <a:off x="4143360" y="1037271"/>
            <a:ext cx="7097486"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Dairy foods come from animals</a:t>
            </a:r>
          </a:p>
        </p:txBody>
      </p:sp>
      <p:sp>
        <p:nvSpPr>
          <p:cNvPr id="7" name="Rectangle: Rounded Corners 6">
            <a:extLst>
              <a:ext uri="{FF2B5EF4-FFF2-40B4-BE49-F238E27FC236}">
                <a16:creationId xmlns:a16="http://schemas.microsoft.com/office/drawing/2014/main" id="{1012E023-9C9F-5D12-9151-457D8347B654}"/>
              </a:ext>
            </a:extLst>
          </p:cNvPr>
          <p:cNvSpPr/>
          <p:nvPr/>
        </p:nvSpPr>
        <p:spPr>
          <a:xfrm>
            <a:off x="4143360" y="2918248"/>
            <a:ext cx="7097486" cy="126991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Dairy alternatives (like soy milk) come from plants</a:t>
            </a:r>
          </a:p>
        </p:txBody>
      </p:sp>
    </p:spTree>
    <p:extLst>
      <p:ext uri="{BB962C8B-B14F-4D97-AF65-F5344CB8AC3E}">
        <p14:creationId xmlns:p14="http://schemas.microsoft.com/office/powerpoint/2010/main" val="56529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489B8A-C6A2-D7B2-DF42-DAD222A6D0AC}"/>
              </a:ext>
            </a:extLst>
          </p:cNvPr>
          <p:cNvPicPr>
            <a:picLocks noChangeAspect="1"/>
          </p:cNvPicPr>
          <p:nvPr/>
        </p:nvPicPr>
        <p:blipFill>
          <a:blip r:embed="rId3"/>
          <a:stretch>
            <a:fillRect/>
          </a:stretch>
        </p:blipFill>
        <p:spPr>
          <a:xfrm>
            <a:off x="0" y="1255485"/>
            <a:ext cx="4790342" cy="4885200"/>
          </a:xfrm>
          <a:prstGeom prst="rect">
            <a:avLst/>
          </a:prstGeom>
        </p:spPr>
      </p:pic>
      <p:sp>
        <p:nvSpPr>
          <p:cNvPr id="5" name="Rectangle: Rounded Corners 4">
            <a:extLst>
              <a:ext uri="{FF2B5EF4-FFF2-40B4-BE49-F238E27FC236}">
                <a16:creationId xmlns:a16="http://schemas.microsoft.com/office/drawing/2014/main" id="{846B03FC-B48F-DEF1-4839-E3FABC069B4C}"/>
              </a:ext>
            </a:extLst>
          </p:cNvPr>
          <p:cNvSpPr/>
          <p:nvPr/>
        </p:nvSpPr>
        <p:spPr>
          <a:xfrm>
            <a:off x="4790342" y="1798707"/>
            <a:ext cx="7097486" cy="128412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Do meat and alternative foods come from plants or animals?</a:t>
            </a:r>
          </a:p>
        </p:txBody>
      </p:sp>
      <p:sp>
        <p:nvSpPr>
          <p:cNvPr id="6" name="Rectangle: Rounded Corners 5">
            <a:extLst>
              <a:ext uri="{FF2B5EF4-FFF2-40B4-BE49-F238E27FC236}">
                <a16:creationId xmlns:a16="http://schemas.microsoft.com/office/drawing/2014/main" id="{F73187B9-D2F8-AF3C-6C98-DF2009F79AC9}"/>
              </a:ext>
            </a:extLst>
          </p:cNvPr>
          <p:cNvSpPr/>
          <p:nvPr/>
        </p:nvSpPr>
        <p:spPr>
          <a:xfrm>
            <a:off x="4790342" y="1798707"/>
            <a:ext cx="7097486"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Meat foods come from animals</a:t>
            </a:r>
          </a:p>
        </p:txBody>
      </p:sp>
      <p:sp>
        <p:nvSpPr>
          <p:cNvPr id="7" name="Rectangle: Rounded Corners 6">
            <a:extLst>
              <a:ext uri="{FF2B5EF4-FFF2-40B4-BE49-F238E27FC236}">
                <a16:creationId xmlns:a16="http://schemas.microsoft.com/office/drawing/2014/main" id="{B39E83D3-CAD8-3628-B675-5542527A3AF2}"/>
              </a:ext>
            </a:extLst>
          </p:cNvPr>
          <p:cNvSpPr/>
          <p:nvPr/>
        </p:nvSpPr>
        <p:spPr>
          <a:xfrm>
            <a:off x="4790342" y="3587679"/>
            <a:ext cx="7097486" cy="12676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Meat alternatives (like tofu) come from plants</a:t>
            </a:r>
          </a:p>
        </p:txBody>
      </p:sp>
    </p:spTree>
    <p:extLst>
      <p:ext uri="{BB962C8B-B14F-4D97-AF65-F5344CB8AC3E}">
        <p14:creationId xmlns:p14="http://schemas.microsoft.com/office/powerpoint/2010/main" val="150549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68248-2537-663F-9DFA-8A4CF8DDBFE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2D3CF0-A4E4-902F-863C-43BFD7901FA8}"/>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2171A700-7815-AD03-A1BE-F8C6DDDF3299}"/>
              </a:ext>
            </a:extLst>
          </p:cNvPr>
          <p:cNvSpPr>
            <a:spLocks noGrp="1"/>
          </p:cNvSpPr>
          <p:nvPr>
            <p:ph idx="10"/>
          </p:nvPr>
        </p:nvSpPr>
        <p:spPr/>
        <p:txBody>
          <a:bodyPr>
            <a:normAutofit/>
          </a:bodyPr>
          <a:lstStyle/>
          <a:p>
            <a:r>
              <a:rPr lang="en-AU" dirty="0"/>
              <a:t>Learning intention: </a:t>
            </a:r>
            <a:r>
              <a:rPr lang="en-AU" b="0" dirty="0"/>
              <a:t>To compare farming between Australia and Vietnam.</a:t>
            </a:r>
          </a:p>
        </p:txBody>
      </p:sp>
      <p:sp>
        <p:nvSpPr>
          <p:cNvPr id="4" name="Content Placeholder 3">
            <a:extLst>
              <a:ext uri="{FF2B5EF4-FFF2-40B4-BE49-F238E27FC236}">
                <a16:creationId xmlns:a16="http://schemas.microsoft.com/office/drawing/2014/main" id="{16A7914B-C71A-9E1F-BFF7-F7AC34227C06}"/>
              </a:ext>
            </a:extLst>
          </p:cNvPr>
          <p:cNvSpPr>
            <a:spLocks noGrp="1"/>
          </p:cNvSpPr>
          <p:nvPr>
            <p:ph idx="11"/>
          </p:nvPr>
        </p:nvSpPr>
        <p:spPr>
          <a:xfrm>
            <a:off x="838199" y="3780063"/>
            <a:ext cx="10894889" cy="2702930"/>
          </a:xfrm>
        </p:spPr>
        <p:txBody>
          <a:bodyPr>
            <a:normAutofit/>
          </a:bodyPr>
          <a:lstStyle/>
          <a:p>
            <a:r>
              <a:rPr lang="en-AU" dirty="0"/>
              <a:t>3 things unique to Australia</a:t>
            </a:r>
          </a:p>
          <a:p>
            <a:r>
              <a:rPr lang="en-AU" dirty="0"/>
              <a:t>3 things unique to Vietnam</a:t>
            </a:r>
          </a:p>
          <a:p>
            <a:r>
              <a:rPr lang="en-AU" dirty="0"/>
              <a:t>3 things that are the same.</a:t>
            </a:r>
          </a:p>
        </p:txBody>
      </p:sp>
    </p:spTree>
    <p:extLst>
      <p:ext uri="{BB962C8B-B14F-4D97-AF65-F5344CB8AC3E}">
        <p14:creationId xmlns:p14="http://schemas.microsoft.com/office/powerpoint/2010/main" val="1911526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EA3E2-4B93-76F2-18D7-B8A5DE659BA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D4CDEC-C5A7-AF9C-5B2A-1938F377366B}"/>
              </a:ext>
            </a:extLst>
          </p:cNvPr>
          <p:cNvSpPr>
            <a:spLocks noGrp="1"/>
          </p:cNvSpPr>
          <p:nvPr>
            <p:ph idx="1"/>
          </p:nvPr>
        </p:nvSpPr>
        <p:spPr>
          <a:xfrm>
            <a:off x="838200" y="2138067"/>
            <a:ext cx="10515600" cy="2581866"/>
          </a:xfrm>
        </p:spPr>
        <p:txBody>
          <a:bodyPr>
            <a:normAutofit/>
          </a:bodyPr>
          <a:lstStyle/>
          <a:p>
            <a:pPr marL="0" indent="0" algn="ctr">
              <a:buNone/>
            </a:pPr>
            <a:r>
              <a:rPr lang="en-AU" dirty="0"/>
              <a:t>Agriculture (growing food) is important to both Vietnam and Australia</a:t>
            </a:r>
          </a:p>
        </p:txBody>
      </p:sp>
    </p:spTree>
    <p:extLst>
      <p:ext uri="{BB962C8B-B14F-4D97-AF65-F5344CB8AC3E}">
        <p14:creationId xmlns:p14="http://schemas.microsoft.com/office/powerpoint/2010/main" val="102391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B1644-3032-3E4A-4B02-E8DD5BAD8E65}"/>
              </a:ext>
            </a:extLst>
          </p:cNvPr>
          <p:cNvSpPr>
            <a:spLocks noGrp="1"/>
          </p:cNvSpPr>
          <p:nvPr>
            <p:ph type="title"/>
          </p:nvPr>
        </p:nvSpPr>
        <p:spPr/>
        <p:txBody>
          <a:bodyPr/>
          <a:lstStyle/>
          <a:p>
            <a:r>
              <a:rPr lang="en-AU" dirty="0"/>
              <a:t>Growing rice in Vietnam</a:t>
            </a:r>
          </a:p>
        </p:txBody>
      </p:sp>
      <p:pic>
        <p:nvPicPr>
          <p:cNvPr id="4" name="Online Media 1" title="Vietnamese farmers trying high-tech solutions to grow rice with less water">
            <a:hlinkClick r:id="" action="ppaction://media"/>
            <a:extLst>
              <a:ext uri="{FF2B5EF4-FFF2-40B4-BE49-F238E27FC236}">
                <a16:creationId xmlns:a16="http://schemas.microsoft.com/office/drawing/2014/main" id="{357A7AB6-6968-87B9-CAA4-D4BB939F179A}"/>
              </a:ext>
            </a:extLst>
          </p:cNvPr>
          <p:cNvPicPr>
            <a:picLocks noRot="1" noChangeAspect="1"/>
          </p:cNvPicPr>
          <p:nvPr>
            <a:videoFile r:link="rId1"/>
          </p:nvPr>
        </p:nvPicPr>
        <p:blipFill>
          <a:blip r:embed="rId4"/>
          <a:stretch>
            <a:fillRect/>
          </a:stretch>
        </p:blipFill>
        <p:spPr>
          <a:xfrm>
            <a:off x="1535723" y="1268626"/>
            <a:ext cx="8758360" cy="4944605"/>
          </a:xfrm>
          <a:prstGeom prst="rect">
            <a:avLst/>
          </a:prstGeom>
        </p:spPr>
      </p:pic>
    </p:spTree>
    <p:extLst>
      <p:ext uri="{BB962C8B-B14F-4D97-AF65-F5344CB8AC3E}">
        <p14:creationId xmlns:p14="http://schemas.microsoft.com/office/powerpoint/2010/main" val="51571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FA587-233A-81CC-C71B-A845DA3EB5C3}"/>
              </a:ext>
            </a:extLst>
          </p:cNvPr>
          <p:cNvSpPr>
            <a:spLocks noGrp="1"/>
          </p:cNvSpPr>
          <p:nvPr>
            <p:ph type="title"/>
          </p:nvPr>
        </p:nvSpPr>
        <p:spPr/>
        <p:txBody>
          <a:bodyPr/>
          <a:lstStyle/>
          <a:p>
            <a:r>
              <a:rPr lang="en-AU" dirty="0"/>
              <a:t>Rearing meat in Australia</a:t>
            </a:r>
          </a:p>
        </p:txBody>
      </p:sp>
      <p:pic>
        <p:nvPicPr>
          <p:cNvPr id="4" name="Online Media 2" title="'Wild bush' brothers run Australia's largest producer of organic meat 🤠 | Landline | ABC Australia">
            <a:hlinkClick r:id="" action="ppaction://media"/>
            <a:extLst>
              <a:ext uri="{FF2B5EF4-FFF2-40B4-BE49-F238E27FC236}">
                <a16:creationId xmlns:a16="http://schemas.microsoft.com/office/drawing/2014/main" id="{3E6C8E81-35F0-A78F-7B0F-0764023E6767}"/>
              </a:ext>
            </a:extLst>
          </p:cNvPr>
          <p:cNvPicPr>
            <a:picLocks noRot="1" noChangeAspect="1"/>
          </p:cNvPicPr>
          <p:nvPr>
            <a:videoFile r:link="rId1"/>
          </p:nvPr>
        </p:nvPicPr>
        <p:blipFill>
          <a:blip r:embed="rId4"/>
          <a:stretch>
            <a:fillRect/>
          </a:stretch>
        </p:blipFill>
        <p:spPr>
          <a:xfrm>
            <a:off x="1969477" y="1555115"/>
            <a:ext cx="8043252" cy="4540885"/>
          </a:xfrm>
          <a:prstGeom prst="rect">
            <a:avLst/>
          </a:prstGeom>
        </p:spPr>
      </p:pic>
    </p:spTree>
    <p:extLst>
      <p:ext uri="{BB962C8B-B14F-4D97-AF65-F5344CB8AC3E}">
        <p14:creationId xmlns:p14="http://schemas.microsoft.com/office/powerpoint/2010/main" val="391042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FC786-F277-EF7C-DCF8-F075EAF2393D}"/>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D4108209-4C25-2AAB-A9D8-A4DDBA46FC7B}"/>
              </a:ext>
            </a:extLst>
          </p:cNvPr>
          <p:cNvSpPr>
            <a:spLocks noGrp="1"/>
          </p:cNvSpPr>
          <p:nvPr>
            <p:ph idx="1"/>
          </p:nvPr>
        </p:nvSpPr>
        <p:spPr/>
        <p:txBody>
          <a:bodyPr>
            <a:normAutofit/>
          </a:bodyPr>
          <a:lstStyle/>
          <a:p>
            <a:pPr marL="0" indent="0">
              <a:buNone/>
            </a:pPr>
            <a:r>
              <a:rPr lang="en-AU" sz="4000" dirty="0"/>
              <a:t>Compare farming between Australia and Vietnam. At least 3 things that are:</a:t>
            </a:r>
          </a:p>
          <a:p>
            <a:pPr lvl="0"/>
            <a:r>
              <a:rPr lang="en-AU" sz="4000" dirty="0"/>
              <a:t>unique to Australia</a:t>
            </a:r>
          </a:p>
          <a:p>
            <a:pPr lvl="0"/>
            <a:r>
              <a:rPr lang="en-AU" sz="4000" dirty="0"/>
              <a:t>unique to Vietnam</a:t>
            </a:r>
          </a:p>
          <a:p>
            <a:pPr lvl="0"/>
            <a:r>
              <a:rPr lang="en-AU" sz="4000" dirty="0"/>
              <a:t>the same.</a:t>
            </a:r>
          </a:p>
          <a:p>
            <a:endParaRPr lang="en-AU" dirty="0"/>
          </a:p>
        </p:txBody>
      </p:sp>
      <p:pic>
        <p:nvPicPr>
          <p:cNvPr id="6" name="Picture 5">
            <a:extLst>
              <a:ext uri="{FF2B5EF4-FFF2-40B4-BE49-F238E27FC236}">
                <a16:creationId xmlns:a16="http://schemas.microsoft.com/office/drawing/2014/main" id="{AE74B7AF-0C79-23E8-FF68-4D5DF22551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2401" y="3367401"/>
            <a:ext cx="4903679" cy="2809562"/>
          </a:xfrm>
          <a:prstGeom prst="rect">
            <a:avLst/>
          </a:prstGeom>
        </p:spPr>
      </p:pic>
    </p:spTree>
    <p:extLst>
      <p:ext uri="{BB962C8B-B14F-4D97-AF65-F5344CB8AC3E}">
        <p14:creationId xmlns:p14="http://schemas.microsoft.com/office/powerpoint/2010/main" val="2998751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BE58E-38FB-FA62-AD27-B95B984225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4942E1-DE88-A501-BEA5-F363144AB585}"/>
              </a:ext>
            </a:extLst>
          </p:cNvPr>
          <p:cNvSpPr>
            <a:spLocks noGrp="1"/>
          </p:cNvSpPr>
          <p:nvPr>
            <p:ph type="title"/>
          </p:nvPr>
        </p:nvSpPr>
        <p:spPr/>
        <p:txBody>
          <a:bodyPr/>
          <a:lstStyle/>
          <a:p>
            <a:r>
              <a:rPr lang="en-AU" dirty="0"/>
              <a:t>Lesson 3</a:t>
            </a:r>
          </a:p>
        </p:txBody>
      </p:sp>
    </p:spTree>
    <p:extLst>
      <p:ext uri="{BB962C8B-B14F-4D97-AF65-F5344CB8AC3E}">
        <p14:creationId xmlns:p14="http://schemas.microsoft.com/office/powerpoint/2010/main" val="1553932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CBC34-B8B0-9EDA-4FB9-2CCF618D282C}"/>
              </a:ext>
            </a:extLst>
          </p:cNvPr>
          <p:cNvSpPr>
            <a:spLocks noGrp="1"/>
          </p:cNvSpPr>
          <p:nvPr>
            <p:ph type="title"/>
          </p:nvPr>
        </p:nvSpPr>
        <p:spPr/>
        <p:txBody>
          <a:bodyPr/>
          <a:lstStyle/>
          <a:p>
            <a:r>
              <a:rPr lang="en-AU" dirty="0"/>
              <a:t>Lesson 1</a:t>
            </a:r>
          </a:p>
        </p:txBody>
      </p:sp>
    </p:spTree>
    <p:extLst>
      <p:ext uri="{BB962C8B-B14F-4D97-AF65-F5344CB8AC3E}">
        <p14:creationId xmlns:p14="http://schemas.microsoft.com/office/powerpoint/2010/main" val="2978735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DBB55-752B-DAAF-A87C-743A8BAE9A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EE5068-F6BA-391E-9830-74A8017129CD}"/>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3387057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5AD54-42E9-61D9-40E2-2CB8BAF25AD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F56624-83A8-D5BD-AB8F-C40A412A161D}"/>
              </a:ext>
            </a:extLst>
          </p:cNvPr>
          <p:cNvSpPr>
            <a:spLocks noGrp="1"/>
          </p:cNvSpPr>
          <p:nvPr>
            <p:ph idx="1"/>
          </p:nvPr>
        </p:nvSpPr>
        <p:spPr>
          <a:xfrm>
            <a:off x="838200" y="2138067"/>
            <a:ext cx="10515600" cy="2581866"/>
          </a:xfrm>
        </p:spPr>
        <p:txBody>
          <a:bodyPr>
            <a:normAutofit/>
          </a:bodyPr>
          <a:lstStyle/>
          <a:p>
            <a:pPr marL="0" indent="0" algn="ctr">
              <a:lnSpc>
                <a:spcPct val="107000"/>
              </a:lnSpc>
              <a:spcBef>
                <a:spcPts val="50"/>
              </a:spcBef>
              <a:spcAft>
                <a:spcPts val="50"/>
              </a:spcAft>
              <a:buNone/>
            </a:pPr>
            <a:r>
              <a:rPr lang="en-AU" kern="100" dirty="0">
                <a:ea typeface="Aptos" panose="020B0004020202020204" pitchFamily="34" charset="0"/>
                <a:cs typeface="Times New Roman" panose="02020603050405020304" pitchFamily="18" charset="0"/>
              </a:rPr>
              <a:t>What are some key features of farming in Australia?</a:t>
            </a:r>
          </a:p>
        </p:txBody>
      </p:sp>
    </p:spTree>
    <p:extLst>
      <p:ext uri="{BB962C8B-B14F-4D97-AF65-F5344CB8AC3E}">
        <p14:creationId xmlns:p14="http://schemas.microsoft.com/office/powerpoint/2010/main" val="307460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9A06E-2349-8D51-A907-BBD14902003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FC4B62-B4AD-50FB-D6EB-14607C90F59C}"/>
              </a:ext>
            </a:extLst>
          </p:cNvPr>
          <p:cNvSpPr>
            <a:spLocks noGrp="1"/>
          </p:cNvSpPr>
          <p:nvPr>
            <p:ph idx="1"/>
          </p:nvPr>
        </p:nvSpPr>
        <p:spPr>
          <a:xfrm>
            <a:off x="838200" y="2138067"/>
            <a:ext cx="10515600" cy="2581866"/>
          </a:xfrm>
        </p:spPr>
        <p:txBody>
          <a:bodyPr>
            <a:normAutofit/>
          </a:bodyPr>
          <a:lstStyle/>
          <a:p>
            <a:pPr marL="0" indent="0" algn="ctr">
              <a:lnSpc>
                <a:spcPct val="107000"/>
              </a:lnSpc>
              <a:spcBef>
                <a:spcPts val="50"/>
              </a:spcBef>
              <a:spcAft>
                <a:spcPts val="50"/>
              </a:spcAft>
              <a:buNone/>
            </a:pPr>
            <a:r>
              <a:rPr lang="en-AU" kern="100" dirty="0">
                <a:ea typeface="Aptos" panose="020B0004020202020204" pitchFamily="34" charset="0"/>
                <a:cs typeface="Times New Roman" panose="02020603050405020304" pitchFamily="18" charset="0"/>
              </a:rPr>
              <a:t>What are some of the foods farmed in Australia?</a:t>
            </a:r>
          </a:p>
        </p:txBody>
      </p:sp>
    </p:spTree>
    <p:extLst>
      <p:ext uri="{BB962C8B-B14F-4D97-AF65-F5344CB8AC3E}">
        <p14:creationId xmlns:p14="http://schemas.microsoft.com/office/powerpoint/2010/main" val="34277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91ACF-4E69-FB6E-7AFE-6B6F93D6A98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592005-DC5A-6F7A-CA4B-9EE7127DA054}"/>
              </a:ext>
            </a:extLst>
          </p:cNvPr>
          <p:cNvSpPr>
            <a:spLocks noGrp="1"/>
          </p:cNvSpPr>
          <p:nvPr>
            <p:ph idx="1"/>
          </p:nvPr>
        </p:nvSpPr>
        <p:spPr>
          <a:xfrm>
            <a:off x="838200" y="2138067"/>
            <a:ext cx="10515600" cy="2581866"/>
          </a:xfrm>
        </p:spPr>
        <p:txBody>
          <a:bodyPr>
            <a:normAutofit/>
          </a:bodyPr>
          <a:lstStyle/>
          <a:p>
            <a:pPr marL="0" indent="0" algn="ctr">
              <a:lnSpc>
                <a:spcPct val="107000"/>
              </a:lnSpc>
              <a:spcBef>
                <a:spcPts val="50"/>
              </a:spcBef>
              <a:spcAft>
                <a:spcPts val="50"/>
              </a:spcAft>
              <a:buNone/>
            </a:pPr>
            <a:r>
              <a:rPr lang="en-AU" kern="100" dirty="0">
                <a:ea typeface="Aptos" panose="020B0004020202020204" pitchFamily="34" charset="0"/>
                <a:cs typeface="Times New Roman" panose="02020603050405020304" pitchFamily="18" charset="0"/>
              </a:rPr>
              <a:t>What are some key features of farming in Vietnam?</a:t>
            </a:r>
          </a:p>
        </p:txBody>
      </p:sp>
    </p:spTree>
    <p:extLst>
      <p:ext uri="{BB962C8B-B14F-4D97-AF65-F5344CB8AC3E}">
        <p14:creationId xmlns:p14="http://schemas.microsoft.com/office/powerpoint/2010/main" val="380515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75288-F5E6-322E-0316-3CBCC98DD9D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D48E4E-72C5-EA69-EC2D-B42FC86B6702}"/>
              </a:ext>
            </a:extLst>
          </p:cNvPr>
          <p:cNvSpPr>
            <a:spLocks noGrp="1"/>
          </p:cNvSpPr>
          <p:nvPr>
            <p:ph idx="1"/>
          </p:nvPr>
        </p:nvSpPr>
        <p:spPr>
          <a:xfrm>
            <a:off x="838200" y="2138067"/>
            <a:ext cx="10515600" cy="2581866"/>
          </a:xfrm>
        </p:spPr>
        <p:txBody>
          <a:bodyPr>
            <a:normAutofit/>
          </a:bodyPr>
          <a:lstStyle/>
          <a:p>
            <a:pPr marL="0" indent="0" algn="ctr">
              <a:lnSpc>
                <a:spcPct val="107000"/>
              </a:lnSpc>
              <a:spcBef>
                <a:spcPts val="50"/>
              </a:spcBef>
              <a:spcAft>
                <a:spcPts val="50"/>
              </a:spcAft>
              <a:buNone/>
            </a:pPr>
            <a:r>
              <a:rPr lang="en-AU" kern="100" dirty="0">
                <a:ea typeface="Aptos" panose="020B0004020202020204" pitchFamily="34" charset="0"/>
                <a:cs typeface="Times New Roman" panose="02020603050405020304" pitchFamily="18" charset="0"/>
              </a:rPr>
              <a:t>What are some of the foods farmed in Vietnam?</a:t>
            </a:r>
          </a:p>
        </p:txBody>
      </p:sp>
    </p:spTree>
    <p:extLst>
      <p:ext uri="{BB962C8B-B14F-4D97-AF65-F5344CB8AC3E}">
        <p14:creationId xmlns:p14="http://schemas.microsoft.com/office/powerpoint/2010/main" val="2676519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B6ED0-9CF1-D273-5DB3-A607872D9C0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7F917F-4172-F63C-B20D-7BF2979F3EA7}"/>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61AAC5BC-AF94-C918-A8D2-928202CD28B7}"/>
              </a:ext>
            </a:extLst>
          </p:cNvPr>
          <p:cNvSpPr>
            <a:spLocks noGrp="1"/>
          </p:cNvSpPr>
          <p:nvPr>
            <p:ph idx="10"/>
          </p:nvPr>
        </p:nvSpPr>
        <p:spPr>
          <a:xfrm>
            <a:off x="861495" y="708822"/>
            <a:ext cx="10515600" cy="1939129"/>
          </a:xfrm>
        </p:spPr>
        <p:txBody>
          <a:bodyPr>
            <a:normAutofit/>
          </a:bodyPr>
          <a:lstStyle/>
          <a:p>
            <a:r>
              <a:rPr lang="en-AU" dirty="0"/>
              <a:t>Learning intention: </a:t>
            </a:r>
            <a:r>
              <a:rPr lang="en-AU" b="0" dirty="0"/>
              <a:t>To identify food production techniques of First Nations Australians.</a:t>
            </a:r>
          </a:p>
        </p:txBody>
      </p:sp>
      <p:sp>
        <p:nvSpPr>
          <p:cNvPr id="4" name="Content Placeholder 3">
            <a:extLst>
              <a:ext uri="{FF2B5EF4-FFF2-40B4-BE49-F238E27FC236}">
                <a16:creationId xmlns:a16="http://schemas.microsoft.com/office/drawing/2014/main" id="{4184103A-E77A-8F3F-1E25-71D1F69CAF72}"/>
              </a:ext>
            </a:extLst>
          </p:cNvPr>
          <p:cNvSpPr>
            <a:spLocks noGrp="1"/>
          </p:cNvSpPr>
          <p:nvPr>
            <p:ph idx="11"/>
          </p:nvPr>
        </p:nvSpPr>
        <p:spPr>
          <a:xfrm>
            <a:off x="838199" y="3780063"/>
            <a:ext cx="10894889" cy="2702930"/>
          </a:xfrm>
        </p:spPr>
        <p:txBody>
          <a:bodyPr>
            <a:normAutofit/>
          </a:bodyPr>
          <a:lstStyle/>
          <a:p>
            <a:r>
              <a:rPr lang="en-AU" dirty="0"/>
              <a:t>identify at least 5 key production techniques.</a:t>
            </a:r>
          </a:p>
        </p:txBody>
      </p:sp>
    </p:spTree>
    <p:extLst>
      <p:ext uri="{BB962C8B-B14F-4D97-AF65-F5344CB8AC3E}">
        <p14:creationId xmlns:p14="http://schemas.microsoft.com/office/powerpoint/2010/main" val="2910756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B22225-B8D5-F8AD-AF4E-61C361F771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B0DE7C-CAF7-B8C5-2238-7C7D4EEB2CFE}"/>
              </a:ext>
            </a:extLst>
          </p:cNvPr>
          <p:cNvSpPr>
            <a:spLocks noGrp="1"/>
          </p:cNvSpPr>
          <p:nvPr>
            <p:ph type="title"/>
          </p:nvPr>
        </p:nvSpPr>
        <p:spPr>
          <a:xfrm>
            <a:off x="207264" y="98787"/>
            <a:ext cx="11826240" cy="1742205"/>
          </a:xfrm>
        </p:spPr>
        <p:txBody>
          <a:bodyPr/>
          <a:lstStyle/>
          <a:p>
            <a:r>
              <a:rPr lang="en-AU" dirty="0"/>
              <a:t>First Nations Australians: More than hunter gatherers</a:t>
            </a:r>
          </a:p>
        </p:txBody>
      </p:sp>
      <p:pic>
        <p:nvPicPr>
          <p:cNvPr id="3" name="Online Media 1" title="A real history of Aboriginal Australians, the first agriculturalists  | Bruce Pascoe | TEDxSydney">
            <a:hlinkClick r:id="" action="ppaction://media"/>
            <a:extLst>
              <a:ext uri="{FF2B5EF4-FFF2-40B4-BE49-F238E27FC236}">
                <a16:creationId xmlns:a16="http://schemas.microsoft.com/office/drawing/2014/main" id="{E16EB875-CB0A-3905-F9AD-8E5B977C9935}"/>
              </a:ext>
            </a:extLst>
          </p:cNvPr>
          <p:cNvPicPr>
            <a:picLocks noRot="1" noChangeAspect="1"/>
          </p:cNvPicPr>
          <p:nvPr>
            <a:videoFile r:link="rId1"/>
          </p:nvPr>
        </p:nvPicPr>
        <p:blipFill>
          <a:blip r:embed="rId4"/>
          <a:stretch>
            <a:fillRect/>
          </a:stretch>
        </p:blipFill>
        <p:spPr>
          <a:xfrm>
            <a:off x="1817254" y="1875692"/>
            <a:ext cx="8101690" cy="4573876"/>
          </a:xfrm>
          <a:prstGeom prst="rect">
            <a:avLst/>
          </a:prstGeom>
        </p:spPr>
      </p:pic>
    </p:spTree>
    <p:extLst>
      <p:ext uri="{BB962C8B-B14F-4D97-AF65-F5344CB8AC3E}">
        <p14:creationId xmlns:p14="http://schemas.microsoft.com/office/powerpoint/2010/main" val="10041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E3627-6971-0DAA-1834-AB4995E4863B}"/>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DAA94BCD-95CB-A22F-0AC5-77D8CCBA3A23}"/>
              </a:ext>
            </a:extLst>
          </p:cNvPr>
          <p:cNvSpPr>
            <a:spLocks noGrp="1"/>
          </p:cNvSpPr>
          <p:nvPr>
            <p:ph idx="1"/>
          </p:nvPr>
        </p:nvSpPr>
        <p:spPr/>
        <p:txBody>
          <a:bodyPr/>
          <a:lstStyle/>
          <a:p>
            <a:r>
              <a:rPr lang="en-AU" dirty="0"/>
              <a:t>Research and identify at least 5 key food production techniques of First Nations Australians.</a:t>
            </a:r>
          </a:p>
          <a:p>
            <a:r>
              <a:rPr lang="en-AU" dirty="0"/>
              <a:t>Provide a summary of each technique.</a:t>
            </a:r>
          </a:p>
        </p:txBody>
      </p:sp>
    </p:spTree>
    <p:extLst>
      <p:ext uri="{BB962C8B-B14F-4D97-AF65-F5344CB8AC3E}">
        <p14:creationId xmlns:p14="http://schemas.microsoft.com/office/powerpoint/2010/main" val="34414773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F07F0-E1D4-3224-6669-618F4D77E3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BFBD3D-04DE-1518-5317-59F9B4AA47FA}"/>
              </a:ext>
            </a:extLst>
          </p:cNvPr>
          <p:cNvSpPr>
            <a:spLocks noGrp="1"/>
          </p:cNvSpPr>
          <p:nvPr>
            <p:ph type="title"/>
          </p:nvPr>
        </p:nvSpPr>
        <p:spPr/>
        <p:txBody>
          <a:bodyPr/>
          <a:lstStyle/>
          <a:p>
            <a:r>
              <a:rPr lang="en-AU" dirty="0"/>
              <a:t>Lesson 4</a:t>
            </a:r>
          </a:p>
        </p:txBody>
      </p:sp>
    </p:spTree>
    <p:extLst>
      <p:ext uri="{BB962C8B-B14F-4D97-AF65-F5344CB8AC3E}">
        <p14:creationId xmlns:p14="http://schemas.microsoft.com/office/powerpoint/2010/main" val="12886081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8055D-C906-76C8-FD17-D8A935CB86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5EE40F-E82A-A4B1-44F8-3D2116A15A88}"/>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3013997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5F7BE3-3F42-7DAA-6765-D216B84B3C10}"/>
              </a:ext>
            </a:extLst>
          </p:cNvPr>
          <p:cNvSpPr>
            <a:spLocks noGrp="1"/>
          </p:cNvSpPr>
          <p:nvPr>
            <p:ph idx="1"/>
          </p:nvPr>
        </p:nvSpPr>
        <p:spPr>
          <a:xfrm>
            <a:off x="838200" y="493160"/>
            <a:ext cx="10515600" cy="5969285"/>
          </a:xfrm>
        </p:spPr>
        <p:txBody>
          <a:bodyPr>
            <a:noAutofit/>
          </a:bodyPr>
          <a:lstStyle/>
          <a:p>
            <a:pPr marL="0" indent="0">
              <a:buNone/>
            </a:pPr>
            <a:r>
              <a:rPr lang="en-AU" sz="4200" dirty="0"/>
              <a:t>In this unit we will be:</a:t>
            </a:r>
          </a:p>
          <a:p>
            <a:pPr defTabSz="720000">
              <a:tabLst>
                <a:tab pos="914400" algn="l"/>
              </a:tabLst>
            </a:pPr>
            <a:r>
              <a:rPr lang="en-AU" sz="4200" dirty="0"/>
              <a:t>reviewing the source of food in Australia</a:t>
            </a:r>
          </a:p>
          <a:p>
            <a:pPr defTabSz="720000">
              <a:tabLst>
                <a:tab pos="914400" algn="l"/>
              </a:tabLst>
            </a:pPr>
            <a:r>
              <a:rPr lang="en-AU" sz="4200" dirty="0"/>
              <a:t>reviewing equipment for preparing foods</a:t>
            </a:r>
          </a:p>
          <a:p>
            <a:pPr defTabSz="720000">
              <a:tabLst>
                <a:tab pos="914400" algn="l"/>
              </a:tabLst>
            </a:pPr>
            <a:r>
              <a:rPr lang="en-AU" sz="4200" dirty="0"/>
              <a:t>reviewing the Australian Guide to Healthy Eating</a:t>
            </a:r>
          </a:p>
          <a:p>
            <a:pPr defTabSz="720000">
              <a:tabLst>
                <a:tab pos="914400" algn="l"/>
              </a:tabLst>
            </a:pPr>
            <a:r>
              <a:rPr lang="en-AU" sz="4200" dirty="0"/>
              <a:t>sourcing healthy recipes</a:t>
            </a:r>
          </a:p>
          <a:p>
            <a:pPr defTabSz="720000">
              <a:tabLst>
                <a:tab pos="914400" algn="l"/>
              </a:tabLst>
            </a:pPr>
            <a:r>
              <a:rPr lang="en-AU" sz="4200" dirty="0"/>
              <a:t>designing a healthy meal for the </a:t>
            </a:r>
            <a:br>
              <a:rPr lang="en-AU" sz="4200" dirty="0"/>
            </a:br>
            <a:r>
              <a:rPr lang="en-AU" sz="4200" dirty="0"/>
              <a:t>school canteen</a:t>
            </a:r>
          </a:p>
        </p:txBody>
      </p:sp>
    </p:spTree>
    <p:extLst>
      <p:ext uri="{BB962C8B-B14F-4D97-AF65-F5344CB8AC3E}">
        <p14:creationId xmlns:p14="http://schemas.microsoft.com/office/powerpoint/2010/main" val="2612207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A8EA4-347F-6AA0-D3ED-EE90CE6DEB3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441863-70CE-FFCA-1B83-33726478DD0F}"/>
              </a:ext>
            </a:extLst>
          </p:cNvPr>
          <p:cNvSpPr>
            <a:spLocks noGrp="1"/>
          </p:cNvSpPr>
          <p:nvPr>
            <p:ph idx="1"/>
          </p:nvPr>
        </p:nvSpPr>
        <p:spPr>
          <a:xfrm>
            <a:off x="838200" y="2138067"/>
            <a:ext cx="10515600" cy="2581866"/>
          </a:xfrm>
        </p:spPr>
        <p:txBody>
          <a:bodyPr>
            <a:normAutofit/>
          </a:bodyPr>
          <a:lstStyle/>
          <a:p>
            <a:pPr marL="0" indent="0" algn="ctr">
              <a:lnSpc>
                <a:spcPct val="107000"/>
              </a:lnSpc>
              <a:spcBef>
                <a:spcPts val="50"/>
              </a:spcBef>
              <a:spcAft>
                <a:spcPts val="50"/>
              </a:spcAft>
              <a:buNone/>
            </a:pPr>
            <a:r>
              <a:rPr lang="en-AU" kern="100" dirty="0">
                <a:ea typeface="Aptos" panose="020B0004020202020204" pitchFamily="34" charset="0"/>
                <a:cs typeface="Times New Roman" panose="02020603050405020304" pitchFamily="18" charset="0"/>
              </a:rPr>
              <a:t>What are some key food production techniques of First Nations Australians?</a:t>
            </a:r>
          </a:p>
        </p:txBody>
      </p:sp>
      <p:sp>
        <p:nvSpPr>
          <p:cNvPr id="2" name="TextBox 1">
            <a:extLst>
              <a:ext uri="{FF2B5EF4-FFF2-40B4-BE49-F238E27FC236}">
                <a16:creationId xmlns:a16="http://schemas.microsoft.com/office/drawing/2014/main" id="{2D65FEEA-6134-8732-E0E6-09FE61DE459A}"/>
              </a:ext>
            </a:extLst>
          </p:cNvPr>
          <p:cNvSpPr txBox="1"/>
          <p:nvPr/>
        </p:nvSpPr>
        <p:spPr>
          <a:xfrm>
            <a:off x="531340" y="418010"/>
            <a:ext cx="3954929" cy="646331"/>
          </a:xfrm>
          <a:prstGeom prst="rect">
            <a:avLst/>
          </a:prstGeom>
          <a:noFill/>
        </p:spPr>
        <p:txBody>
          <a:bodyPr wrap="none" rtlCol="0">
            <a:spAutoFit/>
          </a:bodyPr>
          <a:lstStyle/>
          <a:p>
            <a:r>
              <a:rPr lang="en-AU" sz="3600" dirty="0">
                <a:solidFill>
                  <a:schemeClr val="accent6"/>
                </a:solidFill>
                <a:latin typeface="Arial" panose="020B0604020202020204" pitchFamily="34" charset="0"/>
                <a:cs typeface="Arial" panose="020B0604020202020204" pitchFamily="34" charset="0"/>
              </a:rPr>
              <a:t>Controlled burning</a:t>
            </a:r>
          </a:p>
        </p:txBody>
      </p:sp>
      <p:sp>
        <p:nvSpPr>
          <p:cNvPr id="4" name="TextBox 3">
            <a:extLst>
              <a:ext uri="{FF2B5EF4-FFF2-40B4-BE49-F238E27FC236}">
                <a16:creationId xmlns:a16="http://schemas.microsoft.com/office/drawing/2014/main" id="{890C5DCB-302F-6B56-B113-094E35EC33B3}"/>
              </a:ext>
            </a:extLst>
          </p:cNvPr>
          <p:cNvSpPr txBox="1"/>
          <p:nvPr/>
        </p:nvSpPr>
        <p:spPr>
          <a:xfrm>
            <a:off x="531340" y="5162082"/>
            <a:ext cx="2877711" cy="646331"/>
          </a:xfrm>
          <a:prstGeom prst="rect">
            <a:avLst/>
          </a:prstGeom>
          <a:noFill/>
        </p:spPr>
        <p:txBody>
          <a:bodyPr wrap="none" rtlCol="0">
            <a:spAutoFit/>
          </a:bodyPr>
          <a:lstStyle/>
          <a:p>
            <a:r>
              <a:rPr lang="en-AU" sz="3600" dirty="0">
                <a:solidFill>
                  <a:schemeClr val="accent6"/>
                </a:solidFill>
                <a:latin typeface="Arial" panose="020B0604020202020204" pitchFamily="34" charset="0"/>
                <a:cs typeface="Arial" panose="020B0604020202020204" pitchFamily="34" charset="0"/>
              </a:rPr>
              <a:t>Spear fishing</a:t>
            </a:r>
          </a:p>
        </p:txBody>
      </p:sp>
      <p:sp>
        <p:nvSpPr>
          <p:cNvPr id="5" name="TextBox 4">
            <a:extLst>
              <a:ext uri="{FF2B5EF4-FFF2-40B4-BE49-F238E27FC236}">
                <a16:creationId xmlns:a16="http://schemas.microsoft.com/office/drawing/2014/main" id="{7824EA81-0570-7B03-1B1D-C0DC056B66F4}"/>
              </a:ext>
            </a:extLst>
          </p:cNvPr>
          <p:cNvSpPr txBox="1"/>
          <p:nvPr/>
        </p:nvSpPr>
        <p:spPr>
          <a:xfrm>
            <a:off x="8064255" y="190941"/>
            <a:ext cx="3005951" cy="646331"/>
          </a:xfrm>
          <a:prstGeom prst="rect">
            <a:avLst/>
          </a:prstGeom>
          <a:noFill/>
        </p:spPr>
        <p:txBody>
          <a:bodyPr wrap="none" rtlCol="0">
            <a:spAutoFit/>
          </a:bodyPr>
          <a:lstStyle/>
          <a:p>
            <a:r>
              <a:rPr lang="en-AU" sz="3600" dirty="0">
                <a:solidFill>
                  <a:schemeClr val="accent6"/>
                </a:solidFill>
                <a:latin typeface="Arial" panose="020B0604020202020204" pitchFamily="34" charset="0"/>
                <a:cs typeface="Arial" panose="020B0604020202020204" pitchFamily="34" charset="0"/>
              </a:rPr>
              <a:t>Seed planting</a:t>
            </a:r>
          </a:p>
        </p:txBody>
      </p:sp>
      <p:sp>
        <p:nvSpPr>
          <p:cNvPr id="6" name="TextBox 5">
            <a:extLst>
              <a:ext uri="{FF2B5EF4-FFF2-40B4-BE49-F238E27FC236}">
                <a16:creationId xmlns:a16="http://schemas.microsoft.com/office/drawing/2014/main" id="{CF22C6EF-16AB-B554-E785-C407990DC0B9}"/>
              </a:ext>
            </a:extLst>
          </p:cNvPr>
          <p:cNvSpPr txBox="1"/>
          <p:nvPr/>
        </p:nvSpPr>
        <p:spPr>
          <a:xfrm>
            <a:off x="3892296" y="4486781"/>
            <a:ext cx="2390398" cy="646331"/>
          </a:xfrm>
          <a:prstGeom prst="rect">
            <a:avLst/>
          </a:prstGeom>
          <a:noFill/>
        </p:spPr>
        <p:txBody>
          <a:bodyPr wrap="none" rtlCol="0">
            <a:spAutoFit/>
          </a:bodyPr>
          <a:lstStyle/>
          <a:p>
            <a:r>
              <a:rPr lang="en-AU" sz="3600" dirty="0">
                <a:solidFill>
                  <a:schemeClr val="accent6"/>
                </a:solidFill>
                <a:latin typeface="Arial" panose="020B0604020202020204" pitchFamily="34" charset="0"/>
                <a:cs typeface="Arial" panose="020B0604020202020204" pitchFamily="34" charset="0"/>
              </a:rPr>
              <a:t>Harvesting</a:t>
            </a:r>
          </a:p>
        </p:txBody>
      </p:sp>
      <p:sp>
        <p:nvSpPr>
          <p:cNvPr id="7" name="TextBox 6">
            <a:extLst>
              <a:ext uri="{FF2B5EF4-FFF2-40B4-BE49-F238E27FC236}">
                <a16:creationId xmlns:a16="http://schemas.microsoft.com/office/drawing/2014/main" id="{26B1386C-24D8-54F1-B05C-B574313968C8}"/>
              </a:ext>
            </a:extLst>
          </p:cNvPr>
          <p:cNvSpPr txBox="1"/>
          <p:nvPr/>
        </p:nvSpPr>
        <p:spPr>
          <a:xfrm>
            <a:off x="6765940" y="4838916"/>
            <a:ext cx="1595309" cy="646331"/>
          </a:xfrm>
          <a:prstGeom prst="rect">
            <a:avLst/>
          </a:prstGeom>
          <a:noFill/>
        </p:spPr>
        <p:txBody>
          <a:bodyPr wrap="none" rtlCol="0">
            <a:spAutoFit/>
          </a:bodyPr>
          <a:lstStyle/>
          <a:p>
            <a:r>
              <a:rPr lang="en-AU" sz="3600" dirty="0">
                <a:solidFill>
                  <a:schemeClr val="accent6"/>
                </a:solidFill>
                <a:latin typeface="Arial" panose="020B0604020202020204" pitchFamily="34" charset="0"/>
                <a:cs typeface="Arial" panose="020B0604020202020204" pitchFamily="34" charset="0"/>
              </a:rPr>
              <a:t>Baking</a:t>
            </a:r>
          </a:p>
        </p:txBody>
      </p:sp>
      <p:sp>
        <p:nvSpPr>
          <p:cNvPr id="8" name="TextBox 7">
            <a:extLst>
              <a:ext uri="{FF2B5EF4-FFF2-40B4-BE49-F238E27FC236}">
                <a16:creationId xmlns:a16="http://schemas.microsoft.com/office/drawing/2014/main" id="{9D8DE8D1-D3A0-9152-97EC-4F88FE7A34CB}"/>
              </a:ext>
            </a:extLst>
          </p:cNvPr>
          <p:cNvSpPr txBox="1"/>
          <p:nvPr/>
        </p:nvSpPr>
        <p:spPr>
          <a:xfrm>
            <a:off x="6207658" y="1064341"/>
            <a:ext cx="5878532" cy="646331"/>
          </a:xfrm>
          <a:prstGeom prst="rect">
            <a:avLst/>
          </a:prstGeom>
          <a:noFill/>
        </p:spPr>
        <p:txBody>
          <a:bodyPr wrap="none" rtlCol="0">
            <a:spAutoFit/>
          </a:bodyPr>
          <a:lstStyle/>
          <a:p>
            <a:r>
              <a:rPr lang="en-AU" sz="3600" dirty="0">
                <a:solidFill>
                  <a:schemeClr val="accent6"/>
                </a:solidFill>
                <a:latin typeface="Arial" panose="020B0604020202020204" pitchFamily="34" charset="0"/>
                <a:cs typeface="Arial" panose="020B0604020202020204" pitchFamily="34" charset="0"/>
              </a:rPr>
              <a:t>Building dams and trenches</a:t>
            </a:r>
          </a:p>
        </p:txBody>
      </p:sp>
      <p:sp>
        <p:nvSpPr>
          <p:cNvPr id="9" name="TextBox 8">
            <a:extLst>
              <a:ext uri="{FF2B5EF4-FFF2-40B4-BE49-F238E27FC236}">
                <a16:creationId xmlns:a16="http://schemas.microsoft.com/office/drawing/2014/main" id="{7D0F48D8-2845-61F4-B0C6-7647BCB18F1F}"/>
              </a:ext>
            </a:extLst>
          </p:cNvPr>
          <p:cNvSpPr txBox="1"/>
          <p:nvPr/>
        </p:nvSpPr>
        <p:spPr>
          <a:xfrm>
            <a:off x="374886" y="3932011"/>
            <a:ext cx="2390398" cy="646331"/>
          </a:xfrm>
          <a:prstGeom prst="rect">
            <a:avLst/>
          </a:prstGeom>
          <a:noFill/>
        </p:spPr>
        <p:txBody>
          <a:bodyPr wrap="none" rtlCol="0">
            <a:spAutoFit/>
          </a:bodyPr>
          <a:lstStyle/>
          <a:p>
            <a:r>
              <a:rPr lang="en-AU" sz="3600" dirty="0">
                <a:solidFill>
                  <a:schemeClr val="accent6"/>
                </a:solidFill>
                <a:latin typeface="Arial" panose="020B0604020202020204" pitchFamily="34" charset="0"/>
                <a:cs typeface="Arial" panose="020B0604020202020204" pitchFamily="34" charset="0"/>
              </a:rPr>
              <a:t>Preserving</a:t>
            </a:r>
          </a:p>
        </p:txBody>
      </p:sp>
      <p:sp>
        <p:nvSpPr>
          <p:cNvPr id="10" name="TextBox 9">
            <a:extLst>
              <a:ext uri="{FF2B5EF4-FFF2-40B4-BE49-F238E27FC236}">
                <a16:creationId xmlns:a16="http://schemas.microsoft.com/office/drawing/2014/main" id="{DBB36828-E70C-6135-E8AF-C7620DEDB876}"/>
              </a:ext>
            </a:extLst>
          </p:cNvPr>
          <p:cNvSpPr txBox="1"/>
          <p:nvPr/>
        </p:nvSpPr>
        <p:spPr>
          <a:xfrm>
            <a:off x="5541212" y="5808413"/>
            <a:ext cx="2903359" cy="646331"/>
          </a:xfrm>
          <a:prstGeom prst="rect">
            <a:avLst/>
          </a:prstGeom>
          <a:noFill/>
        </p:spPr>
        <p:txBody>
          <a:bodyPr wrap="none" rtlCol="0">
            <a:spAutoFit/>
          </a:bodyPr>
          <a:lstStyle/>
          <a:p>
            <a:r>
              <a:rPr lang="en-AU" sz="3600" dirty="0">
                <a:solidFill>
                  <a:schemeClr val="accent6"/>
                </a:solidFill>
                <a:latin typeface="Arial" panose="020B0604020202020204" pitchFamily="34" charset="0"/>
                <a:cs typeface="Arial" panose="020B0604020202020204" pitchFamily="34" charset="0"/>
              </a:rPr>
              <a:t>Storage units</a:t>
            </a:r>
          </a:p>
        </p:txBody>
      </p:sp>
      <p:sp>
        <p:nvSpPr>
          <p:cNvPr id="11" name="TextBox 10">
            <a:extLst>
              <a:ext uri="{FF2B5EF4-FFF2-40B4-BE49-F238E27FC236}">
                <a16:creationId xmlns:a16="http://schemas.microsoft.com/office/drawing/2014/main" id="{C301FDDA-2E5D-3799-7C63-025707EFD7F5}"/>
              </a:ext>
            </a:extLst>
          </p:cNvPr>
          <p:cNvSpPr txBox="1"/>
          <p:nvPr/>
        </p:nvSpPr>
        <p:spPr>
          <a:xfrm>
            <a:off x="8992018" y="3801724"/>
            <a:ext cx="2339102" cy="646331"/>
          </a:xfrm>
          <a:prstGeom prst="rect">
            <a:avLst/>
          </a:prstGeom>
          <a:noFill/>
        </p:spPr>
        <p:txBody>
          <a:bodyPr wrap="none" rtlCol="0">
            <a:spAutoFit/>
          </a:bodyPr>
          <a:lstStyle/>
          <a:p>
            <a:r>
              <a:rPr lang="en-AU" sz="3600" dirty="0">
                <a:solidFill>
                  <a:schemeClr val="accent6"/>
                </a:solidFill>
                <a:latin typeface="Arial" panose="020B0604020202020204" pitchFamily="34" charset="0"/>
                <a:cs typeface="Arial" panose="020B0604020202020204" pitchFamily="34" charset="0"/>
              </a:rPr>
              <a:t>Cultivating</a:t>
            </a:r>
          </a:p>
        </p:txBody>
      </p:sp>
      <p:sp>
        <p:nvSpPr>
          <p:cNvPr id="12" name="TextBox 11">
            <a:extLst>
              <a:ext uri="{FF2B5EF4-FFF2-40B4-BE49-F238E27FC236}">
                <a16:creationId xmlns:a16="http://schemas.microsoft.com/office/drawing/2014/main" id="{8673C14D-AC04-CDE7-273A-7BA68B97C018}"/>
              </a:ext>
            </a:extLst>
          </p:cNvPr>
          <p:cNvSpPr txBox="1"/>
          <p:nvPr/>
        </p:nvSpPr>
        <p:spPr>
          <a:xfrm>
            <a:off x="336864" y="1359276"/>
            <a:ext cx="5724644" cy="646331"/>
          </a:xfrm>
          <a:prstGeom prst="rect">
            <a:avLst/>
          </a:prstGeom>
          <a:noFill/>
        </p:spPr>
        <p:txBody>
          <a:bodyPr wrap="none" rtlCol="0">
            <a:spAutoFit/>
          </a:bodyPr>
          <a:lstStyle/>
          <a:p>
            <a:r>
              <a:rPr lang="en-AU" sz="3600" dirty="0">
                <a:solidFill>
                  <a:schemeClr val="accent6"/>
                </a:solidFill>
                <a:latin typeface="Arial" panose="020B0604020202020204" pitchFamily="34" charset="0"/>
                <a:cs typeface="Arial" panose="020B0604020202020204" pitchFamily="34" charset="0"/>
              </a:rPr>
              <a:t>Only taking what is needed</a:t>
            </a:r>
          </a:p>
        </p:txBody>
      </p:sp>
    </p:spTree>
    <p:extLst>
      <p:ext uri="{BB962C8B-B14F-4D97-AF65-F5344CB8AC3E}">
        <p14:creationId xmlns:p14="http://schemas.microsoft.com/office/powerpoint/2010/main" val="309137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C1F22-8AFC-0C3B-7546-0D4293B0017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EAC113-0C40-8ADC-CFB8-F7E61FB7C776}"/>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E0CFB7CB-CD10-C063-DD85-D559A920B967}"/>
              </a:ext>
            </a:extLst>
          </p:cNvPr>
          <p:cNvSpPr>
            <a:spLocks noGrp="1"/>
          </p:cNvSpPr>
          <p:nvPr>
            <p:ph idx="10"/>
          </p:nvPr>
        </p:nvSpPr>
        <p:spPr>
          <a:xfrm>
            <a:off x="861495" y="708822"/>
            <a:ext cx="10515600" cy="1939129"/>
          </a:xfrm>
        </p:spPr>
        <p:txBody>
          <a:bodyPr>
            <a:normAutofit/>
          </a:bodyPr>
          <a:lstStyle/>
          <a:p>
            <a:r>
              <a:rPr lang="en-AU" dirty="0"/>
              <a:t>Learning intention: </a:t>
            </a:r>
            <a:r>
              <a:rPr lang="en-AU" b="0" dirty="0"/>
              <a:t>To investigate technologies for safe and nutritious food.</a:t>
            </a:r>
          </a:p>
        </p:txBody>
      </p:sp>
      <p:sp>
        <p:nvSpPr>
          <p:cNvPr id="4" name="Content Placeholder 3">
            <a:extLst>
              <a:ext uri="{FF2B5EF4-FFF2-40B4-BE49-F238E27FC236}">
                <a16:creationId xmlns:a16="http://schemas.microsoft.com/office/drawing/2014/main" id="{B1CC8854-B345-4C2C-0FE7-F1215459E3BB}"/>
              </a:ext>
            </a:extLst>
          </p:cNvPr>
          <p:cNvSpPr>
            <a:spLocks noGrp="1"/>
          </p:cNvSpPr>
          <p:nvPr>
            <p:ph idx="11"/>
          </p:nvPr>
        </p:nvSpPr>
        <p:spPr>
          <a:xfrm>
            <a:off x="838199" y="3780063"/>
            <a:ext cx="10894889" cy="2702930"/>
          </a:xfrm>
        </p:spPr>
        <p:txBody>
          <a:bodyPr>
            <a:normAutofit/>
          </a:bodyPr>
          <a:lstStyle/>
          <a:p>
            <a:r>
              <a:rPr lang="en-AU" dirty="0"/>
              <a:t>identify the technology</a:t>
            </a:r>
          </a:p>
          <a:p>
            <a:r>
              <a:rPr lang="en-AU" dirty="0"/>
              <a:t>identify the purpose</a:t>
            </a:r>
          </a:p>
          <a:p>
            <a:r>
              <a:rPr lang="en-AU" dirty="0"/>
              <a:t>identify the process.</a:t>
            </a:r>
          </a:p>
        </p:txBody>
      </p:sp>
    </p:spTree>
    <p:extLst>
      <p:ext uri="{BB962C8B-B14F-4D97-AF65-F5344CB8AC3E}">
        <p14:creationId xmlns:p14="http://schemas.microsoft.com/office/powerpoint/2010/main" val="4220589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1750B-E65B-331B-EA7A-E1BEE822FE1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C38F5B-C580-8836-DE20-8A053CC148C6}"/>
              </a:ext>
            </a:extLst>
          </p:cNvPr>
          <p:cNvSpPr>
            <a:spLocks noGrp="1"/>
          </p:cNvSpPr>
          <p:nvPr>
            <p:ph idx="1"/>
          </p:nvPr>
        </p:nvSpPr>
        <p:spPr>
          <a:xfrm>
            <a:off x="838200" y="2552595"/>
            <a:ext cx="10515600" cy="1714605"/>
          </a:xfrm>
        </p:spPr>
        <p:txBody>
          <a:bodyPr>
            <a:normAutofit/>
          </a:bodyPr>
          <a:lstStyle/>
          <a:p>
            <a:pPr marL="0" indent="0" algn="ctr">
              <a:lnSpc>
                <a:spcPct val="107000"/>
              </a:lnSpc>
              <a:spcBef>
                <a:spcPts val="50"/>
              </a:spcBef>
              <a:spcAft>
                <a:spcPts val="50"/>
              </a:spcAft>
              <a:buNone/>
            </a:pPr>
            <a:r>
              <a:rPr lang="en-AU" dirty="0"/>
              <a:t>Food processing techniques help ensure safe and nutritious food is available</a:t>
            </a:r>
            <a:endParaRPr lang="en-AU" kern="100" dirty="0">
              <a:ea typeface="Aptos" panose="020B0004020202020204" pitchFamily="34" charset="0"/>
              <a:cs typeface="Times New Roman" panose="02020603050405020304" pitchFamily="18" charset="0"/>
            </a:endParaRPr>
          </a:p>
        </p:txBody>
      </p:sp>
      <p:pic>
        <p:nvPicPr>
          <p:cNvPr id="2" name="Picture 1" descr="A piece of meat in a vacuum bag&#10;&#10;AI-generated content may be incorrect.">
            <a:extLst>
              <a:ext uri="{FF2B5EF4-FFF2-40B4-BE49-F238E27FC236}">
                <a16:creationId xmlns:a16="http://schemas.microsoft.com/office/drawing/2014/main" id="{C00A694A-E4FA-A467-6669-52A1C710002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2898" y="185277"/>
            <a:ext cx="1592417" cy="1467142"/>
          </a:xfrm>
          <a:prstGeom prst="rect">
            <a:avLst/>
          </a:prstGeom>
        </p:spPr>
      </p:pic>
      <p:sp>
        <p:nvSpPr>
          <p:cNvPr id="4" name="TextBox 3">
            <a:extLst>
              <a:ext uri="{FF2B5EF4-FFF2-40B4-BE49-F238E27FC236}">
                <a16:creationId xmlns:a16="http://schemas.microsoft.com/office/drawing/2014/main" id="{5561A0F5-57F2-EB7E-9FFE-88111C4AA11A}"/>
              </a:ext>
            </a:extLst>
          </p:cNvPr>
          <p:cNvSpPr txBox="1"/>
          <p:nvPr/>
        </p:nvSpPr>
        <p:spPr>
          <a:xfrm>
            <a:off x="20443" y="1722432"/>
            <a:ext cx="3749744" cy="707886"/>
          </a:xfrm>
          <a:prstGeom prst="rect">
            <a:avLst/>
          </a:prstGeom>
          <a:noFill/>
        </p:spPr>
        <p:txBody>
          <a:bodyPr wrap="none" rtlCol="0">
            <a:spAutoFit/>
          </a:bodyPr>
          <a:lstStyle/>
          <a:p>
            <a:r>
              <a:rPr lang="en-AU" sz="4000" dirty="0">
                <a:latin typeface="Arial" panose="020B0604020202020204" pitchFamily="34" charset="0"/>
                <a:cs typeface="Arial" panose="020B0604020202020204" pitchFamily="34" charset="0"/>
              </a:rPr>
              <a:t>vacuum sealing</a:t>
            </a:r>
          </a:p>
        </p:txBody>
      </p:sp>
      <p:pic>
        <p:nvPicPr>
          <p:cNvPr id="6" name="Picture 5">
            <a:extLst>
              <a:ext uri="{FF2B5EF4-FFF2-40B4-BE49-F238E27FC236}">
                <a16:creationId xmlns:a16="http://schemas.microsoft.com/office/drawing/2014/main" id="{CD44ED4D-8CCD-3E28-62EC-E53B76C3CB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4464" y="185277"/>
            <a:ext cx="2074414" cy="1384398"/>
          </a:xfrm>
          <a:prstGeom prst="rect">
            <a:avLst/>
          </a:prstGeom>
        </p:spPr>
      </p:pic>
      <p:sp>
        <p:nvSpPr>
          <p:cNvPr id="7" name="TextBox 6">
            <a:extLst>
              <a:ext uri="{FF2B5EF4-FFF2-40B4-BE49-F238E27FC236}">
                <a16:creationId xmlns:a16="http://schemas.microsoft.com/office/drawing/2014/main" id="{0A44BC91-EB2E-C815-86FA-84F23D05B204}"/>
              </a:ext>
            </a:extLst>
          </p:cNvPr>
          <p:cNvSpPr txBox="1"/>
          <p:nvPr/>
        </p:nvSpPr>
        <p:spPr>
          <a:xfrm>
            <a:off x="4293519" y="1684227"/>
            <a:ext cx="2866490" cy="707886"/>
          </a:xfrm>
          <a:prstGeom prst="rect">
            <a:avLst/>
          </a:prstGeom>
          <a:noFill/>
        </p:spPr>
        <p:txBody>
          <a:bodyPr wrap="none" rtlCol="0">
            <a:spAutoFit/>
          </a:bodyPr>
          <a:lstStyle/>
          <a:p>
            <a:r>
              <a:rPr lang="en-AU" sz="4000" dirty="0">
                <a:latin typeface="Arial" panose="020B0604020202020204" pitchFamily="34" charset="0"/>
                <a:cs typeface="Arial" panose="020B0604020202020204" pitchFamily="34" charset="0"/>
              </a:rPr>
              <a:t>dehydrating</a:t>
            </a:r>
          </a:p>
        </p:txBody>
      </p:sp>
      <p:pic>
        <p:nvPicPr>
          <p:cNvPr id="9" name="Picture 8">
            <a:extLst>
              <a:ext uri="{FF2B5EF4-FFF2-40B4-BE49-F238E27FC236}">
                <a16:creationId xmlns:a16="http://schemas.microsoft.com/office/drawing/2014/main" id="{F6393D73-DCFB-D778-DBD7-27FD88A47F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61382" y="145317"/>
            <a:ext cx="1592418" cy="1746834"/>
          </a:xfrm>
          <a:prstGeom prst="rect">
            <a:avLst/>
          </a:prstGeom>
        </p:spPr>
      </p:pic>
      <p:sp>
        <p:nvSpPr>
          <p:cNvPr id="10" name="TextBox 9">
            <a:extLst>
              <a:ext uri="{FF2B5EF4-FFF2-40B4-BE49-F238E27FC236}">
                <a16:creationId xmlns:a16="http://schemas.microsoft.com/office/drawing/2014/main" id="{583A52F6-7D8B-B445-E15C-650D30D34393}"/>
              </a:ext>
            </a:extLst>
          </p:cNvPr>
          <p:cNvSpPr txBox="1"/>
          <p:nvPr/>
        </p:nvSpPr>
        <p:spPr>
          <a:xfrm>
            <a:off x="8404974" y="1757404"/>
            <a:ext cx="1895071" cy="707886"/>
          </a:xfrm>
          <a:prstGeom prst="rect">
            <a:avLst/>
          </a:prstGeom>
          <a:noFill/>
        </p:spPr>
        <p:txBody>
          <a:bodyPr wrap="none" rtlCol="0">
            <a:spAutoFit/>
          </a:bodyPr>
          <a:lstStyle/>
          <a:p>
            <a:r>
              <a:rPr lang="en-AU" sz="4000" dirty="0">
                <a:latin typeface="Arial" panose="020B0604020202020204" pitchFamily="34" charset="0"/>
                <a:cs typeface="Arial" panose="020B0604020202020204" pitchFamily="34" charset="0"/>
              </a:rPr>
              <a:t>pickling</a:t>
            </a:r>
          </a:p>
        </p:txBody>
      </p:sp>
      <p:sp>
        <p:nvSpPr>
          <p:cNvPr id="11" name="TextBox 10">
            <a:extLst>
              <a:ext uri="{FF2B5EF4-FFF2-40B4-BE49-F238E27FC236}">
                <a16:creationId xmlns:a16="http://schemas.microsoft.com/office/drawing/2014/main" id="{0AC32EB5-7DB2-1DD2-6EF6-26B49BF30750}"/>
              </a:ext>
            </a:extLst>
          </p:cNvPr>
          <p:cNvSpPr txBox="1"/>
          <p:nvPr/>
        </p:nvSpPr>
        <p:spPr>
          <a:xfrm>
            <a:off x="355478" y="5905524"/>
            <a:ext cx="3351456" cy="707886"/>
          </a:xfrm>
          <a:prstGeom prst="rect">
            <a:avLst/>
          </a:prstGeom>
          <a:noFill/>
        </p:spPr>
        <p:txBody>
          <a:bodyPr wrap="square" rtlCol="0">
            <a:spAutoFit/>
          </a:bodyPr>
          <a:lstStyle/>
          <a:p>
            <a:r>
              <a:rPr lang="en-AU" sz="4000" dirty="0">
                <a:latin typeface="Arial" panose="020B0604020202020204" pitchFamily="34" charset="0"/>
                <a:cs typeface="Arial" panose="020B0604020202020204" pitchFamily="34" charset="0"/>
              </a:rPr>
              <a:t>pasteurising</a:t>
            </a:r>
          </a:p>
        </p:txBody>
      </p:sp>
      <p:pic>
        <p:nvPicPr>
          <p:cNvPr id="12" name="Picture 11">
            <a:extLst>
              <a:ext uri="{FF2B5EF4-FFF2-40B4-BE49-F238E27FC236}">
                <a16:creationId xmlns:a16="http://schemas.microsoft.com/office/drawing/2014/main" id="{57315D06-178E-EEFE-7AB5-FAAC512BDD0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8200" y="4399986"/>
            <a:ext cx="2186007" cy="1294743"/>
          </a:xfrm>
          <a:prstGeom prst="rect">
            <a:avLst/>
          </a:prstGeom>
        </p:spPr>
      </p:pic>
      <p:pic>
        <p:nvPicPr>
          <p:cNvPr id="14" name="Picture 13">
            <a:extLst>
              <a:ext uri="{FF2B5EF4-FFF2-40B4-BE49-F238E27FC236}">
                <a16:creationId xmlns:a16="http://schemas.microsoft.com/office/drawing/2014/main" id="{56C21F6A-B861-885C-2A20-4F4444EB6F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70187" y="4267200"/>
            <a:ext cx="2186007" cy="1636722"/>
          </a:xfrm>
          <a:prstGeom prst="rect">
            <a:avLst/>
          </a:prstGeom>
        </p:spPr>
      </p:pic>
      <p:sp>
        <p:nvSpPr>
          <p:cNvPr id="15" name="TextBox 14">
            <a:extLst>
              <a:ext uri="{FF2B5EF4-FFF2-40B4-BE49-F238E27FC236}">
                <a16:creationId xmlns:a16="http://schemas.microsoft.com/office/drawing/2014/main" id="{EE646021-0342-B41D-A79D-B568FE92725B}"/>
              </a:ext>
            </a:extLst>
          </p:cNvPr>
          <p:cNvSpPr txBox="1"/>
          <p:nvPr/>
        </p:nvSpPr>
        <p:spPr>
          <a:xfrm>
            <a:off x="4114367" y="5936031"/>
            <a:ext cx="1981633" cy="707886"/>
          </a:xfrm>
          <a:prstGeom prst="rect">
            <a:avLst/>
          </a:prstGeom>
          <a:noFill/>
        </p:spPr>
        <p:txBody>
          <a:bodyPr wrap="none" rtlCol="0">
            <a:spAutoFit/>
          </a:bodyPr>
          <a:lstStyle/>
          <a:p>
            <a:r>
              <a:rPr lang="en-AU" sz="4000" dirty="0">
                <a:latin typeface="Arial" panose="020B0604020202020204" pitchFamily="34" charset="0"/>
                <a:cs typeface="Arial" panose="020B0604020202020204" pitchFamily="34" charset="0"/>
              </a:rPr>
              <a:t>canning</a:t>
            </a:r>
          </a:p>
        </p:txBody>
      </p:sp>
      <p:pic>
        <p:nvPicPr>
          <p:cNvPr id="17" name="Picture 16">
            <a:extLst>
              <a:ext uri="{FF2B5EF4-FFF2-40B4-BE49-F238E27FC236}">
                <a16:creationId xmlns:a16="http://schemas.microsoft.com/office/drawing/2014/main" id="{C48118C7-A46C-0DC1-F7E7-E143AEFD30B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46881" y="4267200"/>
            <a:ext cx="2616231" cy="1728838"/>
          </a:xfrm>
          <a:prstGeom prst="rect">
            <a:avLst/>
          </a:prstGeom>
        </p:spPr>
      </p:pic>
      <p:sp>
        <p:nvSpPr>
          <p:cNvPr id="18" name="TextBox 17">
            <a:extLst>
              <a:ext uri="{FF2B5EF4-FFF2-40B4-BE49-F238E27FC236}">
                <a16:creationId xmlns:a16="http://schemas.microsoft.com/office/drawing/2014/main" id="{F723F4E4-D2EE-BA37-E4E9-2704D5414374}"/>
              </a:ext>
            </a:extLst>
          </p:cNvPr>
          <p:cNvSpPr txBox="1"/>
          <p:nvPr/>
        </p:nvSpPr>
        <p:spPr>
          <a:xfrm>
            <a:off x="7649752" y="5996038"/>
            <a:ext cx="2010487" cy="707886"/>
          </a:xfrm>
          <a:prstGeom prst="rect">
            <a:avLst/>
          </a:prstGeom>
          <a:noFill/>
        </p:spPr>
        <p:txBody>
          <a:bodyPr wrap="none" rtlCol="0">
            <a:spAutoFit/>
          </a:bodyPr>
          <a:lstStyle/>
          <a:p>
            <a:r>
              <a:rPr lang="en-AU" sz="4000" dirty="0">
                <a:latin typeface="Arial" panose="020B0604020202020204" pitchFamily="34" charset="0"/>
                <a:cs typeface="Arial" panose="020B0604020202020204" pitchFamily="34" charset="0"/>
              </a:rPr>
              <a:t>freezing</a:t>
            </a:r>
          </a:p>
        </p:txBody>
      </p:sp>
    </p:spTree>
    <p:extLst>
      <p:ext uri="{BB962C8B-B14F-4D97-AF65-F5344CB8AC3E}">
        <p14:creationId xmlns:p14="http://schemas.microsoft.com/office/powerpoint/2010/main" val="294656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1" grpId="0"/>
      <p:bldP spid="15"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333A7-7631-0837-8649-43E5C640FE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CB70D2-69B2-8B8F-6AFD-645C5C041FFE}"/>
              </a:ext>
            </a:extLst>
          </p:cNvPr>
          <p:cNvSpPr>
            <a:spLocks noGrp="1"/>
          </p:cNvSpPr>
          <p:nvPr>
            <p:ph type="title"/>
          </p:nvPr>
        </p:nvSpPr>
        <p:spPr/>
        <p:txBody>
          <a:bodyPr/>
          <a:lstStyle/>
          <a:p>
            <a:r>
              <a:rPr lang="en-AU" dirty="0"/>
              <a:t>Food processing: making baked beans</a:t>
            </a:r>
          </a:p>
        </p:txBody>
      </p:sp>
      <p:pic>
        <p:nvPicPr>
          <p:cNvPr id="3" name="Online Media 2" title="This is how your Baked Beans are made  |  Catalyst">
            <a:hlinkClick r:id="" action="ppaction://media"/>
            <a:extLst>
              <a:ext uri="{FF2B5EF4-FFF2-40B4-BE49-F238E27FC236}">
                <a16:creationId xmlns:a16="http://schemas.microsoft.com/office/drawing/2014/main" id="{6A9B12C1-D988-FEDE-C0A8-C84453185B31}"/>
              </a:ext>
            </a:extLst>
          </p:cNvPr>
          <p:cNvPicPr>
            <a:picLocks noRot="1" noChangeAspect="1"/>
          </p:cNvPicPr>
          <p:nvPr>
            <a:videoFile r:link="rId1"/>
          </p:nvPr>
        </p:nvPicPr>
        <p:blipFill>
          <a:blip r:embed="rId4"/>
          <a:stretch>
            <a:fillRect/>
          </a:stretch>
        </p:blipFill>
        <p:spPr>
          <a:xfrm>
            <a:off x="2156606" y="1424350"/>
            <a:ext cx="7878787" cy="4448035"/>
          </a:xfrm>
          <a:prstGeom prst="rect">
            <a:avLst/>
          </a:prstGeom>
        </p:spPr>
      </p:pic>
    </p:spTree>
    <p:extLst>
      <p:ext uri="{BB962C8B-B14F-4D97-AF65-F5344CB8AC3E}">
        <p14:creationId xmlns:p14="http://schemas.microsoft.com/office/powerpoint/2010/main" val="321361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DF4FB-C9A2-BA30-FEB1-BD4E633990EA}"/>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77A48BE7-DDB8-164E-D018-964A9F8CFC2D}"/>
              </a:ext>
            </a:extLst>
          </p:cNvPr>
          <p:cNvSpPr>
            <a:spLocks noGrp="1"/>
          </p:cNvSpPr>
          <p:nvPr>
            <p:ph idx="1"/>
          </p:nvPr>
        </p:nvSpPr>
        <p:spPr/>
        <p:txBody>
          <a:bodyPr/>
          <a:lstStyle/>
          <a:p>
            <a:r>
              <a:rPr lang="en-AU" dirty="0"/>
              <a:t>Select one food processing technique.</a:t>
            </a:r>
          </a:p>
          <a:p>
            <a:r>
              <a:rPr lang="en-AU" dirty="0"/>
              <a:t>Identify:</a:t>
            </a:r>
          </a:p>
          <a:p>
            <a:pPr marL="1169988" lvl="1" indent="-633413"/>
            <a:r>
              <a:rPr lang="en-AU" sz="4400" dirty="0"/>
              <a:t>purpose</a:t>
            </a:r>
          </a:p>
          <a:p>
            <a:pPr marL="1169988" lvl="1" indent="-633413"/>
            <a:r>
              <a:rPr lang="en-AU" sz="4400" dirty="0"/>
              <a:t>process (including technologies</a:t>
            </a:r>
          </a:p>
          <a:p>
            <a:pPr marL="1169988" lvl="1" indent="-633413"/>
            <a:r>
              <a:rPr lang="en-AU" sz="4400" dirty="0"/>
              <a:t>other information about the processing technique.</a:t>
            </a:r>
          </a:p>
        </p:txBody>
      </p:sp>
    </p:spTree>
    <p:extLst>
      <p:ext uri="{BB962C8B-B14F-4D97-AF65-F5344CB8AC3E}">
        <p14:creationId xmlns:p14="http://schemas.microsoft.com/office/powerpoint/2010/main" val="11222638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657A8-0F4F-34A0-BC75-A806884A41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09B17E-84C6-A0B2-DE2C-B1617659AF1A}"/>
              </a:ext>
            </a:extLst>
          </p:cNvPr>
          <p:cNvSpPr>
            <a:spLocks noGrp="1"/>
          </p:cNvSpPr>
          <p:nvPr>
            <p:ph type="title"/>
          </p:nvPr>
        </p:nvSpPr>
        <p:spPr/>
        <p:txBody>
          <a:bodyPr/>
          <a:lstStyle/>
          <a:p>
            <a:r>
              <a:rPr lang="en-AU" dirty="0"/>
              <a:t>Lesson 5</a:t>
            </a:r>
          </a:p>
        </p:txBody>
      </p:sp>
    </p:spTree>
    <p:extLst>
      <p:ext uri="{BB962C8B-B14F-4D97-AF65-F5344CB8AC3E}">
        <p14:creationId xmlns:p14="http://schemas.microsoft.com/office/powerpoint/2010/main" val="40282572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7BF49-6F95-CF09-82AC-F1D3394312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6489D9-EE69-401A-5E1E-2A1D5147431C}"/>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1821148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4F010-ACA3-65E6-7D42-38EA059812D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B272C6-6C37-2472-8A27-02C3F135E1CB}"/>
              </a:ext>
            </a:extLst>
          </p:cNvPr>
          <p:cNvSpPr>
            <a:spLocks noGrp="1"/>
          </p:cNvSpPr>
          <p:nvPr>
            <p:ph idx="1"/>
          </p:nvPr>
        </p:nvSpPr>
        <p:spPr>
          <a:xfrm>
            <a:off x="838200" y="2552595"/>
            <a:ext cx="10515600" cy="2251053"/>
          </a:xfrm>
        </p:spPr>
        <p:txBody>
          <a:bodyPr>
            <a:normAutofit/>
          </a:bodyPr>
          <a:lstStyle/>
          <a:p>
            <a:pPr marL="0" indent="0" algn="ctr">
              <a:lnSpc>
                <a:spcPct val="107000"/>
              </a:lnSpc>
              <a:spcBef>
                <a:spcPts val="50"/>
              </a:spcBef>
              <a:spcAft>
                <a:spcPts val="50"/>
              </a:spcAft>
              <a:buNone/>
            </a:pPr>
            <a:r>
              <a:rPr lang="en-AU" dirty="0"/>
              <a:t>What are some food processing techniques to help ensure the availability of  safe and nutritious foods?</a:t>
            </a:r>
            <a:endParaRPr lang="en-AU" kern="100" dirty="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3BD4855-EB67-AED5-D092-9ABC0BD75AA9}"/>
              </a:ext>
            </a:extLst>
          </p:cNvPr>
          <p:cNvSpPr txBox="1"/>
          <p:nvPr/>
        </p:nvSpPr>
        <p:spPr>
          <a:xfrm>
            <a:off x="156334" y="617474"/>
            <a:ext cx="3749744" cy="707886"/>
          </a:xfrm>
          <a:prstGeom prst="rect">
            <a:avLst/>
          </a:prstGeom>
          <a:noFill/>
        </p:spPr>
        <p:txBody>
          <a:bodyPr wrap="none" rtlCol="0">
            <a:spAutoFit/>
          </a:bodyPr>
          <a:lstStyle/>
          <a:p>
            <a:r>
              <a:rPr lang="en-AU" sz="4000" dirty="0">
                <a:solidFill>
                  <a:schemeClr val="accent6">
                    <a:lumMod val="75000"/>
                  </a:schemeClr>
                </a:solidFill>
                <a:latin typeface="Arial" panose="020B0604020202020204" pitchFamily="34" charset="0"/>
                <a:cs typeface="Arial" panose="020B0604020202020204" pitchFamily="34" charset="0"/>
              </a:rPr>
              <a:t>vacuum sealing</a:t>
            </a:r>
          </a:p>
        </p:txBody>
      </p:sp>
      <p:sp>
        <p:nvSpPr>
          <p:cNvPr id="7" name="TextBox 6">
            <a:extLst>
              <a:ext uri="{FF2B5EF4-FFF2-40B4-BE49-F238E27FC236}">
                <a16:creationId xmlns:a16="http://schemas.microsoft.com/office/drawing/2014/main" id="{938B4661-8E9F-27C7-A5C1-310C4871DCC0}"/>
              </a:ext>
            </a:extLst>
          </p:cNvPr>
          <p:cNvSpPr txBox="1"/>
          <p:nvPr/>
        </p:nvSpPr>
        <p:spPr>
          <a:xfrm>
            <a:off x="4317903" y="1482928"/>
            <a:ext cx="2866490" cy="707886"/>
          </a:xfrm>
          <a:prstGeom prst="rect">
            <a:avLst/>
          </a:prstGeom>
          <a:noFill/>
        </p:spPr>
        <p:txBody>
          <a:bodyPr wrap="none" rtlCol="0">
            <a:spAutoFit/>
          </a:bodyPr>
          <a:lstStyle/>
          <a:p>
            <a:r>
              <a:rPr lang="en-AU" sz="4000" dirty="0">
                <a:solidFill>
                  <a:schemeClr val="accent6">
                    <a:lumMod val="75000"/>
                  </a:schemeClr>
                </a:solidFill>
                <a:latin typeface="Arial" panose="020B0604020202020204" pitchFamily="34" charset="0"/>
                <a:cs typeface="Arial" panose="020B0604020202020204" pitchFamily="34" charset="0"/>
              </a:rPr>
              <a:t>dehydrating</a:t>
            </a:r>
          </a:p>
        </p:txBody>
      </p:sp>
      <p:sp>
        <p:nvSpPr>
          <p:cNvPr id="10" name="TextBox 9">
            <a:extLst>
              <a:ext uri="{FF2B5EF4-FFF2-40B4-BE49-F238E27FC236}">
                <a16:creationId xmlns:a16="http://schemas.microsoft.com/office/drawing/2014/main" id="{24ACB589-3E3F-2C19-C7B5-342CCCD8570A}"/>
              </a:ext>
            </a:extLst>
          </p:cNvPr>
          <p:cNvSpPr txBox="1"/>
          <p:nvPr/>
        </p:nvSpPr>
        <p:spPr>
          <a:xfrm>
            <a:off x="8977998" y="712326"/>
            <a:ext cx="1895071" cy="707886"/>
          </a:xfrm>
          <a:prstGeom prst="rect">
            <a:avLst/>
          </a:prstGeom>
          <a:noFill/>
        </p:spPr>
        <p:txBody>
          <a:bodyPr wrap="none" rtlCol="0">
            <a:spAutoFit/>
          </a:bodyPr>
          <a:lstStyle/>
          <a:p>
            <a:r>
              <a:rPr lang="en-AU" sz="4000" dirty="0">
                <a:solidFill>
                  <a:schemeClr val="accent6">
                    <a:lumMod val="75000"/>
                  </a:schemeClr>
                </a:solidFill>
                <a:latin typeface="Arial" panose="020B0604020202020204" pitchFamily="34" charset="0"/>
                <a:cs typeface="Arial" panose="020B0604020202020204" pitchFamily="34" charset="0"/>
              </a:rPr>
              <a:t>pickling</a:t>
            </a:r>
          </a:p>
        </p:txBody>
      </p:sp>
      <p:sp>
        <p:nvSpPr>
          <p:cNvPr id="11" name="TextBox 10">
            <a:extLst>
              <a:ext uri="{FF2B5EF4-FFF2-40B4-BE49-F238E27FC236}">
                <a16:creationId xmlns:a16="http://schemas.microsoft.com/office/drawing/2014/main" id="{DE694C40-7EA5-F991-83A4-ED7360138B30}"/>
              </a:ext>
            </a:extLst>
          </p:cNvPr>
          <p:cNvSpPr txBox="1"/>
          <p:nvPr/>
        </p:nvSpPr>
        <p:spPr>
          <a:xfrm>
            <a:off x="355478" y="5015896"/>
            <a:ext cx="3351456" cy="707886"/>
          </a:xfrm>
          <a:prstGeom prst="rect">
            <a:avLst/>
          </a:prstGeom>
          <a:noFill/>
        </p:spPr>
        <p:txBody>
          <a:bodyPr wrap="square" rtlCol="0">
            <a:spAutoFit/>
          </a:bodyPr>
          <a:lstStyle/>
          <a:p>
            <a:r>
              <a:rPr lang="en-AU" sz="4000" dirty="0">
                <a:solidFill>
                  <a:schemeClr val="accent6">
                    <a:lumMod val="75000"/>
                  </a:schemeClr>
                </a:solidFill>
                <a:latin typeface="Arial" panose="020B0604020202020204" pitchFamily="34" charset="0"/>
                <a:cs typeface="Arial" panose="020B0604020202020204" pitchFamily="34" charset="0"/>
              </a:rPr>
              <a:t>pasteurising</a:t>
            </a:r>
          </a:p>
        </p:txBody>
      </p:sp>
      <p:sp>
        <p:nvSpPr>
          <p:cNvPr id="15" name="TextBox 14">
            <a:extLst>
              <a:ext uri="{FF2B5EF4-FFF2-40B4-BE49-F238E27FC236}">
                <a16:creationId xmlns:a16="http://schemas.microsoft.com/office/drawing/2014/main" id="{CE86A151-9542-8190-2E42-DF1358FAAAAA}"/>
              </a:ext>
            </a:extLst>
          </p:cNvPr>
          <p:cNvSpPr txBox="1"/>
          <p:nvPr/>
        </p:nvSpPr>
        <p:spPr>
          <a:xfrm>
            <a:off x="4563157" y="5770124"/>
            <a:ext cx="1981633" cy="707886"/>
          </a:xfrm>
          <a:prstGeom prst="rect">
            <a:avLst/>
          </a:prstGeom>
          <a:noFill/>
        </p:spPr>
        <p:txBody>
          <a:bodyPr wrap="none" rtlCol="0">
            <a:spAutoFit/>
          </a:bodyPr>
          <a:lstStyle/>
          <a:p>
            <a:r>
              <a:rPr lang="en-AU" sz="4000" dirty="0">
                <a:solidFill>
                  <a:schemeClr val="accent6">
                    <a:lumMod val="75000"/>
                  </a:schemeClr>
                </a:solidFill>
                <a:latin typeface="Arial" panose="020B0604020202020204" pitchFamily="34" charset="0"/>
                <a:cs typeface="Arial" panose="020B0604020202020204" pitchFamily="34" charset="0"/>
              </a:rPr>
              <a:t>canning</a:t>
            </a:r>
          </a:p>
        </p:txBody>
      </p:sp>
      <p:sp>
        <p:nvSpPr>
          <p:cNvPr id="18" name="TextBox 17">
            <a:extLst>
              <a:ext uri="{FF2B5EF4-FFF2-40B4-BE49-F238E27FC236}">
                <a16:creationId xmlns:a16="http://schemas.microsoft.com/office/drawing/2014/main" id="{B3E2427A-E369-6940-FEEB-8D190B66E4A1}"/>
              </a:ext>
            </a:extLst>
          </p:cNvPr>
          <p:cNvSpPr txBox="1"/>
          <p:nvPr/>
        </p:nvSpPr>
        <p:spPr>
          <a:xfrm>
            <a:off x="8295928" y="5228145"/>
            <a:ext cx="2010487" cy="707886"/>
          </a:xfrm>
          <a:prstGeom prst="rect">
            <a:avLst/>
          </a:prstGeom>
          <a:noFill/>
        </p:spPr>
        <p:txBody>
          <a:bodyPr wrap="none" rtlCol="0">
            <a:spAutoFit/>
          </a:bodyPr>
          <a:lstStyle/>
          <a:p>
            <a:r>
              <a:rPr lang="en-AU" sz="4000" dirty="0">
                <a:solidFill>
                  <a:schemeClr val="accent6">
                    <a:lumMod val="75000"/>
                  </a:schemeClr>
                </a:solidFill>
                <a:latin typeface="Arial" panose="020B0604020202020204" pitchFamily="34" charset="0"/>
                <a:cs typeface="Arial" panose="020B0604020202020204" pitchFamily="34" charset="0"/>
              </a:rPr>
              <a:t>freezing</a:t>
            </a:r>
          </a:p>
        </p:txBody>
      </p:sp>
    </p:spTree>
    <p:extLst>
      <p:ext uri="{BB962C8B-B14F-4D97-AF65-F5344CB8AC3E}">
        <p14:creationId xmlns:p14="http://schemas.microsoft.com/office/powerpoint/2010/main" val="401366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1" grpId="0"/>
      <p:bldP spid="15"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D4448-1E10-DB78-3BC8-8CB09868C2C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059414-B423-D461-C3B2-D50EA7125E18}"/>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206DFD0C-104F-2910-273E-BAC40DC68942}"/>
              </a:ext>
            </a:extLst>
          </p:cNvPr>
          <p:cNvSpPr>
            <a:spLocks noGrp="1"/>
          </p:cNvSpPr>
          <p:nvPr>
            <p:ph idx="10"/>
          </p:nvPr>
        </p:nvSpPr>
        <p:spPr>
          <a:xfrm>
            <a:off x="861495" y="708822"/>
            <a:ext cx="10515600" cy="1939129"/>
          </a:xfrm>
        </p:spPr>
        <p:txBody>
          <a:bodyPr>
            <a:normAutofit/>
          </a:bodyPr>
          <a:lstStyle/>
          <a:p>
            <a:r>
              <a:rPr lang="en-AU" dirty="0"/>
              <a:t>Learning intention: </a:t>
            </a:r>
            <a:r>
              <a:rPr lang="en-AU" b="0" dirty="0"/>
              <a:t>To investigate the Australian Guide to Healthy Eating.</a:t>
            </a:r>
          </a:p>
        </p:txBody>
      </p:sp>
      <p:sp>
        <p:nvSpPr>
          <p:cNvPr id="4" name="Content Placeholder 3">
            <a:extLst>
              <a:ext uri="{FF2B5EF4-FFF2-40B4-BE49-F238E27FC236}">
                <a16:creationId xmlns:a16="http://schemas.microsoft.com/office/drawing/2014/main" id="{CD01A9A3-AC5B-38BA-FFC8-3C5EB11C415D}"/>
              </a:ext>
            </a:extLst>
          </p:cNvPr>
          <p:cNvSpPr>
            <a:spLocks noGrp="1"/>
          </p:cNvSpPr>
          <p:nvPr>
            <p:ph idx="11"/>
          </p:nvPr>
        </p:nvSpPr>
        <p:spPr>
          <a:xfrm>
            <a:off x="838199" y="3780063"/>
            <a:ext cx="10894889" cy="2702930"/>
          </a:xfrm>
        </p:spPr>
        <p:txBody>
          <a:bodyPr>
            <a:normAutofit/>
          </a:bodyPr>
          <a:lstStyle/>
          <a:p>
            <a:r>
              <a:rPr lang="en-AU" dirty="0"/>
              <a:t>provide key information</a:t>
            </a:r>
          </a:p>
          <a:p>
            <a:r>
              <a:rPr lang="en-AU" dirty="0"/>
              <a:t>identify the importance of each food group.</a:t>
            </a:r>
          </a:p>
        </p:txBody>
      </p:sp>
    </p:spTree>
    <p:extLst>
      <p:ext uri="{BB962C8B-B14F-4D97-AF65-F5344CB8AC3E}">
        <p14:creationId xmlns:p14="http://schemas.microsoft.com/office/powerpoint/2010/main" val="37333350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BD9B0-911B-767E-0FE1-50F4D1B3665F}"/>
              </a:ext>
            </a:extLst>
          </p:cNvPr>
          <p:cNvSpPr>
            <a:spLocks noGrp="1"/>
          </p:cNvSpPr>
          <p:nvPr>
            <p:ph type="title"/>
          </p:nvPr>
        </p:nvSpPr>
        <p:spPr/>
        <p:txBody>
          <a:bodyPr/>
          <a:lstStyle/>
          <a:p>
            <a:pPr algn="ctr"/>
            <a:r>
              <a:rPr lang="en-AU" dirty="0"/>
              <a:t>The Australian Guide to Healthy Eating</a:t>
            </a:r>
          </a:p>
        </p:txBody>
      </p:sp>
      <p:pic>
        <p:nvPicPr>
          <p:cNvPr id="4" name="Picture 3">
            <a:extLst>
              <a:ext uri="{FF2B5EF4-FFF2-40B4-BE49-F238E27FC236}">
                <a16:creationId xmlns:a16="http://schemas.microsoft.com/office/drawing/2014/main" id="{9FE47F82-0307-AB31-A3CB-415FD4FE9010}"/>
              </a:ext>
            </a:extLst>
          </p:cNvPr>
          <p:cNvPicPr>
            <a:picLocks noChangeAspect="1"/>
          </p:cNvPicPr>
          <p:nvPr/>
        </p:nvPicPr>
        <p:blipFill>
          <a:blip r:embed="rId3"/>
          <a:stretch>
            <a:fillRect/>
          </a:stretch>
        </p:blipFill>
        <p:spPr>
          <a:xfrm>
            <a:off x="3960185" y="1183422"/>
            <a:ext cx="4271629" cy="5500635"/>
          </a:xfrm>
          <a:prstGeom prst="rect">
            <a:avLst/>
          </a:prstGeom>
        </p:spPr>
      </p:pic>
    </p:spTree>
    <p:extLst>
      <p:ext uri="{BB962C8B-B14F-4D97-AF65-F5344CB8AC3E}">
        <p14:creationId xmlns:p14="http://schemas.microsoft.com/office/powerpoint/2010/main" val="3019674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6E018-2A03-0EE4-2834-D7B27C6DEA22}"/>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B4E6D025-09BA-2D59-635C-4F44E777D1B7}"/>
              </a:ext>
            </a:extLst>
          </p:cNvPr>
          <p:cNvSpPr>
            <a:spLocks noGrp="1"/>
          </p:cNvSpPr>
          <p:nvPr>
            <p:ph idx="1"/>
          </p:nvPr>
        </p:nvSpPr>
        <p:spPr/>
        <p:txBody>
          <a:bodyPr/>
          <a:lstStyle/>
          <a:p>
            <a:r>
              <a:rPr lang="en-AU" dirty="0"/>
              <a:t>Identify a healthy school meal for the school canteen.</a:t>
            </a:r>
          </a:p>
          <a:p>
            <a:r>
              <a:rPr lang="en-AU" dirty="0"/>
              <a:t>Identify why this would make a healthy meal (at least 3 reasons)</a:t>
            </a:r>
          </a:p>
          <a:p>
            <a:r>
              <a:rPr lang="en-AU" dirty="0"/>
              <a:t>Identify the tools and equipment needed to prepare the meal. </a:t>
            </a:r>
          </a:p>
        </p:txBody>
      </p:sp>
    </p:spTree>
    <p:extLst>
      <p:ext uri="{BB962C8B-B14F-4D97-AF65-F5344CB8AC3E}">
        <p14:creationId xmlns:p14="http://schemas.microsoft.com/office/powerpoint/2010/main" val="10585795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95DC7-5FA5-8609-869B-DA6DC167A975}"/>
              </a:ext>
            </a:extLst>
          </p:cNvPr>
          <p:cNvSpPr>
            <a:spLocks noGrp="1"/>
          </p:cNvSpPr>
          <p:nvPr>
            <p:ph type="title"/>
          </p:nvPr>
        </p:nvSpPr>
        <p:spPr/>
        <p:txBody>
          <a:bodyPr/>
          <a:lstStyle/>
          <a:p>
            <a:r>
              <a:rPr lang="en-AU" dirty="0"/>
              <a:t>Overview of the AGHE</a:t>
            </a:r>
          </a:p>
        </p:txBody>
      </p:sp>
      <p:pic>
        <p:nvPicPr>
          <p:cNvPr id="4" name="Online Media 1" title="Facts about the Australian Guide to Healthy Eating (AGHE) - Refresh.ED">
            <a:hlinkClick r:id="" action="ppaction://media"/>
            <a:extLst>
              <a:ext uri="{FF2B5EF4-FFF2-40B4-BE49-F238E27FC236}">
                <a16:creationId xmlns:a16="http://schemas.microsoft.com/office/drawing/2014/main" id="{6B436159-D3C4-BEA1-0713-09EB163A96C4}"/>
              </a:ext>
            </a:extLst>
          </p:cNvPr>
          <p:cNvPicPr>
            <a:picLocks noRot="1" noChangeAspect="1"/>
          </p:cNvPicPr>
          <p:nvPr>
            <a:videoFile r:link="rId1"/>
          </p:nvPr>
        </p:nvPicPr>
        <p:blipFill>
          <a:blip r:embed="rId4"/>
          <a:stretch>
            <a:fillRect/>
          </a:stretch>
        </p:blipFill>
        <p:spPr>
          <a:xfrm>
            <a:off x="1544005" y="1483964"/>
            <a:ext cx="8320452" cy="4697380"/>
          </a:xfrm>
          <a:prstGeom prst="rect">
            <a:avLst/>
          </a:prstGeom>
        </p:spPr>
      </p:pic>
    </p:spTree>
    <p:extLst>
      <p:ext uri="{BB962C8B-B14F-4D97-AF65-F5344CB8AC3E}">
        <p14:creationId xmlns:p14="http://schemas.microsoft.com/office/powerpoint/2010/main" val="410560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C389C-68FA-87A2-BA74-DFD68ACDB6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9C6F3F-D032-8B5A-9987-65959F3D73AF}"/>
              </a:ext>
            </a:extLst>
          </p:cNvPr>
          <p:cNvSpPr>
            <a:spLocks noGrp="1"/>
          </p:cNvSpPr>
          <p:nvPr>
            <p:ph type="title"/>
          </p:nvPr>
        </p:nvSpPr>
        <p:spPr/>
        <p:txBody>
          <a:bodyPr/>
          <a:lstStyle/>
          <a:p>
            <a:pPr algn="ctr"/>
            <a:r>
              <a:rPr lang="en-AU" dirty="0"/>
              <a:t>Grain foods</a:t>
            </a:r>
          </a:p>
        </p:txBody>
      </p:sp>
      <p:sp>
        <p:nvSpPr>
          <p:cNvPr id="65" name="Rectangle: Rounded Corners 64">
            <a:extLst>
              <a:ext uri="{FF2B5EF4-FFF2-40B4-BE49-F238E27FC236}">
                <a16:creationId xmlns:a16="http://schemas.microsoft.com/office/drawing/2014/main" id="{498BBCDA-4029-FA37-BA4D-808990E2B271}"/>
              </a:ext>
            </a:extLst>
          </p:cNvPr>
          <p:cNvSpPr/>
          <p:nvPr/>
        </p:nvSpPr>
        <p:spPr>
          <a:xfrm>
            <a:off x="2893325" y="1542195"/>
            <a:ext cx="2988859"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Breads</a:t>
            </a:r>
          </a:p>
        </p:txBody>
      </p:sp>
      <p:sp>
        <p:nvSpPr>
          <p:cNvPr id="66" name="Rectangle: Rounded Corners 65">
            <a:extLst>
              <a:ext uri="{FF2B5EF4-FFF2-40B4-BE49-F238E27FC236}">
                <a16:creationId xmlns:a16="http://schemas.microsoft.com/office/drawing/2014/main" id="{E1433EDA-0F0B-C8C9-3DD3-7E208BA606E5}"/>
              </a:ext>
            </a:extLst>
          </p:cNvPr>
          <p:cNvSpPr/>
          <p:nvPr/>
        </p:nvSpPr>
        <p:spPr>
          <a:xfrm>
            <a:off x="2893324" y="2367332"/>
            <a:ext cx="2988861"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Breakfast cereal</a:t>
            </a:r>
          </a:p>
        </p:txBody>
      </p:sp>
      <p:sp>
        <p:nvSpPr>
          <p:cNvPr id="67" name="Rectangle: Rounded Corners 66">
            <a:extLst>
              <a:ext uri="{FF2B5EF4-FFF2-40B4-BE49-F238E27FC236}">
                <a16:creationId xmlns:a16="http://schemas.microsoft.com/office/drawing/2014/main" id="{7DA9C524-2995-ACA9-D6AD-ED6C68908E5E}"/>
              </a:ext>
            </a:extLst>
          </p:cNvPr>
          <p:cNvSpPr/>
          <p:nvPr/>
        </p:nvSpPr>
        <p:spPr>
          <a:xfrm>
            <a:off x="2893324" y="3193975"/>
            <a:ext cx="2988860"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Grains</a:t>
            </a:r>
          </a:p>
        </p:txBody>
      </p:sp>
      <p:sp>
        <p:nvSpPr>
          <p:cNvPr id="69" name="Rectangle: Rounded Corners 68">
            <a:extLst>
              <a:ext uri="{FF2B5EF4-FFF2-40B4-BE49-F238E27FC236}">
                <a16:creationId xmlns:a16="http://schemas.microsoft.com/office/drawing/2014/main" id="{D41F2B85-416A-CD3B-29FD-B60C676F3C49}"/>
              </a:ext>
            </a:extLst>
          </p:cNvPr>
          <p:cNvSpPr/>
          <p:nvPr/>
        </p:nvSpPr>
        <p:spPr>
          <a:xfrm>
            <a:off x="2893323" y="4020618"/>
            <a:ext cx="2988859" cy="717956"/>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Pasta</a:t>
            </a:r>
          </a:p>
        </p:txBody>
      </p:sp>
      <p:pic>
        <p:nvPicPr>
          <p:cNvPr id="75" name="Picture 74">
            <a:extLst>
              <a:ext uri="{FF2B5EF4-FFF2-40B4-BE49-F238E27FC236}">
                <a16:creationId xmlns:a16="http://schemas.microsoft.com/office/drawing/2014/main" id="{B3015150-14A0-A806-0CB8-E115D678D7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2805" y="1837993"/>
            <a:ext cx="1400761" cy="1805104"/>
          </a:xfrm>
          <a:prstGeom prst="rect">
            <a:avLst/>
          </a:prstGeom>
        </p:spPr>
      </p:pic>
      <p:pic>
        <p:nvPicPr>
          <p:cNvPr id="77" name="Picture 76">
            <a:extLst>
              <a:ext uri="{FF2B5EF4-FFF2-40B4-BE49-F238E27FC236}">
                <a16:creationId xmlns:a16="http://schemas.microsoft.com/office/drawing/2014/main" id="{85C3D7FC-9043-1135-86C1-3132F32644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03492" y="2838844"/>
            <a:ext cx="1772661" cy="1181774"/>
          </a:xfrm>
          <a:prstGeom prst="rect">
            <a:avLst/>
          </a:prstGeom>
        </p:spPr>
      </p:pic>
      <p:sp>
        <p:nvSpPr>
          <p:cNvPr id="81" name="Rectangle: Rounded Corners 80">
            <a:extLst>
              <a:ext uri="{FF2B5EF4-FFF2-40B4-BE49-F238E27FC236}">
                <a16:creationId xmlns:a16="http://schemas.microsoft.com/office/drawing/2014/main" id="{F4F2F746-A5DE-3251-0D5C-A62E491FEB7E}"/>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Mostly wholegrain and/or high cereal fibre varieties</a:t>
            </a:r>
            <a:endParaRPr lang="en-AU" sz="2800" dirty="0">
              <a:solidFill>
                <a:schemeClr val="bg1"/>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AFEACD2-039D-64AE-4F39-78ACC56EB05F}"/>
              </a:ext>
            </a:extLst>
          </p:cNvPr>
          <p:cNvSpPr/>
          <p:nvPr/>
        </p:nvSpPr>
        <p:spPr>
          <a:xfrm>
            <a:off x="2893321" y="4845755"/>
            <a:ext cx="2988861" cy="719383"/>
          </a:xfrm>
          <a:prstGeom prst="roundRect">
            <a:avLst/>
          </a:prstGeom>
          <a:solidFill>
            <a:srgbClr val="E39219"/>
          </a:solidFill>
          <a:ln>
            <a:solidFill>
              <a:srgbClr val="E392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Other products</a:t>
            </a:r>
          </a:p>
        </p:txBody>
      </p:sp>
      <p:pic>
        <p:nvPicPr>
          <p:cNvPr id="4" name="Picture 3">
            <a:extLst>
              <a:ext uri="{FF2B5EF4-FFF2-40B4-BE49-F238E27FC236}">
                <a16:creationId xmlns:a16="http://schemas.microsoft.com/office/drawing/2014/main" id="{092262BF-A820-D627-9BA1-CBE1C27189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9311" y="107927"/>
            <a:ext cx="2454898" cy="3151494"/>
          </a:xfrm>
          <a:prstGeom prst="rect">
            <a:avLst/>
          </a:prstGeom>
        </p:spPr>
      </p:pic>
      <p:pic>
        <p:nvPicPr>
          <p:cNvPr id="6" name="Picture 5">
            <a:extLst>
              <a:ext uri="{FF2B5EF4-FFF2-40B4-BE49-F238E27FC236}">
                <a16:creationId xmlns:a16="http://schemas.microsoft.com/office/drawing/2014/main" id="{4582533E-D095-F945-D134-66D00A16DD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03492" y="4327932"/>
            <a:ext cx="1773621" cy="1182414"/>
          </a:xfrm>
          <a:prstGeom prst="rect">
            <a:avLst/>
          </a:prstGeom>
        </p:spPr>
      </p:pic>
      <p:pic>
        <p:nvPicPr>
          <p:cNvPr id="7" name="Picture 6">
            <a:extLst>
              <a:ext uri="{FF2B5EF4-FFF2-40B4-BE49-F238E27FC236}">
                <a16:creationId xmlns:a16="http://schemas.microsoft.com/office/drawing/2014/main" id="{04678109-1F20-9BFB-92EE-918D91A6AF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03492" y="1201107"/>
            <a:ext cx="1546994" cy="1432684"/>
          </a:xfrm>
          <a:prstGeom prst="rect">
            <a:avLst/>
          </a:prstGeom>
        </p:spPr>
      </p:pic>
      <p:pic>
        <p:nvPicPr>
          <p:cNvPr id="9" name="Picture 8">
            <a:extLst>
              <a:ext uri="{FF2B5EF4-FFF2-40B4-BE49-F238E27FC236}">
                <a16:creationId xmlns:a16="http://schemas.microsoft.com/office/drawing/2014/main" id="{6F0B9D98-4388-799F-D7E6-A2079D1B5B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02805" y="4201357"/>
            <a:ext cx="1841547" cy="1160393"/>
          </a:xfrm>
          <a:prstGeom prst="rect">
            <a:avLst/>
          </a:prstGeom>
        </p:spPr>
      </p:pic>
    </p:spTree>
    <p:extLst>
      <p:ext uri="{BB962C8B-B14F-4D97-AF65-F5344CB8AC3E}">
        <p14:creationId xmlns:p14="http://schemas.microsoft.com/office/powerpoint/2010/main" val="29932942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73F1E-9822-2F96-0A0D-6BCB7D6E86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9EDF3A-7C36-F81A-E249-3A6208A5D386}"/>
              </a:ext>
            </a:extLst>
          </p:cNvPr>
          <p:cNvSpPr>
            <a:spLocks noGrp="1"/>
          </p:cNvSpPr>
          <p:nvPr>
            <p:ph type="title"/>
          </p:nvPr>
        </p:nvSpPr>
        <p:spPr/>
        <p:txBody>
          <a:bodyPr/>
          <a:lstStyle/>
          <a:p>
            <a:pPr algn="ctr"/>
            <a:r>
              <a:rPr lang="en-AU" dirty="0"/>
              <a:t>Vegetables</a:t>
            </a:r>
          </a:p>
        </p:txBody>
      </p:sp>
      <p:sp>
        <p:nvSpPr>
          <p:cNvPr id="65" name="Rectangle: Rounded Corners 64">
            <a:extLst>
              <a:ext uri="{FF2B5EF4-FFF2-40B4-BE49-F238E27FC236}">
                <a16:creationId xmlns:a16="http://schemas.microsoft.com/office/drawing/2014/main" id="{192EAF51-3055-DAEF-D903-62762B947444}"/>
              </a:ext>
            </a:extLst>
          </p:cNvPr>
          <p:cNvSpPr/>
          <p:nvPr/>
        </p:nvSpPr>
        <p:spPr>
          <a:xfrm>
            <a:off x="2893324" y="1542195"/>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Dark green and cruciferous</a:t>
            </a:r>
          </a:p>
        </p:txBody>
      </p:sp>
      <p:sp>
        <p:nvSpPr>
          <p:cNvPr id="66" name="Rectangle: Rounded Corners 65">
            <a:extLst>
              <a:ext uri="{FF2B5EF4-FFF2-40B4-BE49-F238E27FC236}">
                <a16:creationId xmlns:a16="http://schemas.microsoft.com/office/drawing/2014/main" id="{FD1FE260-1600-408B-F7EC-F4BA2ABD7C93}"/>
              </a:ext>
            </a:extLst>
          </p:cNvPr>
          <p:cNvSpPr/>
          <p:nvPr/>
        </p:nvSpPr>
        <p:spPr>
          <a:xfrm>
            <a:off x="2893323" y="2588059"/>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Root/ tubular/ bulb</a:t>
            </a:r>
          </a:p>
        </p:txBody>
      </p:sp>
      <p:sp>
        <p:nvSpPr>
          <p:cNvPr id="67" name="Rectangle: Rounded Corners 66">
            <a:extLst>
              <a:ext uri="{FF2B5EF4-FFF2-40B4-BE49-F238E27FC236}">
                <a16:creationId xmlns:a16="http://schemas.microsoft.com/office/drawing/2014/main" id="{034AF730-F3EB-B027-004A-976A763B435E}"/>
              </a:ext>
            </a:extLst>
          </p:cNvPr>
          <p:cNvSpPr/>
          <p:nvPr/>
        </p:nvSpPr>
        <p:spPr>
          <a:xfrm>
            <a:off x="2893323" y="3633923"/>
            <a:ext cx="4653887"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Legumes/beans</a:t>
            </a:r>
          </a:p>
        </p:txBody>
      </p:sp>
      <p:sp>
        <p:nvSpPr>
          <p:cNvPr id="69" name="Rectangle: Rounded Corners 68">
            <a:extLst>
              <a:ext uri="{FF2B5EF4-FFF2-40B4-BE49-F238E27FC236}">
                <a16:creationId xmlns:a16="http://schemas.microsoft.com/office/drawing/2014/main" id="{8D94373B-6FBB-D983-3578-178B3215686F}"/>
              </a:ext>
            </a:extLst>
          </p:cNvPr>
          <p:cNvSpPr/>
          <p:nvPr/>
        </p:nvSpPr>
        <p:spPr>
          <a:xfrm>
            <a:off x="2893323" y="4679787"/>
            <a:ext cx="2988861" cy="717956"/>
          </a:xfrm>
          <a:prstGeom prst="roundRect">
            <a:avLst/>
          </a:prstGeom>
          <a:solidFill>
            <a:srgbClr val="437B17"/>
          </a:solidFill>
          <a:ln>
            <a:solidFill>
              <a:srgbClr val="437B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Other</a:t>
            </a:r>
          </a:p>
        </p:txBody>
      </p:sp>
      <p:sp>
        <p:nvSpPr>
          <p:cNvPr id="81" name="Rectangle: Rounded Corners 80">
            <a:extLst>
              <a:ext uri="{FF2B5EF4-FFF2-40B4-BE49-F238E27FC236}">
                <a16:creationId xmlns:a16="http://schemas.microsoft.com/office/drawing/2014/main" id="{6E0E3471-72BF-20BB-3C61-455476F78BF2}"/>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a variety, including different colours, each day</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B0147AE1-65D2-09E9-5EB8-58D8CB20E8E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4" name="Picture 3">
            <a:extLst>
              <a:ext uri="{FF2B5EF4-FFF2-40B4-BE49-F238E27FC236}">
                <a16:creationId xmlns:a16="http://schemas.microsoft.com/office/drawing/2014/main" id="{1A56DDB1-1988-22F1-D5C9-877ADF253E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720" y="55245"/>
            <a:ext cx="2059757" cy="2596925"/>
          </a:xfrm>
          <a:prstGeom prst="rect">
            <a:avLst/>
          </a:prstGeom>
        </p:spPr>
      </p:pic>
      <p:pic>
        <p:nvPicPr>
          <p:cNvPr id="5" name="Picture 4">
            <a:extLst>
              <a:ext uri="{FF2B5EF4-FFF2-40B4-BE49-F238E27FC236}">
                <a16:creationId xmlns:a16="http://schemas.microsoft.com/office/drawing/2014/main" id="{95337F81-31D3-46D1-6DD0-B58A6C1FB9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0823" y="1467892"/>
            <a:ext cx="1077890" cy="860935"/>
          </a:xfrm>
          <a:prstGeom prst="rect">
            <a:avLst/>
          </a:prstGeom>
        </p:spPr>
      </p:pic>
      <p:pic>
        <p:nvPicPr>
          <p:cNvPr id="7" name="Picture 6">
            <a:extLst>
              <a:ext uri="{FF2B5EF4-FFF2-40B4-BE49-F238E27FC236}">
                <a16:creationId xmlns:a16="http://schemas.microsoft.com/office/drawing/2014/main" id="{1E72772D-2B76-085D-8A7B-D7D25F9C87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0667" y="1477159"/>
            <a:ext cx="834457" cy="831995"/>
          </a:xfrm>
          <a:prstGeom prst="rect">
            <a:avLst/>
          </a:prstGeom>
        </p:spPr>
      </p:pic>
      <p:pic>
        <p:nvPicPr>
          <p:cNvPr id="10" name="Picture 9">
            <a:extLst>
              <a:ext uri="{FF2B5EF4-FFF2-40B4-BE49-F238E27FC236}">
                <a16:creationId xmlns:a16="http://schemas.microsoft.com/office/drawing/2014/main" id="{1C57DEFA-AAC8-9F1E-DA13-796FA96493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65989" y="1463937"/>
            <a:ext cx="912497" cy="860400"/>
          </a:xfrm>
          <a:prstGeom prst="rect">
            <a:avLst/>
          </a:prstGeom>
        </p:spPr>
      </p:pic>
      <p:pic>
        <p:nvPicPr>
          <p:cNvPr id="12" name="Picture 11">
            <a:extLst>
              <a:ext uri="{FF2B5EF4-FFF2-40B4-BE49-F238E27FC236}">
                <a16:creationId xmlns:a16="http://schemas.microsoft.com/office/drawing/2014/main" id="{A98229C4-AEA1-ADE0-835F-3C728FB215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78637" y="2577597"/>
            <a:ext cx="1044154" cy="676458"/>
          </a:xfrm>
          <a:prstGeom prst="rect">
            <a:avLst/>
          </a:prstGeom>
        </p:spPr>
      </p:pic>
      <p:pic>
        <p:nvPicPr>
          <p:cNvPr id="15" name="Picture 14">
            <a:extLst>
              <a:ext uri="{FF2B5EF4-FFF2-40B4-BE49-F238E27FC236}">
                <a16:creationId xmlns:a16="http://schemas.microsoft.com/office/drawing/2014/main" id="{2CE14B9D-DE13-EA15-91C7-F0E18E8B474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09656" y="2483964"/>
            <a:ext cx="1068696" cy="832701"/>
          </a:xfrm>
          <a:prstGeom prst="rect">
            <a:avLst/>
          </a:prstGeom>
        </p:spPr>
      </p:pic>
      <p:pic>
        <p:nvPicPr>
          <p:cNvPr id="20" name="Picture 19">
            <a:extLst>
              <a:ext uri="{FF2B5EF4-FFF2-40B4-BE49-F238E27FC236}">
                <a16:creationId xmlns:a16="http://schemas.microsoft.com/office/drawing/2014/main" id="{60E2CDC5-DF36-53D2-1FCD-0BCAFC11F4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73481" y="2334846"/>
            <a:ext cx="497511" cy="942754"/>
          </a:xfrm>
          <a:prstGeom prst="rect">
            <a:avLst/>
          </a:prstGeom>
        </p:spPr>
      </p:pic>
      <p:pic>
        <p:nvPicPr>
          <p:cNvPr id="26" name="Picture 25">
            <a:extLst>
              <a:ext uri="{FF2B5EF4-FFF2-40B4-BE49-F238E27FC236}">
                <a16:creationId xmlns:a16="http://schemas.microsoft.com/office/drawing/2014/main" id="{220CB808-8018-A76C-0E2E-A665624C819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93244" y="3412757"/>
            <a:ext cx="761794" cy="1109886"/>
          </a:xfrm>
          <a:prstGeom prst="rect">
            <a:avLst/>
          </a:prstGeom>
        </p:spPr>
      </p:pic>
      <p:pic>
        <p:nvPicPr>
          <p:cNvPr id="32" name="Picture 31">
            <a:extLst>
              <a:ext uri="{FF2B5EF4-FFF2-40B4-BE49-F238E27FC236}">
                <a16:creationId xmlns:a16="http://schemas.microsoft.com/office/drawing/2014/main" id="{8C985578-FE3D-AB15-D62A-55615732C17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201072" y="3627219"/>
            <a:ext cx="1628104" cy="749060"/>
          </a:xfrm>
          <a:prstGeom prst="rect">
            <a:avLst/>
          </a:prstGeom>
        </p:spPr>
      </p:pic>
      <p:pic>
        <p:nvPicPr>
          <p:cNvPr id="35" name="Picture 34">
            <a:extLst>
              <a:ext uri="{FF2B5EF4-FFF2-40B4-BE49-F238E27FC236}">
                <a16:creationId xmlns:a16="http://schemas.microsoft.com/office/drawing/2014/main" id="{8FFE0857-03FF-AE33-133C-D3969ABDA564}"/>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95738" y="4586719"/>
            <a:ext cx="1151472" cy="942113"/>
          </a:xfrm>
          <a:prstGeom prst="rect">
            <a:avLst/>
          </a:prstGeom>
        </p:spPr>
      </p:pic>
      <p:pic>
        <p:nvPicPr>
          <p:cNvPr id="38" name="Picture 37">
            <a:extLst>
              <a:ext uri="{FF2B5EF4-FFF2-40B4-BE49-F238E27FC236}">
                <a16:creationId xmlns:a16="http://schemas.microsoft.com/office/drawing/2014/main" id="{2B84DE8C-B579-5D9C-807C-129099204CC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786679" y="4667395"/>
            <a:ext cx="1228069" cy="838047"/>
          </a:xfrm>
          <a:prstGeom prst="rect">
            <a:avLst/>
          </a:prstGeom>
        </p:spPr>
      </p:pic>
      <p:pic>
        <p:nvPicPr>
          <p:cNvPr id="40" name="Picture 39">
            <a:extLst>
              <a:ext uri="{FF2B5EF4-FFF2-40B4-BE49-F238E27FC236}">
                <a16:creationId xmlns:a16="http://schemas.microsoft.com/office/drawing/2014/main" id="{B42DDB78-BD64-EE47-B3C1-8A62ABBD5CA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420706" y="4640592"/>
            <a:ext cx="1151472" cy="867639"/>
          </a:xfrm>
          <a:prstGeom prst="rect">
            <a:avLst/>
          </a:prstGeom>
        </p:spPr>
      </p:pic>
    </p:spTree>
    <p:extLst>
      <p:ext uri="{BB962C8B-B14F-4D97-AF65-F5344CB8AC3E}">
        <p14:creationId xmlns:p14="http://schemas.microsoft.com/office/powerpoint/2010/main" val="14660904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CB4C9-C279-85C6-2247-758EC1D7CA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6E93DF-11A0-3E4A-4BFB-52D2E5AECD5A}"/>
              </a:ext>
            </a:extLst>
          </p:cNvPr>
          <p:cNvSpPr>
            <a:spLocks noGrp="1"/>
          </p:cNvSpPr>
          <p:nvPr>
            <p:ph type="title"/>
          </p:nvPr>
        </p:nvSpPr>
        <p:spPr/>
        <p:txBody>
          <a:bodyPr/>
          <a:lstStyle/>
          <a:p>
            <a:pPr algn="ctr"/>
            <a:r>
              <a:rPr lang="en-AU" dirty="0"/>
              <a:t>Fruit</a:t>
            </a:r>
          </a:p>
        </p:txBody>
      </p:sp>
      <p:sp>
        <p:nvSpPr>
          <p:cNvPr id="65" name="Rectangle: Rounded Corners 64">
            <a:extLst>
              <a:ext uri="{FF2B5EF4-FFF2-40B4-BE49-F238E27FC236}">
                <a16:creationId xmlns:a16="http://schemas.microsoft.com/office/drawing/2014/main" id="{CFB3E930-248E-EC11-E974-A6A1670E510E}"/>
              </a:ext>
            </a:extLst>
          </p:cNvPr>
          <p:cNvSpPr/>
          <p:nvPr/>
        </p:nvSpPr>
        <p:spPr>
          <a:xfrm>
            <a:off x="2893325" y="1542195"/>
            <a:ext cx="2988859"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Pomme</a:t>
            </a:r>
          </a:p>
        </p:txBody>
      </p:sp>
      <p:sp>
        <p:nvSpPr>
          <p:cNvPr id="66" name="Rectangle: Rounded Corners 65">
            <a:extLst>
              <a:ext uri="{FF2B5EF4-FFF2-40B4-BE49-F238E27FC236}">
                <a16:creationId xmlns:a16="http://schemas.microsoft.com/office/drawing/2014/main" id="{AE6D7EFE-B970-9D41-5873-CB9D5C06B473}"/>
              </a:ext>
            </a:extLst>
          </p:cNvPr>
          <p:cNvSpPr/>
          <p:nvPr/>
        </p:nvSpPr>
        <p:spPr>
          <a:xfrm>
            <a:off x="2893324" y="2367332"/>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Citrus</a:t>
            </a:r>
          </a:p>
        </p:txBody>
      </p:sp>
      <p:sp>
        <p:nvSpPr>
          <p:cNvPr id="67" name="Rectangle: Rounded Corners 66">
            <a:extLst>
              <a:ext uri="{FF2B5EF4-FFF2-40B4-BE49-F238E27FC236}">
                <a16:creationId xmlns:a16="http://schemas.microsoft.com/office/drawing/2014/main" id="{08AECD6C-34BC-D039-B371-89B061B646AD}"/>
              </a:ext>
            </a:extLst>
          </p:cNvPr>
          <p:cNvSpPr/>
          <p:nvPr/>
        </p:nvSpPr>
        <p:spPr>
          <a:xfrm>
            <a:off x="2893324" y="3193975"/>
            <a:ext cx="2988860"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Stone</a:t>
            </a:r>
          </a:p>
        </p:txBody>
      </p:sp>
      <p:sp>
        <p:nvSpPr>
          <p:cNvPr id="69" name="Rectangle: Rounded Corners 68">
            <a:extLst>
              <a:ext uri="{FF2B5EF4-FFF2-40B4-BE49-F238E27FC236}">
                <a16:creationId xmlns:a16="http://schemas.microsoft.com/office/drawing/2014/main" id="{C31FC81F-6BF9-7E62-8B97-0F01051D4990}"/>
              </a:ext>
            </a:extLst>
          </p:cNvPr>
          <p:cNvSpPr/>
          <p:nvPr/>
        </p:nvSpPr>
        <p:spPr>
          <a:xfrm>
            <a:off x="2893323" y="4020618"/>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Tropical</a:t>
            </a:r>
          </a:p>
        </p:txBody>
      </p:sp>
      <p:sp>
        <p:nvSpPr>
          <p:cNvPr id="81" name="Rectangle: Rounded Corners 80">
            <a:extLst>
              <a:ext uri="{FF2B5EF4-FFF2-40B4-BE49-F238E27FC236}">
                <a16:creationId xmlns:a16="http://schemas.microsoft.com/office/drawing/2014/main" id="{1CA74ADE-F888-B5B4-E7C9-04D29249AD33}"/>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dried fruit or fruit juice only occasionally </a:t>
            </a:r>
            <a:endParaRPr lang="en-AU" sz="2800" dirty="0">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119EC4D-8A9A-EA30-B4C3-80CD456821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502" y="238261"/>
            <a:ext cx="2650897" cy="2302095"/>
          </a:xfrm>
          <a:prstGeom prst="rect">
            <a:avLst/>
          </a:prstGeom>
        </p:spPr>
      </p:pic>
      <p:sp>
        <p:nvSpPr>
          <p:cNvPr id="5" name="Rectangle: Rounded Corners 4">
            <a:extLst>
              <a:ext uri="{FF2B5EF4-FFF2-40B4-BE49-F238E27FC236}">
                <a16:creationId xmlns:a16="http://schemas.microsoft.com/office/drawing/2014/main" id="{CCA17915-C6D6-798C-FEF8-77C7974ED9AC}"/>
              </a:ext>
            </a:extLst>
          </p:cNvPr>
          <p:cNvSpPr/>
          <p:nvPr/>
        </p:nvSpPr>
        <p:spPr>
          <a:xfrm>
            <a:off x="2893322" y="4835759"/>
            <a:ext cx="2988861" cy="717956"/>
          </a:xfrm>
          <a:prstGeom prst="roundRect">
            <a:avLst/>
          </a:prstGeom>
          <a:solidFill>
            <a:srgbClr val="ACCA32"/>
          </a:solidFill>
          <a:ln>
            <a:solidFill>
              <a:srgbClr val="ACCA3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Berries</a:t>
            </a:r>
          </a:p>
        </p:txBody>
      </p:sp>
      <p:pic>
        <p:nvPicPr>
          <p:cNvPr id="10" name="Picture 9">
            <a:extLst>
              <a:ext uri="{FF2B5EF4-FFF2-40B4-BE49-F238E27FC236}">
                <a16:creationId xmlns:a16="http://schemas.microsoft.com/office/drawing/2014/main" id="{4498FE5C-DA83-3118-7C73-07626CD6BD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67214" y="2330104"/>
            <a:ext cx="1127568" cy="739227"/>
          </a:xfrm>
          <a:prstGeom prst="rect">
            <a:avLst/>
          </a:prstGeom>
        </p:spPr>
      </p:pic>
      <p:pic>
        <p:nvPicPr>
          <p:cNvPr id="14" name="Picture 13">
            <a:extLst>
              <a:ext uri="{FF2B5EF4-FFF2-40B4-BE49-F238E27FC236}">
                <a16:creationId xmlns:a16="http://schemas.microsoft.com/office/drawing/2014/main" id="{53B193DC-A601-59DD-3CCC-0E48BCA1A7A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2932" y="3143273"/>
            <a:ext cx="1111798" cy="739227"/>
          </a:xfrm>
          <a:prstGeom prst="rect">
            <a:avLst/>
          </a:prstGeom>
        </p:spPr>
      </p:pic>
      <p:sp>
        <p:nvSpPr>
          <p:cNvPr id="18" name="Rectangle 2">
            <a:extLst>
              <a:ext uri="{FF2B5EF4-FFF2-40B4-BE49-F238E27FC236}">
                <a16:creationId xmlns:a16="http://schemas.microsoft.com/office/drawing/2014/main" id="{5D1D5C9B-60CF-198B-A771-99241528E7A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4" name="Picture 3">
            <a:extLst>
              <a:ext uri="{FF2B5EF4-FFF2-40B4-BE49-F238E27FC236}">
                <a16:creationId xmlns:a16="http://schemas.microsoft.com/office/drawing/2014/main" id="{EA536170-89C9-3612-E882-843AE18C445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77122" y="1491448"/>
            <a:ext cx="743418" cy="731442"/>
          </a:xfrm>
          <a:prstGeom prst="rect">
            <a:avLst/>
          </a:prstGeom>
        </p:spPr>
      </p:pic>
      <p:pic>
        <p:nvPicPr>
          <p:cNvPr id="7" name="Picture 6" descr="green pears on white">
            <a:extLst>
              <a:ext uri="{FF2B5EF4-FFF2-40B4-BE49-F238E27FC236}">
                <a16:creationId xmlns:a16="http://schemas.microsoft.com/office/drawing/2014/main" id="{26CFC57E-D2E5-0DB6-AF13-3195274DF97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7415478" y="1417851"/>
            <a:ext cx="607190" cy="835076"/>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215F57D-34D8-115D-49B8-30DB1F87267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59472" y="3240419"/>
            <a:ext cx="661837" cy="625068"/>
          </a:xfrm>
          <a:prstGeom prst="rect">
            <a:avLst/>
          </a:prstGeom>
        </p:spPr>
      </p:pic>
      <p:pic>
        <p:nvPicPr>
          <p:cNvPr id="13" name="Picture 12">
            <a:extLst>
              <a:ext uri="{FF2B5EF4-FFF2-40B4-BE49-F238E27FC236}">
                <a16:creationId xmlns:a16="http://schemas.microsoft.com/office/drawing/2014/main" id="{F3AC89EE-7EFE-E4CA-2238-13D075F70A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72931" y="3252761"/>
            <a:ext cx="1051490" cy="600383"/>
          </a:xfrm>
          <a:prstGeom prst="rect">
            <a:avLst/>
          </a:prstGeom>
        </p:spPr>
      </p:pic>
      <p:pic>
        <p:nvPicPr>
          <p:cNvPr id="16" name="Picture 15">
            <a:extLst>
              <a:ext uri="{FF2B5EF4-FFF2-40B4-BE49-F238E27FC236}">
                <a16:creationId xmlns:a16="http://schemas.microsoft.com/office/drawing/2014/main" id="{09062582-92A9-C6D8-06B4-1FEE17BDD51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57956" y="2419275"/>
            <a:ext cx="1034050" cy="668634"/>
          </a:xfrm>
          <a:prstGeom prst="rect">
            <a:avLst/>
          </a:prstGeom>
        </p:spPr>
      </p:pic>
      <p:pic>
        <p:nvPicPr>
          <p:cNvPr id="17" name="Picture 16">
            <a:extLst>
              <a:ext uri="{FF2B5EF4-FFF2-40B4-BE49-F238E27FC236}">
                <a16:creationId xmlns:a16="http://schemas.microsoft.com/office/drawing/2014/main" id="{40104BB3-641F-8349-A0E5-B33861AD102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a:fillRect/>
          </a:stretch>
        </p:blipFill>
        <p:spPr bwMode="auto">
          <a:xfrm>
            <a:off x="6167214" y="4048086"/>
            <a:ext cx="729352" cy="575179"/>
          </a:xfrm>
          <a:prstGeom prst="rect">
            <a:avLst/>
          </a:prstGeom>
          <a:noFill/>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E530B035-5C0F-E29F-822B-9AB34E416B6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193777" y="3788145"/>
            <a:ext cx="415007" cy="830014"/>
          </a:xfrm>
          <a:prstGeom prst="rect">
            <a:avLst/>
          </a:prstGeom>
        </p:spPr>
      </p:pic>
      <p:pic>
        <p:nvPicPr>
          <p:cNvPr id="22" name="Picture 21" descr="92 Mango Cheek Images, Stock Photos, 3D objects, &amp; Vectors | Shutterstock">
            <a:extLst>
              <a:ext uri="{FF2B5EF4-FFF2-40B4-BE49-F238E27FC236}">
                <a16:creationId xmlns:a16="http://schemas.microsoft.com/office/drawing/2014/main" id="{6DBE9D89-49EF-56F2-8D02-76646A0C6BA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bwMode="auto">
          <a:xfrm>
            <a:off x="8786469" y="3980853"/>
            <a:ext cx="815087" cy="637306"/>
          </a:xfrm>
          <a:prstGeom prst="rect">
            <a:avLst/>
          </a:prstGeom>
          <a:noFill/>
          <a:ln>
            <a:noFill/>
          </a:ln>
          <a:extLst>
            <a:ext uri="{53640926-AAD7-44D8-BBD7-CCE9431645EC}">
              <a14:shadowObscured xmlns:a14="http://schemas.microsoft.com/office/drawing/2010/main"/>
            </a:ext>
          </a:extLst>
        </p:spPr>
      </p:pic>
      <p:pic>
        <p:nvPicPr>
          <p:cNvPr id="25" name="Picture 24">
            <a:extLst>
              <a:ext uri="{FF2B5EF4-FFF2-40B4-BE49-F238E27FC236}">
                <a16:creationId xmlns:a16="http://schemas.microsoft.com/office/drawing/2014/main" id="{153A39B8-43E5-A288-A0F5-A18D3D31231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59472" y="4017997"/>
            <a:ext cx="756128" cy="698785"/>
          </a:xfrm>
          <a:prstGeom prst="rect">
            <a:avLst/>
          </a:prstGeom>
        </p:spPr>
      </p:pic>
      <p:pic>
        <p:nvPicPr>
          <p:cNvPr id="27" name="Picture 26">
            <a:extLst>
              <a:ext uri="{FF2B5EF4-FFF2-40B4-BE49-F238E27FC236}">
                <a16:creationId xmlns:a16="http://schemas.microsoft.com/office/drawing/2014/main" id="{F424C176-1615-3155-CA43-3CAAFDBCF4F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167214" y="4926102"/>
            <a:ext cx="1060341" cy="572341"/>
          </a:xfrm>
          <a:prstGeom prst="rect">
            <a:avLst/>
          </a:prstGeom>
        </p:spPr>
      </p:pic>
      <p:pic>
        <p:nvPicPr>
          <p:cNvPr id="29" name="Picture 28">
            <a:extLst>
              <a:ext uri="{FF2B5EF4-FFF2-40B4-BE49-F238E27FC236}">
                <a16:creationId xmlns:a16="http://schemas.microsoft.com/office/drawing/2014/main" id="{16763A53-F54E-F9F8-2CC1-DA8EEECA185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657956" y="4848882"/>
            <a:ext cx="772668" cy="691710"/>
          </a:xfrm>
          <a:prstGeom prst="rect">
            <a:avLst/>
          </a:prstGeom>
        </p:spPr>
      </p:pic>
      <p:pic>
        <p:nvPicPr>
          <p:cNvPr id="33" name="Picture 32">
            <a:extLst>
              <a:ext uri="{FF2B5EF4-FFF2-40B4-BE49-F238E27FC236}">
                <a16:creationId xmlns:a16="http://schemas.microsoft.com/office/drawing/2014/main" id="{8580EDE9-ADA2-179C-B40C-0DE823D200A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86948" y="2946346"/>
            <a:ext cx="1379609" cy="881812"/>
          </a:xfrm>
          <a:prstGeom prst="rect">
            <a:avLst/>
          </a:prstGeom>
        </p:spPr>
      </p:pic>
      <p:pic>
        <p:nvPicPr>
          <p:cNvPr id="35" name="Picture 34">
            <a:extLst>
              <a:ext uri="{FF2B5EF4-FFF2-40B4-BE49-F238E27FC236}">
                <a16:creationId xmlns:a16="http://schemas.microsoft.com/office/drawing/2014/main" id="{9124C912-A1B0-5A32-F95C-9EA3ED6F89D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962012" y="4144238"/>
            <a:ext cx="1238115" cy="947842"/>
          </a:xfrm>
          <a:prstGeom prst="rect">
            <a:avLst/>
          </a:prstGeom>
        </p:spPr>
      </p:pic>
    </p:spTree>
    <p:extLst>
      <p:ext uri="{BB962C8B-B14F-4D97-AF65-F5344CB8AC3E}">
        <p14:creationId xmlns:p14="http://schemas.microsoft.com/office/powerpoint/2010/main" val="42400817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017B6-70F4-7232-DB9F-818C8C20BD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7C0FA3-BE3D-8D9F-8E97-4798320B5EEA}"/>
              </a:ext>
            </a:extLst>
          </p:cNvPr>
          <p:cNvSpPr>
            <a:spLocks noGrp="1"/>
          </p:cNvSpPr>
          <p:nvPr>
            <p:ph type="title"/>
          </p:nvPr>
        </p:nvSpPr>
        <p:spPr>
          <a:xfrm>
            <a:off x="838200" y="248915"/>
            <a:ext cx="10515600" cy="1325563"/>
          </a:xfrm>
        </p:spPr>
        <p:txBody>
          <a:bodyPr/>
          <a:lstStyle/>
          <a:p>
            <a:pPr algn="ctr"/>
            <a:r>
              <a:rPr lang="en-AU" dirty="0"/>
              <a:t>Why grain foods, vegetables and fruit are important</a:t>
            </a:r>
          </a:p>
        </p:txBody>
      </p:sp>
      <p:sp>
        <p:nvSpPr>
          <p:cNvPr id="4" name="Rectangle: Rounded Corners 3">
            <a:extLst>
              <a:ext uri="{FF2B5EF4-FFF2-40B4-BE49-F238E27FC236}">
                <a16:creationId xmlns:a16="http://schemas.microsoft.com/office/drawing/2014/main" id="{2247F7BC-66AB-1552-1B47-B8671B411B07}"/>
              </a:ext>
            </a:extLst>
          </p:cNvPr>
          <p:cNvSpPr/>
          <p:nvPr/>
        </p:nvSpPr>
        <p:spPr>
          <a:xfrm>
            <a:off x="527715" y="1847265"/>
            <a:ext cx="3830477"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the best source of energy (slow-release energy): fuels our </a:t>
            </a:r>
            <a:r>
              <a:rPr lang="en-AU" sz="2400" u="sng" dirty="0">
                <a:latin typeface="Arial" panose="020B0604020202020204" pitchFamily="34" charset="0"/>
                <a:cs typeface="Arial" panose="020B0604020202020204" pitchFamily="34" charset="0"/>
              </a:rPr>
              <a:t>brain</a:t>
            </a:r>
            <a:r>
              <a:rPr lang="en-AU" sz="2400" dirty="0">
                <a:latin typeface="Arial" panose="020B0604020202020204" pitchFamily="34" charset="0"/>
                <a:cs typeface="Arial" panose="020B0604020202020204" pitchFamily="34" charset="0"/>
              </a:rPr>
              <a:t> (for concentration) and our </a:t>
            </a:r>
            <a:r>
              <a:rPr lang="en-AU" sz="2400" u="sng" dirty="0">
                <a:latin typeface="Arial" panose="020B0604020202020204" pitchFamily="34" charset="0"/>
                <a:cs typeface="Arial" panose="020B0604020202020204" pitchFamily="34" charset="0"/>
              </a:rPr>
              <a:t>body</a:t>
            </a:r>
          </a:p>
        </p:txBody>
      </p:sp>
      <p:pic>
        <p:nvPicPr>
          <p:cNvPr id="8" name="Picture 7">
            <a:extLst>
              <a:ext uri="{FF2B5EF4-FFF2-40B4-BE49-F238E27FC236}">
                <a16:creationId xmlns:a16="http://schemas.microsoft.com/office/drawing/2014/main" id="{BF649BFC-D647-E1AA-18F3-B13C6668135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094" y="4654445"/>
            <a:ext cx="1495876" cy="1051334"/>
          </a:xfrm>
          <a:prstGeom prst="rect">
            <a:avLst/>
          </a:prstGeom>
        </p:spPr>
      </p:pic>
      <p:pic>
        <p:nvPicPr>
          <p:cNvPr id="10" name="Picture 9">
            <a:extLst>
              <a:ext uri="{FF2B5EF4-FFF2-40B4-BE49-F238E27FC236}">
                <a16:creationId xmlns:a16="http://schemas.microsoft.com/office/drawing/2014/main" id="{C8AA727B-83B5-7CE2-D636-60A92B7492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358" y="4654445"/>
            <a:ext cx="1012209" cy="1518314"/>
          </a:xfrm>
          <a:prstGeom prst="rect">
            <a:avLst/>
          </a:prstGeom>
        </p:spPr>
      </p:pic>
      <p:pic>
        <p:nvPicPr>
          <p:cNvPr id="12" name="Picture 11">
            <a:extLst>
              <a:ext uri="{FF2B5EF4-FFF2-40B4-BE49-F238E27FC236}">
                <a16:creationId xmlns:a16="http://schemas.microsoft.com/office/drawing/2014/main" id="{AAD7657C-7259-7FFD-77D4-DE6B143940B3}"/>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0094" y="5795278"/>
            <a:ext cx="1495876" cy="971519"/>
          </a:xfrm>
          <a:prstGeom prst="rect">
            <a:avLst/>
          </a:prstGeom>
        </p:spPr>
      </p:pic>
      <p:pic>
        <p:nvPicPr>
          <p:cNvPr id="14" name="Picture 13">
            <a:extLst>
              <a:ext uri="{FF2B5EF4-FFF2-40B4-BE49-F238E27FC236}">
                <a16:creationId xmlns:a16="http://schemas.microsoft.com/office/drawing/2014/main" id="{EA3B8574-CB46-482A-5CF9-CD7184D8CF7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46956" y="4655460"/>
            <a:ext cx="1350317" cy="1954640"/>
          </a:xfrm>
          <a:prstGeom prst="rect">
            <a:avLst/>
          </a:prstGeom>
        </p:spPr>
      </p:pic>
      <p:sp>
        <p:nvSpPr>
          <p:cNvPr id="15" name="Rectangle: Rounded Corners 14">
            <a:extLst>
              <a:ext uri="{FF2B5EF4-FFF2-40B4-BE49-F238E27FC236}">
                <a16:creationId xmlns:a16="http://schemas.microsoft.com/office/drawing/2014/main" id="{E6D7518C-CD47-AABE-7FDE-19BF7DC9B091}"/>
              </a:ext>
            </a:extLst>
          </p:cNvPr>
          <p:cNvSpPr/>
          <p:nvPr/>
        </p:nvSpPr>
        <p:spPr>
          <a:xfrm>
            <a:off x="5095166" y="1860913"/>
            <a:ext cx="2393731"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fibre: to help keep our intestines healthy</a:t>
            </a:r>
            <a:endParaRPr lang="en-AU" sz="2400" u="sng" dirty="0">
              <a:latin typeface="Arial" panose="020B0604020202020204" pitchFamily="34" charset="0"/>
              <a:cs typeface="Arial" panose="020B0604020202020204" pitchFamily="34" charset="0"/>
            </a:endParaRPr>
          </a:p>
        </p:txBody>
      </p:sp>
      <p:pic>
        <p:nvPicPr>
          <p:cNvPr id="19" name="Picture 18" descr="A cartoon of a large intestine&#10;&#10;AI-generated content may be incorrect.">
            <a:extLst>
              <a:ext uri="{FF2B5EF4-FFF2-40B4-BE49-F238E27FC236}">
                <a16:creationId xmlns:a16="http://schemas.microsoft.com/office/drawing/2014/main" id="{422535C2-F365-7834-042A-5492D7F2C6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5167" y="4462769"/>
            <a:ext cx="2393730" cy="2284815"/>
          </a:xfrm>
          <a:prstGeom prst="rect">
            <a:avLst/>
          </a:prstGeom>
        </p:spPr>
      </p:pic>
      <p:sp>
        <p:nvSpPr>
          <p:cNvPr id="21" name="Rectangle: Rounded Corners 20">
            <a:extLst>
              <a:ext uri="{FF2B5EF4-FFF2-40B4-BE49-F238E27FC236}">
                <a16:creationId xmlns:a16="http://schemas.microsoft.com/office/drawing/2014/main" id="{6BC3B5CC-A555-609E-B617-96BB63104906}"/>
              </a:ext>
            </a:extLst>
          </p:cNvPr>
          <p:cNvSpPr/>
          <p:nvPr/>
        </p:nvSpPr>
        <p:spPr>
          <a:xfrm>
            <a:off x="8225871" y="1836236"/>
            <a:ext cx="2932236"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FEEAA7BE-9664-AF14-F6B6-74E4731339C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spTree>
    <p:extLst>
      <p:ext uri="{BB962C8B-B14F-4D97-AF65-F5344CB8AC3E}">
        <p14:creationId xmlns:p14="http://schemas.microsoft.com/office/powerpoint/2010/main" val="42434788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C806D-45EA-6CBE-1563-99FBC59509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69C2BB-6050-1E03-B824-4BDE328A97DC}"/>
              </a:ext>
            </a:extLst>
          </p:cNvPr>
          <p:cNvSpPr>
            <a:spLocks noGrp="1"/>
          </p:cNvSpPr>
          <p:nvPr>
            <p:ph type="title"/>
          </p:nvPr>
        </p:nvSpPr>
        <p:spPr/>
        <p:txBody>
          <a:bodyPr/>
          <a:lstStyle/>
          <a:p>
            <a:pPr algn="ctr"/>
            <a:r>
              <a:rPr lang="en-AU" dirty="0"/>
              <a:t>Dairy and alternatives</a:t>
            </a:r>
          </a:p>
        </p:txBody>
      </p:sp>
      <p:sp>
        <p:nvSpPr>
          <p:cNvPr id="65" name="Rectangle: Rounded Corners 64">
            <a:extLst>
              <a:ext uri="{FF2B5EF4-FFF2-40B4-BE49-F238E27FC236}">
                <a16:creationId xmlns:a16="http://schemas.microsoft.com/office/drawing/2014/main" id="{F4B4E04A-3879-A762-C877-BD5B1ED1FEDA}"/>
              </a:ext>
            </a:extLst>
          </p:cNvPr>
          <p:cNvSpPr/>
          <p:nvPr/>
        </p:nvSpPr>
        <p:spPr>
          <a:xfrm>
            <a:off x="2893325" y="1542195"/>
            <a:ext cx="4053386"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Milk (fresh and long life)</a:t>
            </a:r>
          </a:p>
        </p:txBody>
      </p:sp>
      <p:sp>
        <p:nvSpPr>
          <p:cNvPr id="66" name="Rectangle: Rounded Corners 65">
            <a:extLst>
              <a:ext uri="{FF2B5EF4-FFF2-40B4-BE49-F238E27FC236}">
                <a16:creationId xmlns:a16="http://schemas.microsoft.com/office/drawing/2014/main" id="{4866BD5E-D250-2D58-AEA3-AF6D839A68BC}"/>
              </a:ext>
            </a:extLst>
          </p:cNvPr>
          <p:cNvSpPr/>
          <p:nvPr/>
        </p:nvSpPr>
        <p:spPr>
          <a:xfrm>
            <a:off x="2893323" y="3005959"/>
            <a:ext cx="4053386"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Yoghurt</a:t>
            </a:r>
          </a:p>
        </p:txBody>
      </p:sp>
      <p:sp>
        <p:nvSpPr>
          <p:cNvPr id="67" name="Rectangle: Rounded Corners 66">
            <a:extLst>
              <a:ext uri="{FF2B5EF4-FFF2-40B4-BE49-F238E27FC236}">
                <a16:creationId xmlns:a16="http://schemas.microsoft.com/office/drawing/2014/main" id="{5F341BAE-EC45-E83E-1A54-8DDF8FD4A003}"/>
              </a:ext>
            </a:extLst>
          </p:cNvPr>
          <p:cNvSpPr/>
          <p:nvPr/>
        </p:nvSpPr>
        <p:spPr>
          <a:xfrm>
            <a:off x="2893323" y="4469724"/>
            <a:ext cx="4053387" cy="717956"/>
          </a:xfrm>
          <a:prstGeom prst="roundRect">
            <a:avLst/>
          </a:prstGeom>
          <a:solidFill>
            <a:srgbClr val="AD77AB"/>
          </a:solidFill>
          <a:ln>
            <a:solidFill>
              <a:srgbClr val="AD77A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Cheese</a:t>
            </a:r>
          </a:p>
        </p:txBody>
      </p:sp>
      <p:sp>
        <p:nvSpPr>
          <p:cNvPr id="81" name="Rectangle: Rounded Corners 80">
            <a:extLst>
              <a:ext uri="{FF2B5EF4-FFF2-40B4-BE49-F238E27FC236}">
                <a16:creationId xmlns:a16="http://schemas.microsoft.com/office/drawing/2014/main" id="{06FC08CC-579E-8975-1163-D38760F10B36}"/>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Reduced fat varieties are the best choice for most</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9879B875-57BF-10B7-3441-AF289822008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21" name="Picture 20">
            <a:extLst>
              <a:ext uri="{FF2B5EF4-FFF2-40B4-BE49-F238E27FC236}">
                <a16:creationId xmlns:a16="http://schemas.microsoft.com/office/drawing/2014/main" id="{580A4146-53CB-A1E4-82FB-FA2428E223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7003" y="283214"/>
            <a:ext cx="1972059" cy="2497942"/>
          </a:xfrm>
          <a:prstGeom prst="rect">
            <a:avLst/>
          </a:prstGeom>
        </p:spPr>
      </p:pic>
      <p:pic>
        <p:nvPicPr>
          <p:cNvPr id="5" name="Picture 4">
            <a:extLst>
              <a:ext uri="{FF2B5EF4-FFF2-40B4-BE49-F238E27FC236}">
                <a16:creationId xmlns:a16="http://schemas.microsoft.com/office/drawing/2014/main" id="{80F0516A-8C32-CDD9-04A9-7F58A93202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9645" y="1102474"/>
            <a:ext cx="1125364" cy="1515747"/>
          </a:xfrm>
          <a:prstGeom prst="rect">
            <a:avLst/>
          </a:prstGeom>
        </p:spPr>
      </p:pic>
      <p:pic>
        <p:nvPicPr>
          <p:cNvPr id="9" name="Picture 8">
            <a:extLst>
              <a:ext uri="{FF2B5EF4-FFF2-40B4-BE49-F238E27FC236}">
                <a16:creationId xmlns:a16="http://schemas.microsoft.com/office/drawing/2014/main" id="{CF64AC24-8D07-19B7-4AD1-53F911BF3C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7152" y="2781156"/>
            <a:ext cx="1072265" cy="1406844"/>
          </a:xfrm>
          <a:prstGeom prst="rect">
            <a:avLst/>
          </a:prstGeom>
        </p:spPr>
      </p:pic>
      <p:pic>
        <p:nvPicPr>
          <p:cNvPr id="14" name="Picture 13">
            <a:extLst>
              <a:ext uri="{FF2B5EF4-FFF2-40B4-BE49-F238E27FC236}">
                <a16:creationId xmlns:a16="http://schemas.microsoft.com/office/drawing/2014/main" id="{8DB0A289-F9D4-B0F1-9802-D6FA44197AB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08406" y="3679670"/>
            <a:ext cx="1762313" cy="1783805"/>
          </a:xfrm>
          <a:prstGeom prst="rect">
            <a:avLst/>
          </a:prstGeom>
        </p:spPr>
      </p:pic>
    </p:spTree>
    <p:extLst>
      <p:ext uri="{BB962C8B-B14F-4D97-AF65-F5344CB8AC3E}">
        <p14:creationId xmlns:p14="http://schemas.microsoft.com/office/powerpoint/2010/main" val="3939197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EF25C-F307-F73E-EC30-6DC44E6AD5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CE2378-5218-A9B5-EAC6-901BCB008C48}"/>
              </a:ext>
            </a:extLst>
          </p:cNvPr>
          <p:cNvSpPr>
            <a:spLocks noGrp="1"/>
          </p:cNvSpPr>
          <p:nvPr>
            <p:ph type="title"/>
          </p:nvPr>
        </p:nvSpPr>
        <p:spPr>
          <a:xfrm>
            <a:off x="838200" y="248915"/>
            <a:ext cx="10515600" cy="1325563"/>
          </a:xfrm>
        </p:spPr>
        <p:txBody>
          <a:bodyPr/>
          <a:lstStyle/>
          <a:p>
            <a:pPr algn="ctr"/>
            <a:r>
              <a:rPr lang="en-AU" dirty="0"/>
              <a:t>Why dairy and alternative foods are important</a:t>
            </a:r>
          </a:p>
        </p:txBody>
      </p:sp>
      <p:sp>
        <p:nvSpPr>
          <p:cNvPr id="4" name="Rectangle: Rounded Corners 3">
            <a:extLst>
              <a:ext uri="{FF2B5EF4-FFF2-40B4-BE49-F238E27FC236}">
                <a16:creationId xmlns:a16="http://schemas.microsoft.com/office/drawing/2014/main" id="{835AE1B1-4A6D-1FA5-EFB7-3EA7D7EB1492}"/>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calcium: for strong bones and teeth</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2E475BF0-AC8C-09E6-F7BB-8865821C8C87}"/>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3BE7D1B0-F6A4-94A3-DA01-F6183D508FAF}"/>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B4BE8F7E-EC98-73F3-87EA-4E042843A7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pic>
        <p:nvPicPr>
          <p:cNvPr id="25" name="Picture 24" descr="A close-up of a tooth&#10;&#10;AI-generated content may be incorrect.">
            <a:extLst>
              <a:ext uri="{FF2B5EF4-FFF2-40B4-BE49-F238E27FC236}">
                <a16:creationId xmlns:a16="http://schemas.microsoft.com/office/drawing/2014/main" id="{EA117A1D-53EB-4D70-B7EE-9CE90CECCE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046" y="4528601"/>
            <a:ext cx="1188782" cy="1752436"/>
          </a:xfrm>
          <a:prstGeom prst="rect">
            <a:avLst/>
          </a:prstGeom>
        </p:spPr>
      </p:pic>
      <p:pic>
        <p:nvPicPr>
          <p:cNvPr id="29" name="Picture 28" descr="A skeleton of a person running&#10;&#10;AI-generated content may be incorrect.">
            <a:extLst>
              <a:ext uri="{FF2B5EF4-FFF2-40B4-BE49-F238E27FC236}">
                <a16:creationId xmlns:a16="http://schemas.microsoft.com/office/drawing/2014/main" id="{51C385A0-8645-1B2B-8F3D-34C3F8D9A7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4669" y="4527293"/>
            <a:ext cx="1490335" cy="1862919"/>
          </a:xfrm>
          <a:prstGeom prst="rect">
            <a:avLst/>
          </a:prstGeom>
        </p:spPr>
      </p:pic>
      <p:pic>
        <p:nvPicPr>
          <p:cNvPr id="31" name="Picture 30">
            <a:extLst>
              <a:ext uri="{FF2B5EF4-FFF2-40B4-BE49-F238E27FC236}">
                <a16:creationId xmlns:a16="http://schemas.microsoft.com/office/drawing/2014/main" id="{FD243185-D54A-6D0D-4FA3-3240B728F2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spTree>
    <p:extLst>
      <p:ext uri="{BB962C8B-B14F-4D97-AF65-F5344CB8AC3E}">
        <p14:creationId xmlns:p14="http://schemas.microsoft.com/office/powerpoint/2010/main" val="28949281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48B8B-BBF6-DF39-B7E6-3D22AE77E3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AE3D72-6508-16E1-E611-9D21D9901219}"/>
              </a:ext>
            </a:extLst>
          </p:cNvPr>
          <p:cNvSpPr>
            <a:spLocks noGrp="1"/>
          </p:cNvSpPr>
          <p:nvPr>
            <p:ph type="title"/>
          </p:nvPr>
        </p:nvSpPr>
        <p:spPr/>
        <p:txBody>
          <a:bodyPr/>
          <a:lstStyle/>
          <a:p>
            <a:pPr algn="ctr"/>
            <a:r>
              <a:rPr lang="en-AU" dirty="0"/>
              <a:t>Meat and alternatives</a:t>
            </a:r>
          </a:p>
        </p:txBody>
      </p:sp>
      <p:sp>
        <p:nvSpPr>
          <p:cNvPr id="65" name="Rectangle: Rounded Corners 64">
            <a:extLst>
              <a:ext uri="{FF2B5EF4-FFF2-40B4-BE49-F238E27FC236}">
                <a16:creationId xmlns:a16="http://schemas.microsoft.com/office/drawing/2014/main" id="{E0C2D6CD-A93B-208E-A226-B19D86E621AC}"/>
              </a:ext>
            </a:extLst>
          </p:cNvPr>
          <p:cNvSpPr/>
          <p:nvPr/>
        </p:nvSpPr>
        <p:spPr>
          <a:xfrm>
            <a:off x="2893315" y="1196975"/>
            <a:ext cx="3202676"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Pink and red meat</a:t>
            </a:r>
          </a:p>
        </p:txBody>
      </p:sp>
      <p:sp>
        <p:nvSpPr>
          <p:cNvPr id="66" name="Rectangle: Rounded Corners 65">
            <a:extLst>
              <a:ext uri="{FF2B5EF4-FFF2-40B4-BE49-F238E27FC236}">
                <a16:creationId xmlns:a16="http://schemas.microsoft.com/office/drawing/2014/main" id="{0D8933E2-258B-3194-63AA-7E54C320F66C}"/>
              </a:ext>
            </a:extLst>
          </p:cNvPr>
          <p:cNvSpPr/>
          <p:nvPr/>
        </p:nvSpPr>
        <p:spPr>
          <a:xfrm>
            <a:off x="2893315" y="1929936"/>
            <a:ext cx="3202676"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Poultry</a:t>
            </a:r>
          </a:p>
        </p:txBody>
      </p:sp>
      <p:sp>
        <p:nvSpPr>
          <p:cNvPr id="67" name="Rectangle: Rounded Corners 66">
            <a:extLst>
              <a:ext uri="{FF2B5EF4-FFF2-40B4-BE49-F238E27FC236}">
                <a16:creationId xmlns:a16="http://schemas.microsoft.com/office/drawing/2014/main" id="{482596B1-6001-4DE1-AA38-A424ED6C4A44}"/>
              </a:ext>
            </a:extLst>
          </p:cNvPr>
          <p:cNvSpPr/>
          <p:nvPr/>
        </p:nvSpPr>
        <p:spPr>
          <a:xfrm>
            <a:off x="2893314" y="2666006"/>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Fish and seafood</a:t>
            </a:r>
          </a:p>
        </p:txBody>
      </p:sp>
      <p:sp>
        <p:nvSpPr>
          <p:cNvPr id="69" name="Rectangle: Rounded Corners 68">
            <a:extLst>
              <a:ext uri="{FF2B5EF4-FFF2-40B4-BE49-F238E27FC236}">
                <a16:creationId xmlns:a16="http://schemas.microsoft.com/office/drawing/2014/main" id="{0FF6306E-6A83-CAB8-8B4F-C011050F35BC}"/>
              </a:ext>
            </a:extLst>
          </p:cNvPr>
          <p:cNvSpPr/>
          <p:nvPr/>
        </p:nvSpPr>
        <p:spPr>
          <a:xfrm>
            <a:off x="2893314" y="3403060"/>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Eggs</a:t>
            </a:r>
          </a:p>
        </p:txBody>
      </p:sp>
      <p:sp>
        <p:nvSpPr>
          <p:cNvPr id="81" name="Rectangle: Rounded Corners 80">
            <a:extLst>
              <a:ext uri="{FF2B5EF4-FFF2-40B4-BE49-F238E27FC236}">
                <a16:creationId xmlns:a16="http://schemas.microsoft.com/office/drawing/2014/main" id="{D9C9805D-E6B7-5D3E-A21C-D9EAB871E2FB}"/>
              </a:ext>
            </a:extLst>
          </p:cNvPr>
          <p:cNvSpPr/>
          <p:nvPr/>
        </p:nvSpPr>
        <p:spPr>
          <a:xfrm>
            <a:off x="1581070" y="5739271"/>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Choose meat without visible fat</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8207FFD5-D3C4-84E8-13D2-2F7396052FF9}"/>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3" name="Picture 2">
            <a:extLst>
              <a:ext uri="{FF2B5EF4-FFF2-40B4-BE49-F238E27FC236}">
                <a16:creationId xmlns:a16="http://schemas.microsoft.com/office/drawing/2014/main" id="{6394BE42-8ADA-8540-DFCF-34B818FDF7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69" y="287234"/>
            <a:ext cx="2475241" cy="2524256"/>
          </a:xfrm>
          <a:prstGeom prst="rect">
            <a:avLst/>
          </a:prstGeom>
        </p:spPr>
      </p:pic>
      <p:sp>
        <p:nvSpPr>
          <p:cNvPr id="5" name="Rectangle: Rounded Corners 4">
            <a:extLst>
              <a:ext uri="{FF2B5EF4-FFF2-40B4-BE49-F238E27FC236}">
                <a16:creationId xmlns:a16="http://schemas.microsoft.com/office/drawing/2014/main" id="{CBF28BB2-D87D-A69D-4A34-572A73B8632A}"/>
              </a:ext>
            </a:extLst>
          </p:cNvPr>
          <p:cNvSpPr/>
          <p:nvPr/>
        </p:nvSpPr>
        <p:spPr>
          <a:xfrm>
            <a:off x="2893314" y="4132253"/>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Nuts and seeds</a:t>
            </a:r>
          </a:p>
        </p:txBody>
      </p:sp>
      <p:sp>
        <p:nvSpPr>
          <p:cNvPr id="6" name="Rectangle: Rounded Corners 5">
            <a:extLst>
              <a:ext uri="{FF2B5EF4-FFF2-40B4-BE49-F238E27FC236}">
                <a16:creationId xmlns:a16="http://schemas.microsoft.com/office/drawing/2014/main" id="{16495C0D-2110-DD9F-7642-661C7D0BA3A4}"/>
              </a:ext>
            </a:extLst>
          </p:cNvPr>
          <p:cNvSpPr/>
          <p:nvPr/>
        </p:nvSpPr>
        <p:spPr>
          <a:xfrm>
            <a:off x="2893316" y="4861447"/>
            <a:ext cx="3202677" cy="581547"/>
          </a:xfrm>
          <a:prstGeom prst="roundRect">
            <a:avLst/>
          </a:prstGeom>
          <a:solidFill>
            <a:srgbClr val="6492D8"/>
          </a:solidFill>
          <a:ln>
            <a:solidFill>
              <a:srgbClr val="6492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Legumes/beans</a:t>
            </a:r>
          </a:p>
        </p:txBody>
      </p:sp>
      <p:pic>
        <p:nvPicPr>
          <p:cNvPr id="9" name="Picture 8">
            <a:extLst>
              <a:ext uri="{FF2B5EF4-FFF2-40B4-BE49-F238E27FC236}">
                <a16:creationId xmlns:a16="http://schemas.microsoft.com/office/drawing/2014/main" id="{50850E48-88A6-406D-22E6-C801FA3EBD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6520" y="2440515"/>
            <a:ext cx="1111958" cy="823432"/>
          </a:xfrm>
          <a:prstGeom prst="rect">
            <a:avLst/>
          </a:prstGeom>
        </p:spPr>
      </p:pic>
      <p:pic>
        <p:nvPicPr>
          <p:cNvPr id="12" name="Picture 11">
            <a:extLst>
              <a:ext uri="{FF2B5EF4-FFF2-40B4-BE49-F238E27FC236}">
                <a16:creationId xmlns:a16="http://schemas.microsoft.com/office/drawing/2014/main" id="{BD9C98D5-7FD6-FBDE-4655-2BDB842A22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81076" y="1172473"/>
            <a:ext cx="854037" cy="581547"/>
          </a:xfrm>
          <a:prstGeom prst="rect">
            <a:avLst/>
          </a:prstGeom>
        </p:spPr>
      </p:pic>
      <p:pic>
        <p:nvPicPr>
          <p:cNvPr id="15" name="Picture 14">
            <a:extLst>
              <a:ext uri="{FF2B5EF4-FFF2-40B4-BE49-F238E27FC236}">
                <a16:creationId xmlns:a16="http://schemas.microsoft.com/office/drawing/2014/main" id="{B22B9432-C5A3-123F-AE59-8C60E44DAC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958040" y="879301"/>
            <a:ext cx="907954" cy="944336"/>
          </a:xfrm>
          <a:prstGeom prst="rect">
            <a:avLst/>
          </a:prstGeom>
        </p:spPr>
      </p:pic>
      <p:pic>
        <p:nvPicPr>
          <p:cNvPr id="19" name="Picture 18">
            <a:extLst>
              <a:ext uri="{FF2B5EF4-FFF2-40B4-BE49-F238E27FC236}">
                <a16:creationId xmlns:a16="http://schemas.microsoft.com/office/drawing/2014/main" id="{79B352EB-6102-90C5-0F2E-F4ECEF08A8B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81250" y="1071769"/>
            <a:ext cx="1004612" cy="723795"/>
          </a:xfrm>
          <a:prstGeom prst="rect">
            <a:avLst/>
          </a:prstGeom>
        </p:spPr>
      </p:pic>
      <p:pic>
        <p:nvPicPr>
          <p:cNvPr id="22" name="Picture 21">
            <a:extLst>
              <a:ext uri="{FF2B5EF4-FFF2-40B4-BE49-F238E27FC236}">
                <a16:creationId xmlns:a16="http://schemas.microsoft.com/office/drawing/2014/main" id="{1222BB8F-DCAE-F0FE-0957-016E63646DA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085058" y="2052063"/>
            <a:ext cx="1209842" cy="1239402"/>
          </a:xfrm>
          <a:prstGeom prst="rect">
            <a:avLst/>
          </a:prstGeom>
        </p:spPr>
      </p:pic>
      <p:pic>
        <p:nvPicPr>
          <p:cNvPr id="25" name="Picture 24">
            <a:extLst>
              <a:ext uri="{FF2B5EF4-FFF2-40B4-BE49-F238E27FC236}">
                <a16:creationId xmlns:a16="http://schemas.microsoft.com/office/drawing/2014/main" id="{E2B8ECF5-70D1-FA31-9AD1-C3F9978C4D7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82410" y="2007035"/>
            <a:ext cx="993254" cy="771266"/>
          </a:xfrm>
          <a:prstGeom prst="rect">
            <a:avLst/>
          </a:prstGeom>
        </p:spPr>
      </p:pic>
      <p:pic>
        <p:nvPicPr>
          <p:cNvPr id="32" name="Picture 31">
            <a:extLst>
              <a:ext uri="{FF2B5EF4-FFF2-40B4-BE49-F238E27FC236}">
                <a16:creationId xmlns:a16="http://schemas.microsoft.com/office/drawing/2014/main" id="{0D4A1076-67AA-BC62-AC48-1C3FB3B47A9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29389" y="3200932"/>
            <a:ext cx="1046275" cy="602840"/>
          </a:xfrm>
          <a:prstGeom prst="rect">
            <a:avLst/>
          </a:prstGeom>
        </p:spPr>
      </p:pic>
      <p:pic>
        <p:nvPicPr>
          <p:cNvPr id="35" name="Picture 34">
            <a:extLst>
              <a:ext uri="{FF2B5EF4-FFF2-40B4-BE49-F238E27FC236}">
                <a16:creationId xmlns:a16="http://schemas.microsoft.com/office/drawing/2014/main" id="{5EF3DB0C-D7EE-87E9-55F4-0B626D47D57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806520" y="3753701"/>
            <a:ext cx="1478205" cy="696666"/>
          </a:xfrm>
          <a:prstGeom prst="rect">
            <a:avLst/>
          </a:prstGeom>
        </p:spPr>
      </p:pic>
      <p:pic>
        <p:nvPicPr>
          <p:cNvPr id="36" name="Picture 35">
            <a:extLst>
              <a:ext uri="{FF2B5EF4-FFF2-40B4-BE49-F238E27FC236}">
                <a16:creationId xmlns:a16="http://schemas.microsoft.com/office/drawing/2014/main" id="{B4C960B4-239C-2687-1BEF-3CF6EB89B5D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19299" y="4355921"/>
            <a:ext cx="761794" cy="1109886"/>
          </a:xfrm>
          <a:prstGeom prst="rect">
            <a:avLst/>
          </a:prstGeom>
        </p:spPr>
      </p:pic>
      <p:pic>
        <p:nvPicPr>
          <p:cNvPr id="38" name="Picture 37">
            <a:extLst>
              <a:ext uri="{FF2B5EF4-FFF2-40B4-BE49-F238E27FC236}">
                <a16:creationId xmlns:a16="http://schemas.microsoft.com/office/drawing/2014/main" id="{A6B6965B-5FF0-3796-A48E-31FFECA985A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456954" y="4821581"/>
            <a:ext cx="1628104" cy="749060"/>
          </a:xfrm>
          <a:prstGeom prst="rect">
            <a:avLst/>
          </a:prstGeom>
        </p:spPr>
      </p:pic>
      <p:pic>
        <p:nvPicPr>
          <p:cNvPr id="40" name="Picture 39">
            <a:extLst>
              <a:ext uri="{FF2B5EF4-FFF2-40B4-BE49-F238E27FC236}">
                <a16:creationId xmlns:a16="http://schemas.microsoft.com/office/drawing/2014/main" id="{64101500-2537-C64B-FB2B-1BFDD12B555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612707" y="3792954"/>
            <a:ext cx="1286851" cy="657413"/>
          </a:xfrm>
          <a:prstGeom prst="rect">
            <a:avLst/>
          </a:prstGeom>
        </p:spPr>
      </p:pic>
    </p:spTree>
    <p:extLst>
      <p:ext uri="{BB962C8B-B14F-4D97-AF65-F5344CB8AC3E}">
        <p14:creationId xmlns:p14="http://schemas.microsoft.com/office/powerpoint/2010/main" val="18192959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558D7-3973-DF21-E4EA-440B289071C5}"/>
              </a:ext>
            </a:extLst>
          </p:cNvPr>
          <p:cNvSpPr>
            <a:spLocks noGrp="1"/>
          </p:cNvSpPr>
          <p:nvPr>
            <p:ph type="title"/>
          </p:nvPr>
        </p:nvSpPr>
        <p:spPr>
          <a:xfrm>
            <a:off x="838200" y="248915"/>
            <a:ext cx="10515600" cy="1325563"/>
          </a:xfrm>
        </p:spPr>
        <p:txBody>
          <a:bodyPr/>
          <a:lstStyle/>
          <a:p>
            <a:pPr algn="ctr"/>
            <a:r>
              <a:rPr lang="en-AU" dirty="0"/>
              <a:t>Why meat and alternative foods are important</a:t>
            </a:r>
          </a:p>
        </p:txBody>
      </p:sp>
      <p:sp>
        <p:nvSpPr>
          <p:cNvPr id="4" name="Rectangle: Rounded Corners 3">
            <a:extLst>
              <a:ext uri="{FF2B5EF4-FFF2-40B4-BE49-F238E27FC236}">
                <a16:creationId xmlns:a16="http://schemas.microsoft.com/office/drawing/2014/main" id="{2A663988-A809-F5A7-F069-F58E222A2CE9}"/>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zinc and iron: keeps our blood healthy and gives us energy</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B6DD8D76-ED37-6527-96ED-9D170D0822C4}"/>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4DE4C2F6-3BB1-6F70-51CD-2F547C6A5DF8}"/>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essential fatty acids to keep our brains and heart healthy</a:t>
            </a:r>
            <a:endParaRPr lang="en-AU" sz="2400" u="sng"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8FE731FF-E9E2-9F11-7260-90474BB2731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29546" y="4390741"/>
            <a:ext cx="1350317" cy="1954640"/>
          </a:xfrm>
          <a:prstGeom prst="rect">
            <a:avLst/>
          </a:prstGeom>
        </p:spPr>
      </p:pic>
      <p:pic>
        <p:nvPicPr>
          <p:cNvPr id="33" name="Picture 32">
            <a:extLst>
              <a:ext uri="{FF2B5EF4-FFF2-40B4-BE49-F238E27FC236}">
                <a16:creationId xmlns:a16="http://schemas.microsoft.com/office/drawing/2014/main" id="{5008E846-7083-7779-5D56-CAF4C8E452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pic>
        <p:nvPicPr>
          <p:cNvPr id="35" name="Picture 34" descr="A cartoon of a blood drop&#10;&#10;AI-generated content may be incorrect.">
            <a:extLst>
              <a:ext uri="{FF2B5EF4-FFF2-40B4-BE49-F238E27FC236}">
                <a16:creationId xmlns:a16="http://schemas.microsoft.com/office/drawing/2014/main" id="{C35D783B-E7C6-0DA9-2584-8AA36B1B1F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4683" y="4515945"/>
            <a:ext cx="1954640" cy="1954640"/>
          </a:xfrm>
          <a:prstGeom prst="rect">
            <a:avLst/>
          </a:prstGeom>
        </p:spPr>
      </p:pic>
    </p:spTree>
    <p:extLst>
      <p:ext uri="{BB962C8B-B14F-4D97-AF65-F5344CB8AC3E}">
        <p14:creationId xmlns:p14="http://schemas.microsoft.com/office/powerpoint/2010/main" val="2760418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D66E7-4848-A439-AA39-DEB210B69C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7A05E-B33F-CD68-BB5A-2AD02B33D74C}"/>
              </a:ext>
            </a:extLst>
          </p:cNvPr>
          <p:cNvSpPr>
            <a:spLocks noGrp="1"/>
          </p:cNvSpPr>
          <p:nvPr>
            <p:ph type="title"/>
          </p:nvPr>
        </p:nvSpPr>
        <p:spPr/>
        <p:txBody>
          <a:bodyPr/>
          <a:lstStyle/>
          <a:p>
            <a:pPr algn="ctr"/>
            <a:r>
              <a:rPr lang="en-AU" dirty="0"/>
              <a:t>‘Sometimes' foods</a:t>
            </a:r>
          </a:p>
        </p:txBody>
      </p:sp>
      <p:sp>
        <p:nvSpPr>
          <p:cNvPr id="65" name="Rectangle: Rounded Corners 64">
            <a:extLst>
              <a:ext uri="{FF2B5EF4-FFF2-40B4-BE49-F238E27FC236}">
                <a16:creationId xmlns:a16="http://schemas.microsoft.com/office/drawing/2014/main" id="{BBD94698-FA40-1426-0BA4-09280940E870}"/>
              </a:ext>
            </a:extLst>
          </p:cNvPr>
          <p:cNvSpPr/>
          <p:nvPr/>
        </p:nvSpPr>
        <p:spPr>
          <a:xfrm>
            <a:off x="1009934" y="2684572"/>
            <a:ext cx="4053386"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added sugars</a:t>
            </a:r>
          </a:p>
        </p:txBody>
      </p:sp>
      <p:sp>
        <p:nvSpPr>
          <p:cNvPr id="66" name="Rectangle: Rounded Corners 65">
            <a:extLst>
              <a:ext uri="{FF2B5EF4-FFF2-40B4-BE49-F238E27FC236}">
                <a16:creationId xmlns:a16="http://schemas.microsoft.com/office/drawing/2014/main" id="{17ED571C-C6CA-8311-5AD8-A92255402A05}"/>
              </a:ext>
            </a:extLst>
          </p:cNvPr>
          <p:cNvSpPr/>
          <p:nvPr/>
        </p:nvSpPr>
        <p:spPr>
          <a:xfrm>
            <a:off x="1009932" y="3761093"/>
            <a:ext cx="6086903"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fat (and sodium)</a:t>
            </a:r>
          </a:p>
        </p:txBody>
      </p:sp>
      <p:sp>
        <p:nvSpPr>
          <p:cNvPr id="67" name="Rectangle: Rounded Corners 66">
            <a:extLst>
              <a:ext uri="{FF2B5EF4-FFF2-40B4-BE49-F238E27FC236}">
                <a16:creationId xmlns:a16="http://schemas.microsoft.com/office/drawing/2014/main" id="{59EF8CFF-3A3E-5308-E60B-FA1916A72D59}"/>
              </a:ext>
            </a:extLst>
          </p:cNvPr>
          <p:cNvSpPr/>
          <p:nvPr/>
        </p:nvSpPr>
        <p:spPr>
          <a:xfrm>
            <a:off x="1009933" y="4839737"/>
            <a:ext cx="4053387" cy="717956"/>
          </a:xfrm>
          <a:prstGeom prst="roundRect">
            <a:avLst/>
          </a:prstGeom>
          <a:solidFill>
            <a:srgbClr val="8E99A2"/>
          </a:solidFill>
          <a:ln>
            <a:solidFill>
              <a:srgbClr val="8E99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800" dirty="0">
                <a:solidFill>
                  <a:schemeClr val="bg1"/>
                </a:solidFill>
                <a:latin typeface="Arial" panose="020B0604020202020204" pitchFamily="34" charset="0"/>
                <a:cs typeface="Arial" panose="020B0604020202020204" pitchFamily="34" charset="0"/>
              </a:rPr>
              <a:t>Higher in both</a:t>
            </a:r>
          </a:p>
        </p:txBody>
      </p:sp>
      <p:sp>
        <p:nvSpPr>
          <p:cNvPr id="81" name="Rectangle: Rounded Corners 80">
            <a:extLst>
              <a:ext uri="{FF2B5EF4-FFF2-40B4-BE49-F238E27FC236}">
                <a16:creationId xmlns:a16="http://schemas.microsoft.com/office/drawing/2014/main" id="{2F3EE55B-AD41-5DCC-640A-59BC6AD22FDB}"/>
              </a:ext>
            </a:extLst>
          </p:cNvPr>
          <p:cNvSpPr/>
          <p:nvPr/>
        </p:nvSpPr>
        <p:spPr>
          <a:xfrm>
            <a:off x="1581070" y="5839424"/>
            <a:ext cx="9029859" cy="623307"/>
          </a:xfrm>
          <a:prstGeom prst="roundRect">
            <a:avLst/>
          </a:prstGeom>
          <a:solidFill>
            <a:srgbClr val="C0C0C0"/>
          </a:solidFill>
          <a:ln>
            <a:solidFill>
              <a:srgbClr val="C0C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rial" panose="020B0604020202020204" pitchFamily="34" charset="0"/>
                <a:cs typeface="Arial" panose="020B0604020202020204" pitchFamily="34" charset="0"/>
              </a:rPr>
              <a:t>To be consumed sometimes and in small amounts</a:t>
            </a:r>
            <a:endParaRPr lang="en-AU" sz="2800" dirty="0">
              <a:solidFill>
                <a:schemeClr val="bg1"/>
              </a:solidFill>
              <a:latin typeface="Arial" panose="020B0604020202020204" pitchFamily="34" charset="0"/>
              <a:cs typeface="Arial" panose="020B0604020202020204" pitchFamily="34" charset="0"/>
            </a:endParaRPr>
          </a:p>
        </p:txBody>
      </p:sp>
      <p:sp>
        <p:nvSpPr>
          <p:cNvPr id="18" name="Rectangle 2">
            <a:extLst>
              <a:ext uri="{FF2B5EF4-FFF2-40B4-BE49-F238E27FC236}">
                <a16:creationId xmlns:a16="http://schemas.microsoft.com/office/drawing/2014/main" id="{92391F87-756D-698D-8B5B-0A5545C34A2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3" name="Rectangle 1">
            <a:extLst>
              <a:ext uri="{FF2B5EF4-FFF2-40B4-BE49-F238E27FC236}">
                <a16:creationId xmlns:a16="http://schemas.microsoft.com/office/drawing/2014/main" id="{0146897C-C75C-E925-42E0-983082DFCF0A}"/>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2">
            <a:extLst>
              <a:ext uri="{FF2B5EF4-FFF2-40B4-BE49-F238E27FC236}">
                <a16:creationId xmlns:a16="http://schemas.microsoft.com/office/drawing/2014/main" id="{7F01EB24-9E2D-515C-239C-C6541201C980}"/>
              </a:ext>
            </a:extLst>
          </p:cNvPr>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6" name="Rectangle 3">
            <a:extLst>
              <a:ext uri="{FF2B5EF4-FFF2-40B4-BE49-F238E27FC236}">
                <a16:creationId xmlns:a16="http://schemas.microsoft.com/office/drawing/2014/main" id="{3C414B04-1C7D-09B3-E125-EB2CABB6881B}"/>
              </a:ext>
            </a:extLst>
          </p:cNvPr>
          <p:cNvSpPr>
            <a:spLocks noChangeArrowheads="1"/>
          </p:cNvSpPr>
          <p:nvPr/>
        </p:nvSpPr>
        <p:spPr bwMode="auto">
          <a:xfrm>
            <a:off x="45720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pic>
        <p:nvPicPr>
          <p:cNvPr id="15" name="Picture 14">
            <a:extLst>
              <a:ext uri="{FF2B5EF4-FFF2-40B4-BE49-F238E27FC236}">
                <a16:creationId xmlns:a16="http://schemas.microsoft.com/office/drawing/2014/main" id="{3BD82ACC-6602-22D4-27E0-9D5C8FCFBF25}"/>
              </a:ext>
            </a:extLst>
          </p:cNvPr>
          <p:cNvPicPr>
            <a:picLocks noChangeAspect="1"/>
          </p:cNvPicPr>
          <p:nvPr/>
        </p:nvPicPr>
        <p:blipFill>
          <a:blip r:embed="rId3"/>
          <a:stretch>
            <a:fillRect/>
          </a:stretch>
        </p:blipFill>
        <p:spPr>
          <a:xfrm>
            <a:off x="152400" y="1112112"/>
            <a:ext cx="4385691" cy="1410927"/>
          </a:xfrm>
          <a:prstGeom prst="rect">
            <a:avLst/>
          </a:prstGeom>
        </p:spPr>
      </p:pic>
      <p:pic>
        <p:nvPicPr>
          <p:cNvPr id="8" name="Picture 7">
            <a:extLst>
              <a:ext uri="{FF2B5EF4-FFF2-40B4-BE49-F238E27FC236}">
                <a16:creationId xmlns:a16="http://schemas.microsoft.com/office/drawing/2014/main" id="{8C364F14-FF45-C468-91D2-5D1A034189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81089" y="1560494"/>
            <a:ext cx="968374" cy="1839911"/>
          </a:xfrm>
          <a:prstGeom prst="rect">
            <a:avLst/>
          </a:prstGeom>
        </p:spPr>
      </p:pic>
      <p:pic>
        <p:nvPicPr>
          <p:cNvPr id="10" name="Picture 9">
            <a:extLst>
              <a:ext uri="{FF2B5EF4-FFF2-40B4-BE49-F238E27FC236}">
                <a16:creationId xmlns:a16="http://schemas.microsoft.com/office/drawing/2014/main" id="{72779FF3-D6DD-3B75-B59B-C2F98C07DB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06267" y="2249122"/>
            <a:ext cx="2831351" cy="1133213"/>
          </a:xfrm>
          <a:prstGeom prst="rect">
            <a:avLst/>
          </a:prstGeom>
        </p:spPr>
      </p:pic>
      <p:pic>
        <p:nvPicPr>
          <p:cNvPr id="12" name="Picture 11">
            <a:extLst>
              <a:ext uri="{FF2B5EF4-FFF2-40B4-BE49-F238E27FC236}">
                <a16:creationId xmlns:a16="http://schemas.microsoft.com/office/drawing/2014/main" id="{CCD7BB20-8C60-7097-74AE-877B477324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81032" y="3759382"/>
            <a:ext cx="1261452" cy="808093"/>
          </a:xfrm>
          <a:prstGeom prst="rect">
            <a:avLst/>
          </a:prstGeom>
        </p:spPr>
      </p:pic>
      <p:pic>
        <p:nvPicPr>
          <p:cNvPr id="14" name="Picture 13">
            <a:extLst>
              <a:ext uri="{FF2B5EF4-FFF2-40B4-BE49-F238E27FC236}">
                <a16:creationId xmlns:a16="http://schemas.microsoft.com/office/drawing/2014/main" id="{D5593A28-C2C3-3FD4-07C8-EBDD94103F9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38328" y="4449503"/>
            <a:ext cx="1471876" cy="728292"/>
          </a:xfrm>
          <a:prstGeom prst="rect">
            <a:avLst/>
          </a:prstGeom>
        </p:spPr>
      </p:pic>
      <p:pic>
        <p:nvPicPr>
          <p:cNvPr id="19" name="Picture 18">
            <a:extLst>
              <a:ext uri="{FF2B5EF4-FFF2-40B4-BE49-F238E27FC236}">
                <a16:creationId xmlns:a16="http://schemas.microsoft.com/office/drawing/2014/main" id="{DD5DEEB8-0480-6032-4D1B-D3B336C748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73722" y="3725330"/>
            <a:ext cx="1851660" cy="899872"/>
          </a:xfrm>
          <a:prstGeom prst="rect">
            <a:avLst/>
          </a:prstGeom>
        </p:spPr>
      </p:pic>
      <p:pic>
        <p:nvPicPr>
          <p:cNvPr id="22" name="Picture 21">
            <a:extLst>
              <a:ext uri="{FF2B5EF4-FFF2-40B4-BE49-F238E27FC236}">
                <a16:creationId xmlns:a16="http://schemas.microsoft.com/office/drawing/2014/main" id="{ADCF2FBB-25F0-FE8F-31B0-2B2FFE14388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99938" y="4649470"/>
            <a:ext cx="950885" cy="1036660"/>
          </a:xfrm>
          <a:prstGeom prst="rect">
            <a:avLst/>
          </a:prstGeom>
        </p:spPr>
      </p:pic>
    </p:spTree>
    <p:extLst>
      <p:ext uri="{BB962C8B-B14F-4D97-AF65-F5344CB8AC3E}">
        <p14:creationId xmlns:p14="http://schemas.microsoft.com/office/powerpoint/2010/main" val="1709906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7977C0-CC5B-BE44-D929-0A3D59F1ED1E}"/>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D5453914-6A5B-C19B-E2C8-F43EF0945B06}"/>
              </a:ext>
            </a:extLst>
          </p:cNvPr>
          <p:cNvSpPr>
            <a:spLocks noGrp="1"/>
          </p:cNvSpPr>
          <p:nvPr>
            <p:ph idx="10"/>
          </p:nvPr>
        </p:nvSpPr>
        <p:spPr/>
        <p:txBody>
          <a:bodyPr/>
          <a:lstStyle/>
          <a:p>
            <a:r>
              <a:rPr lang="en-AU" dirty="0"/>
              <a:t>Learning intention: </a:t>
            </a:r>
            <a:r>
              <a:rPr lang="en-AU" b="0" dirty="0"/>
              <a:t>To review where food comes from.</a:t>
            </a:r>
            <a:endParaRPr lang="en-AU" dirty="0"/>
          </a:p>
        </p:txBody>
      </p:sp>
      <p:sp>
        <p:nvSpPr>
          <p:cNvPr id="4" name="Content Placeholder 3">
            <a:extLst>
              <a:ext uri="{FF2B5EF4-FFF2-40B4-BE49-F238E27FC236}">
                <a16:creationId xmlns:a16="http://schemas.microsoft.com/office/drawing/2014/main" id="{7B0E00C4-C58D-091B-2C7B-65EE7B86F227}"/>
              </a:ext>
            </a:extLst>
          </p:cNvPr>
          <p:cNvSpPr>
            <a:spLocks noGrp="1"/>
          </p:cNvSpPr>
          <p:nvPr>
            <p:ph idx="11"/>
          </p:nvPr>
        </p:nvSpPr>
        <p:spPr>
          <a:xfrm>
            <a:off x="838199" y="3780063"/>
            <a:ext cx="10894889" cy="2702930"/>
          </a:xfrm>
        </p:spPr>
        <p:txBody>
          <a:bodyPr>
            <a:normAutofit/>
          </a:bodyPr>
          <a:lstStyle/>
          <a:p>
            <a:r>
              <a:rPr lang="en-AU" dirty="0"/>
              <a:t>steps that take a food from the farm to the supermarket.</a:t>
            </a:r>
          </a:p>
        </p:txBody>
      </p:sp>
    </p:spTree>
    <p:extLst>
      <p:ext uri="{BB962C8B-B14F-4D97-AF65-F5344CB8AC3E}">
        <p14:creationId xmlns:p14="http://schemas.microsoft.com/office/powerpoint/2010/main" val="26912429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0CAC8-7A31-5158-F21A-6DE9E8C35E27}"/>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BF35676D-97E1-B5D3-C4E9-8D8B73B38ED8}"/>
              </a:ext>
            </a:extLst>
          </p:cNvPr>
          <p:cNvSpPr>
            <a:spLocks noGrp="1"/>
          </p:cNvSpPr>
          <p:nvPr>
            <p:ph idx="1"/>
          </p:nvPr>
        </p:nvSpPr>
        <p:spPr/>
        <p:txBody>
          <a:bodyPr/>
          <a:lstStyle/>
          <a:p>
            <a:r>
              <a:rPr lang="en-AU" dirty="0"/>
              <a:t>Review the AGHE. Provide information on the following:</a:t>
            </a:r>
          </a:p>
          <a:p>
            <a:pPr marL="1341438" lvl="0" indent="-804863"/>
            <a:r>
              <a:rPr lang="en-GB" dirty="0"/>
              <a:t>key information</a:t>
            </a:r>
            <a:endParaRPr lang="en-AU" dirty="0"/>
          </a:p>
          <a:p>
            <a:pPr marL="1341438" lvl="0" indent="-804863"/>
            <a:r>
              <a:rPr lang="en-GB" dirty="0"/>
              <a:t>health benefits of each of the food groups.</a:t>
            </a:r>
            <a:endParaRPr lang="en-AU" dirty="0"/>
          </a:p>
          <a:p>
            <a:endParaRPr lang="en-AU" dirty="0"/>
          </a:p>
        </p:txBody>
      </p:sp>
    </p:spTree>
    <p:extLst>
      <p:ext uri="{BB962C8B-B14F-4D97-AF65-F5344CB8AC3E}">
        <p14:creationId xmlns:p14="http://schemas.microsoft.com/office/powerpoint/2010/main" val="11340195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4EBB6-D477-F4FB-EC99-1B75D98899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900BDF-4895-11A7-3A11-07F03B4DB114}"/>
              </a:ext>
            </a:extLst>
          </p:cNvPr>
          <p:cNvSpPr>
            <a:spLocks noGrp="1"/>
          </p:cNvSpPr>
          <p:nvPr>
            <p:ph type="title"/>
          </p:nvPr>
        </p:nvSpPr>
        <p:spPr/>
        <p:txBody>
          <a:bodyPr/>
          <a:lstStyle/>
          <a:p>
            <a:r>
              <a:rPr lang="en-AU" dirty="0"/>
              <a:t>Lesson 6</a:t>
            </a:r>
          </a:p>
        </p:txBody>
      </p:sp>
    </p:spTree>
    <p:extLst>
      <p:ext uri="{BB962C8B-B14F-4D97-AF65-F5344CB8AC3E}">
        <p14:creationId xmlns:p14="http://schemas.microsoft.com/office/powerpoint/2010/main" val="4767394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421F4-C5A8-C150-C21D-9020F55188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8D9F6D-C2A9-20BD-C612-1A4BE25A62DF}"/>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30853905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FD4BA-4776-4127-3465-8EEE1A5DA4E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D8C033D-B8FD-5658-AB14-C9745139F3EF}"/>
              </a:ext>
            </a:extLst>
          </p:cNvPr>
          <p:cNvSpPr>
            <a:spLocks noGrp="1"/>
          </p:cNvSpPr>
          <p:nvPr>
            <p:ph idx="1"/>
          </p:nvPr>
        </p:nvSpPr>
        <p:spPr>
          <a:xfrm>
            <a:off x="838200" y="2138067"/>
            <a:ext cx="10515600" cy="2581866"/>
          </a:xfrm>
        </p:spPr>
        <p:txBody>
          <a:bodyPr>
            <a:normAutofit lnSpcReduction="10000"/>
          </a:bodyPr>
          <a:lstStyle/>
          <a:p>
            <a:pPr marL="0" indent="0" algn="ctr">
              <a:buNone/>
            </a:pPr>
            <a:r>
              <a:rPr lang="en-AU" dirty="0"/>
              <a:t>Why are grain foods, vegetables and fruit important?</a:t>
            </a:r>
          </a:p>
          <a:p>
            <a:pPr marL="0" indent="0" algn="ctr">
              <a:buNone/>
            </a:pPr>
            <a:endParaRPr lang="en-AU" dirty="0"/>
          </a:p>
          <a:p>
            <a:pPr marL="0" indent="0" algn="ctr">
              <a:buNone/>
            </a:pPr>
            <a:r>
              <a:rPr lang="en-AU" dirty="0"/>
              <a:t>How many reasons can you think of?</a:t>
            </a:r>
          </a:p>
        </p:txBody>
      </p:sp>
    </p:spTree>
    <p:extLst>
      <p:ext uri="{BB962C8B-B14F-4D97-AF65-F5344CB8AC3E}">
        <p14:creationId xmlns:p14="http://schemas.microsoft.com/office/powerpoint/2010/main" val="15743870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27DD5-155A-2E62-8F8C-EF742CD287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929210-0066-9094-24A3-B51171327609}"/>
              </a:ext>
            </a:extLst>
          </p:cNvPr>
          <p:cNvSpPr>
            <a:spLocks noGrp="1"/>
          </p:cNvSpPr>
          <p:nvPr>
            <p:ph type="title"/>
          </p:nvPr>
        </p:nvSpPr>
        <p:spPr>
          <a:xfrm>
            <a:off x="838200" y="248915"/>
            <a:ext cx="10515600" cy="1325563"/>
          </a:xfrm>
        </p:spPr>
        <p:txBody>
          <a:bodyPr/>
          <a:lstStyle/>
          <a:p>
            <a:pPr algn="ctr"/>
            <a:r>
              <a:rPr lang="en-AU" dirty="0"/>
              <a:t>Answer: Why are grain foods, vegetables and fruit important?</a:t>
            </a:r>
          </a:p>
        </p:txBody>
      </p:sp>
      <p:sp>
        <p:nvSpPr>
          <p:cNvPr id="4" name="Rectangle: Rounded Corners 3">
            <a:extLst>
              <a:ext uri="{FF2B5EF4-FFF2-40B4-BE49-F238E27FC236}">
                <a16:creationId xmlns:a16="http://schemas.microsoft.com/office/drawing/2014/main" id="{E64C3B5B-3C05-50F4-8C6E-9F632BB612C3}"/>
              </a:ext>
            </a:extLst>
          </p:cNvPr>
          <p:cNvSpPr/>
          <p:nvPr/>
        </p:nvSpPr>
        <p:spPr>
          <a:xfrm>
            <a:off x="527715" y="1847265"/>
            <a:ext cx="3830477"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the best source of energy (slow-release energy): fuels our </a:t>
            </a:r>
            <a:r>
              <a:rPr lang="en-AU" sz="2400" u="sng" dirty="0">
                <a:latin typeface="Arial" panose="020B0604020202020204" pitchFamily="34" charset="0"/>
                <a:cs typeface="Arial" panose="020B0604020202020204" pitchFamily="34" charset="0"/>
              </a:rPr>
              <a:t>brain</a:t>
            </a:r>
            <a:r>
              <a:rPr lang="en-AU" sz="2400" dirty="0">
                <a:latin typeface="Arial" panose="020B0604020202020204" pitchFamily="34" charset="0"/>
                <a:cs typeface="Arial" panose="020B0604020202020204" pitchFamily="34" charset="0"/>
              </a:rPr>
              <a:t> (for concentration) and our </a:t>
            </a:r>
            <a:r>
              <a:rPr lang="en-AU" sz="2400" u="sng" dirty="0">
                <a:latin typeface="Arial" panose="020B0604020202020204" pitchFamily="34" charset="0"/>
                <a:cs typeface="Arial" panose="020B0604020202020204" pitchFamily="34" charset="0"/>
              </a:rPr>
              <a:t>body</a:t>
            </a:r>
          </a:p>
        </p:txBody>
      </p:sp>
      <p:pic>
        <p:nvPicPr>
          <p:cNvPr id="8" name="Picture 7">
            <a:extLst>
              <a:ext uri="{FF2B5EF4-FFF2-40B4-BE49-F238E27FC236}">
                <a16:creationId xmlns:a16="http://schemas.microsoft.com/office/drawing/2014/main" id="{B4912059-6C00-B1DA-48F0-BDE4E05DED1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10094" y="4654445"/>
            <a:ext cx="1495876" cy="1051334"/>
          </a:xfrm>
          <a:prstGeom prst="rect">
            <a:avLst/>
          </a:prstGeom>
        </p:spPr>
      </p:pic>
      <p:pic>
        <p:nvPicPr>
          <p:cNvPr id="10" name="Picture 9">
            <a:extLst>
              <a:ext uri="{FF2B5EF4-FFF2-40B4-BE49-F238E27FC236}">
                <a16:creationId xmlns:a16="http://schemas.microsoft.com/office/drawing/2014/main" id="{9F861A7F-1AAC-93DF-0923-6031C29ED6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20358" y="4654445"/>
            <a:ext cx="1012209" cy="1518314"/>
          </a:xfrm>
          <a:prstGeom prst="rect">
            <a:avLst/>
          </a:prstGeom>
        </p:spPr>
      </p:pic>
      <p:pic>
        <p:nvPicPr>
          <p:cNvPr id="12" name="Picture 11">
            <a:extLst>
              <a:ext uri="{FF2B5EF4-FFF2-40B4-BE49-F238E27FC236}">
                <a16:creationId xmlns:a16="http://schemas.microsoft.com/office/drawing/2014/main" id="{3585475A-BA68-D49D-462A-144201737CE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0094" y="5795278"/>
            <a:ext cx="1495876" cy="971519"/>
          </a:xfrm>
          <a:prstGeom prst="rect">
            <a:avLst/>
          </a:prstGeom>
        </p:spPr>
      </p:pic>
      <p:pic>
        <p:nvPicPr>
          <p:cNvPr id="14" name="Picture 13">
            <a:extLst>
              <a:ext uri="{FF2B5EF4-FFF2-40B4-BE49-F238E27FC236}">
                <a16:creationId xmlns:a16="http://schemas.microsoft.com/office/drawing/2014/main" id="{92D94B41-37AE-0E95-C87D-E6BD59CF5DE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3546956" y="4655460"/>
            <a:ext cx="1350317" cy="1954640"/>
          </a:xfrm>
          <a:prstGeom prst="rect">
            <a:avLst/>
          </a:prstGeom>
        </p:spPr>
      </p:pic>
      <p:sp>
        <p:nvSpPr>
          <p:cNvPr id="15" name="Rectangle: Rounded Corners 14">
            <a:extLst>
              <a:ext uri="{FF2B5EF4-FFF2-40B4-BE49-F238E27FC236}">
                <a16:creationId xmlns:a16="http://schemas.microsoft.com/office/drawing/2014/main" id="{5BFF8EA5-76D4-8A5B-5D9B-E3587FA634DA}"/>
              </a:ext>
            </a:extLst>
          </p:cNvPr>
          <p:cNvSpPr/>
          <p:nvPr/>
        </p:nvSpPr>
        <p:spPr>
          <a:xfrm>
            <a:off x="5095166" y="1860913"/>
            <a:ext cx="2393731"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fibre: to help keep our intestines healthy</a:t>
            </a:r>
            <a:endParaRPr lang="en-AU" sz="2400" u="sng" dirty="0">
              <a:latin typeface="Arial" panose="020B0604020202020204" pitchFamily="34" charset="0"/>
              <a:cs typeface="Arial" panose="020B0604020202020204" pitchFamily="34" charset="0"/>
            </a:endParaRPr>
          </a:p>
        </p:txBody>
      </p:sp>
      <p:pic>
        <p:nvPicPr>
          <p:cNvPr id="19" name="Picture 18" descr="A cartoon of a large intestine&#10;&#10;AI-generated content may be incorrect.">
            <a:extLst>
              <a:ext uri="{FF2B5EF4-FFF2-40B4-BE49-F238E27FC236}">
                <a16:creationId xmlns:a16="http://schemas.microsoft.com/office/drawing/2014/main" id="{7A42923D-3062-E454-A95B-E07776EF7BE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95167" y="4462769"/>
            <a:ext cx="2393730" cy="2284815"/>
          </a:xfrm>
          <a:prstGeom prst="rect">
            <a:avLst/>
          </a:prstGeom>
        </p:spPr>
      </p:pic>
      <p:sp>
        <p:nvSpPr>
          <p:cNvPr id="21" name="Rectangle: Rounded Corners 20">
            <a:extLst>
              <a:ext uri="{FF2B5EF4-FFF2-40B4-BE49-F238E27FC236}">
                <a16:creationId xmlns:a16="http://schemas.microsoft.com/office/drawing/2014/main" id="{D637E20F-EFB9-35EF-E128-BBA73DC6BCDB}"/>
              </a:ext>
            </a:extLst>
          </p:cNvPr>
          <p:cNvSpPr/>
          <p:nvPr/>
        </p:nvSpPr>
        <p:spPr>
          <a:xfrm>
            <a:off x="8225871" y="1836236"/>
            <a:ext cx="2932236"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CFB95631-F785-D203-718A-C99E04A3CA1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spTree>
    <p:extLst>
      <p:ext uri="{BB962C8B-B14F-4D97-AF65-F5344CB8AC3E}">
        <p14:creationId xmlns:p14="http://schemas.microsoft.com/office/powerpoint/2010/main" val="25431391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EB3BF-4D36-F52E-4D66-8E752B17DB0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3B27D4-85B6-40BF-887D-E7A8AD545170}"/>
              </a:ext>
            </a:extLst>
          </p:cNvPr>
          <p:cNvSpPr>
            <a:spLocks noGrp="1"/>
          </p:cNvSpPr>
          <p:nvPr>
            <p:ph idx="1"/>
          </p:nvPr>
        </p:nvSpPr>
        <p:spPr>
          <a:xfrm>
            <a:off x="838200" y="2138067"/>
            <a:ext cx="10515600" cy="2581866"/>
          </a:xfrm>
        </p:spPr>
        <p:txBody>
          <a:bodyPr>
            <a:normAutofit lnSpcReduction="10000"/>
          </a:bodyPr>
          <a:lstStyle/>
          <a:p>
            <a:pPr marL="0" indent="0" algn="ctr">
              <a:buNone/>
            </a:pPr>
            <a:r>
              <a:rPr lang="en-AU" dirty="0"/>
              <a:t>Why are dairy and alternative foods important?</a:t>
            </a:r>
          </a:p>
          <a:p>
            <a:pPr marL="0" indent="0" algn="ctr">
              <a:buNone/>
            </a:pPr>
            <a:endParaRPr lang="en-AU" dirty="0"/>
          </a:p>
          <a:p>
            <a:pPr marL="0" indent="0" algn="ctr">
              <a:buNone/>
            </a:pPr>
            <a:r>
              <a:rPr lang="en-AU" dirty="0"/>
              <a:t>How many reasons can you think of?</a:t>
            </a:r>
          </a:p>
        </p:txBody>
      </p:sp>
    </p:spTree>
    <p:extLst>
      <p:ext uri="{BB962C8B-B14F-4D97-AF65-F5344CB8AC3E}">
        <p14:creationId xmlns:p14="http://schemas.microsoft.com/office/powerpoint/2010/main" val="13720136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993F5-EEDD-4E09-A6DA-2F4DA2218E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CCDAD-6AAC-9BE5-AA63-FEC032482E96}"/>
              </a:ext>
            </a:extLst>
          </p:cNvPr>
          <p:cNvSpPr>
            <a:spLocks noGrp="1"/>
          </p:cNvSpPr>
          <p:nvPr>
            <p:ph type="title"/>
          </p:nvPr>
        </p:nvSpPr>
        <p:spPr>
          <a:xfrm>
            <a:off x="838200" y="248915"/>
            <a:ext cx="10515600" cy="1325563"/>
          </a:xfrm>
        </p:spPr>
        <p:txBody>
          <a:bodyPr/>
          <a:lstStyle/>
          <a:p>
            <a:pPr algn="ctr"/>
            <a:r>
              <a:rPr lang="en-AU" dirty="0"/>
              <a:t>Answer: Why are dairy and alternative foods important?</a:t>
            </a:r>
          </a:p>
        </p:txBody>
      </p:sp>
      <p:sp>
        <p:nvSpPr>
          <p:cNvPr id="4" name="Rectangle: Rounded Corners 3">
            <a:extLst>
              <a:ext uri="{FF2B5EF4-FFF2-40B4-BE49-F238E27FC236}">
                <a16:creationId xmlns:a16="http://schemas.microsoft.com/office/drawing/2014/main" id="{24C76F1D-EE08-271D-E7C3-0901DFCFEFAD}"/>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calcium: for strong bones and teeth</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FD2CFEB2-184C-7A4C-E836-5692CF3BA90C}"/>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F0A99F1F-D9BD-BD1C-9D4E-110FD8A7B97E}"/>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lots of vitamins and minerals to help our bodies grow and age</a:t>
            </a:r>
            <a:endParaRPr lang="en-AU" sz="2400" u="sng" dirty="0">
              <a:latin typeface="Arial" panose="020B0604020202020204" pitchFamily="34" charset="0"/>
              <a:cs typeface="Arial" panose="020B0604020202020204" pitchFamily="34" charset="0"/>
            </a:endParaRPr>
          </a:p>
        </p:txBody>
      </p:sp>
      <p:pic>
        <p:nvPicPr>
          <p:cNvPr id="23" name="Picture 22" descr="A cartoon of a person and a child&#10;&#10;AI-generated content may be incorrect.">
            <a:extLst>
              <a:ext uri="{FF2B5EF4-FFF2-40B4-BE49-F238E27FC236}">
                <a16:creationId xmlns:a16="http://schemas.microsoft.com/office/drawing/2014/main" id="{26F0CDDB-4081-B266-D72C-46E5E591CF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47055" y="4772959"/>
            <a:ext cx="2262117" cy="1508078"/>
          </a:xfrm>
          <a:prstGeom prst="rect">
            <a:avLst/>
          </a:prstGeom>
        </p:spPr>
      </p:pic>
      <p:pic>
        <p:nvPicPr>
          <p:cNvPr id="25" name="Picture 24" descr="A close-up of a tooth&#10;&#10;AI-generated content may be incorrect.">
            <a:extLst>
              <a:ext uri="{FF2B5EF4-FFF2-40B4-BE49-F238E27FC236}">
                <a16:creationId xmlns:a16="http://schemas.microsoft.com/office/drawing/2014/main" id="{93619B57-641B-895D-C625-0DF308F752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4046" y="4528601"/>
            <a:ext cx="1188782" cy="1752436"/>
          </a:xfrm>
          <a:prstGeom prst="rect">
            <a:avLst/>
          </a:prstGeom>
        </p:spPr>
      </p:pic>
      <p:pic>
        <p:nvPicPr>
          <p:cNvPr id="29" name="Picture 28" descr="A skeleton of a person running&#10;&#10;AI-generated content may be incorrect.">
            <a:extLst>
              <a:ext uri="{FF2B5EF4-FFF2-40B4-BE49-F238E27FC236}">
                <a16:creationId xmlns:a16="http://schemas.microsoft.com/office/drawing/2014/main" id="{856FE84A-F827-3FED-51C0-EB5EA5F396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54669" y="4527293"/>
            <a:ext cx="1490335" cy="1862919"/>
          </a:xfrm>
          <a:prstGeom prst="rect">
            <a:avLst/>
          </a:prstGeom>
        </p:spPr>
      </p:pic>
      <p:pic>
        <p:nvPicPr>
          <p:cNvPr id="31" name="Picture 30">
            <a:extLst>
              <a:ext uri="{FF2B5EF4-FFF2-40B4-BE49-F238E27FC236}">
                <a16:creationId xmlns:a16="http://schemas.microsoft.com/office/drawing/2014/main" id="{2A5F4BD8-6D55-0A3D-FC44-DA2D9582E2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spTree>
    <p:extLst>
      <p:ext uri="{BB962C8B-B14F-4D97-AF65-F5344CB8AC3E}">
        <p14:creationId xmlns:p14="http://schemas.microsoft.com/office/powerpoint/2010/main" val="41669626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31CC2-D34F-5A11-B283-B8390E6F09D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637B0A-4B16-B294-F90E-DAB0B11CACE1}"/>
              </a:ext>
            </a:extLst>
          </p:cNvPr>
          <p:cNvSpPr>
            <a:spLocks noGrp="1"/>
          </p:cNvSpPr>
          <p:nvPr>
            <p:ph idx="1"/>
          </p:nvPr>
        </p:nvSpPr>
        <p:spPr>
          <a:xfrm>
            <a:off x="838200" y="2138067"/>
            <a:ext cx="10515600" cy="2581866"/>
          </a:xfrm>
        </p:spPr>
        <p:txBody>
          <a:bodyPr>
            <a:normAutofit lnSpcReduction="10000"/>
          </a:bodyPr>
          <a:lstStyle/>
          <a:p>
            <a:pPr marL="0" indent="0" algn="ctr">
              <a:buNone/>
            </a:pPr>
            <a:r>
              <a:rPr lang="en-AU" dirty="0"/>
              <a:t>Why are meat and alternative foods important?</a:t>
            </a:r>
          </a:p>
          <a:p>
            <a:pPr marL="0" indent="0" algn="ctr">
              <a:buNone/>
            </a:pPr>
            <a:endParaRPr lang="en-AU" dirty="0"/>
          </a:p>
          <a:p>
            <a:pPr marL="0" indent="0" algn="ctr">
              <a:buNone/>
            </a:pPr>
            <a:r>
              <a:rPr lang="en-AU" dirty="0"/>
              <a:t>How many reasons can you think of?</a:t>
            </a:r>
          </a:p>
        </p:txBody>
      </p:sp>
    </p:spTree>
    <p:extLst>
      <p:ext uri="{BB962C8B-B14F-4D97-AF65-F5344CB8AC3E}">
        <p14:creationId xmlns:p14="http://schemas.microsoft.com/office/powerpoint/2010/main" val="17878893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AE866-A7F1-6BB8-2438-5AFE6AC391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591F1E-9837-C7D6-3FA6-D39281191C14}"/>
              </a:ext>
            </a:extLst>
          </p:cNvPr>
          <p:cNvSpPr>
            <a:spLocks noGrp="1"/>
          </p:cNvSpPr>
          <p:nvPr>
            <p:ph type="title"/>
          </p:nvPr>
        </p:nvSpPr>
        <p:spPr>
          <a:xfrm>
            <a:off x="838200" y="248915"/>
            <a:ext cx="10515600" cy="1325563"/>
          </a:xfrm>
        </p:spPr>
        <p:txBody>
          <a:bodyPr/>
          <a:lstStyle/>
          <a:p>
            <a:pPr algn="ctr"/>
            <a:r>
              <a:rPr lang="en-AU" dirty="0"/>
              <a:t>Answer: Why are meat and alternative foods important?</a:t>
            </a:r>
          </a:p>
        </p:txBody>
      </p:sp>
      <p:sp>
        <p:nvSpPr>
          <p:cNvPr id="4" name="Rectangle: Rounded Corners 3">
            <a:extLst>
              <a:ext uri="{FF2B5EF4-FFF2-40B4-BE49-F238E27FC236}">
                <a16:creationId xmlns:a16="http://schemas.microsoft.com/office/drawing/2014/main" id="{0C905148-74DA-C59F-260E-46FCB3C619EA}"/>
              </a:ext>
            </a:extLst>
          </p:cNvPr>
          <p:cNvSpPr/>
          <p:nvPr/>
        </p:nvSpPr>
        <p:spPr>
          <a:xfrm>
            <a:off x="838200"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zinc and iron: keeps our blood healthy and gives us energy</a:t>
            </a:r>
            <a:endParaRPr lang="en-AU" sz="2400" u="sng"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1034E6D5-E66A-837F-8DC1-110A4599D8FB}"/>
              </a:ext>
            </a:extLst>
          </p:cNvPr>
          <p:cNvSpPr/>
          <p:nvPr/>
        </p:nvSpPr>
        <p:spPr>
          <a:xfrm>
            <a:off x="4644751" y="1836235"/>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protein: helps our body grow and become strong</a:t>
            </a:r>
            <a:endParaRPr lang="en-AU" sz="2400" u="sng"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19C91D6C-224B-6772-DA72-6F371B460B3E}"/>
              </a:ext>
            </a:extLst>
          </p:cNvPr>
          <p:cNvSpPr/>
          <p:nvPr/>
        </p:nvSpPr>
        <p:spPr>
          <a:xfrm>
            <a:off x="8451303" y="1836236"/>
            <a:ext cx="2706804" cy="2429301"/>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Arial" panose="020B0604020202020204" pitchFamily="34" charset="0"/>
                <a:cs typeface="Arial" panose="020B0604020202020204" pitchFamily="34" charset="0"/>
              </a:rPr>
              <a:t>Provide essential fatty acids to keep our brains and heart healthy</a:t>
            </a:r>
            <a:endParaRPr lang="en-AU" sz="2400" u="sng"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F0EF3FB8-32AD-C2A9-7FB3-96596942DF2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9129546" y="4390741"/>
            <a:ext cx="1350317" cy="1954640"/>
          </a:xfrm>
          <a:prstGeom prst="rect">
            <a:avLst/>
          </a:prstGeom>
        </p:spPr>
      </p:pic>
      <p:pic>
        <p:nvPicPr>
          <p:cNvPr id="33" name="Picture 32">
            <a:extLst>
              <a:ext uri="{FF2B5EF4-FFF2-40B4-BE49-F238E27FC236}">
                <a16:creationId xmlns:a16="http://schemas.microsoft.com/office/drawing/2014/main" id="{D61250AE-A986-1AC6-FDB6-74F9A7D24D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0832" y="4373582"/>
            <a:ext cx="1490335" cy="2235503"/>
          </a:xfrm>
          <a:prstGeom prst="rect">
            <a:avLst/>
          </a:prstGeom>
        </p:spPr>
      </p:pic>
      <p:pic>
        <p:nvPicPr>
          <p:cNvPr id="35" name="Picture 34" descr="A cartoon of a blood drop&#10;&#10;AI-generated content may be incorrect.">
            <a:extLst>
              <a:ext uri="{FF2B5EF4-FFF2-40B4-BE49-F238E27FC236}">
                <a16:creationId xmlns:a16="http://schemas.microsoft.com/office/drawing/2014/main" id="{44ED9C36-1F66-5B83-D9B5-1FD7D60B93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74683" y="4515945"/>
            <a:ext cx="1954640" cy="1954640"/>
          </a:xfrm>
          <a:prstGeom prst="rect">
            <a:avLst/>
          </a:prstGeom>
        </p:spPr>
      </p:pic>
    </p:spTree>
    <p:extLst>
      <p:ext uri="{BB962C8B-B14F-4D97-AF65-F5344CB8AC3E}">
        <p14:creationId xmlns:p14="http://schemas.microsoft.com/office/powerpoint/2010/main" val="23926232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08423-4E78-5DBD-82AC-FD33B16101E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287ED6-21C9-3C68-BD0D-96CE56C616DE}"/>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049B1245-E702-0829-0287-00E5A4451812}"/>
              </a:ext>
            </a:extLst>
          </p:cNvPr>
          <p:cNvSpPr>
            <a:spLocks noGrp="1"/>
          </p:cNvSpPr>
          <p:nvPr>
            <p:ph idx="10"/>
          </p:nvPr>
        </p:nvSpPr>
        <p:spPr>
          <a:xfrm>
            <a:off x="861495" y="708822"/>
            <a:ext cx="10515600" cy="1939129"/>
          </a:xfrm>
        </p:spPr>
        <p:txBody>
          <a:bodyPr>
            <a:normAutofit/>
          </a:bodyPr>
          <a:lstStyle/>
          <a:p>
            <a:r>
              <a:rPr lang="en-AU" dirty="0"/>
              <a:t>Learning intention: </a:t>
            </a:r>
            <a:r>
              <a:rPr lang="en-AU" b="0" dirty="0"/>
              <a:t>To investigate schools sold in school canteens.</a:t>
            </a:r>
          </a:p>
        </p:txBody>
      </p:sp>
      <p:sp>
        <p:nvSpPr>
          <p:cNvPr id="4" name="Content Placeholder 3">
            <a:extLst>
              <a:ext uri="{FF2B5EF4-FFF2-40B4-BE49-F238E27FC236}">
                <a16:creationId xmlns:a16="http://schemas.microsoft.com/office/drawing/2014/main" id="{B3A3CAA2-CFD2-D347-A702-F6137FE5D2C9}"/>
              </a:ext>
            </a:extLst>
          </p:cNvPr>
          <p:cNvSpPr>
            <a:spLocks noGrp="1"/>
          </p:cNvSpPr>
          <p:nvPr>
            <p:ph idx="11"/>
          </p:nvPr>
        </p:nvSpPr>
        <p:spPr>
          <a:xfrm>
            <a:off x="838199" y="3780063"/>
            <a:ext cx="10894889" cy="2702930"/>
          </a:xfrm>
        </p:spPr>
        <p:txBody>
          <a:bodyPr>
            <a:normAutofit/>
          </a:bodyPr>
          <a:lstStyle/>
          <a:p>
            <a:r>
              <a:rPr lang="en-AU" dirty="0"/>
              <a:t>positive aspects</a:t>
            </a:r>
          </a:p>
          <a:p>
            <a:r>
              <a:rPr lang="en-AU" dirty="0"/>
              <a:t>negative aspects.</a:t>
            </a:r>
          </a:p>
        </p:txBody>
      </p:sp>
    </p:spTree>
    <p:extLst>
      <p:ext uri="{BB962C8B-B14F-4D97-AF65-F5344CB8AC3E}">
        <p14:creationId xmlns:p14="http://schemas.microsoft.com/office/powerpoint/2010/main" val="1724025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215CB-5BA2-B9B6-14EA-206D31C386A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EC79FB-2541-566E-0544-FB792C0911C3}"/>
              </a:ext>
            </a:extLst>
          </p:cNvPr>
          <p:cNvSpPr>
            <a:spLocks noGrp="1"/>
          </p:cNvSpPr>
          <p:nvPr>
            <p:ph idx="1"/>
          </p:nvPr>
        </p:nvSpPr>
        <p:spPr>
          <a:xfrm>
            <a:off x="838200" y="2138067"/>
            <a:ext cx="10515600" cy="2581866"/>
          </a:xfrm>
        </p:spPr>
        <p:txBody>
          <a:bodyPr>
            <a:normAutofit/>
          </a:bodyPr>
          <a:lstStyle/>
          <a:p>
            <a:pPr marL="0" indent="0" algn="ctr">
              <a:buNone/>
            </a:pPr>
            <a:r>
              <a:rPr lang="en-AU" dirty="0"/>
              <a:t>Let’s review where food comes from</a:t>
            </a:r>
          </a:p>
        </p:txBody>
      </p:sp>
    </p:spTree>
    <p:extLst>
      <p:ext uri="{BB962C8B-B14F-4D97-AF65-F5344CB8AC3E}">
        <p14:creationId xmlns:p14="http://schemas.microsoft.com/office/powerpoint/2010/main" val="32902889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0B25E-1C2E-4B90-950C-4F298958572D}"/>
              </a:ext>
            </a:extLst>
          </p:cNvPr>
          <p:cNvSpPr>
            <a:spLocks noGrp="1"/>
          </p:cNvSpPr>
          <p:nvPr>
            <p:ph type="title"/>
          </p:nvPr>
        </p:nvSpPr>
        <p:spPr/>
        <p:txBody>
          <a:bodyPr/>
          <a:lstStyle/>
          <a:p>
            <a:r>
              <a:rPr lang="en-AU" dirty="0"/>
              <a:t>School canteen menus</a:t>
            </a:r>
          </a:p>
        </p:txBody>
      </p:sp>
      <p:sp>
        <p:nvSpPr>
          <p:cNvPr id="3" name="Content Placeholder 2">
            <a:extLst>
              <a:ext uri="{FF2B5EF4-FFF2-40B4-BE49-F238E27FC236}">
                <a16:creationId xmlns:a16="http://schemas.microsoft.com/office/drawing/2014/main" id="{DC59D7A6-E174-D49E-69FF-FF7D5A3EEF69}"/>
              </a:ext>
            </a:extLst>
          </p:cNvPr>
          <p:cNvSpPr>
            <a:spLocks noGrp="1"/>
          </p:cNvSpPr>
          <p:nvPr>
            <p:ph idx="1"/>
          </p:nvPr>
        </p:nvSpPr>
        <p:spPr>
          <a:xfrm>
            <a:off x="838200" y="1553593"/>
            <a:ext cx="10515600" cy="1591944"/>
          </a:xfrm>
        </p:spPr>
        <p:txBody>
          <a:bodyPr/>
          <a:lstStyle/>
          <a:p>
            <a:pPr marL="0" indent="0" algn="ctr">
              <a:buNone/>
            </a:pPr>
            <a:r>
              <a:rPr lang="en-AU" dirty="0"/>
              <a:t>What are some things to consider when designing school canteen menus?</a:t>
            </a:r>
          </a:p>
        </p:txBody>
      </p:sp>
      <p:sp>
        <p:nvSpPr>
          <p:cNvPr id="4" name="TextBox 3">
            <a:extLst>
              <a:ext uri="{FF2B5EF4-FFF2-40B4-BE49-F238E27FC236}">
                <a16:creationId xmlns:a16="http://schemas.microsoft.com/office/drawing/2014/main" id="{A20FE7A8-C608-65EB-B79E-481DF63053BB}"/>
              </a:ext>
            </a:extLst>
          </p:cNvPr>
          <p:cNvSpPr txBox="1"/>
          <p:nvPr/>
        </p:nvSpPr>
        <p:spPr>
          <a:xfrm rot="20986327">
            <a:off x="198376" y="3702035"/>
            <a:ext cx="4413388" cy="461665"/>
          </a:xfrm>
          <a:prstGeom prst="rect">
            <a:avLst/>
          </a:prstGeom>
          <a:noFill/>
        </p:spPr>
        <p:txBody>
          <a:bodyPr wrap="none" rtlCol="0">
            <a:spAutoFit/>
          </a:bodyPr>
          <a:lstStyle/>
          <a:p>
            <a:r>
              <a:rPr lang="en-AU" sz="2400" dirty="0">
                <a:latin typeface="Arial" panose="020B0604020202020204" pitchFamily="34" charset="0"/>
                <a:cs typeface="Arial" panose="020B0604020202020204" pitchFamily="34" charset="0"/>
              </a:rPr>
              <a:t>What students will enjoy eating</a:t>
            </a:r>
          </a:p>
        </p:txBody>
      </p:sp>
      <p:sp>
        <p:nvSpPr>
          <p:cNvPr id="5" name="TextBox 4">
            <a:extLst>
              <a:ext uri="{FF2B5EF4-FFF2-40B4-BE49-F238E27FC236}">
                <a16:creationId xmlns:a16="http://schemas.microsoft.com/office/drawing/2014/main" id="{19247252-7F8C-9C23-9595-CE7B105CA5F4}"/>
              </a:ext>
            </a:extLst>
          </p:cNvPr>
          <p:cNvSpPr txBox="1"/>
          <p:nvPr/>
        </p:nvSpPr>
        <p:spPr>
          <a:xfrm rot="294574">
            <a:off x="9246572" y="3295312"/>
            <a:ext cx="2239716" cy="461665"/>
          </a:xfrm>
          <a:prstGeom prst="rect">
            <a:avLst/>
          </a:prstGeom>
          <a:noFill/>
        </p:spPr>
        <p:txBody>
          <a:bodyPr wrap="none" rtlCol="0">
            <a:spAutoFit/>
          </a:bodyPr>
          <a:lstStyle/>
          <a:p>
            <a:r>
              <a:rPr lang="en-AU" sz="2400" dirty="0">
                <a:latin typeface="Arial" panose="020B0604020202020204" pitchFamily="34" charset="0"/>
                <a:cs typeface="Arial" panose="020B0604020202020204" pitchFamily="34" charset="0"/>
              </a:rPr>
              <a:t>Healthy eating!</a:t>
            </a:r>
          </a:p>
        </p:txBody>
      </p:sp>
      <p:sp>
        <p:nvSpPr>
          <p:cNvPr id="6" name="TextBox 5">
            <a:extLst>
              <a:ext uri="{FF2B5EF4-FFF2-40B4-BE49-F238E27FC236}">
                <a16:creationId xmlns:a16="http://schemas.microsoft.com/office/drawing/2014/main" id="{C26AF012-02AD-8243-79D6-5151AAC15FFE}"/>
              </a:ext>
            </a:extLst>
          </p:cNvPr>
          <p:cNvSpPr txBox="1"/>
          <p:nvPr/>
        </p:nvSpPr>
        <p:spPr>
          <a:xfrm rot="447802">
            <a:off x="3894792" y="4185595"/>
            <a:ext cx="4861780" cy="461665"/>
          </a:xfrm>
          <a:prstGeom prst="rect">
            <a:avLst/>
          </a:prstGeom>
          <a:noFill/>
        </p:spPr>
        <p:txBody>
          <a:bodyPr wrap="none" rtlCol="0">
            <a:spAutoFit/>
          </a:bodyPr>
          <a:lstStyle/>
          <a:p>
            <a:r>
              <a:rPr lang="en-AU" sz="2400" dirty="0">
                <a:latin typeface="Arial" panose="020B0604020202020204" pitchFamily="34" charset="0"/>
                <a:cs typeface="Arial" panose="020B0604020202020204" pitchFamily="34" charset="0"/>
              </a:rPr>
              <a:t>Tools and equipment are available</a:t>
            </a:r>
          </a:p>
        </p:txBody>
      </p:sp>
      <p:sp>
        <p:nvSpPr>
          <p:cNvPr id="7" name="TextBox 6">
            <a:extLst>
              <a:ext uri="{FF2B5EF4-FFF2-40B4-BE49-F238E27FC236}">
                <a16:creationId xmlns:a16="http://schemas.microsoft.com/office/drawing/2014/main" id="{8C0496E1-6F8A-73E9-37AF-2C2770DEABC9}"/>
              </a:ext>
            </a:extLst>
          </p:cNvPr>
          <p:cNvSpPr txBox="1"/>
          <p:nvPr/>
        </p:nvSpPr>
        <p:spPr>
          <a:xfrm rot="21001123">
            <a:off x="1344341" y="5673805"/>
            <a:ext cx="2510624" cy="461665"/>
          </a:xfrm>
          <a:prstGeom prst="rect">
            <a:avLst/>
          </a:prstGeom>
          <a:noFill/>
        </p:spPr>
        <p:txBody>
          <a:bodyPr wrap="none" rtlCol="0">
            <a:spAutoFit/>
          </a:bodyPr>
          <a:lstStyle/>
          <a:p>
            <a:r>
              <a:rPr lang="en-AU" sz="2400" dirty="0">
                <a:latin typeface="Arial" panose="020B0604020202020204" pitchFamily="34" charset="0"/>
                <a:cs typeface="Arial" panose="020B0604020202020204" pitchFamily="34" charset="0"/>
              </a:rPr>
              <a:t>Safe for students</a:t>
            </a:r>
          </a:p>
        </p:txBody>
      </p:sp>
      <p:sp>
        <p:nvSpPr>
          <p:cNvPr id="8" name="TextBox 7">
            <a:extLst>
              <a:ext uri="{FF2B5EF4-FFF2-40B4-BE49-F238E27FC236}">
                <a16:creationId xmlns:a16="http://schemas.microsoft.com/office/drawing/2014/main" id="{84AB255A-E637-11AE-57F3-486FEC15360E}"/>
              </a:ext>
            </a:extLst>
          </p:cNvPr>
          <p:cNvSpPr txBox="1"/>
          <p:nvPr/>
        </p:nvSpPr>
        <p:spPr>
          <a:xfrm rot="918091">
            <a:off x="5181919" y="5448750"/>
            <a:ext cx="3060453" cy="461665"/>
          </a:xfrm>
          <a:prstGeom prst="rect">
            <a:avLst/>
          </a:prstGeom>
          <a:noFill/>
        </p:spPr>
        <p:txBody>
          <a:bodyPr wrap="none" rtlCol="0">
            <a:spAutoFit/>
          </a:bodyPr>
          <a:lstStyle/>
          <a:p>
            <a:r>
              <a:rPr lang="en-AU" sz="2400" dirty="0">
                <a:latin typeface="Arial" panose="020B0604020202020204" pitchFamily="34" charset="0"/>
                <a:cs typeface="Arial" panose="020B0604020202020204" pitchFamily="34" charset="0"/>
              </a:rPr>
              <a:t>How it can be served</a:t>
            </a:r>
          </a:p>
        </p:txBody>
      </p:sp>
      <p:sp>
        <p:nvSpPr>
          <p:cNvPr id="9" name="TextBox 8">
            <a:extLst>
              <a:ext uri="{FF2B5EF4-FFF2-40B4-BE49-F238E27FC236}">
                <a16:creationId xmlns:a16="http://schemas.microsoft.com/office/drawing/2014/main" id="{AF89912A-2820-98F1-C91C-5C57D05F210E}"/>
              </a:ext>
            </a:extLst>
          </p:cNvPr>
          <p:cNvSpPr txBox="1"/>
          <p:nvPr/>
        </p:nvSpPr>
        <p:spPr>
          <a:xfrm rot="1116515">
            <a:off x="7381578" y="3859532"/>
            <a:ext cx="2872902" cy="461665"/>
          </a:xfrm>
          <a:prstGeom prst="rect">
            <a:avLst/>
          </a:prstGeom>
          <a:noFill/>
        </p:spPr>
        <p:txBody>
          <a:bodyPr wrap="none" rtlCol="0">
            <a:spAutoFit/>
          </a:bodyPr>
          <a:lstStyle/>
          <a:p>
            <a:r>
              <a:rPr lang="en-AU" sz="2400" dirty="0">
                <a:latin typeface="Arial" panose="020B0604020202020204" pitchFamily="34" charset="0"/>
                <a:cs typeface="Arial" panose="020B0604020202020204" pitchFamily="34" charset="0"/>
              </a:rPr>
              <a:t>Ease of preparation</a:t>
            </a:r>
          </a:p>
        </p:txBody>
      </p:sp>
      <p:sp>
        <p:nvSpPr>
          <p:cNvPr id="10" name="TextBox 9">
            <a:extLst>
              <a:ext uri="{FF2B5EF4-FFF2-40B4-BE49-F238E27FC236}">
                <a16:creationId xmlns:a16="http://schemas.microsoft.com/office/drawing/2014/main" id="{837636A2-0DDA-7E0C-BA88-1201B08170A4}"/>
              </a:ext>
            </a:extLst>
          </p:cNvPr>
          <p:cNvSpPr txBox="1"/>
          <p:nvPr/>
        </p:nvSpPr>
        <p:spPr>
          <a:xfrm rot="20361854">
            <a:off x="8613709" y="5324781"/>
            <a:ext cx="817853" cy="461665"/>
          </a:xfrm>
          <a:prstGeom prst="rect">
            <a:avLst/>
          </a:prstGeom>
          <a:noFill/>
        </p:spPr>
        <p:txBody>
          <a:bodyPr wrap="none" rtlCol="0">
            <a:spAutoFit/>
          </a:bodyPr>
          <a:lstStyle/>
          <a:p>
            <a:r>
              <a:rPr lang="en-AU" sz="2400" dirty="0">
                <a:latin typeface="Arial" panose="020B0604020202020204" pitchFamily="34" charset="0"/>
                <a:cs typeface="Arial" panose="020B0604020202020204" pitchFamily="34" charset="0"/>
              </a:rPr>
              <a:t>Cost</a:t>
            </a:r>
          </a:p>
        </p:txBody>
      </p:sp>
    </p:spTree>
    <p:extLst>
      <p:ext uri="{BB962C8B-B14F-4D97-AF65-F5344CB8AC3E}">
        <p14:creationId xmlns:p14="http://schemas.microsoft.com/office/powerpoint/2010/main" val="134983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847E7-FCC8-1D39-095C-74924FEAF60D}"/>
              </a:ext>
            </a:extLst>
          </p:cNvPr>
          <p:cNvSpPr>
            <a:spLocks noGrp="1"/>
          </p:cNvSpPr>
          <p:nvPr>
            <p:ph type="title"/>
          </p:nvPr>
        </p:nvSpPr>
        <p:spPr/>
        <p:txBody>
          <a:bodyPr/>
          <a:lstStyle/>
          <a:p>
            <a:r>
              <a:rPr lang="en-AU" dirty="0"/>
              <a:t>School canteen menus</a:t>
            </a:r>
          </a:p>
        </p:txBody>
      </p:sp>
      <p:sp>
        <p:nvSpPr>
          <p:cNvPr id="3" name="Content Placeholder 2">
            <a:extLst>
              <a:ext uri="{FF2B5EF4-FFF2-40B4-BE49-F238E27FC236}">
                <a16:creationId xmlns:a16="http://schemas.microsoft.com/office/drawing/2014/main" id="{29D7E4C0-C313-97A5-EA3D-E6D6A37795CE}"/>
              </a:ext>
            </a:extLst>
          </p:cNvPr>
          <p:cNvSpPr>
            <a:spLocks noGrp="1"/>
          </p:cNvSpPr>
          <p:nvPr>
            <p:ph idx="1"/>
          </p:nvPr>
        </p:nvSpPr>
        <p:spPr>
          <a:xfrm>
            <a:off x="838200" y="2507616"/>
            <a:ext cx="10515600" cy="921384"/>
          </a:xfrm>
        </p:spPr>
        <p:txBody>
          <a:bodyPr/>
          <a:lstStyle/>
          <a:p>
            <a:pPr marL="0" indent="0" algn="ctr">
              <a:buNone/>
            </a:pPr>
            <a:r>
              <a:rPr lang="en-AU" dirty="0"/>
              <a:t>Let’s look at </a:t>
            </a:r>
            <a:r>
              <a:rPr lang="en-AU"/>
              <a:t>some menus.</a:t>
            </a:r>
            <a:endParaRPr lang="en-AU" dirty="0"/>
          </a:p>
        </p:txBody>
      </p:sp>
    </p:spTree>
    <p:extLst>
      <p:ext uri="{BB962C8B-B14F-4D97-AF65-F5344CB8AC3E}">
        <p14:creationId xmlns:p14="http://schemas.microsoft.com/office/powerpoint/2010/main" val="4175392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1B5418-230F-4DE8-C1B7-2C6F3321785F}"/>
              </a:ext>
            </a:extLst>
          </p:cNvPr>
          <p:cNvPicPr>
            <a:picLocks noChangeAspect="1"/>
          </p:cNvPicPr>
          <p:nvPr/>
        </p:nvPicPr>
        <p:blipFill>
          <a:blip r:embed="rId3"/>
          <a:stretch>
            <a:fillRect/>
          </a:stretch>
        </p:blipFill>
        <p:spPr>
          <a:xfrm>
            <a:off x="3059723" y="339835"/>
            <a:ext cx="5464294" cy="5991362"/>
          </a:xfrm>
          <a:prstGeom prst="rect">
            <a:avLst/>
          </a:prstGeom>
        </p:spPr>
      </p:pic>
      <p:sp>
        <p:nvSpPr>
          <p:cNvPr id="6" name="TextBox 5">
            <a:extLst>
              <a:ext uri="{FF2B5EF4-FFF2-40B4-BE49-F238E27FC236}">
                <a16:creationId xmlns:a16="http://schemas.microsoft.com/office/drawing/2014/main" id="{B83BB0DE-D52C-E9C1-0A2A-3E7C91AD9A7F}"/>
              </a:ext>
            </a:extLst>
          </p:cNvPr>
          <p:cNvSpPr txBox="1"/>
          <p:nvPr/>
        </p:nvSpPr>
        <p:spPr>
          <a:xfrm>
            <a:off x="269631" y="504092"/>
            <a:ext cx="2051537" cy="646331"/>
          </a:xfrm>
          <a:prstGeom prst="rect">
            <a:avLst/>
          </a:prstGeom>
          <a:noFill/>
        </p:spPr>
        <p:txBody>
          <a:bodyPr wrap="square" rtlCol="0">
            <a:spAutoFit/>
          </a:bodyPr>
          <a:lstStyle/>
          <a:p>
            <a:r>
              <a:rPr lang="en-AU" dirty="0">
                <a:solidFill>
                  <a:schemeClr val="accent6"/>
                </a:solidFill>
                <a:latin typeface="Arial" panose="020B0604020202020204" pitchFamily="34" charset="0"/>
                <a:cs typeface="Arial" panose="020B0604020202020204" pitchFamily="34" charset="0"/>
              </a:rPr>
              <a:t>What are some positive aspects?</a:t>
            </a:r>
          </a:p>
        </p:txBody>
      </p:sp>
      <p:sp>
        <p:nvSpPr>
          <p:cNvPr id="7" name="Rectangle: Rounded Corners 6">
            <a:extLst>
              <a:ext uri="{FF2B5EF4-FFF2-40B4-BE49-F238E27FC236}">
                <a16:creationId xmlns:a16="http://schemas.microsoft.com/office/drawing/2014/main" id="{972924E1-219A-4115-11F8-E4CFC85E1E1C}"/>
              </a:ext>
            </a:extLst>
          </p:cNvPr>
          <p:cNvSpPr/>
          <p:nvPr/>
        </p:nvSpPr>
        <p:spPr>
          <a:xfrm>
            <a:off x="3059723" y="3587261"/>
            <a:ext cx="2497015" cy="328247"/>
          </a:xfrm>
          <a:prstGeom prst="round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TextBox 7">
            <a:extLst>
              <a:ext uri="{FF2B5EF4-FFF2-40B4-BE49-F238E27FC236}">
                <a16:creationId xmlns:a16="http://schemas.microsoft.com/office/drawing/2014/main" id="{8424FE97-8965-4D76-8875-AFCE8BD8B377}"/>
              </a:ext>
            </a:extLst>
          </p:cNvPr>
          <p:cNvSpPr txBox="1"/>
          <p:nvPr/>
        </p:nvSpPr>
        <p:spPr>
          <a:xfrm>
            <a:off x="1008186" y="3429000"/>
            <a:ext cx="2051537" cy="369332"/>
          </a:xfrm>
          <a:prstGeom prst="rect">
            <a:avLst/>
          </a:prstGeom>
          <a:noFill/>
        </p:spPr>
        <p:txBody>
          <a:bodyPr wrap="square" rtlCol="0">
            <a:spAutoFit/>
          </a:bodyPr>
          <a:lstStyle/>
          <a:p>
            <a:r>
              <a:rPr lang="en-AU" dirty="0">
                <a:solidFill>
                  <a:schemeClr val="accent6"/>
                </a:solidFill>
                <a:latin typeface="Arial" panose="020B0604020202020204" pitchFamily="34" charset="0"/>
                <a:cs typeface="Arial" panose="020B0604020202020204" pitchFamily="34" charset="0"/>
              </a:rPr>
              <a:t>Fresh fruit option</a:t>
            </a:r>
          </a:p>
        </p:txBody>
      </p:sp>
      <p:sp>
        <p:nvSpPr>
          <p:cNvPr id="9" name="Rectangle: Rounded Corners 8">
            <a:extLst>
              <a:ext uri="{FF2B5EF4-FFF2-40B4-BE49-F238E27FC236}">
                <a16:creationId xmlns:a16="http://schemas.microsoft.com/office/drawing/2014/main" id="{C712A925-EF89-A3C0-F53A-C8D44FCDF7BA}"/>
              </a:ext>
            </a:extLst>
          </p:cNvPr>
          <p:cNvSpPr/>
          <p:nvPr/>
        </p:nvSpPr>
        <p:spPr>
          <a:xfrm>
            <a:off x="5931877" y="986299"/>
            <a:ext cx="2497015" cy="783886"/>
          </a:xfrm>
          <a:prstGeom prst="round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extBox 9">
            <a:extLst>
              <a:ext uri="{FF2B5EF4-FFF2-40B4-BE49-F238E27FC236}">
                <a16:creationId xmlns:a16="http://schemas.microsoft.com/office/drawing/2014/main" id="{3197249C-6D34-C149-05AE-ED5FB46CA132}"/>
              </a:ext>
            </a:extLst>
          </p:cNvPr>
          <p:cNvSpPr txBox="1"/>
          <p:nvPr/>
        </p:nvSpPr>
        <p:spPr>
          <a:xfrm>
            <a:off x="8651632" y="965757"/>
            <a:ext cx="2051537" cy="646331"/>
          </a:xfrm>
          <a:prstGeom prst="rect">
            <a:avLst/>
          </a:prstGeom>
          <a:noFill/>
        </p:spPr>
        <p:txBody>
          <a:bodyPr wrap="square" rtlCol="0">
            <a:spAutoFit/>
          </a:bodyPr>
          <a:lstStyle/>
          <a:p>
            <a:r>
              <a:rPr lang="en-AU" dirty="0">
                <a:solidFill>
                  <a:schemeClr val="accent6"/>
                </a:solidFill>
                <a:latin typeface="Arial" panose="020B0604020202020204" pitchFamily="34" charset="0"/>
                <a:cs typeface="Arial" panose="020B0604020202020204" pitchFamily="34" charset="0"/>
              </a:rPr>
              <a:t>These could have added vegetables</a:t>
            </a:r>
          </a:p>
        </p:txBody>
      </p:sp>
      <p:sp>
        <p:nvSpPr>
          <p:cNvPr id="11" name="Rectangle: Rounded Corners 10">
            <a:extLst>
              <a:ext uri="{FF2B5EF4-FFF2-40B4-BE49-F238E27FC236}">
                <a16:creationId xmlns:a16="http://schemas.microsoft.com/office/drawing/2014/main" id="{6DFE77D6-999B-B3E3-250E-1167C5EB56E1}"/>
              </a:ext>
            </a:extLst>
          </p:cNvPr>
          <p:cNvSpPr/>
          <p:nvPr/>
        </p:nvSpPr>
        <p:spPr>
          <a:xfrm>
            <a:off x="3059723" y="965757"/>
            <a:ext cx="2744539" cy="187122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Box 11">
            <a:extLst>
              <a:ext uri="{FF2B5EF4-FFF2-40B4-BE49-F238E27FC236}">
                <a16:creationId xmlns:a16="http://schemas.microsoft.com/office/drawing/2014/main" id="{4C3A2690-7CDE-C0D2-1EFE-4C143657B152}"/>
              </a:ext>
            </a:extLst>
          </p:cNvPr>
          <p:cNvSpPr txBox="1"/>
          <p:nvPr/>
        </p:nvSpPr>
        <p:spPr>
          <a:xfrm>
            <a:off x="-1" y="1643380"/>
            <a:ext cx="3470031" cy="369332"/>
          </a:xfrm>
          <a:prstGeom prst="rect">
            <a:avLst/>
          </a:prstGeom>
          <a:noFill/>
        </p:spPr>
        <p:txBody>
          <a:bodyPr wrap="square" rtlCol="0">
            <a:spAutoFit/>
          </a:bodyPr>
          <a:lstStyle/>
          <a:p>
            <a:r>
              <a:rPr lang="en-AU" dirty="0">
                <a:solidFill>
                  <a:srgbClr val="FF0000"/>
                </a:solidFill>
                <a:latin typeface="Arial" panose="020B0604020202020204" pitchFamily="34" charset="0"/>
                <a:cs typeface="Arial" panose="020B0604020202020204" pitchFamily="34" charset="0"/>
              </a:rPr>
              <a:t>These are ‘sometimes’ foods</a:t>
            </a:r>
          </a:p>
        </p:txBody>
      </p:sp>
      <p:sp>
        <p:nvSpPr>
          <p:cNvPr id="13" name="Rectangle: Rounded Corners 12">
            <a:extLst>
              <a:ext uri="{FF2B5EF4-FFF2-40B4-BE49-F238E27FC236}">
                <a16:creationId xmlns:a16="http://schemas.microsoft.com/office/drawing/2014/main" id="{3431628A-2311-C418-63D1-5D986C6A576B}"/>
              </a:ext>
            </a:extLst>
          </p:cNvPr>
          <p:cNvSpPr/>
          <p:nvPr/>
        </p:nvSpPr>
        <p:spPr>
          <a:xfrm>
            <a:off x="5684353" y="3462907"/>
            <a:ext cx="2744539" cy="174214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TextBox 13">
            <a:extLst>
              <a:ext uri="{FF2B5EF4-FFF2-40B4-BE49-F238E27FC236}">
                <a16:creationId xmlns:a16="http://schemas.microsoft.com/office/drawing/2014/main" id="{F2336D15-7031-B825-5E7C-A2D536601176}"/>
              </a:ext>
            </a:extLst>
          </p:cNvPr>
          <p:cNvSpPr txBox="1"/>
          <p:nvPr/>
        </p:nvSpPr>
        <p:spPr>
          <a:xfrm>
            <a:off x="8651632" y="3798332"/>
            <a:ext cx="2497015" cy="1477328"/>
          </a:xfrm>
          <a:prstGeom prst="rect">
            <a:avLst/>
          </a:prstGeom>
          <a:noFill/>
        </p:spPr>
        <p:txBody>
          <a:bodyPr wrap="square" rtlCol="0">
            <a:spAutoFit/>
          </a:bodyPr>
          <a:lstStyle/>
          <a:p>
            <a:r>
              <a:rPr lang="en-AU" dirty="0">
                <a:solidFill>
                  <a:srgbClr val="FF0000"/>
                </a:solidFill>
                <a:latin typeface="Arial" panose="020B0604020202020204" pitchFamily="34" charset="0"/>
                <a:cs typeface="Arial" panose="020B0604020202020204" pitchFamily="34" charset="0"/>
              </a:rPr>
              <a:t>These are largely ‘sometimes’ foods and there are more nutritious snack options</a:t>
            </a:r>
          </a:p>
        </p:txBody>
      </p:sp>
      <p:sp>
        <p:nvSpPr>
          <p:cNvPr id="15" name="TextBox 14">
            <a:extLst>
              <a:ext uri="{FF2B5EF4-FFF2-40B4-BE49-F238E27FC236}">
                <a16:creationId xmlns:a16="http://schemas.microsoft.com/office/drawing/2014/main" id="{D5FEBF78-2604-2FDA-4964-60644E9962AA}"/>
              </a:ext>
            </a:extLst>
          </p:cNvPr>
          <p:cNvSpPr txBox="1"/>
          <p:nvPr/>
        </p:nvSpPr>
        <p:spPr>
          <a:xfrm>
            <a:off x="216049" y="4741599"/>
            <a:ext cx="2158699" cy="646331"/>
          </a:xfrm>
          <a:prstGeom prst="rect">
            <a:avLst/>
          </a:prstGeom>
          <a:noFill/>
        </p:spPr>
        <p:txBody>
          <a:bodyPr wrap="square" rtlCol="0">
            <a:spAutoFit/>
          </a:bodyPr>
          <a:lstStyle/>
          <a:p>
            <a:r>
              <a:rPr lang="en-AU" dirty="0">
                <a:solidFill>
                  <a:srgbClr val="FF0000"/>
                </a:solidFill>
                <a:latin typeface="Arial" panose="020B0604020202020204" pitchFamily="34" charset="0"/>
                <a:cs typeface="Arial" panose="020B0604020202020204" pitchFamily="34" charset="0"/>
              </a:rPr>
              <a:t>What are some negative aspects?</a:t>
            </a:r>
          </a:p>
        </p:txBody>
      </p:sp>
      <p:sp>
        <p:nvSpPr>
          <p:cNvPr id="4" name="TextBox 3">
            <a:extLst>
              <a:ext uri="{FF2B5EF4-FFF2-40B4-BE49-F238E27FC236}">
                <a16:creationId xmlns:a16="http://schemas.microsoft.com/office/drawing/2014/main" id="{B0E44893-D5A8-A814-3865-CD457E352EFD}"/>
              </a:ext>
            </a:extLst>
          </p:cNvPr>
          <p:cNvSpPr txBox="1"/>
          <p:nvPr/>
        </p:nvSpPr>
        <p:spPr>
          <a:xfrm>
            <a:off x="10963779" y="180926"/>
            <a:ext cx="958590" cy="646331"/>
          </a:xfrm>
          <a:prstGeom prst="rect">
            <a:avLst/>
          </a:prstGeom>
          <a:noFill/>
        </p:spPr>
        <p:txBody>
          <a:bodyPr wrap="square" rtlCol="0">
            <a:spAutoFit/>
          </a:bodyPr>
          <a:lstStyle/>
          <a:p>
            <a:r>
              <a:rPr lang="en-AU" sz="3600" dirty="0">
                <a:latin typeface="Arial" panose="020B0604020202020204" pitchFamily="34" charset="0"/>
                <a:cs typeface="Arial" panose="020B0604020202020204" pitchFamily="34" charset="0"/>
              </a:rPr>
              <a:t>I do</a:t>
            </a:r>
          </a:p>
        </p:txBody>
      </p:sp>
    </p:spTree>
    <p:extLst>
      <p:ext uri="{BB962C8B-B14F-4D97-AF65-F5344CB8AC3E}">
        <p14:creationId xmlns:p14="http://schemas.microsoft.com/office/powerpoint/2010/main" val="333562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p:bldP spid="11" grpId="0" animBg="1"/>
      <p:bldP spid="12" grpId="0"/>
      <p:bldP spid="13" grpId="0" animBg="1"/>
      <p:bldP spid="14" grpId="0"/>
      <p:bldP spid="15" grpId="0"/>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DE97D7-2E8A-DE56-D7E5-A17834AC1E08}"/>
              </a:ext>
            </a:extLst>
          </p:cNvPr>
          <p:cNvSpPr txBox="1"/>
          <p:nvPr/>
        </p:nvSpPr>
        <p:spPr>
          <a:xfrm>
            <a:off x="269631" y="504092"/>
            <a:ext cx="2051537" cy="646331"/>
          </a:xfrm>
          <a:prstGeom prst="rect">
            <a:avLst/>
          </a:prstGeom>
          <a:noFill/>
        </p:spPr>
        <p:txBody>
          <a:bodyPr wrap="square" rtlCol="0">
            <a:spAutoFit/>
          </a:bodyPr>
          <a:lstStyle/>
          <a:p>
            <a:r>
              <a:rPr lang="en-AU" dirty="0">
                <a:solidFill>
                  <a:schemeClr val="accent6"/>
                </a:solidFill>
                <a:latin typeface="Arial" panose="020B0604020202020204" pitchFamily="34" charset="0"/>
                <a:cs typeface="Arial" panose="020B0604020202020204" pitchFamily="34" charset="0"/>
              </a:rPr>
              <a:t>What are some positive aspects?</a:t>
            </a:r>
          </a:p>
        </p:txBody>
      </p:sp>
      <p:sp>
        <p:nvSpPr>
          <p:cNvPr id="6" name="TextBox 5">
            <a:extLst>
              <a:ext uri="{FF2B5EF4-FFF2-40B4-BE49-F238E27FC236}">
                <a16:creationId xmlns:a16="http://schemas.microsoft.com/office/drawing/2014/main" id="{75DA7E95-77FF-B22F-16EA-E48530EE217F}"/>
              </a:ext>
            </a:extLst>
          </p:cNvPr>
          <p:cNvSpPr txBox="1"/>
          <p:nvPr/>
        </p:nvSpPr>
        <p:spPr>
          <a:xfrm>
            <a:off x="216049" y="4741599"/>
            <a:ext cx="2409920" cy="646331"/>
          </a:xfrm>
          <a:prstGeom prst="rect">
            <a:avLst/>
          </a:prstGeom>
          <a:noFill/>
        </p:spPr>
        <p:txBody>
          <a:bodyPr wrap="square" rtlCol="0">
            <a:spAutoFit/>
          </a:bodyPr>
          <a:lstStyle/>
          <a:p>
            <a:r>
              <a:rPr lang="en-AU" dirty="0">
                <a:solidFill>
                  <a:srgbClr val="FF0000"/>
                </a:solidFill>
                <a:latin typeface="Arial" panose="020B0604020202020204" pitchFamily="34" charset="0"/>
                <a:cs typeface="Arial" panose="020B0604020202020204" pitchFamily="34" charset="0"/>
              </a:rPr>
              <a:t>What are some negative aspects?</a:t>
            </a:r>
          </a:p>
        </p:txBody>
      </p:sp>
      <p:pic>
        <p:nvPicPr>
          <p:cNvPr id="7" name="Picture 6">
            <a:extLst>
              <a:ext uri="{FF2B5EF4-FFF2-40B4-BE49-F238E27FC236}">
                <a16:creationId xmlns:a16="http://schemas.microsoft.com/office/drawing/2014/main" id="{4EE056F2-0CA2-6FDC-FFBF-ABAF3C83EEA6}"/>
              </a:ext>
            </a:extLst>
          </p:cNvPr>
          <p:cNvPicPr>
            <a:picLocks noChangeAspect="1"/>
          </p:cNvPicPr>
          <p:nvPr/>
        </p:nvPicPr>
        <p:blipFill>
          <a:blip r:embed="rId3"/>
          <a:stretch>
            <a:fillRect/>
          </a:stretch>
        </p:blipFill>
        <p:spPr>
          <a:xfrm>
            <a:off x="3329352" y="240032"/>
            <a:ext cx="6081049" cy="6108817"/>
          </a:xfrm>
          <a:prstGeom prst="rect">
            <a:avLst/>
          </a:prstGeom>
        </p:spPr>
      </p:pic>
      <p:sp>
        <p:nvSpPr>
          <p:cNvPr id="8" name="Rectangle: Rounded Corners 7">
            <a:extLst>
              <a:ext uri="{FF2B5EF4-FFF2-40B4-BE49-F238E27FC236}">
                <a16:creationId xmlns:a16="http://schemas.microsoft.com/office/drawing/2014/main" id="{9274520F-E7E6-B4BF-FF52-A43562D6DBC9}"/>
              </a:ext>
            </a:extLst>
          </p:cNvPr>
          <p:cNvSpPr/>
          <p:nvPr/>
        </p:nvSpPr>
        <p:spPr>
          <a:xfrm>
            <a:off x="3275772" y="214809"/>
            <a:ext cx="1870659" cy="1965683"/>
          </a:xfrm>
          <a:prstGeom prst="round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TextBox 8">
            <a:extLst>
              <a:ext uri="{FF2B5EF4-FFF2-40B4-BE49-F238E27FC236}">
                <a16:creationId xmlns:a16="http://schemas.microsoft.com/office/drawing/2014/main" id="{DE9695F9-E7F7-1E17-56BF-731F5877F598}"/>
              </a:ext>
            </a:extLst>
          </p:cNvPr>
          <p:cNvSpPr txBox="1"/>
          <p:nvPr/>
        </p:nvSpPr>
        <p:spPr>
          <a:xfrm>
            <a:off x="1295398" y="1197650"/>
            <a:ext cx="2051537" cy="646331"/>
          </a:xfrm>
          <a:prstGeom prst="rect">
            <a:avLst/>
          </a:prstGeom>
          <a:noFill/>
        </p:spPr>
        <p:txBody>
          <a:bodyPr wrap="square" rtlCol="0">
            <a:spAutoFit/>
          </a:bodyPr>
          <a:lstStyle/>
          <a:p>
            <a:r>
              <a:rPr lang="en-AU" dirty="0">
                <a:solidFill>
                  <a:schemeClr val="accent6"/>
                </a:solidFill>
                <a:latin typeface="Arial" panose="020B0604020202020204" pitchFamily="34" charset="0"/>
                <a:cs typeface="Arial" panose="020B0604020202020204" pitchFamily="34" charset="0"/>
              </a:rPr>
              <a:t>These could have added vegetables</a:t>
            </a:r>
          </a:p>
        </p:txBody>
      </p:sp>
      <p:sp>
        <p:nvSpPr>
          <p:cNvPr id="10" name="Rectangle: Rounded Corners 9">
            <a:extLst>
              <a:ext uri="{FF2B5EF4-FFF2-40B4-BE49-F238E27FC236}">
                <a16:creationId xmlns:a16="http://schemas.microsoft.com/office/drawing/2014/main" id="{8C9597D6-29CD-A7AB-FFC7-D8C5856EB348}"/>
              </a:ext>
            </a:extLst>
          </p:cNvPr>
          <p:cNvSpPr/>
          <p:nvPr/>
        </p:nvSpPr>
        <p:spPr>
          <a:xfrm>
            <a:off x="5350756" y="5391231"/>
            <a:ext cx="1929275" cy="1103354"/>
          </a:xfrm>
          <a:prstGeom prst="round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6"/>
              </a:solidFill>
            </a:endParaRPr>
          </a:p>
        </p:txBody>
      </p:sp>
      <p:sp>
        <p:nvSpPr>
          <p:cNvPr id="11" name="Rectangle: Rounded Corners 10">
            <a:extLst>
              <a:ext uri="{FF2B5EF4-FFF2-40B4-BE49-F238E27FC236}">
                <a16:creationId xmlns:a16="http://schemas.microsoft.com/office/drawing/2014/main" id="{10296AB1-A6D3-2108-169F-05CB793CFD76}"/>
              </a:ext>
            </a:extLst>
          </p:cNvPr>
          <p:cNvSpPr/>
          <p:nvPr/>
        </p:nvSpPr>
        <p:spPr>
          <a:xfrm>
            <a:off x="5327309" y="867507"/>
            <a:ext cx="1929275" cy="715107"/>
          </a:xfrm>
          <a:prstGeom prst="round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Box 11">
            <a:extLst>
              <a:ext uri="{FF2B5EF4-FFF2-40B4-BE49-F238E27FC236}">
                <a16:creationId xmlns:a16="http://schemas.microsoft.com/office/drawing/2014/main" id="{C25C3C89-3DD9-5E88-05E5-7DB88F4C9349}"/>
              </a:ext>
            </a:extLst>
          </p:cNvPr>
          <p:cNvSpPr txBox="1"/>
          <p:nvPr/>
        </p:nvSpPr>
        <p:spPr>
          <a:xfrm>
            <a:off x="6096000" y="324344"/>
            <a:ext cx="3183641" cy="369332"/>
          </a:xfrm>
          <a:prstGeom prst="rect">
            <a:avLst/>
          </a:prstGeom>
          <a:noFill/>
        </p:spPr>
        <p:txBody>
          <a:bodyPr wrap="square" rtlCol="0">
            <a:spAutoFit/>
          </a:bodyPr>
          <a:lstStyle/>
          <a:p>
            <a:r>
              <a:rPr lang="en-AU" dirty="0">
                <a:solidFill>
                  <a:schemeClr val="accent6"/>
                </a:solidFill>
                <a:latin typeface="Arial" panose="020B0604020202020204" pitchFamily="34" charset="0"/>
                <a:cs typeface="Arial" panose="020B0604020202020204" pitchFamily="34" charset="0"/>
              </a:rPr>
              <a:t>These are healthy options</a:t>
            </a:r>
          </a:p>
        </p:txBody>
      </p:sp>
      <p:sp>
        <p:nvSpPr>
          <p:cNvPr id="13" name="Rectangle: Rounded Corners 12">
            <a:extLst>
              <a:ext uri="{FF2B5EF4-FFF2-40B4-BE49-F238E27FC236}">
                <a16:creationId xmlns:a16="http://schemas.microsoft.com/office/drawing/2014/main" id="{E6B8E019-157B-16D3-397E-56BABB16A4FA}"/>
              </a:ext>
            </a:extLst>
          </p:cNvPr>
          <p:cNvSpPr/>
          <p:nvPr/>
        </p:nvSpPr>
        <p:spPr>
          <a:xfrm>
            <a:off x="5327309" y="2443806"/>
            <a:ext cx="1929275" cy="715107"/>
          </a:xfrm>
          <a:prstGeom prst="round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Rounded Corners 13">
            <a:extLst>
              <a:ext uri="{FF2B5EF4-FFF2-40B4-BE49-F238E27FC236}">
                <a16:creationId xmlns:a16="http://schemas.microsoft.com/office/drawing/2014/main" id="{318A47B1-9F10-2B09-84B0-E65CBBF4F07B}"/>
              </a:ext>
            </a:extLst>
          </p:cNvPr>
          <p:cNvSpPr/>
          <p:nvPr/>
        </p:nvSpPr>
        <p:spPr>
          <a:xfrm>
            <a:off x="7310163" y="2958428"/>
            <a:ext cx="2100237" cy="113292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TextBox 14">
            <a:extLst>
              <a:ext uri="{FF2B5EF4-FFF2-40B4-BE49-F238E27FC236}">
                <a16:creationId xmlns:a16="http://schemas.microsoft.com/office/drawing/2014/main" id="{8F03DDB1-C85D-F208-70DF-01906E78C8C9}"/>
              </a:ext>
            </a:extLst>
          </p:cNvPr>
          <p:cNvSpPr txBox="1"/>
          <p:nvPr/>
        </p:nvSpPr>
        <p:spPr>
          <a:xfrm>
            <a:off x="9588049" y="2786227"/>
            <a:ext cx="2497015" cy="1477328"/>
          </a:xfrm>
          <a:prstGeom prst="rect">
            <a:avLst/>
          </a:prstGeom>
          <a:noFill/>
        </p:spPr>
        <p:txBody>
          <a:bodyPr wrap="square" rtlCol="0">
            <a:spAutoFit/>
          </a:bodyPr>
          <a:lstStyle/>
          <a:p>
            <a:r>
              <a:rPr lang="en-AU" dirty="0">
                <a:solidFill>
                  <a:srgbClr val="FF0000"/>
                </a:solidFill>
                <a:latin typeface="Arial" panose="020B0604020202020204" pitchFamily="34" charset="0"/>
                <a:cs typeface="Arial" panose="020B0604020202020204" pitchFamily="34" charset="0"/>
              </a:rPr>
              <a:t>These are largely ‘sometimes’ foods and there are more nutritious breakfast options</a:t>
            </a:r>
          </a:p>
        </p:txBody>
      </p:sp>
      <p:sp>
        <p:nvSpPr>
          <p:cNvPr id="16" name="Rectangle: Rounded Corners 15">
            <a:extLst>
              <a:ext uri="{FF2B5EF4-FFF2-40B4-BE49-F238E27FC236}">
                <a16:creationId xmlns:a16="http://schemas.microsoft.com/office/drawing/2014/main" id="{E03694FB-C5C0-C2A7-5D22-A33D52F980A6}"/>
              </a:ext>
            </a:extLst>
          </p:cNvPr>
          <p:cNvSpPr/>
          <p:nvPr/>
        </p:nvSpPr>
        <p:spPr>
          <a:xfrm>
            <a:off x="3275772" y="4724736"/>
            <a:ext cx="1929275" cy="187122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Rectangle: Rounded Corners 16">
            <a:extLst>
              <a:ext uri="{FF2B5EF4-FFF2-40B4-BE49-F238E27FC236}">
                <a16:creationId xmlns:a16="http://schemas.microsoft.com/office/drawing/2014/main" id="{C0039EB0-55CD-BBF2-FCF9-FE1DC6F141FD}"/>
              </a:ext>
            </a:extLst>
          </p:cNvPr>
          <p:cNvSpPr/>
          <p:nvPr/>
        </p:nvSpPr>
        <p:spPr>
          <a:xfrm>
            <a:off x="5350756" y="3805986"/>
            <a:ext cx="1929275" cy="161768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TextBox 17">
            <a:extLst>
              <a:ext uri="{FF2B5EF4-FFF2-40B4-BE49-F238E27FC236}">
                <a16:creationId xmlns:a16="http://schemas.microsoft.com/office/drawing/2014/main" id="{55A2F9FE-C580-B13A-FA52-066A5B9109DB}"/>
              </a:ext>
            </a:extLst>
          </p:cNvPr>
          <p:cNvSpPr txBox="1"/>
          <p:nvPr/>
        </p:nvSpPr>
        <p:spPr>
          <a:xfrm>
            <a:off x="269631" y="4018893"/>
            <a:ext cx="3470031" cy="369332"/>
          </a:xfrm>
          <a:prstGeom prst="rect">
            <a:avLst/>
          </a:prstGeom>
          <a:noFill/>
        </p:spPr>
        <p:txBody>
          <a:bodyPr wrap="square" rtlCol="0">
            <a:spAutoFit/>
          </a:bodyPr>
          <a:lstStyle/>
          <a:p>
            <a:r>
              <a:rPr lang="en-AU" dirty="0">
                <a:solidFill>
                  <a:srgbClr val="FF0000"/>
                </a:solidFill>
                <a:latin typeface="Arial" panose="020B0604020202020204" pitchFamily="34" charset="0"/>
                <a:cs typeface="Arial" panose="020B0604020202020204" pitchFamily="34" charset="0"/>
              </a:rPr>
              <a:t>These are ‘sometimes’ foods</a:t>
            </a:r>
          </a:p>
        </p:txBody>
      </p:sp>
      <p:sp>
        <p:nvSpPr>
          <p:cNvPr id="19" name="Rectangle: Rounded Corners 18">
            <a:extLst>
              <a:ext uri="{FF2B5EF4-FFF2-40B4-BE49-F238E27FC236}">
                <a16:creationId xmlns:a16="http://schemas.microsoft.com/office/drawing/2014/main" id="{8636B75D-AC5F-7EC7-28F7-986701E87E88}"/>
              </a:ext>
            </a:extLst>
          </p:cNvPr>
          <p:cNvSpPr/>
          <p:nvPr/>
        </p:nvSpPr>
        <p:spPr>
          <a:xfrm>
            <a:off x="3220386" y="2517001"/>
            <a:ext cx="1929275" cy="9120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Rectangle: Rounded Corners 19">
            <a:extLst>
              <a:ext uri="{FF2B5EF4-FFF2-40B4-BE49-F238E27FC236}">
                <a16:creationId xmlns:a16="http://schemas.microsoft.com/office/drawing/2014/main" id="{6F811360-735D-4B0D-19F5-48C677B8B062}"/>
              </a:ext>
            </a:extLst>
          </p:cNvPr>
          <p:cNvSpPr/>
          <p:nvPr/>
        </p:nvSpPr>
        <p:spPr>
          <a:xfrm>
            <a:off x="7288370" y="596018"/>
            <a:ext cx="2044851" cy="121279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TextBox 20">
            <a:extLst>
              <a:ext uri="{FF2B5EF4-FFF2-40B4-BE49-F238E27FC236}">
                <a16:creationId xmlns:a16="http://schemas.microsoft.com/office/drawing/2014/main" id="{70E92852-DE43-E41A-A939-C0BC2CC9878C}"/>
              </a:ext>
            </a:extLst>
          </p:cNvPr>
          <p:cNvSpPr txBox="1"/>
          <p:nvPr/>
        </p:nvSpPr>
        <p:spPr>
          <a:xfrm>
            <a:off x="9425354" y="631187"/>
            <a:ext cx="2497015" cy="1477328"/>
          </a:xfrm>
          <a:prstGeom prst="rect">
            <a:avLst/>
          </a:prstGeom>
          <a:noFill/>
        </p:spPr>
        <p:txBody>
          <a:bodyPr wrap="square" rtlCol="0">
            <a:spAutoFit/>
          </a:bodyPr>
          <a:lstStyle/>
          <a:p>
            <a:r>
              <a:rPr lang="en-AU" dirty="0">
                <a:solidFill>
                  <a:srgbClr val="FF0000"/>
                </a:solidFill>
                <a:latin typeface="Arial" panose="020B0604020202020204" pitchFamily="34" charset="0"/>
                <a:cs typeface="Arial" panose="020B0604020202020204" pitchFamily="34" charset="0"/>
              </a:rPr>
              <a:t>These are largely ‘sometimes’ foods and there are more nutritious snack options</a:t>
            </a:r>
          </a:p>
        </p:txBody>
      </p:sp>
      <p:sp>
        <p:nvSpPr>
          <p:cNvPr id="2" name="TextBox 1">
            <a:extLst>
              <a:ext uri="{FF2B5EF4-FFF2-40B4-BE49-F238E27FC236}">
                <a16:creationId xmlns:a16="http://schemas.microsoft.com/office/drawing/2014/main" id="{6B741E31-10F3-2177-C658-24DD77E5CF76}"/>
              </a:ext>
            </a:extLst>
          </p:cNvPr>
          <p:cNvSpPr txBox="1"/>
          <p:nvPr/>
        </p:nvSpPr>
        <p:spPr>
          <a:xfrm>
            <a:off x="10537394" y="64684"/>
            <a:ext cx="1562399" cy="646331"/>
          </a:xfrm>
          <a:prstGeom prst="rect">
            <a:avLst/>
          </a:prstGeom>
          <a:noFill/>
        </p:spPr>
        <p:txBody>
          <a:bodyPr wrap="square" rtlCol="0">
            <a:spAutoFit/>
          </a:bodyPr>
          <a:lstStyle/>
          <a:p>
            <a:r>
              <a:rPr lang="en-AU" sz="3600" dirty="0">
                <a:latin typeface="Arial" panose="020B0604020202020204" pitchFamily="34" charset="0"/>
                <a:cs typeface="Arial" panose="020B0604020202020204" pitchFamily="34" charset="0"/>
              </a:rPr>
              <a:t>We do</a:t>
            </a:r>
          </a:p>
        </p:txBody>
      </p:sp>
    </p:spTree>
    <p:extLst>
      <p:ext uri="{BB962C8B-B14F-4D97-AF65-F5344CB8AC3E}">
        <p14:creationId xmlns:p14="http://schemas.microsoft.com/office/powerpoint/2010/main" val="58190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9" grpId="0"/>
      <p:bldP spid="10" grpId="0" animBg="1"/>
      <p:bldP spid="11" grpId="0" animBg="1"/>
      <p:bldP spid="12" grpId="0"/>
      <p:bldP spid="13" grpId="0" animBg="1"/>
      <p:bldP spid="14" grpId="0" animBg="1"/>
      <p:bldP spid="15" grpId="0"/>
      <p:bldP spid="16" grpId="0" animBg="1"/>
      <p:bldP spid="17" grpId="0" animBg="1"/>
      <p:bldP spid="18" grpId="0"/>
      <p:bldP spid="19" grpId="0" animBg="1"/>
      <p:bldP spid="20" grpId="0" animBg="1"/>
      <p:bldP spid="21" grpId="0"/>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2D97A-77EA-CC8D-1301-A4863322127C}"/>
              </a:ext>
            </a:extLst>
          </p:cNvPr>
          <p:cNvSpPr>
            <a:spLocks noGrp="1"/>
          </p:cNvSpPr>
          <p:nvPr>
            <p:ph type="title"/>
          </p:nvPr>
        </p:nvSpPr>
        <p:spPr/>
        <p:txBody>
          <a:bodyPr/>
          <a:lstStyle/>
          <a:p>
            <a:r>
              <a:rPr lang="en-AU" dirty="0"/>
              <a:t>Activity 1: Booklet task</a:t>
            </a:r>
          </a:p>
        </p:txBody>
      </p:sp>
      <p:pic>
        <p:nvPicPr>
          <p:cNvPr id="4" name="Picture 3">
            <a:extLst>
              <a:ext uri="{FF2B5EF4-FFF2-40B4-BE49-F238E27FC236}">
                <a16:creationId xmlns:a16="http://schemas.microsoft.com/office/drawing/2014/main" id="{513E1A84-9708-BC8F-655C-ED885B306C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0245" y="1533017"/>
            <a:ext cx="5731510" cy="4060190"/>
          </a:xfrm>
          <a:prstGeom prst="rect">
            <a:avLst/>
          </a:prstGeom>
          <a:noFill/>
          <a:ln>
            <a:noFill/>
          </a:ln>
        </p:spPr>
      </p:pic>
      <p:sp>
        <p:nvSpPr>
          <p:cNvPr id="6" name="TextBox 5">
            <a:extLst>
              <a:ext uri="{FF2B5EF4-FFF2-40B4-BE49-F238E27FC236}">
                <a16:creationId xmlns:a16="http://schemas.microsoft.com/office/drawing/2014/main" id="{09C54737-33A5-0394-1EA0-6DD21561AE0A}"/>
              </a:ext>
            </a:extLst>
          </p:cNvPr>
          <p:cNvSpPr txBox="1"/>
          <p:nvPr/>
        </p:nvSpPr>
        <p:spPr>
          <a:xfrm>
            <a:off x="292608" y="1316659"/>
            <a:ext cx="2670048" cy="1200329"/>
          </a:xfrm>
          <a:prstGeom prst="rect">
            <a:avLst/>
          </a:prstGeom>
          <a:noFill/>
        </p:spPr>
        <p:txBody>
          <a:bodyPr wrap="square">
            <a:spAutoFit/>
          </a:bodyPr>
          <a:lstStyle/>
          <a:p>
            <a:r>
              <a:rPr lang="en-AU" sz="1800" dirty="0">
                <a:effectLst/>
                <a:latin typeface="Arial" panose="020B0604020202020204" pitchFamily="34" charset="0"/>
                <a:ea typeface="Aptos" panose="020B0004020202020204" pitchFamily="34" charset="0"/>
              </a:rPr>
              <a:t>Annotate this canteen menu, with details on: positive aspects; negative aspects. </a:t>
            </a:r>
            <a:endParaRPr lang="en-AU" dirty="0"/>
          </a:p>
        </p:txBody>
      </p:sp>
      <p:sp>
        <p:nvSpPr>
          <p:cNvPr id="8" name="TextBox 7">
            <a:extLst>
              <a:ext uri="{FF2B5EF4-FFF2-40B4-BE49-F238E27FC236}">
                <a16:creationId xmlns:a16="http://schemas.microsoft.com/office/drawing/2014/main" id="{01678838-E161-4A31-1DBC-80B0C32555C6}"/>
              </a:ext>
            </a:extLst>
          </p:cNvPr>
          <p:cNvSpPr txBox="1"/>
          <p:nvPr/>
        </p:nvSpPr>
        <p:spPr>
          <a:xfrm>
            <a:off x="292608" y="2857697"/>
            <a:ext cx="2511552" cy="1754326"/>
          </a:xfrm>
          <a:prstGeom prst="rect">
            <a:avLst/>
          </a:prstGeom>
          <a:noFill/>
        </p:spPr>
        <p:txBody>
          <a:bodyPr wrap="square">
            <a:spAutoFit/>
          </a:bodyPr>
          <a:lstStyle/>
          <a:p>
            <a:r>
              <a:rPr lang="en-AU" sz="1800" dirty="0">
                <a:effectLst/>
                <a:latin typeface="Arial" panose="020B0604020202020204" pitchFamily="34" charset="0"/>
                <a:ea typeface="Aptos" panose="020B0004020202020204" pitchFamily="34" charset="0"/>
              </a:rPr>
              <a:t>Refer to your knowledge on the principles of the Australian Guide to Healthy Eating to assist with this task.</a:t>
            </a:r>
            <a:endParaRPr lang="en-AU" dirty="0"/>
          </a:p>
        </p:txBody>
      </p:sp>
      <p:sp>
        <p:nvSpPr>
          <p:cNvPr id="3" name="TextBox 2">
            <a:extLst>
              <a:ext uri="{FF2B5EF4-FFF2-40B4-BE49-F238E27FC236}">
                <a16:creationId xmlns:a16="http://schemas.microsoft.com/office/drawing/2014/main" id="{3FF7E971-D0C7-E160-365D-3FF40E405933}"/>
              </a:ext>
            </a:extLst>
          </p:cNvPr>
          <p:cNvSpPr txBox="1"/>
          <p:nvPr/>
        </p:nvSpPr>
        <p:spPr>
          <a:xfrm>
            <a:off x="10467834" y="64684"/>
            <a:ext cx="1631960" cy="646331"/>
          </a:xfrm>
          <a:prstGeom prst="rect">
            <a:avLst/>
          </a:prstGeom>
          <a:noFill/>
        </p:spPr>
        <p:txBody>
          <a:bodyPr wrap="square" rtlCol="0">
            <a:spAutoFit/>
          </a:bodyPr>
          <a:lstStyle/>
          <a:p>
            <a:r>
              <a:rPr lang="en-AU" sz="3600" dirty="0">
                <a:latin typeface="Arial" panose="020B0604020202020204" pitchFamily="34" charset="0"/>
                <a:cs typeface="Arial" panose="020B0604020202020204" pitchFamily="34" charset="0"/>
              </a:rPr>
              <a:t>You do</a:t>
            </a:r>
          </a:p>
        </p:txBody>
      </p:sp>
    </p:spTree>
    <p:extLst>
      <p:ext uri="{BB962C8B-B14F-4D97-AF65-F5344CB8AC3E}">
        <p14:creationId xmlns:p14="http://schemas.microsoft.com/office/powerpoint/2010/main" val="47533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19217-E6EA-FDA6-83F8-88A5FB202E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44DDBD-57E1-5D1D-0074-0B821634F4BE}"/>
              </a:ext>
            </a:extLst>
          </p:cNvPr>
          <p:cNvSpPr>
            <a:spLocks noGrp="1"/>
          </p:cNvSpPr>
          <p:nvPr>
            <p:ph type="title"/>
          </p:nvPr>
        </p:nvSpPr>
        <p:spPr/>
        <p:txBody>
          <a:bodyPr/>
          <a:lstStyle/>
          <a:p>
            <a:r>
              <a:rPr lang="en-AU" dirty="0"/>
              <a:t>Lesson 7</a:t>
            </a:r>
          </a:p>
        </p:txBody>
      </p:sp>
    </p:spTree>
    <p:extLst>
      <p:ext uri="{BB962C8B-B14F-4D97-AF65-F5344CB8AC3E}">
        <p14:creationId xmlns:p14="http://schemas.microsoft.com/office/powerpoint/2010/main" val="42582665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D43DC-72BA-E452-9F33-FEA96D1FA7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25F6CF-0DCE-7CBC-9DA5-FA3363B0CFE1}"/>
              </a:ext>
            </a:extLst>
          </p:cNvPr>
          <p:cNvSpPr>
            <a:spLocks noGrp="1"/>
          </p:cNvSpPr>
          <p:nvPr>
            <p:ph type="title"/>
          </p:nvPr>
        </p:nvSpPr>
        <p:spPr/>
        <p:txBody>
          <a:bodyPr/>
          <a:lstStyle/>
          <a:p>
            <a:r>
              <a:rPr lang="en-AU" b="1" dirty="0"/>
              <a:t>Review</a:t>
            </a:r>
          </a:p>
        </p:txBody>
      </p:sp>
    </p:spTree>
    <p:extLst>
      <p:ext uri="{BB962C8B-B14F-4D97-AF65-F5344CB8AC3E}">
        <p14:creationId xmlns:p14="http://schemas.microsoft.com/office/powerpoint/2010/main" val="3816369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215CB-5BA2-B9B6-14EA-206D31C386A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EC79FB-2541-566E-0544-FB792C0911C3}"/>
              </a:ext>
            </a:extLst>
          </p:cNvPr>
          <p:cNvSpPr>
            <a:spLocks noGrp="1"/>
          </p:cNvSpPr>
          <p:nvPr>
            <p:ph idx="1"/>
          </p:nvPr>
        </p:nvSpPr>
        <p:spPr>
          <a:xfrm>
            <a:off x="838200" y="2138067"/>
            <a:ext cx="10515600" cy="2581866"/>
          </a:xfrm>
        </p:spPr>
        <p:txBody>
          <a:bodyPr>
            <a:normAutofit/>
          </a:bodyPr>
          <a:lstStyle/>
          <a:p>
            <a:pPr marL="0" indent="0" algn="ctr">
              <a:buNone/>
            </a:pPr>
            <a:r>
              <a:rPr lang="en-AU" dirty="0"/>
              <a:t>What are examples of dairy and alternative foods?</a:t>
            </a:r>
          </a:p>
        </p:txBody>
      </p:sp>
    </p:spTree>
    <p:extLst>
      <p:ext uri="{BB962C8B-B14F-4D97-AF65-F5344CB8AC3E}">
        <p14:creationId xmlns:p14="http://schemas.microsoft.com/office/powerpoint/2010/main" val="41574258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5AB98-0D3C-BC81-8CC5-AE83205DAA1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882039-B631-6D93-29D7-55CADF18BE79}"/>
              </a:ext>
            </a:extLst>
          </p:cNvPr>
          <p:cNvSpPr>
            <a:spLocks noGrp="1"/>
          </p:cNvSpPr>
          <p:nvPr>
            <p:ph idx="1"/>
          </p:nvPr>
        </p:nvSpPr>
        <p:spPr>
          <a:xfrm>
            <a:off x="838200" y="605481"/>
            <a:ext cx="10515600" cy="1468018"/>
          </a:xfrm>
        </p:spPr>
        <p:txBody>
          <a:bodyPr>
            <a:normAutofit/>
          </a:bodyPr>
          <a:lstStyle/>
          <a:p>
            <a:pPr marL="0" indent="0" algn="ctr">
              <a:buNone/>
            </a:pPr>
            <a:r>
              <a:rPr lang="en-AU" dirty="0"/>
              <a:t>Answer: What are examples of dairy and alternative foods?</a:t>
            </a:r>
          </a:p>
        </p:txBody>
      </p:sp>
      <p:pic>
        <p:nvPicPr>
          <p:cNvPr id="5" name="Picture 4">
            <a:extLst>
              <a:ext uri="{FF2B5EF4-FFF2-40B4-BE49-F238E27FC236}">
                <a16:creationId xmlns:a16="http://schemas.microsoft.com/office/drawing/2014/main" id="{FD338DEA-582F-A08C-2B84-3E2AE6954A13}"/>
              </a:ext>
            </a:extLst>
          </p:cNvPr>
          <p:cNvPicPr>
            <a:picLocks noChangeAspect="1"/>
          </p:cNvPicPr>
          <p:nvPr/>
        </p:nvPicPr>
        <p:blipFill>
          <a:blip r:embed="rId3"/>
          <a:stretch>
            <a:fillRect/>
          </a:stretch>
        </p:blipFill>
        <p:spPr>
          <a:xfrm>
            <a:off x="2235959" y="1926406"/>
            <a:ext cx="7720081" cy="4326113"/>
          </a:xfrm>
          <a:prstGeom prst="rect">
            <a:avLst/>
          </a:prstGeom>
        </p:spPr>
      </p:pic>
    </p:spTree>
    <p:extLst>
      <p:ext uri="{BB962C8B-B14F-4D97-AF65-F5344CB8AC3E}">
        <p14:creationId xmlns:p14="http://schemas.microsoft.com/office/powerpoint/2010/main" val="338024356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8A4C8-C1AB-FF22-B788-41ED0820CA4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6F6112-6053-E3DE-39D2-0B417E73AD5A}"/>
              </a:ext>
            </a:extLst>
          </p:cNvPr>
          <p:cNvSpPr>
            <a:spLocks noGrp="1"/>
          </p:cNvSpPr>
          <p:nvPr>
            <p:ph idx="1"/>
          </p:nvPr>
        </p:nvSpPr>
        <p:spPr>
          <a:xfrm>
            <a:off x="838200" y="2138067"/>
            <a:ext cx="10515600" cy="2581866"/>
          </a:xfrm>
        </p:spPr>
        <p:txBody>
          <a:bodyPr>
            <a:normAutofit/>
          </a:bodyPr>
          <a:lstStyle/>
          <a:p>
            <a:pPr marL="0" indent="0" algn="ctr">
              <a:buNone/>
            </a:pPr>
            <a:r>
              <a:rPr lang="en-AU" dirty="0"/>
              <a:t>What are examples of grain foods?</a:t>
            </a:r>
          </a:p>
        </p:txBody>
      </p:sp>
    </p:spTree>
    <p:extLst>
      <p:ext uri="{BB962C8B-B14F-4D97-AF65-F5344CB8AC3E}">
        <p14:creationId xmlns:p14="http://schemas.microsoft.com/office/powerpoint/2010/main" val="2221097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F4A39-9FD5-1574-A4E9-6EC40BD4E64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66381A-3196-5505-F45C-CB2809905947}"/>
              </a:ext>
            </a:extLst>
          </p:cNvPr>
          <p:cNvSpPr>
            <a:spLocks noGrp="1"/>
          </p:cNvSpPr>
          <p:nvPr>
            <p:ph idx="1"/>
          </p:nvPr>
        </p:nvSpPr>
        <p:spPr>
          <a:xfrm>
            <a:off x="838200" y="1334873"/>
            <a:ext cx="10515600" cy="1544247"/>
          </a:xfrm>
        </p:spPr>
        <p:txBody>
          <a:bodyPr>
            <a:normAutofit/>
          </a:bodyPr>
          <a:lstStyle/>
          <a:p>
            <a:pPr marL="0" indent="0" algn="ctr">
              <a:buNone/>
            </a:pPr>
            <a:r>
              <a:rPr lang="en-AU" dirty="0"/>
              <a:t>All food comes from either a plant or an animal</a:t>
            </a:r>
          </a:p>
        </p:txBody>
      </p:sp>
      <p:pic>
        <p:nvPicPr>
          <p:cNvPr id="4" name="Picture 3">
            <a:extLst>
              <a:ext uri="{FF2B5EF4-FFF2-40B4-BE49-F238E27FC236}">
                <a16:creationId xmlns:a16="http://schemas.microsoft.com/office/drawing/2014/main" id="{F3D30DAC-8D19-116D-F2D6-DF18506195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9258" y="3429000"/>
            <a:ext cx="2563366" cy="1627718"/>
          </a:xfrm>
          <a:prstGeom prst="rect">
            <a:avLst/>
          </a:prstGeom>
        </p:spPr>
      </p:pic>
      <p:pic>
        <p:nvPicPr>
          <p:cNvPr id="6" name="Picture 5">
            <a:extLst>
              <a:ext uri="{FF2B5EF4-FFF2-40B4-BE49-F238E27FC236}">
                <a16:creationId xmlns:a16="http://schemas.microsoft.com/office/drawing/2014/main" id="{F4ADCE32-56F8-BA6F-3387-13F0A38918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19376" y="2838395"/>
            <a:ext cx="2369243" cy="3432985"/>
          </a:xfrm>
          <a:prstGeom prst="rect">
            <a:avLst/>
          </a:prstGeom>
        </p:spPr>
      </p:pic>
    </p:spTree>
    <p:extLst>
      <p:ext uri="{BB962C8B-B14F-4D97-AF65-F5344CB8AC3E}">
        <p14:creationId xmlns:p14="http://schemas.microsoft.com/office/powerpoint/2010/main" val="18876124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194EC-E9A6-3BCE-C1C2-D2A010F15E9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87136B-0605-6AEB-49F8-AFEEA9404FCE}"/>
              </a:ext>
            </a:extLst>
          </p:cNvPr>
          <p:cNvSpPr>
            <a:spLocks noGrp="1"/>
          </p:cNvSpPr>
          <p:nvPr>
            <p:ph idx="1"/>
          </p:nvPr>
        </p:nvSpPr>
        <p:spPr>
          <a:xfrm>
            <a:off x="838200" y="605481"/>
            <a:ext cx="10515600" cy="1468018"/>
          </a:xfrm>
        </p:spPr>
        <p:txBody>
          <a:bodyPr>
            <a:normAutofit/>
          </a:bodyPr>
          <a:lstStyle/>
          <a:p>
            <a:pPr marL="0" indent="0" algn="ctr">
              <a:buNone/>
            </a:pPr>
            <a:r>
              <a:rPr lang="en-AU" dirty="0"/>
              <a:t>Answer: What are examples of grain foods?</a:t>
            </a:r>
          </a:p>
        </p:txBody>
      </p:sp>
      <p:pic>
        <p:nvPicPr>
          <p:cNvPr id="5" name="Picture 4">
            <a:extLst>
              <a:ext uri="{FF2B5EF4-FFF2-40B4-BE49-F238E27FC236}">
                <a16:creationId xmlns:a16="http://schemas.microsoft.com/office/drawing/2014/main" id="{813C83DB-5696-6ADE-44FD-403CF8C362EE}"/>
              </a:ext>
            </a:extLst>
          </p:cNvPr>
          <p:cNvPicPr>
            <a:picLocks noChangeAspect="1"/>
          </p:cNvPicPr>
          <p:nvPr/>
        </p:nvPicPr>
        <p:blipFill>
          <a:blip r:embed="rId3"/>
          <a:stretch>
            <a:fillRect/>
          </a:stretch>
        </p:blipFill>
        <p:spPr>
          <a:xfrm>
            <a:off x="3962400" y="1339490"/>
            <a:ext cx="4873766" cy="5294956"/>
          </a:xfrm>
          <a:prstGeom prst="rect">
            <a:avLst/>
          </a:prstGeom>
        </p:spPr>
      </p:pic>
    </p:spTree>
    <p:extLst>
      <p:ext uri="{BB962C8B-B14F-4D97-AF65-F5344CB8AC3E}">
        <p14:creationId xmlns:p14="http://schemas.microsoft.com/office/powerpoint/2010/main" val="24886119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64780-7F20-443A-217B-405CC272AA4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2E7C23-D6E1-E101-AAD7-2C847EEBE7F5}"/>
              </a:ext>
            </a:extLst>
          </p:cNvPr>
          <p:cNvSpPr>
            <a:spLocks noGrp="1"/>
          </p:cNvSpPr>
          <p:nvPr>
            <p:ph idx="1"/>
          </p:nvPr>
        </p:nvSpPr>
        <p:spPr/>
        <p:txBody>
          <a:bodyPr/>
          <a:lstStyle/>
          <a:p>
            <a:r>
              <a:rPr lang="en-AU" dirty="0"/>
              <a:t>Success criteria:</a:t>
            </a:r>
          </a:p>
        </p:txBody>
      </p:sp>
      <p:sp>
        <p:nvSpPr>
          <p:cNvPr id="3" name="Content Placeholder 2">
            <a:extLst>
              <a:ext uri="{FF2B5EF4-FFF2-40B4-BE49-F238E27FC236}">
                <a16:creationId xmlns:a16="http://schemas.microsoft.com/office/drawing/2014/main" id="{89D53CB1-195C-0D04-42D3-59BB4EC3A7DD}"/>
              </a:ext>
            </a:extLst>
          </p:cNvPr>
          <p:cNvSpPr>
            <a:spLocks noGrp="1"/>
          </p:cNvSpPr>
          <p:nvPr>
            <p:ph idx="10"/>
          </p:nvPr>
        </p:nvSpPr>
        <p:spPr>
          <a:xfrm>
            <a:off x="861495" y="708822"/>
            <a:ext cx="10515600" cy="1939129"/>
          </a:xfrm>
        </p:spPr>
        <p:txBody>
          <a:bodyPr>
            <a:normAutofit/>
          </a:bodyPr>
          <a:lstStyle/>
          <a:p>
            <a:r>
              <a:rPr lang="en-AU" dirty="0"/>
              <a:t>Learning intention: </a:t>
            </a:r>
            <a:r>
              <a:rPr lang="en-AU" b="0" dirty="0"/>
              <a:t>To investigate healthy canteen food options.</a:t>
            </a:r>
          </a:p>
        </p:txBody>
      </p:sp>
      <p:sp>
        <p:nvSpPr>
          <p:cNvPr id="4" name="Content Placeholder 3">
            <a:extLst>
              <a:ext uri="{FF2B5EF4-FFF2-40B4-BE49-F238E27FC236}">
                <a16:creationId xmlns:a16="http://schemas.microsoft.com/office/drawing/2014/main" id="{D3E395B6-958F-DCE8-B45C-CE3B662BDD7C}"/>
              </a:ext>
            </a:extLst>
          </p:cNvPr>
          <p:cNvSpPr>
            <a:spLocks noGrp="1"/>
          </p:cNvSpPr>
          <p:nvPr>
            <p:ph idx="11"/>
          </p:nvPr>
        </p:nvSpPr>
        <p:spPr>
          <a:xfrm>
            <a:off x="838199" y="3780063"/>
            <a:ext cx="10894889" cy="2702930"/>
          </a:xfrm>
        </p:spPr>
        <p:txBody>
          <a:bodyPr>
            <a:normAutofit lnSpcReduction="10000"/>
          </a:bodyPr>
          <a:lstStyle/>
          <a:p>
            <a:r>
              <a:rPr lang="en-AU" dirty="0"/>
              <a:t>healthy meal ideas</a:t>
            </a:r>
          </a:p>
          <a:p>
            <a:r>
              <a:rPr lang="en-AU" dirty="0"/>
              <a:t>food groups</a:t>
            </a:r>
          </a:p>
          <a:p>
            <a:r>
              <a:rPr lang="en-AU" dirty="0"/>
              <a:t>how ingredients are produced</a:t>
            </a:r>
          </a:p>
          <a:p>
            <a:r>
              <a:rPr lang="en-AU" dirty="0"/>
              <a:t>equipment requirements.</a:t>
            </a:r>
          </a:p>
        </p:txBody>
      </p:sp>
    </p:spTree>
    <p:extLst>
      <p:ext uri="{BB962C8B-B14F-4D97-AF65-F5344CB8AC3E}">
        <p14:creationId xmlns:p14="http://schemas.microsoft.com/office/powerpoint/2010/main" val="42486308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CA407-486E-8443-D298-EF546DF1ECA8}"/>
              </a:ext>
            </a:extLst>
          </p:cNvPr>
          <p:cNvSpPr>
            <a:spLocks noGrp="1"/>
          </p:cNvSpPr>
          <p:nvPr>
            <p:ph type="title"/>
          </p:nvPr>
        </p:nvSpPr>
        <p:spPr/>
        <p:txBody>
          <a:bodyPr/>
          <a:lstStyle/>
          <a:p>
            <a:r>
              <a:rPr lang="en-AU" dirty="0"/>
              <a:t>Case study review</a:t>
            </a:r>
          </a:p>
        </p:txBody>
      </p:sp>
      <p:pic>
        <p:nvPicPr>
          <p:cNvPr id="4" name="Picture 3">
            <a:hlinkClick r:id="rId3"/>
            <a:extLst>
              <a:ext uri="{FF2B5EF4-FFF2-40B4-BE49-F238E27FC236}">
                <a16:creationId xmlns:a16="http://schemas.microsoft.com/office/drawing/2014/main" id="{1373E382-4DA2-4716-103E-C1DF0F9B08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22549" y="1663250"/>
            <a:ext cx="5135901" cy="4493238"/>
          </a:xfrm>
          <a:prstGeom prst="rect">
            <a:avLst/>
          </a:prstGeom>
        </p:spPr>
      </p:pic>
    </p:spTree>
    <p:extLst>
      <p:ext uri="{BB962C8B-B14F-4D97-AF65-F5344CB8AC3E}">
        <p14:creationId xmlns:p14="http://schemas.microsoft.com/office/powerpoint/2010/main" val="25656156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C29E-31F3-4608-4B7C-6D2BAAA6436F}"/>
              </a:ext>
            </a:extLst>
          </p:cNvPr>
          <p:cNvSpPr>
            <a:spLocks noGrp="1"/>
          </p:cNvSpPr>
          <p:nvPr>
            <p:ph type="title"/>
          </p:nvPr>
        </p:nvSpPr>
        <p:spPr/>
        <p:txBody>
          <a:bodyPr/>
          <a:lstStyle/>
          <a:p>
            <a:r>
              <a:rPr lang="en-AU" dirty="0"/>
              <a:t>Healthy menu example</a:t>
            </a:r>
          </a:p>
        </p:txBody>
      </p:sp>
      <p:pic>
        <p:nvPicPr>
          <p:cNvPr id="6" name="Picture 5">
            <a:extLst>
              <a:ext uri="{FF2B5EF4-FFF2-40B4-BE49-F238E27FC236}">
                <a16:creationId xmlns:a16="http://schemas.microsoft.com/office/drawing/2014/main" id="{D46CF5CE-2F8E-8FB6-2038-2A17D4D1CC35}"/>
              </a:ext>
            </a:extLst>
          </p:cNvPr>
          <p:cNvPicPr>
            <a:picLocks noChangeAspect="1"/>
          </p:cNvPicPr>
          <p:nvPr/>
        </p:nvPicPr>
        <p:blipFill>
          <a:blip r:embed="rId2"/>
          <a:stretch>
            <a:fillRect/>
          </a:stretch>
        </p:blipFill>
        <p:spPr>
          <a:xfrm>
            <a:off x="3352799" y="1264639"/>
            <a:ext cx="6002519" cy="5552330"/>
          </a:xfrm>
          <a:prstGeom prst="rect">
            <a:avLst/>
          </a:prstGeom>
        </p:spPr>
      </p:pic>
      <p:sp>
        <p:nvSpPr>
          <p:cNvPr id="7" name="TextBox 6">
            <a:extLst>
              <a:ext uri="{FF2B5EF4-FFF2-40B4-BE49-F238E27FC236}">
                <a16:creationId xmlns:a16="http://schemas.microsoft.com/office/drawing/2014/main" id="{C26E3543-D1B6-2134-D363-2C0426098C79}"/>
              </a:ext>
            </a:extLst>
          </p:cNvPr>
          <p:cNvSpPr txBox="1"/>
          <p:nvPr/>
        </p:nvSpPr>
        <p:spPr>
          <a:xfrm>
            <a:off x="269631" y="504092"/>
            <a:ext cx="2051537" cy="1754326"/>
          </a:xfrm>
          <a:prstGeom prst="rect">
            <a:avLst/>
          </a:prstGeom>
          <a:noFill/>
        </p:spPr>
        <p:txBody>
          <a:bodyPr wrap="square" rtlCol="0">
            <a:spAutoFit/>
          </a:bodyPr>
          <a:lstStyle/>
          <a:p>
            <a:r>
              <a:rPr lang="en-AU" dirty="0">
                <a:solidFill>
                  <a:schemeClr val="accent6"/>
                </a:solidFill>
                <a:latin typeface="Arial" panose="020B0604020202020204" pitchFamily="34" charset="0"/>
                <a:cs typeface="Arial" panose="020B0604020202020204" pitchFamily="34" charset="0"/>
              </a:rPr>
              <a:t>Green items are healthy choices.</a:t>
            </a:r>
          </a:p>
          <a:p>
            <a:endParaRPr lang="en-AU" dirty="0">
              <a:solidFill>
                <a:schemeClr val="accent6"/>
              </a:solidFill>
              <a:latin typeface="Arial" panose="020B0604020202020204" pitchFamily="34" charset="0"/>
              <a:cs typeface="Arial" panose="020B0604020202020204" pitchFamily="34" charset="0"/>
            </a:endParaRPr>
          </a:p>
          <a:p>
            <a:r>
              <a:rPr lang="en-AU" dirty="0">
                <a:solidFill>
                  <a:schemeClr val="accent2"/>
                </a:solidFill>
                <a:latin typeface="Arial" panose="020B0604020202020204" pitchFamily="34" charset="0"/>
                <a:cs typeface="Arial" panose="020B0604020202020204" pitchFamily="34" charset="0"/>
              </a:rPr>
              <a:t>Amber items are sometimes choices</a:t>
            </a:r>
          </a:p>
        </p:txBody>
      </p:sp>
      <p:sp>
        <p:nvSpPr>
          <p:cNvPr id="8" name="TextBox 7">
            <a:extLst>
              <a:ext uri="{FF2B5EF4-FFF2-40B4-BE49-F238E27FC236}">
                <a16:creationId xmlns:a16="http://schemas.microsoft.com/office/drawing/2014/main" id="{19D1B663-2910-8BE8-2EDC-76E63CB8EA01}"/>
              </a:ext>
            </a:extLst>
          </p:cNvPr>
          <p:cNvSpPr txBox="1"/>
          <p:nvPr/>
        </p:nvSpPr>
        <p:spPr>
          <a:xfrm>
            <a:off x="269631" y="2762510"/>
            <a:ext cx="2872154" cy="397031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Equipment needs: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Large fridge to store items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Rice cooker (rice dishes)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Grill for making pikelets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Oven for cooking meal items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Stove for cooking meal items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Pie warmer for keeping items warm</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Microwave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What else?</a:t>
            </a:r>
          </a:p>
        </p:txBody>
      </p:sp>
    </p:spTree>
    <p:extLst>
      <p:ext uri="{BB962C8B-B14F-4D97-AF65-F5344CB8AC3E}">
        <p14:creationId xmlns:p14="http://schemas.microsoft.com/office/powerpoint/2010/main" val="133772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4A4DC-7B26-53DB-E09B-8515C138B914}"/>
              </a:ext>
            </a:extLst>
          </p:cNvPr>
          <p:cNvSpPr>
            <a:spLocks noGrp="1"/>
          </p:cNvSpPr>
          <p:nvPr>
            <p:ph type="title"/>
          </p:nvPr>
        </p:nvSpPr>
        <p:spPr/>
        <p:txBody>
          <a:bodyPr/>
          <a:lstStyle/>
          <a:p>
            <a:r>
              <a:rPr lang="en-AU" dirty="0"/>
              <a:t>Canteen meal ideas</a:t>
            </a:r>
          </a:p>
        </p:txBody>
      </p:sp>
      <p:pic>
        <p:nvPicPr>
          <p:cNvPr id="5" name="Picture 4">
            <a:hlinkClick r:id="rId3"/>
            <a:extLst>
              <a:ext uri="{FF2B5EF4-FFF2-40B4-BE49-F238E27FC236}">
                <a16:creationId xmlns:a16="http://schemas.microsoft.com/office/drawing/2014/main" id="{8772495F-6F0D-BBAA-1440-9199F0FAE8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9274" y="1584960"/>
            <a:ext cx="3244983" cy="4511040"/>
          </a:xfrm>
          <a:prstGeom prst="rect">
            <a:avLst/>
          </a:prstGeom>
        </p:spPr>
      </p:pic>
    </p:spTree>
    <p:extLst>
      <p:ext uri="{BB962C8B-B14F-4D97-AF65-F5344CB8AC3E}">
        <p14:creationId xmlns:p14="http://schemas.microsoft.com/office/powerpoint/2010/main" val="33982326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9FD48-2D67-FA5B-8B79-D751075DAB7A}"/>
              </a:ext>
            </a:extLst>
          </p:cNvPr>
          <p:cNvSpPr>
            <a:spLocks noGrp="1"/>
          </p:cNvSpPr>
          <p:nvPr>
            <p:ph type="title"/>
          </p:nvPr>
        </p:nvSpPr>
        <p:spPr/>
        <p:txBody>
          <a:bodyPr/>
          <a:lstStyle/>
          <a:p>
            <a:r>
              <a:rPr lang="en-AU" dirty="0"/>
              <a:t>Activity 1: Booklet task</a:t>
            </a:r>
          </a:p>
        </p:txBody>
      </p:sp>
      <p:sp>
        <p:nvSpPr>
          <p:cNvPr id="3" name="Content Placeholder 2">
            <a:extLst>
              <a:ext uri="{FF2B5EF4-FFF2-40B4-BE49-F238E27FC236}">
                <a16:creationId xmlns:a16="http://schemas.microsoft.com/office/drawing/2014/main" id="{BB4C620F-134A-E99E-17AF-341E1015870D}"/>
              </a:ext>
            </a:extLst>
          </p:cNvPr>
          <p:cNvSpPr>
            <a:spLocks noGrp="1"/>
          </p:cNvSpPr>
          <p:nvPr>
            <p:ph idx="1"/>
          </p:nvPr>
        </p:nvSpPr>
        <p:spPr>
          <a:xfrm>
            <a:off x="838200" y="1553592"/>
            <a:ext cx="10515600" cy="5304408"/>
          </a:xfrm>
        </p:spPr>
        <p:txBody>
          <a:bodyPr>
            <a:normAutofit/>
          </a:bodyPr>
          <a:lstStyle/>
          <a:p>
            <a:r>
              <a:rPr lang="en-AU" dirty="0"/>
              <a:t>In small groups, review ‘Canteen meal ideas’. Select a meal and identify:</a:t>
            </a:r>
          </a:p>
          <a:p>
            <a:pPr marL="1073150" indent="-536575"/>
            <a:r>
              <a:rPr lang="en-AU" sz="4000" dirty="0"/>
              <a:t>name of meal</a:t>
            </a:r>
          </a:p>
          <a:p>
            <a:pPr marL="1073150" indent="-536575"/>
            <a:r>
              <a:rPr lang="en-AU" sz="4000" dirty="0"/>
              <a:t>ingredients</a:t>
            </a:r>
          </a:p>
          <a:p>
            <a:pPr marL="1073150" indent="-536575"/>
            <a:r>
              <a:rPr lang="en-AU" sz="4000" dirty="0"/>
              <a:t>food groups in the meal</a:t>
            </a:r>
          </a:p>
          <a:p>
            <a:pPr marL="1073150" indent="-536575"/>
            <a:r>
              <a:rPr lang="en-AU" sz="4000" dirty="0"/>
              <a:t>equipment needed for the recipe</a:t>
            </a:r>
          </a:p>
          <a:p>
            <a:pPr marL="1073150" indent="-536575"/>
            <a:r>
              <a:rPr lang="en-AU" sz="4000" dirty="0"/>
              <a:t>how one of the ingredients are </a:t>
            </a:r>
            <a:br>
              <a:rPr lang="en-AU" sz="4000" dirty="0"/>
            </a:br>
            <a:r>
              <a:rPr lang="en-AU" sz="4000" dirty="0"/>
              <a:t>produced.</a:t>
            </a:r>
          </a:p>
        </p:txBody>
      </p:sp>
    </p:spTree>
    <p:extLst>
      <p:ext uri="{BB962C8B-B14F-4D97-AF65-F5344CB8AC3E}">
        <p14:creationId xmlns:p14="http://schemas.microsoft.com/office/powerpoint/2010/main" val="40147844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5137C-3452-56AB-F184-1DA325B124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B07FA7-2774-192C-8366-8527FBACD4E0}"/>
              </a:ext>
            </a:extLst>
          </p:cNvPr>
          <p:cNvSpPr>
            <a:spLocks noGrp="1"/>
          </p:cNvSpPr>
          <p:nvPr>
            <p:ph type="title"/>
          </p:nvPr>
        </p:nvSpPr>
        <p:spPr/>
        <p:txBody>
          <a:bodyPr/>
          <a:lstStyle/>
          <a:p>
            <a:r>
              <a:rPr lang="en-AU" dirty="0"/>
              <a:t>Lesson 8</a:t>
            </a:r>
          </a:p>
        </p:txBody>
      </p:sp>
    </p:spTree>
    <p:extLst>
      <p:ext uri="{BB962C8B-B14F-4D97-AF65-F5344CB8AC3E}">
        <p14:creationId xmlns:p14="http://schemas.microsoft.com/office/powerpoint/2010/main" val="5368429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FE804-5646-C631-06BE-226C97E8698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B40800-0C49-A0E7-1F11-10D6021FC5FE}"/>
              </a:ext>
            </a:extLst>
          </p:cNvPr>
          <p:cNvSpPr>
            <a:spLocks noGrp="1"/>
          </p:cNvSpPr>
          <p:nvPr>
            <p:ph idx="10"/>
          </p:nvPr>
        </p:nvSpPr>
        <p:spPr>
          <a:xfrm>
            <a:off x="838200" y="2073796"/>
            <a:ext cx="10515600" cy="2252544"/>
          </a:xfrm>
        </p:spPr>
        <p:txBody>
          <a:bodyPr>
            <a:noAutofit/>
          </a:bodyPr>
          <a:lstStyle/>
          <a:p>
            <a:pPr>
              <a:lnSpc>
                <a:spcPct val="110000"/>
              </a:lnSpc>
            </a:pPr>
            <a:r>
              <a:rPr lang="en-AU" b="1" dirty="0"/>
              <a:t>Learning intention: </a:t>
            </a:r>
            <a:r>
              <a:rPr lang="en-GB" dirty="0"/>
              <a:t>To make a healthy lunch item that could be sold in a canteen</a:t>
            </a:r>
            <a:r>
              <a:rPr lang="en-AU" dirty="0"/>
              <a:t>.</a:t>
            </a:r>
            <a:endParaRPr lang="en-AU" b="1" dirty="0"/>
          </a:p>
        </p:txBody>
      </p:sp>
    </p:spTree>
    <p:extLst>
      <p:ext uri="{BB962C8B-B14F-4D97-AF65-F5344CB8AC3E}">
        <p14:creationId xmlns:p14="http://schemas.microsoft.com/office/powerpoint/2010/main" val="2057110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C4085B-54BE-8BE8-1067-4C98287BB6A5}"/>
              </a:ext>
            </a:extLst>
          </p:cNvPr>
          <p:cNvSpPr txBox="1"/>
          <p:nvPr/>
        </p:nvSpPr>
        <p:spPr>
          <a:xfrm>
            <a:off x="1019683" y="727217"/>
            <a:ext cx="9375819" cy="5611601"/>
          </a:xfrm>
          <a:prstGeom prst="rect">
            <a:avLst/>
          </a:prstGeom>
          <a:noFill/>
        </p:spPr>
        <p:txBody>
          <a:bodyPr wrap="square" rtlCol="0">
            <a:spAutoFit/>
          </a:bodyPr>
          <a:lstStyle/>
          <a:p>
            <a:r>
              <a:rPr lang="en-GB" sz="4000" b="1" kern="100" dirty="0">
                <a:effectLst/>
                <a:latin typeface="Arial" panose="020B0604020202020204" pitchFamily="34" charset="0"/>
                <a:ea typeface="Aptos" panose="020B0004020202020204" pitchFamily="34" charset="0"/>
                <a:cs typeface="Times New Roman" panose="02020603050405020304" pitchFamily="18" charset="0"/>
              </a:rPr>
              <a:t>Suggestions</a:t>
            </a:r>
          </a:p>
          <a:p>
            <a:pPr marL="285750" indent="-285750">
              <a:buFont typeface="Arial" panose="020B0604020202020204" pitchFamily="34" charset="0"/>
              <a:buChar char="•"/>
            </a:pPr>
            <a:endParaRPr lang="en-GB" kern="100" dirty="0">
              <a:effectLst/>
              <a:latin typeface="Arial" panose="020B0604020202020204" pitchFamily="34" charset="0"/>
              <a:ea typeface="Aptos" panose="020B0004020202020204" pitchFamily="34" charset="0"/>
              <a:cs typeface="Times New Roman" panose="02020603050405020304" pitchFamily="18" charset="0"/>
            </a:endParaRPr>
          </a:p>
          <a:p>
            <a:pPr marL="457200" lvl="0" indent="-457200">
              <a:lnSpc>
                <a:spcPct val="107000"/>
              </a:lnSpc>
              <a:spcBef>
                <a:spcPts val="50"/>
              </a:spcBef>
              <a:buFont typeface="Arial" panose="020B0604020202020204" pitchFamily="34" charset="0"/>
              <a:buChar char="•"/>
            </a:pPr>
            <a:r>
              <a:rPr lang="en-GB" sz="4000" kern="100" dirty="0">
                <a:effectLst/>
                <a:latin typeface="Arial" panose="020B0604020202020204" pitchFamily="34" charset="0"/>
                <a:ea typeface="Aptos" panose="020B0004020202020204" pitchFamily="34" charset="0"/>
                <a:cs typeface="Times New Roman" panose="02020603050405020304" pitchFamily="18" charset="0"/>
              </a:rPr>
              <a:t>Sandwiches with different fillings</a:t>
            </a:r>
            <a:endParaRPr lang="en-AU" sz="4000" kern="100" dirty="0">
              <a:latin typeface="Arial" panose="020B0604020202020204" pitchFamily="34" charset="0"/>
              <a:ea typeface="Aptos" panose="020B0004020202020204" pitchFamily="34" charset="0"/>
              <a:cs typeface="Times New Roman" panose="02020603050405020304" pitchFamily="18" charset="0"/>
            </a:endParaRPr>
          </a:p>
          <a:p>
            <a:pPr marL="457200" lvl="0" indent="-457200">
              <a:lnSpc>
                <a:spcPct val="107000"/>
              </a:lnSpc>
              <a:spcBef>
                <a:spcPts val="50"/>
              </a:spcBef>
              <a:buFont typeface="Arial" panose="020B0604020202020204" pitchFamily="34" charset="0"/>
              <a:buChar char="•"/>
            </a:pPr>
            <a:r>
              <a:rPr lang="en-GB" sz="4000" kern="100" dirty="0">
                <a:effectLst/>
                <a:latin typeface="Arial" panose="020B0604020202020204" pitchFamily="34" charset="0"/>
                <a:ea typeface="Aptos" panose="020B0004020202020204" pitchFamily="34" charset="0"/>
                <a:cs typeface="Times New Roman" panose="02020603050405020304" pitchFamily="18" charset="0"/>
              </a:rPr>
              <a:t>Chicken and salad</a:t>
            </a:r>
            <a:endParaRPr lang="en-AU" sz="4000" kern="100" dirty="0">
              <a:latin typeface="Arial" panose="020B0604020202020204" pitchFamily="34" charset="0"/>
              <a:ea typeface="Aptos" panose="020B0004020202020204" pitchFamily="34" charset="0"/>
              <a:cs typeface="Times New Roman" panose="02020603050405020304" pitchFamily="18" charset="0"/>
            </a:endParaRPr>
          </a:p>
          <a:p>
            <a:pPr marL="457200" lvl="0" indent="-457200">
              <a:lnSpc>
                <a:spcPct val="107000"/>
              </a:lnSpc>
              <a:spcBef>
                <a:spcPts val="50"/>
              </a:spcBef>
              <a:buFont typeface="Arial" panose="020B0604020202020204" pitchFamily="34" charset="0"/>
              <a:buChar char="•"/>
            </a:pPr>
            <a:r>
              <a:rPr lang="en-AU" sz="4000" kern="100" dirty="0">
                <a:latin typeface="Arial" panose="020B0604020202020204" pitchFamily="34" charset="0"/>
                <a:ea typeface="Aptos" panose="020B0004020202020204" pitchFamily="34" charset="0"/>
                <a:cs typeface="Times New Roman" panose="02020603050405020304" pitchFamily="18" charset="0"/>
              </a:rPr>
              <a:t>Green salad with a protein (tuna, pre-cooked chicken)</a:t>
            </a:r>
          </a:p>
          <a:p>
            <a:pPr marL="457200" lvl="0" indent="-457200">
              <a:lnSpc>
                <a:spcPct val="107000"/>
              </a:lnSpc>
              <a:spcBef>
                <a:spcPts val="50"/>
              </a:spcBef>
              <a:buFont typeface="Arial" panose="020B0604020202020204" pitchFamily="34" charset="0"/>
              <a:buChar char="•"/>
            </a:pPr>
            <a:r>
              <a:rPr lang="en-AU" sz="4000" kern="100" dirty="0">
                <a:latin typeface="Arial" panose="020B0604020202020204" pitchFamily="34" charset="0"/>
                <a:ea typeface="Aptos" panose="020B0004020202020204" pitchFamily="34" charset="0"/>
                <a:cs typeface="Times New Roman" panose="02020603050405020304" pitchFamily="18" charset="0"/>
              </a:rPr>
              <a:t>Fruit salad and yoghurt</a:t>
            </a:r>
          </a:p>
          <a:p>
            <a:pPr marL="457200" lvl="0" indent="-457200">
              <a:lnSpc>
                <a:spcPct val="107000"/>
              </a:lnSpc>
              <a:spcBef>
                <a:spcPts val="50"/>
              </a:spcBef>
              <a:buFont typeface="Arial" panose="020B0604020202020204" pitchFamily="34" charset="0"/>
              <a:buChar char="•"/>
            </a:pPr>
            <a:r>
              <a:rPr lang="en-AU" sz="4000" kern="100" dirty="0">
                <a:latin typeface="Arial" panose="020B0604020202020204" pitchFamily="34" charset="0"/>
                <a:ea typeface="Aptos" panose="020B0004020202020204" pitchFamily="34" charset="0"/>
                <a:cs typeface="Times New Roman" panose="02020603050405020304" pitchFamily="18" charset="0"/>
              </a:rPr>
              <a:t>Fried rice (using pre-cooked ingredients)</a:t>
            </a:r>
          </a:p>
        </p:txBody>
      </p:sp>
    </p:spTree>
    <p:extLst>
      <p:ext uri="{BB962C8B-B14F-4D97-AF65-F5344CB8AC3E}">
        <p14:creationId xmlns:p14="http://schemas.microsoft.com/office/powerpoint/2010/main" val="22384481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EDD2B-E00B-0C44-C2E1-FBD842167D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FE8C7-B285-9E73-88A6-32465BC37F93}"/>
              </a:ext>
            </a:extLst>
          </p:cNvPr>
          <p:cNvSpPr>
            <a:spLocks noGrp="1"/>
          </p:cNvSpPr>
          <p:nvPr>
            <p:ph type="title"/>
          </p:nvPr>
        </p:nvSpPr>
        <p:spPr/>
        <p:txBody>
          <a:bodyPr/>
          <a:lstStyle/>
          <a:p>
            <a:r>
              <a:rPr lang="en-AU" dirty="0"/>
              <a:t>Lesson 9</a:t>
            </a:r>
          </a:p>
        </p:txBody>
      </p:sp>
    </p:spTree>
    <p:extLst>
      <p:ext uri="{BB962C8B-B14F-4D97-AF65-F5344CB8AC3E}">
        <p14:creationId xmlns:p14="http://schemas.microsoft.com/office/powerpoint/2010/main" val="238399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75D293C-0641-A74A-1FC9-49665BC4E90D}"/>
              </a:ext>
            </a:extLst>
          </p:cNvPr>
          <p:cNvSpPr/>
          <p:nvPr/>
        </p:nvSpPr>
        <p:spPr>
          <a:xfrm>
            <a:off x="3541486" y="711199"/>
            <a:ext cx="4702628" cy="972457"/>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3600" dirty="0">
                <a:latin typeface="Arial" panose="020B0604020202020204" pitchFamily="34" charset="0"/>
                <a:cs typeface="Arial" panose="020B0604020202020204" pitchFamily="34" charset="0"/>
              </a:rPr>
              <a:t>Food from plants</a:t>
            </a:r>
          </a:p>
        </p:txBody>
      </p:sp>
      <p:sp>
        <p:nvSpPr>
          <p:cNvPr id="4" name="Rectangle: Rounded Corners 3">
            <a:extLst>
              <a:ext uri="{FF2B5EF4-FFF2-40B4-BE49-F238E27FC236}">
                <a16:creationId xmlns:a16="http://schemas.microsoft.com/office/drawing/2014/main" id="{BCA3B929-6DF1-D00A-96FC-3ED7A231BEB6}"/>
              </a:ext>
            </a:extLst>
          </p:cNvPr>
          <p:cNvSpPr/>
          <p:nvPr/>
        </p:nvSpPr>
        <p:spPr>
          <a:xfrm>
            <a:off x="432026" y="4802510"/>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Wheat – used to make flour, bread and breakfast cereals</a:t>
            </a:r>
          </a:p>
        </p:txBody>
      </p:sp>
      <p:sp>
        <p:nvSpPr>
          <p:cNvPr id="5" name="Rectangle: Rounded Corners 4">
            <a:extLst>
              <a:ext uri="{FF2B5EF4-FFF2-40B4-BE49-F238E27FC236}">
                <a16:creationId xmlns:a16="http://schemas.microsoft.com/office/drawing/2014/main" id="{906F26FF-BCBD-35EA-55F1-88285623790A}"/>
              </a:ext>
            </a:extLst>
          </p:cNvPr>
          <p:cNvSpPr/>
          <p:nvPr/>
        </p:nvSpPr>
        <p:spPr>
          <a:xfrm>
            <a:off x="4461943" y="4822483"/>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Fruit</a:t>
            </a:r>
          </a:p>
        </p:txBody>
      </p:sp>
      <p:sp>
        <p:nvSpPr>
          <p:cNvPr id="6" name="Rectangle: Rounded Corners 5">
            <a:extLst>
              <a:ext uri="{FF2B5EF4-FFF2-40B4-BE49-F238E27FC236}">
                <a16:creationId xmlns:a16="http://schemas.microsoft.com/office/drawing/2014/main" id="{DF77439A-D85F-C512-5500-587827C070F6}"/>
              </a:ext>
            </a:extLst>
          </p:cNvPr>
          <p:cNvSpPr/>
          <p:nvPr/>
        </p:nvSpPr>
        <p:spPr>
          <a:xfrm>
            <a:off x="8376640" y="4827064"/>
            <a:ext cx="3141180" cy="845344"/>
          </a:xfrm>
          <a:prstGeom prst="roundRect">
            <a:avLst/>
          </a:prstGeom>
          <a:solidFill>
            <a:srgbClr val="F0AB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latin typeface="Arial" panose="020B0604020202020204" pitchFamily="34" charset="0"/>
                <a:cs typeface="Arial" panose="020B0604020202020204" pitchFamily="34" charset="0"/>
              </a:rPr>
              <a:t>Vegetables</a:t>
            </a:r>
          </a:p>
        </p:txBody>
      </p:sp>
      <p:pic>
        <p:nvPicPr>
          <p:cNvPr id="8" name="Picture 7">
            <a:extLst>
              <a:ext uri="{FF2B5EF4-FFF2-40B4-BE49-F238E27FC236}">
                <a16:creationId xmlns:a16="http://schemas.microsoft.com/office/drawing/2014/main" id="{CD804A2B-E414-3FD4-C2A5-A03204A31E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026" y="2422124"/>
            <a:ext cx="3141180" cy="2013751"/>
          </a:xfrm>
          <a:prstGeom prst="rect">
            <a:avLst/>
          </a:prstGeom>
        </p:spPr>
      </p:pic>
      <p:pic>
        <p:nvPicPr>
          <p:cNvPr id="12" name="Picture 11">
            <a:extLst>
              <a:ext uri="{FF2B5EF4-FFF2-40B4-BE49-F238E27FC236}">
                <a16:creationId xmlns:a16="http://schemas.microsoft.com/office/drawing/2014/main" id="{74759C01-4430-FCF2-1AD2-8D8A8AA9F6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1943" y="2360463"/>
            <a:ext cx="3139636" cy="2075412"/>
          </a:xfrm>
          <a:prstGeom prst="rect">
            <a:avLst/>
          </a:prstGeom>
        </p:spPr>
      </p:pic>
      <p:pic>
        <p:nvPicPr>
          <p:cNvPr id="14" name="Picture 13">
            <a:extLst>
              <a:ext uri="{FF2B5EF4-FFF2-40B4-BE49-F238E27FC236}">
                <a16:creationId xmlns:a16="http://schemas.microsoft.com/office/drawing/2014/main" id="{3BCC97E2-30D8-EDFF-9354-E067305A19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76640" y="2422124"/>
            <a:ext cx="3066394" cy="2013751"/>
          </a:xfrm>
          <a:prstGeom prst="rect">
            <a:avLst/>
          </a:prstGeom>
        </p:spPr>
      </p:pic>
    </p:spTree>
    <p:extLst>
      <p:ext uri="{BB962C8B-B14F-4D97-AF65-F5344CB8AC3E}">
        <p14:creationId xmlns:p14="http://schemas.microsoft.com/office/powerpoint/2010/main" val="2495499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B8C53-2B3B-8A13-96A9-58289B1E4F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AAC4E0-37BB-5A61-398E-2959C7060EB3}"/>
              </a:ext>
            </a:extLst>
          </p:cNvPr>
          <p:cNvSpPr>
            <a:spLocks noGrp="1"/>
          </p:cNvSpPr>
          <p:nvPr>
            <p:ph idx="10"/>
          </p:nvPr>
        </p:nvSpPr>
        <p:spPr>
          <a:xfrm>
            <a:off x="838200" y="2073796"/>
            <a:ext cx="10515600" cy="1968117"/>
          </a:xfrm>
        </p:spPr>
        <p:txBody>
          <a:bodyPr>
            <a:normAutofit/>
          </a:bodyPr>
          <a:lstStyle/>
          <a:p>
            <a:r>
              <a:rPr lang="en-AU" b="1" dirty="0"/>
              <a:t>Learning intention: </a:t>
            </a:r>
            <a:r>
              <a:rPr lang="en-GB" dirty="0"/>
              <a:t>To design a healthy meal for your school canteen</a:t>
            </a:r>
            <a:r>
              <a:rPr lang="en-AU" dirty="0"/>
              <a:t>.</a:t>
            </a:r>
            <a:endParaRPr lang="en-AU" b="1" dirty="0"/>
          </a:p>
        </p:txBody>
      </p:sp>
    </p:spTree>
    <p:extLst>
      <p:ext uri="{BB962C8B-B14F-4D97-AF65-F5344CB8AC3E}">
        <p14:creationId xmlns:p14="http://schemas.microsoft.com/office/powerpoint/2010/main" val="24296786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DDF1-18EF-E2FD-4A5F-E8DD1735942D}"/>
              </a:ext>
            </a:extLst>
          </p:cNvPr>
          <p:cNvSpPr>
            <a:spLocks noGrp="1"/>
          </p:cNvSpPr>
          <p:nvPr>
            <p:ph idx="1"/>
          </p:nvPr>
        </p:nvSpPr>
        <p:spPr>
          <a:xfrm>
            <a:off x="838200" y="742123"/>
            <a:ext cx="10515600" cy="5446642"/>
          </a:xfrm>
        </p:spPr>
        <p:txBody>
          <a:bodyPr>
            <a:normAutofit/>
          </a:bodyPr>
          <a:lstStyle/>
          <a:p>
            <a:pPr marL="0" indent="0">
              <a:buNone/>
            </a:pPr>
            <a:r>
              <a:rPr lang="en-AU" b="1" dirty="0"/>
              <a:t>Task</a:t>
            </a:r>
          </a:p>
          <a:p>
            <a:pPr marL="0" indent="0">
              <a:buNone/>
            </a:pPr>
            <a:endParaRPr lang="en-AU" sz="2200" b="1" dirty="0"/>
          </a:p>
          <a:p>
            <a:pPr marL="0" indent="0">
              <a:buNone/>
            </a:pPr>
            <a:r>
              <a:rPr lang="en-US" dirty="0"/>
              <a:t>To design a healthy meal for your school canteen (lunch item). Describe what makes this meal a healthy lunch item.</a:t>
            </a:r>
            <a:endParaRPr lang="en-AU" dirty="0">
              <a:ea typeface="Aptos" panose="020B0004020202020204" pitchFamily="34" charset="0"/>
            </a:endParaRPr>
          </a:p>
        </p:txBody>
      </p:sp>
    </p:spTree>
    <p:extLst>
      <p:ext uri="{BB962C8B-B14F-4D97-AF65-F5344CB8AC3E}">
        <p14:creationId xmlns:p14="http://schemas.microsoft.com/office/powerpoint/2010/main" val="22166777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E4E10F-07C9-2682-A2E4-91F9C167F86E}"/>
              </a:ext>
            </a:extLst>
          </p:cNvPr>
          <p:cNvPicPr>
            <a:picLocks noChangeAspect="1"/>
          </p:cNvPicPr>
          <p:nvPr/>
        </p:nvPicPr>
        <p:blipFill>
          <a:blip r:embed="rId2"/>
          <a:stretch>
            <a:fillRect/>
          </a:stretch>
        </p:blipFill>
        <p:spPr>
          <a:xfrm>
            <a:off x="1824680" y="235616"/>
            <a:ext cx="8542640" cy="6386768"/>
          </a:xfrm>
          <a:prstGeom prst="rect">
            <a:avLst/>
          </a:prstGeom>
        </p:spPr>
      </p:pic>
    </p:spTree>
    <p:extLst>
      <p:ext uri="{BB962C8B-B14F-4D97-AF65-F5344CB8AC3E}">
        <p14:creationId xmlns:p14="http://schemas.microsoft.com/office/powerpoint/2010/main" val="35939507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5B201-B2D9-AC14-D6D6-FEEFE1430F2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FC4CD9B-D15C-5D3C-B2C0-980AF8B0A4AC}"/>
              </a:ext>
            </a:extLst>
          </p:cNvPr>
          <p:cNvPicPr>
            <a:picLocks noChangeAspect="1"/>
          </p:cNvPicPr>
          <p:nvPr/>
        </p:nvPicPr>
        <p:blipFill>
          <a:blip r:embed="rId2"/>
          <a:stretch>
            <a:fillRect/>
          </a:stretch>
        </p:blipFill>
        <p:spPr>
          <a:xfrm>
            <a:off x="566770" y="750945"/>
            <a:ext cx="11169457" cy="4448852"/>
          </a:xfrm>
          <a:prstGeom prst="rect">
            <a:avLst/>
          </a:prstGeom>
        </p:spPr>
      </p:pic>
    </p:spTree>
    <p:extLst>
      <p:ext uri="{BB962C8B-B14F-4D97-AF65-F5344CB8AC3E}">
        <p14:creationId xmlns:p14="http://schemas.microsoft.com/office/powerpoint/2010/main" val="3717789568"/>
      </p:ext>
    </p:extLst>
  </p:cSld>
  <p:clrMapOvr>
    <a:masterClrMapping/>
  </p:clrMapOvr>
</p:sld>
</file>

<file path=ppt/theme/theme1.xml><?xml version="1.0" encoding="utf-8"?>
<a:theme xmlns:a="http://schemas.openxmlformats.org/drawingml/2006/main" name="FN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FNRP slide template</Template>
  <TotalTime>593</TotalTime>
  <Words>5242</Words>
  <Application>Microsoft Office PowerPoint</Application>
  <PresentationFormat>Widescreen</PresentationFormat>
  <Paragraphs>638</Paragraphs>
  <Slides>93</Slides>
  <Notes>73</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93</vt:i4>
      </vt:variant>
    </vt:vector>
  </HeadingPairs>
  <TitlesOfParts>
    <vt:vector size="98" baseType="lpstr">
      <vt:lpstr>Aptos</vt:lpstr>
      <vt:lpstr>Aptos Display</vt:lpstr>
      <vt:lpstr>Arial</vt:lpstr>
      <vt:lpstr>Symbol</vt:lpstr>
      <vt:lpstr>FNRP</vt:lpstr>
      <vt:lpstr>Designing food for healthy eating</vt:lpstr>
      <vt:lpstr>Contents</vt:lpstr>
      <vt:lpstr>Lesson 1</vt:lpstr>
      <vt:lpstr>PowerPoint Presentation</vt:lpstr>
      <vt:lpstr>Activity 1: Booklet task</vt:lpstr>
      <vt:lpstr>PowerPoint Presentation</vt:lpstr>
      <vt:lpstr>PowerPoint Presentation</vt:lpstr>
      <vt:lpstr>PowerPoint Presentation</vt:lpstr>
      <vt:lpstr>PowerPoint Presentation</vt:lpstr>
      <vt:lpstr>PowerPoint Presentation</vt:lpstr>
      <vt:lpstr>PowerPoint Presentation</vt:lpstr>
      <vt:lpstr>Food processing</vt:lpstr>
      <vt:lpstr>Milk from the farm to the supermarket</vt:lpstr>
      <vt:lpstr>Bottled milk: farm to supermarket</vt:lpstr>
      <vt:lpstr>Bread: farm to supermarket</vt:lpstr>
      <vt:lpstr>PowerPoint Presentation</vt:lpstr>
      <vt:lpstr>Lesson 2</vt:lpstr>
      <vt:lpstr>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Growing rice in Vietnam</vt:lpstr>
      <vt:lpstr>Rearing meat in Australia</vt:lpstr>
      <vt:lpstr>Activity 1: Booklet task</vt:lpstr>
      <vt:lpstr>Lesson 3</vt:lpstr>
      <vt:lpstr>Review</vt:lpstr>
      <vt:lpstr>PowerPoint Presentation</vt:lpstr>
      <vt:lpstr>PowerPoint Presentation</vt:lpstr>
      <vt:lpstr>PowerPoint Presentation</vt:lpstr>
      <vt:lpstr>PowerPoint Presentation</vt:lpstr>
      <vt:lpstr>PowerPoint Presentation</vt:lpstr>
      <vt:lpstr>First Nations Australians: More than hunter gatherers</vt:lpstr>
      <vt:lpstr>Activity 1: Booklet task</vt:lpstr>
      <vt:lpstr>Lesson 4</vt:lpstr>
      <vt:lpstr>Review</vt:lpstr>
      <vt:lpstr>PowerPoint Presentation</vt:lpstr>
      <vt:lpstr>PowerPoint Presentation</vt:lpstr>
      <vt:lpstr>PowerPoint Presentation</vt:lpstr>
      <vt:lpstr>Food processing: making baked beans</vt:lpstr>
      <vt:lpstr>Activity 1: Booklet task</vt:lpstr>
      <vt:lpstr>Lesson 5</vt:lpstr>
      <vt:lpstr>Review</vt:lpstr>
      <vt:lpstr>PowerPoint Presentation</vt:lpstr>
      <vt:lpstr>PowerPoint Presentation</vt:lpstr>
      <vt:lpstr>The Australian Guide to Healthy Eating</vt:lpstr>
      <vt:lpstr>Overview of the AGHE</vt:lpstr>
      <vt:lpstr>Grain foods</vt:lpstr>
      <vt:lpstr>Vegetables</vt:lpstr>
      <vt:lpstr>Fruit</vt:lpstr>
      <vt:lpstr>Why grain foods, vegetables and fruit are important</vt:lpstr>
      <vt:lpstr>Dairy and alternatives</vt:lpstr>
      <vt:lpstr>Why dairy and alternative foods are important</vt:lpstr>
      <vt:lpstr>Meat and alternatives</vt:lpstr>
      <vt:lpstr>Why meat and alternative foods are important</vt:lpstr>
      <vt:lpstr>‘Sometimes' foods</vt:lpstr>
      <vt:lpstr>Activity 1: Booklet task</vt:lpstr>
      <vt:lpstr>Lesson 6</vt:lpstr>
      <vt:lpstr>Review</vt:lpstr>
      <vt:lpstr>PowerPoint Presentation</vt:lpstr>
      <vt:lpstr>Answer: Why are grain foods, vegetables and fruit important?</vt:lpstr>
      <vt:lpstr>PowerPoint Presentation</vt:lpstr>
      <vt:lpstr>Answer: Why are dairy and alternative foods important?</vt:lpstr>
      <vt:lpstr>PowerPoint Presentation</vt:lpstr>
      <vt:lpstr>Answer: Why are meat and alternative foods important?</vt:lpstr>
      <vt:lpstr>PowerPoint Presentation</vt:lpstr>
      <vt:lpstr>School canteen menus</vt:lpstr>
      <vt:lpstr>School canteen menus</vt:lpstr>
      <vt:lpstr>PowerPoint Presentation</vt:lpstr>
      <vt:lpstr>PowerPoint Presentation</vt:lpstr>
      <vt:lpstr>Activity 1: Booklet task</vt:lpstr>
      <vt:lpstr>Lesson 7</vt:lpstr>
      <vt:lpstr>Review</vt:lpstr>
      <vt:lpstr>PowerPoint Presentation</vt:lpstr>
      <vt:lpstr>PowerPoint Presentation</vt:lpstr>
      <vt:lpstr>PowerPoint Presentation</vt:lpstr>
      <vt:lpstr>PowerPoint Presentation</vt:lpstr>
      <vt:lpstr>PowerPoint Presentation</vt:lpstr>
      <vt:lpstr>Case study review</vt:lpstr>
      <vt:lpstr>Healthy menu example</vt:lpstr>
      <vt:lpstr>Canteen meal ideas</vt:lpstr>
      <vt:lpstr>Activity 1: Booklet task</vt:lpstr>
      <vt:lpstr>Lesson 8</vt:lpstr>
      <vt:lpstr>PowerPoint Presentation</vt:lpstr>
      <vt:lpstr>PowerPoint Presentation</vt:lpstr>
      <vt:lpstr>Lesson 9</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Editor</dc:creator>
  <cp:lastModifiedBy>Editor</cp:lastModifiedBy>
  <cp:revision>1</cp:revision>
  <dcterms:created xsi:type="dcterms:W3CDTF">2025-08-29T00:11:27Z</dcterms:created>
  <dcterms:modified xsi:type="dcterms:W3CDTF">2025-11-11T00:42:47Z</dcterms:modified>
</cp:coreProperties>
</file>