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7" r:id="rId2"/>
    <p:sldId id="258" r:id="rId3"/>
    <p:sldId id="259" r:id="rId4"/>
    <p:sldId id="262" r:id="rId5"/>
    <p:sldId id="263" r:id="rId6"/>
    <p:sldId id="442" r:id="rId7"/>
    <p:sldId id="264" r:id="rId8"/>
    <p:sldId id="439" r:id="rId9"/>
    <p:sldId id="437" r:id="rId10"/>
    <p:sldId id="438" r:id="rId11"/>
    <p:sldId id="266" r:id="rId12"/>
    <p:sldId id="267" r:id="rId13"/>
    <p:sldId id="268" r:id="rId14"/>
    <p:sldId id="269" r:id="rId15"/>
    <p:sldId id="270" r:id="rId16"/>
    <p:sldId id="271" r:id="rId17"/>
    <p:sldId id="287" r:id="rId18"/>
    <p:sldId id="345" r:id="rId19"/>
    <p:sldId id="309" r:id="rId20"/>
    <p:sldId id="307" r:id="rId21"/>
    <p:sldId id="308" r:id="rId22"/>
    <p:sldId id="311" r:id="rId23"/>
    <p:sldId id="310" r:id="rId24"/>
    <p:sldId id="312" r:id="rId25"/>
    <p:sldId id="440" r:id="rId26"/>
    <p:sldId id="441" r:id="rId27"/>
    <p:sldId id="279" r:id="rId28"/>
    <p:sldId id="280" r:id="rId29"/>
    <p:sldId id="339" r:id="rId30"/>
    <p:sldId id="340" r:id="rId31"/>
    <p:sldId id="341" r:id="rId32"/>
    <p:sldId id="342" r:id="rId33"/>
    <p:sldId id="443" r:id="rId34"/>
    <p:sldId id="444" r:id="rId35"/>
    <p:sldId id="445" r:id="rId36"/>
    <p:sldId id="447" r:id="rId37"/>
    <p:sldId id="446"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63" r:id="rId54"/>
    <p:sldId id="464" r:id="rId55"/>
    <p:sldId id="465" r:id="rId56"/>
    <p:sldId id="466" r:id="rId57"/>
    <p:sldId id="467" r:id="rId58"/>
    <p:sldId id="468" r:id="rId59"/>
    <p:sldId id="469" r:id="rId60"/>
    <p:sldId id="470" r:id="rId61"/>
    <p:sldId id="471" r:id="rId62"/>
    <p:sldId id="472" r:id="rId63"/>
    <p:sldId id="473" r:id="rId64"/>
    <p:sldId id="474" r:id="rId65"/>
    <p:sldId id="475" r:id="rId66"/>
    <p:sldId id="476" r:id="rId67"/>
    <p:sldId id="477" r:id="rId68"/>
    <p:sldId id="478" r:id="rId69"/>
    <p:sldId id="479" r:id="rId70"/>
    <p:sldId id="48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DA871-BB63-4C1D-989E-E28AC77B936E}" v="20" dt="2025-11-10T23:08:20.673"/>
    <p1510:client id="{800847B6-284D-4931-8817-B1DDA7B142C2}" v="1" dt="2025-11-10T23:54:4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56" autoAdjust="0"/>
  </p:normalViewPr>
  <p:slideViewPr>
    <p:cSldViewPr snapToGrid="0">
      <p:cViewPr varScale="1">
        <p:scale>
          <a:sx n="81" d="100"/>
          <a:sy n="81" d="100"/>
        </p:scale>
        <p:origin x="166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 Craig" userId="b403983d7592b689" providerId="LiveId" clId="{B3B75DA0-8123-49D9-A973-119B14C712D1}"/>
    <pc:docChg chg="custSel addSld modSld">
      <pc:chgData name="Peta Craig" userId="b403983d7592b689" providerId="LiveId" clId="{B3B75DA0-8123-49D9-A973-119B14C712D1}" dt="2025-11-10T23:08:20.205" v="245" actId="20577"/>
      <pc:docMkLst>
        <pc:docMk/>
      </pc:docMkLst>
      <pc:sldChg chg="modNotesTx">
        <pc:chgData name="Peta Craig" userId="b403983d7592b689" providerId="LiveId" clId="{B3B75DA0-8123-49D9-A973-119B14C712D1}" dt="2025-11-10T23:04:06.495" v="171" actId="6549"/>
        <pc:sldMkLst>
          <pc:docMk/>
          <pc:sldMk cId="258909813" sldId="263"/>
        </pc:sldMkLst>
      </pc:sldChg>
      <pc:sldChg chg="modNotesTx">
        <pc:chgData name="Peta Craig" userId="b403983d7592b689" providerId="LiveId" clId="{B3B75DA0-8123-49D9-A973-119B14C712D1}" dt="2025-11-10T23:04:34.658" v="174" actId="20577"/>
        <pc:sldMkLst>
          <pc:docMk/>
          <pc:sldMk cId="4240081789" sldId="266"/>
        </pc:sldMkLst>
      </pc:sldChg>
      <pc:sldChg chg="modNotesTx">
        <pc:chgData name="Peta Craig" userId="b403983d7592b689" providerId="LiveId" clId="{B3B75DA0-8123-49D9-A973-119B14C712D1}" dt="2025-11-10T23:04:42.814" v="175" actId="20577"/>
        <pc:sldMkLst>
          <pc:docMk/>
          <pc:sldMk cId="3939197884" sldId="268"/>
        </pc:sldMkLst>
      </pc:sldChg>
      <pc:sldChg chg="modNotesTx">
        <pc:chgData name="Peta Craig" userId="b403983d7592b689" providerId="LiveId" clId="{B3B75DA0-8123-49D9-A973-119B14C712D1}" dt="2025-11-10T23:04:51.815" v="176" actId="20577"/>
        <pc:sldMkLst>
          <pc:docMk/>
          <pc:sldMk cId="1819295951" sldId="270"/>
        </pc:sldMkLst>
      </pc:sldChg>
      <pc:sldChg chg="modNotesTx">
        <pc:chgData name="Peta Craig" userId="b403983d7592b689" providerId="LiveId" clId="{B3B75DA0-8123-49D9-A973-119B14C712D1}" dt="2025-11-10T23:05:00.367" v="177" actId="20577"/>
        <pc:sldMkLst>
          <pc:docMk/>
          <pc:sldMk cId="1709906571" sldId="287"/>
        </pc:sldMkLst>
      </pc:sldChg>
      <pc:sldChg chg="modNotesTx">
        <pc:chgData name="Peta Craig" userId="b403983d7592b689" providerId="LiveId" clId="{B3B75DA0-8123-49D9-A973-119B14C712D1}" dt="2025-11-10T23:05:13.572" v="183" actId="5793"/>
        <pc:sldMkLst>
          <pc:docMk/>
          <pc:sldMk cId="2713051954" sldId="307"/>
        </pc:sldMkLst>
      </pc:sldChg>
      <pc:sldChg chg="modNotesTx">
        <pc:chgData name="Peta Craig" userId="b403983d7592b689" providerId="LiveId" clId="{B3B75DA0-8123-49D9-A973-119B14C712D1}" dt="2025-11-10T23:05:27.141" v="185" actId="255"/>
        <pc:sldMkLst>
          <pc:docMk/>
          <pc:sldMk cId="354432096" sldId="308"/>
        </pc:sldMkLst>
      </pc:sldChg>
      <pc:sldChg chg="modNotesTx">
        <pc:chgData name="Peta Craig" userId="b403983d7592b689" providerId="LiveId" clId="{B3B75DA0-8123-49D9-A973-119B14C712D1}" dt="2025-11-10T23:05:07.153" v="180" actId="5793"/>
        <pc:sldMkLst>
          <pc:docMk/>
          <pc:sldMk cId="3770829795" sldId="309"/>
        </pc:sldMkLst>
      </pc:sldChg>
      <pc:sldChg chg="modNotesTx">
        <pc:chgData name="Peta Craig" userId="b403983d7592b689" providerId="LiveId" clId="{B3B75DA0-8123-49D9-A973-119B14C712D1}" dt="2025-11-10T23:05:39.118" v="191" actId="5793"/>
        <pc:sldMkLst>
          <pc:docMk/>
          <pc:sldMk cId="3599987350" sldId="310"/>
        </pc:sldMkLst>
      </pc:sldChg>
      <pc:sldChg chg="modNotesTx">
        <pc:chgData name="Peta Craig" userId="b403983d7592b689" providerId="LiveId" clId="{B3B75DA0-8123-49D9-A973-119B14C712D1}" dt="2025-11-10T23:05:31.998" v="188" actId="5793"/>
        <pc:sldMkLst>
          <pc:docMk/>
          <pc:sldMk cId="505504887" sldId="311"/>
        </pc:sldMkLst>
      </pc:sldChg>
      <pc:sldChg chg="modNotesTx">
        <pc:chgData name="Peta Craig" userId="b403983d7592b689" providerId="LiveId" clId="{B3B75DA0-8123-49D9-A973-119B14C712D1}" dt="2025-11-10T23:05:51.231" v="192" actId="20577"/>
        <pc:sldMkLst>
          <pc:docMk/>
          <pc:sldMk cId="425409552" sldId="312"/>
        </pc:sldMkLst>
      </pc:sldChg>
      <pc:sldChg chg="modNotesTx">
        <pc:chgData name="Peta Craig" userId="b403983d7592b689" providerId="LiveId" clId="{B3B75DA0-8123-49D9-A973-119B14C712D1}" dt="2025-11-10T23:04:18.915" v="172" actId="20577"/>
        <pc:sldMkLst>
          <pc:docMk/>
          <pc:sldMk cId="2993294294" sldId="437"/>
        </pc:sldMkLst>
      </pc:sldChg>
      <pc:sldChg chg="modNotesTx">
        <pc:chgData name="Peta Craig" userId="b403983d7592b689" providerId="LiveId" clId="{B3B75DA0-8123-49D9-A973-119B14C712D1}" dt="2025-11-10T23:04:25.871" v="173" actId="20577"/>
        <pc:sldMkLst>
          <pc:docMk/>
          <pc:sldMk cId="1466090479" sldId="438"/>
        </pc:sldMkLst>
      </pc:sldChg>
      <pc:sldChg chg="modNotesTx">
        <pc:chgData name="Peta Craig" userId="b403983d7592b689" providerId="LiveId" clId="{B3B75DA0-8123-49D9-A973-119B14C712D1}" dt="2025-11-10T23:06:19.690" v="236" actId="20577"/>
        <pc:sldMkLst>
          <pc:docMk/>
          <pc:sldMk cId="1945810180" sldId="444"/>
        </pc:sldMkLst>
      </pc:sldChg>
      <pc:sldChg chg="modNotesTx">
        <pc:chgData name="Peta Craig" userId="b403983d7592b689" providerId="LiveId" clId="{B3B75DA0-8123-49D9-A973-119B14C712D1}" dt="2025-11-10T23:06:26.370" v="238" actId="20577"/>
        <pc:sldMkLst>
          <pc:docMk/>
          <pc:sldMk cId="764354049" sldId="445"/>
        </pc:sldMkLst>
      </pc:sldChg>
      <pc:sldChg chg="modNotesTx">
        <pc:chgData name="Peta Craig" userId="b403983d7592b689" providerId="LiveId" clId="{B3B75DA0-8123-49D9-A973-119B14C712D1}" dt="2025-11-10T23:06:34.409" v="242" actId="20577"/>
        <pc:sldMkLst>
          <pc:docMk/>
          <pc:sldMk cId="1541354348" sldId="446"/>
        </pc:sldMkLst>
      </pc:sldChg>
      <pc:sldChg chg="modNotesTx">
        <pc:chgData name="Peta Craig" userId="b403983d7592b689" providerId="LiveId" clId="{B3B75DA0-8123-49D9-A973-119B14C712D1}" dt="2025-11-10T23:06:30.855" v="240" actId="20577"/>
        <pc:sldMkLst>
          <pc:docMk/>
          <pc:sldMk cId="479737002" sldId="447"/>
        </pc:sldMkLst>
      </pc:sldChg>
      <pc:sldChg chg="modNotesTx">
        <pc:chgData name="Peta Craig" userId="b403983d7592b689" providerId="LiveId" clId="{B3B75DA0-8123-49D9-A973-119B14C712D1}" dt="2025-11-10T23:07:45.910" v="244" actId="255"/>
        <pc:sldMkLst>
          <pc:docMk/>
          <pc:sldMk cId="340950478" sldId="456"/>
        </pc:sldMkLst>
      </pc:sldChg>
      <pc:sldChg chg="modSp mod">
        <pc:chgData name="Peta Craig" userId="b403983d7592b689" providerId="LiveId" clId="{B3B75DA0-8123-49D9-A973-119B14C712D1}" dt="2025-10-13T23:26:26.691" v="35" actId="20577"/>
        <pc:sldMkLst>
          <pc:docMk/>
          <pc:sldMk cId="213345122" sldId="458"/>
        </pc:sldMkLst>
        <pc:spChg chg="mod">
          <ac:chgData name="Peta Craig" userId="b403983d7592b689" providerId="LiveId" clId="{B3B75DA0-8123-49D9-A973-119B14C712D1}" dt="2025-10-13T23:26:26.691" v="35" actId="20577"/>
          <ac:spMkLst>
            <pc:docMk/>
            <pc:sldMk cId="213345122" sldId="458"/>
            <ac:spMk id="4" creationId="{61E0AD3B-624E-AF1E-B06D-D729A91B2592}"/>
          </ac:spMkLst>
        </pc:spChg>
      </pc:sldChg>
      <pc:sldChg chg="modNotesTx">
        <pc:chgData name="Peta Craig" userId="b403983d7592b689" providerId="LiveId" clId="{B3B75DA0-8123-49D9-A973-119B14C712D1}" dt="2025-11-10T23:07:12.150" v="243" actId="255"/>
        <pc:sldMkLst>
          <pc:docMk/>
          <pc:sldMk cId="2735617900" sldId="464"/>
        </pc:sldMkLst>
      </pc:sldChg>
      <pc:sldChg chg="modNotesTx">
        <pc:chgData name="Peta Craig" userId="b403983d7592b689" providerId="LiveId" clId="{B3B75DA0-8123-49D9-A973-119B14C712D1}" dt="2025-10-13T23:36:04.745" v="81" actId="255"/>
        <pc:sldMkLst>
          <pc:docMk/>
          <pc:sldMk cId="1878505601" sldId="465"/>
        </pc:sldMkLst>
      </pc:sldChg>
      <pc:sldChg chg="modNotesTx">
        <pc:chgData name="Peta Craig" userId="b403983d7592b689" providerId="LiveId" clId="{B3B75DA0-8123-49D9-A973-119B14C712D1}" dt="2025-11-10T23:08:20.205" v="245" actId="20577"/>
        <pc:sldMkLst>
          <pc:docMk/>
          <pc:sldMk cId="4244984944" sldId="468"/>
        </pc:sldMkLst>
      </pc:sldChg>
      <pc:sldChg chg="addSp modSp modAnim">
        <pc:chgData name="Peta Craig" userId="b403983d7592b689" providerId="LiveId" clId="{B3B75DA0-8123-49D9-A973-119B14C712D1}" dt="2025-10-13T23:41:16.643" v="85"/>
        <pc:sldMkLst>
          <pc:docMk/>
          <pc:sldMk cId="4035263155" sldId="472"/>
        </pc:sldMkLst>
        <pc:spChg chg="add mod">
          <ac:chgData name="Peta Craig" userId="b403983d7592b689" providerId="LiveId" clId="{B3B75DA0-8123-49D9-A973-119B14C712D1}" dt="2025-10-13T23:41:16.643" v="85"/>
          <ac:spMkLst>
            <pc:docMk/>
            <pc:sldMk cId="4035263155" sldId="472"/>
            <ac:spMk id="2" creationId="{490B4B4D-A784-1D15-090E-FF2DA94A597A}"/>
          </ac:spMkLst>
        </pc:spChg>
      </pc:sldChg>
      <pc:sldChg chg="addSp modSp mod modAnim">
        <pc:chgData name="Peta Craig" userId="b403983d7592b689" providerId="LiveId" clId="{B3B75DA0-8123-49D9-A973-119B14C712D1}" dt="2025-10-13T23:41:48.415" v="91" actId="14100"/>
        <pc:sldMkLst>
          <pc:docMk/>
          <pc:sldMk cId="574048022" sldId="473"/>
        </pc:sldMkLst>
        <pc:spChg chg="add mod">
          <ac:chgData name="Peta Craig" userId="b403983d7592b689" providerId="LiveId" clId="{B3B75DA0-8123-49D9-A973-119B14C712D1}" dt="2025-10-13T23:41:48.415" v="91" actId="14100"/>
          <ac:spMkLst>
            <pc:docMk/>
            <pc:sldMk cId="574048022" sldId="473"/>
            <ac:spMk id="2" creationId="{8D4EC261-1084-A2F8-0FEA-1DA0C80F4EC9}"/>
          </ac:spMkLst>
        </pc:spChg>
      </pc:sldChg>
      <pc:sldChg chg="addSp modSp mod modAnim">
        <pc:chgData name="Peta Craig" userId="b403983d7592b689" providerId="LiveId" clId="{B3B75DA0-8123-49D9-A973-119B14C712D1}" dt="2025-10-13T23:45:44.193" v="96" actId="14100"/>
        <pc:sldMkLst>
          <pc:docMk/>
          <pc:sldMk cId="1476021618" sldId="474"/>
        </pc:sldMkLst>
        <pc:spChg chg="add mod">
          <ac:chgData name="Peta Craig" userId="b403983d7592b689" providerId="LiveId" clId="{B3B75DA0-8123-49D9-A973-119B14C712D1}" dt="2025-10-13T23:45:44.193" v="96" actId="14100"/>
          <ac:spMkLst>
            <pc:docMk/>
            <pc:sldMk cId="1476021618" sldId="474"/>
            <ac:spMk id="3" creationId="{9B53FE3C-73CA-4D7F-BFE0-56176D2AFC93}"/>
          </ac:spMkLst>
        </pc:spChg>
      </pc:sldChg>
      <pc:sldChg chg="addSp delSp modSp add mod">
        <pc:chgData name="Peta Craig" userId="b403983d7592b689" providerId="LiveId" clId="{B3B75DA0-8123-49D9-A973-119B14C712D1}" dt="2025-10-14T08:05:45.376" v="122" actId="1076"/>
        <pc:sldMkLst>
          <pc:docMk/>
          <pc:sldMk cId="3593950714" sldId="478"/>
        </pc:sldMkLst>
        <pc:picChg chg="add mod">
          <ac:chgData name="Peta Craig" userId="b403983d7592b689" providerId="LiveId" clId="{B3B75DA0-8123-49D9-A973-119B14C712D1}" dt="2025-10-14T08:05:45.376" v="122" actId="1076"/>
          <ac:picMkLst>
            <pc:docMk/>
            <pc:sldMk cId="3593950714" sldId="478"/>
            <ac:picMk id="3" creationId="{7F09F95E-3C8B-3F4D-E972-0BEAECA71E65}"/>
          </ac:picMkLst>
        </pc:picChg>
      </pc:sldChg>
      <pc:sldChg chg="addSp delSp modSp add mod">
        <pc:chgData name="Peta Craig" userId="b403983d7592b689" providerId="LiveId" clId="{B3B75DA0-8123-49D9-A973-119B14C712D1}" dt="2025-10-14T00:11:40.629" v="117" actId="1076"/>
        <pc:sldMkLst>
          <pc:docMk/>
          <pc:sldMk cId="3717789568" sldId="479"/>
        </pc:sldMkLst>
        <pc:picChg chg="add mod">
          <ac:chgData name="Peta Craig" userId="b403983d7592b689" providerId="LiveId" clId="{B3B75DA0-8123-49D9-A973-119B14C712D1}" dt="2025-10-14T00:11:40.629" v="117" actId="1076"/>
          <ac:picMkLst>
            <pc:docMk/>
            <pc:sldMk cId="3717789568" sldId="479"/>
            <ac:picMk id="3" creationId="{D802FA19-734C-B26C-ABE8-2ED84F3D08C8}"/>
          </ac:picMkLst>
        </pc:picChg>
      </pc:sldChg>
      <pc:sldChg chg="addSp delSp modSp add mod">
        <pc:chgData name="Peta Craig" userId="b403983d7592b689" providerId="LiveId" clId="{B3B75DA0-8123-49D9-A973-119B14C712D1}" dt="2025-10-14T00:11:01.463" v="115" actId="1076"/>
        <pc:sldMkLst>
          <pc:docMk/>
          <pc:sldMk cId="3423773468" sldId="480"/>
        </pc:sldMkLst>
        <pc:picChg chg="add mod">
          <ac:chgData name="Peta Craig" userId="b403983d7592b689" providerId="LiveId" clId="{B3B75DA0-8123-49D9-A973-119B14C712D1}" dt="2025-10-14T00:11:01.463" v="115" actId="1076"/>
          <ac:picMkLst>
            <pc:docMk/>
            <pc:sldMk cId="3423773468" sldId="480"/>
            <ac:picMk id="4" creationId="{0709C24B-3F23-C4F1-8699-A9590A92F0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5A417-B4A8-4188-BAB5-1427218DAC27}" type="datetimeFigureOut">
              <a:rPr lang="en-AU" smtClean="0"/>
              <a:t>11/11/2025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77DE6-F4D0-4065-9641-51D0D1F8CEE2}" type="slidenum">
              <a:rPr lang="en-AU" smtClean="0"/>
              <a:t>‹#›</a:t>
            </a:fld>
            <a:endParaRPr lang="en-AU"/>
          </a:p>
        </p:txBody>
      </p:sp>
    </p:spTree>
    <p:extLst>
      <p:ext uri="{BB962C8B-B14F-4D97-AF65-F5344CB8AC3E}">
        <p14:creationId xmlns:p14="http://schemas.microsoft.com/office/powerpoint/2010/main" val="241359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atforhealth.gov.au/food-essentials/how-much-do-we-need-each-day/recommended-number-serves-adul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B77E40-D0E8-4874-BAFC-253CC826BD69}" type="slidenum">
              <a:rPr lang="en-AU" smtClean="0"/>
              <a:t>1</a:t>
            </a:fld>
            <a:endParaRPr lang="en-AU"/>
          </a:p>
        </p:txBody>
      </p:sp>
    </p:spTree>
    <p:extLst>
      <p:ext uri="{BB962C8B-B14F-4D97-AF65-F5344CB8AC3E}">
        <p14:creationId xmlns:p14="http://schemas.microsoft.com/office/powerpoint/2010/main" val="151798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57836-0DA4-CF98-775A-7BD2F2108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6159C-DA1A-5A1F-252D-D6FD14B3B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BA8C2-1B04-6C25-5783-8D52EA4739B0}"/>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complex carbohydrates in these foods are slowly digested, which provides energy over time and helps prevent overeating.</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Carbohydrate provides the best source of energy for the brain. </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Fibre helps us stay fuller for longer, which can help with concentration.</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Fibre is especially useful in keeping the digestive track (including the intestines) healthy and can assist with constipation.</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vast range of vitamins and minerals are important for growth and repair, healthy ageing, and preventing chronic conditions. </a:t>
            </a:r>
          </a:p>
          <a:p>
            <a:pPr marL="181154" indent="-181154">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D9163C1-1200-C9C6-5061-ED4715631C83}"/>
              </a:ext>
            </a:extLst>
          </p:cNvPr>
          <p:cNvSpPr>
            <a:spLocks noGrp="1"/>
          </p:cNvSpPr>
          <p:nvPr>
            <p:ph type="sldNum" sz="quarter" idx="5"/>
          </p:nvPr>
        </p:nvSpPr>
        <p:spPr/>
        <p:txBody>
          <a:bodyPr/>
          <a:lstStyle/>
          <a:p>
            <a:fld id="{E6D7DA54-C4FE-4877-8DF5-AF24F4B46978}" type="slidenum">
              <a:rPr lang="en-AU" smtClean="0"/>
              <a:t>12</a:t>
            </a:fld>
            <a:endParaRPr lang="en-AU"/>
          </a:p>
        </p:txBody>
      </p:sp>
    </p:spTree>
    <p:extLst>
      <p:ext uri="{BB962C8B-B14F-4D97-AF65-F5344CB8AC3E}">
        <p14:creationId xmlns:p14="http://schemas.microsoft.com/office/powerpoint/2010/main" val="302483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7798-161C-7BE7-7D1A-52F7AFAE6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F3B9-60B8-2336-04A6-82AA313C2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CFC42-0697-0C8D-8919-E784282FF72B}"/>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Milks:</a:t>
            </a:r>
            <a:r>
              <a:rPr lang="en-AU" sz="1100" dirty="0">
                <a:latin typeface="Arial" panose="020B0604020202020204" pitchFamily="34" charset="0"/>
                <a:cs typeface="Arial" panose="020B0604020202020204" pitchFamily="34" charset="0"/>
              </a:rPr>
              <a:t> All reduced fat or full cream milks, plain and flavoured, long life milks, powdered milk, evaporated milk, soy beverages (</a:t>
            </a:r>
            <a:r>
              <a:rPr lang="en-AU" sz="1100" b="1" dirty="0">
                <a:latin typeface="Arial" panose="020B0604020202020204" pitchFamily="34" charset="0"/>
                <a:cs typeface="Arial" panose="020B0604020202020204" pitchFamily="34" charset="0"/>
              </a:rPr>
              <a:t>fortified with at least 100mg calcium/100mL</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Yoghurt:</a:t>
            </a:r>
            <a:r>
              <a:rPr lang="en-AU" sz="1100" dirty="0">
                <a:latin typeface="Arial" panose="020B0604020202020204" pitchFamily="34" charset="0"/>
                <a:cs typeface="Arial" panose="020B0604020202020204" pitchFamily="34" charset="0"/>
              </a:rPr>
              <a:t> All yoghurts including reduced fat or full cream, plain and flavoured, soy yoghurt (</a:t>
            </a:r>
            <a:r>
              <a:rPr lang="en-AU" sz="1100" b="1" dirty="0">
                <a:latin typeface="Arial" panose="020B0604020202020204" pitchFamily="34" charset="0"/>
                <a:cs typeface="Arial" panose="020B0604020202020204" pitchFamily="34" charset="0"/>
              </a:rPr>
              <a:t>calcium fortified</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Cheese:</a:t>
            </a:r>
            <a:r>
              <a:rPr lang="en-AU" sz="1100" dirty="0">
                <a:latin typeface="Arial" panose="020B0604020202020204" pitchFamily="34" charset="0"/>
                <a:cs typeface="Arial" panose="020B0604020202020204" pitchFamily="34" charset="0"/>
              </a:rPr>
              <a:t> All hard cheeses, reduced or full fat, for example cheddar, red Leicester, Gloucester, Edam, Gouda Soy cheeses (</a:t>
            </a:r>
            <a:r>
              <a:rPr lang="en-AU" sz="1100" b="1" dirty="0">
                <a:latin typeface="Arial" panose="020B0604020202020204" pitchFamily="34" charset="0"/>
                <a:cs typeface="Arial" panose="020B0604020202020204" pitchFamily="34" charset="0"/>
              </a:rPr>
              <a:t>calcium fortified</a:t>
            </a:r>
            <a:r>
              <a:rPr lang="en-AU" sz="1100" dirty="0">
                <a:latin typeface="Arial" panose="020B0604020202020204" pitchFamily="34" charset="0"/>
                <a:cs typeface="Arial" panose="020B0604020202020204" pitchFamily="34" charset="0"/>
              </a:rPr>
              <a:t>).</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Dairy = products made from milk.</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Dairy alternatives:</a:t>
            </a:r>
          </a:p>
          <a:p>
            <a:pPr marL="664232" lvl="1"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Calcium</a:t>
            </a:r>
            <a:r>
              <a:rPr lang="en-US" sz="1100" dirty="0">
                <a:solidFill>
                  <a:srgbClr val="000000"/>
                </a:solidFill>
                <a:latin typeface="Arial" panose="020B0604020202020204" pitchFamily="34" charset="0"/>
                <a:cs typeface="Arial" panose="020B0604020202020204" pitchFamily="34" charset="0"/>
              </a:rPr>
              <a:t>-fortified dairy alternatives include soy, rice, almond or oat milk and soy or lactose free yoghurts and cheeses. </a:t>
            </a:r>
          </a:p>
          <a:p>
            <a:pPr marL="664232" lvl="1"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Non-dairy alternatives do not naturally contain calcium. It is important to select products labelled as calcium-fortified. </a:t>
            </a:r>
          </a:p>
          <a:p>
            <a:pPr marL="664232" lvl="1"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Many of the alternative milks, with the exception of soy milk products, may not be a good source of protein and other key nutrients found in milk and products made from milk. </a:t>
            </a: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For </a:t>
            </a:r>
            <a:r>
              <a:rPr lang="en-US" sz="1100" b="1" dirty="0">
                <a:solidFill>
                  <a:srgbClr val="000000"/>
                </a:solidFill>
                <a:latin typeface="Arial" panose="020B0604020202020204" pitchFamily="34" charset="0"/>
                <a:cs typeface="Arial" panose="020B0604020202020204" pitchFamily="34" charset="0"/>
              </a:rPr>
              <a:t>vegetarians and vegans</a:t>
            </a:r>
            <a:r>
              <a:rPr lang="en-US" sz="1100" dirty="0">
                <a:solidFill>
                  <a:srgbClr val="000000"/>
                </a:solidFill>
                <a:latin typeface="Arial" panose="020B0604020202020204" pitchFamily="34" charset="0"/>
                <a:cs typeface="Arial" panose="020B0604020202020204" pitchFamily="34" charset="0"/>
              </a:rPr>
              <a:t>, dairy alternative products such as soy milk and cheese are a key source of nutrients, particularly protein and calcium (if calcium is added by the manufacturer), and need to be included regularly to ensure their diet is nutritionally balanced. </a:t>
            </a:r>
          </a:p>
          <a:p>
            <a:pPr marL="181154" indent="-181154" defTabSz="966155">
              <a:buFont typeface="Arial" panose="020B0604020202020204" pitchFamily="34" charset="0"/>
              <a:buChar char="•"/>
              <a:defRPr/>
            </a:pPr>
            <a:endParaRPr lang="en-US" sz="1100" dirty="0">
              <a:solidFill>
                <a:srgbClr val="000000"/>
              </a:solidFill>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pPr defTabSz="966155">
              <a:defRPr/>
            </a:pPr>
            <a:endParaRPr lang="en-US" sz="11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051A27-1302-CA28-C739-8974F2E11427}"/>
              </a:ext>
            </a:extLst>
          </p:cNvPr>
          <p:cNvSpPr>
            <a:spLocks noGrp="1"/>
          </p:cNvSpPr>
          <p:nvPr>
            <p:ph type="sldNum" sz="quarter" idx="5"/>
          </p:nvPr>
        </p:nvSpPr>
        <p:spPr/>
        <p:txBody>
          <a:bodyPr/>
          <a:lstStyle/>
          <a:p>
            <a:fld id="{E6D7DA54-C4FE-4877-8DF5-AF24F4B46978}" type="slidenum">
              <a:rPr lang="en-AU" smtClean="0"/>
              <a:t>13</a:t>
            </a:fld>
            <a:endParaRPr lang="en-AU"/>
          </a:p>
        </p:txBody>
      </p:sp>
    </p:spTree>
    <p:extLst>
      <p:ext uri="{BB962C8B-B14F-4D97-AF65-F5344CB8AC3E}">
        <p14:creationId xmlns:p14="http://schemas.microsoft.com/office/powerpoint/2010/main" val="357886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0C90-1FB4-8F3A-6DE8-6E3BD3463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7DA5E-EE56-DCFF-7F91-CE97F82B0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08A32-8727-A701-7548-67B5E1826DAE}"/>
              </a:ext>
            </a:extLst>
          </p:cNvPr>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Calcium helps ensure strong bones and teeth.</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Iodine is needed to make essential thyroid hormones. These are used by the body for growth and energy use, as well as brain and bone development in the early years.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Vitamin B12 is essential for the production of red blood cells, which are needed to carry oxygen from the lungs to the body’s tissues and organs.</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defTabSz="966155">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93120E-0DEE-247F-FD82-37B4BB60A644}"/>
              </a:ext>
            </a:extLst>
          </p:cNvPr>
          <p:cNvSpPr>
            <a:spLocks noGrp="1"/>
          </p:cNvSpPr>
          <p:nvPr>
            <p:ph type="sldNum" sz="quarter" idx="5"/>
          </p:nvPr>
        </p:nvSpPr>
        <p:spPr/>
        <p:txBody>
          <a:bodyPr/>
          <a:lstStyle/>
          <a:p>
            <a:fld id="{E6D7DA54-C4FE-4877-8DF5-AF24F4B46978}" type="slidenum">
              <a:rPr lang="en-AU" smtClean="0"/>
              <a:t>14</a:t>
            </a:fld>
            <a:endParaRPr lang="en-AU"/>
          </a:p>
        </p:txBody>
      </p:sp>
    </p:spTree>
    <p:extLst>
      <p:ext uri="{BB962C8B-B14F-4D97-AF65-F5344CB8AC3E}">
        <p14:creationId xmlns:p14="http://schemas.microsoft.com/office/powerpoint/2010/main" val="113004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9C65-6537-0004-E2A8-2386CDEAD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E5E1C-6033-66F9-BA63-6AFB23CB7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32787-DCFF-2BD2-CDC5-2BA1B4D9A913}"/>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Lean meats: </a:t>
            </a:r>
            <a:r>
              <a:rPr lang="en-AU" sz="1100" dirty="0">
                <a:latin typeface="Arial" panose="020B0604020202020204" pitchFamily="34" charset="0"/>
                <a:cs typeface="Arial" panose="020B0604020202020204" pitchFamily="34" charset="0"/>
              </a:rPr>
              <a:t>beef, lamb, pork, kangaroo, lean and low salt sausages.</a:t>
            </a:r>
          </a:p>
          <a:p>
            <a:r>
              <a:rPr lang="en-AU" sz="1100" b="1" dirty="0">
                <a:latin typeface="Arial" panose="020B0604020202020204" pitchFamily="34" charset="0"/>
                <a:cs typeface="Arial" panose="020B0604020202020204" pitchFamily="34" charset="0"/>
              </a:rPr>
              <a:t>Poultry:</a:t>
            </a:r>
            <a:r>
              <a:rPr lang="en-AU" sz="1100" dirty="0">
                <a:latin typeface="Arial" panose="020B0604020202020204" pitchFamily="34" charset="0"/>
                <a:cs typeface="Arial" panose="020B0604020202020204" pitchFamily="34" charset="0"/>
              </a:rPr>
              <a:t> chicken, turkey, duck, emu, goose.</a:t>
            </a:r>
          </a:p>
          <a:p>
            <a:r>
              <a:rPr lang="en-AU" sz="1100" b="1" dirty="0">
                <a:latin typeface="Arial" panose="020B0604020202020204" pitchFamily="34" charset="0"/>
                <a:cs typeface="Arial" panose="020B0604020202020204" pitchFamily="34" charset="0"/>
              </a:rPr>
              <a:t>Fish and seafood:</a:t>
            </a:r>
            <a:r>
              <a:rPr lang="en-AU" sz="1100" dirty="0">
                <a:latin typeface="Arial" panose="020B0604020202020204" pitchFamily="34" charset="0"/>
                <a:cs typeface="Arial" panose="020B0604020202020204" pitchFamily="34" charset="0"/>
              </a:rPr>
              <a:t> fish, prawns, crab, lobster, mussels, oysters, scallops, clams.</a:t>
            </a:r>
          </a:p>
          <a:p>
            <a:r>
              <a:rPr lang="en-AU" sz="1100" b="1" dirty="0">
                <a:latin typeface="Arial" panose="020B0604020202020204" pitchFamily="34" charset="0"/>
                <a:cs typeface="Arial" panose="020B0604020202020204" pitchFamily="34" charset="0"/>
              </a:rPr>
              <a:t>Eggs:</a:t>
            </a:r>
            <a:r>
              <a:rPr lang="en-AU" sz="1100" dirty="0">
                <a:latin typeface="Arial" panose="020B0604020202020204" pitchFamily="34" charset="0"/>
                <a:cs typeface="Arial" panose="020B0604020202020204" pitchFamily="34" charset="0"/>
              </a:rPr>
              <a:t> chicken eggs, duck eggs.</a:t>
            </a:r>
          </a:p>
          <a:p>
            <a:r>
              <a:rPr lang="en-AU" sz="1100" b="1" dirty="0">
                <a:latin typeface="Arial" panose="020B0604020202020204" pitchFamily="34" charset="0"/>
                <a:cs typeface="Arial" panose="020B0604020202020204" pitchFamily="34" charset="0"/>
              </a:rPr>
              <a:t>Nuts and seeds:</a:t>
            </a:r>
            <a:r>
              <a:rPr lang="en-AU" sz="1100" dirty="0">
                <a:latin typeface="Arial" panose="020B0604020202020204" pitchFamily="34" charset="0"/>
                <a:cs typeface="Arial" panose="020B0604020202020204" pitchFamily="34" charset="0"/>
              </a:rPr>
              <a:t> almonds, pine nuts, walnut, macadamia, hazelnut, cashew, peanut, nut spreads, </a:t>
            </a:r>
            <a:r>
              <a:rPr lang="en-AU" sz="1100" dirty="0" err="1">
                <a:latin typeface="Arial" panose="020B0604020202020204" pitchFamily="34" charset="0"/>
                <a:cs typeface="Arial" panose="020B0604020202020204" pitchFamily="34" charset="0"/>
              </a:rPr>
              <a:t>brazil</a:t>
            </a:r>
            <a:r>
              <a:rPr lang="en-AU" sz="1100" dirty="0">
                <a:latin typeface="Arial" panose="020B0604020202020204" pitchFamily="34" charset="0"/>
                <a:cs typeface="Arial" panose="020B0604020202020204" pitchFamily="34" charset="0"/>
              </a:rPr>
              <a:t> nuts, seeds.</a:t>
            </a:r>
          </a:p>
          <a:p>
            <a:r>
              <a:rPr lang="en-AU" sz="1100" b="1" dirty="0">
                <a:latin typeface="Arial" panose="020B0604020202020204" pitchFamily="34" charset="0"/>
                <a:cs typeface="Arial" panose="020B0604020202020204" pitchFamily="34" charset="0"/>
              </a:rPr>
              <a:t>Legumes/beans:</a:t>
            </a:r>
            <a:r>
              <a:rPr lang="en-AU" sz="1100" dirty="0">
                <a:latin typeface="Arial" panose="020B0604020202020204" pitchFamily="34" charset="0"/>
                <a:cs typeface="Arial" panose="020B0604020202020204" pitchFamily="34" charset="0"/>
              </a:rPr>
              <a:t> all beans, lentils, chickpeas, split peas, tofu.</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To ensure adequate iron and zinc, about half the serves from this food group should be lean meats. For those who do not eat animal foods, nuts, seeds, legumes (including tofu) can provide some iron and zinc, plus a good mix of plant-based protein.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Choose lean meat options and/or remove the visible fat from the meat prior to cooking to reduce the total amount of saturated fat consumed.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Fresh, frozen and canned varieties of meat, poultry or fish are included in this group. It is important that canned varieties are low in fat and low in salt (no added salt) and canned in water rather than in oil or brine. </a:t>
            </a:r>
          </a:p>
          <a:p>
            <a:pPr marL="181154" indent="-181154" defTabSz="966155">
              <a:buFont typeface="Arial" panose="020B0604020202020204" pitchFamily="34" charset="0"/>
              <a:buChar char="•"/>
              <a:defRPr/>
            </a:pPr>
            <a:r>
              <a:rPr lang="en-US" sz="1100" b="1" dirty="0">
                <a:solidFill>
                  <a:srgbClr val="000000"/>
                </a:solidFill>
                <a:latin typeface="Arial" panose="020B0604020202020204" pitchFamily="34" charset="0"/>
                <a:cs typeface="Arial" panose="020B0604020202020204" pitchFamily="34" charset="0"/>
              </a:rPr>
              <a:t>Sausages, commercial burgers and meat pastries </a:t>
            </a:r>
            <a:r>
              <a:rPr lang="en-US" sz="1100" dirty="0">
                <a:solidFill>
                  <a:srgbClr val="000000"/>
                </a:solidFill>
                <a:latin typeface="Arial" panose="020B0604020202020204" pitchFamily="34" charset="0"/>
                <a:cs typeface="Arial" panose="020B0604020202020204" pitchFamily="34" charset="0"/>
              </a:rPr>
              <a:t>can be high in saturated fat and are classified as a ‘sometimes’ food. It is recommended the consumption of these foods be limited. If purchasing sausages, it is best to select lean or reduced fat versions and boil or fry in a non-stick pan or BBQ. </a:t>
            </a:r>
          </a:p>
          <a:p>
            <a:pPr marL="181154" indent="-181154" defTabSz="966155">
              <a:buFont typeface="Arial" panose="020B0604020202020204" pitchFamily="34" charset="0"/>
              <a:buChar char="•"/>
              <a:defRPr/>
            </a:pPr>
            <a:r>
              <a:rPr lang="en-US" sz="1100" b="1" dirty="0">
                <a:solidFill>
                  <a:srgbClr val="000000"/>
                </a:solidFill>
                <a:latin typeface="Arial" panose="020B0604020202020204" pitchFamily="34" charset="0"/>
                <a:cs typeface="Arial" panose="020B0604020202020204" pitchFamily="34" charset="0"/>
              </a:rPr>
              <a:t>Processed meats</a:t>
            </a:r>
            <a:r>
              <a:rPr lang="en-US" sz="1100" dirty="0">
                <a:solidFill>
                  <a:srgbClr val="000000"/>
                </a:solidFill>
                <a:latin typeface="Arial" panose="020B0604020202020204" pitchFamily="34" charset="0"/>
                <a:cs typeface="Arial" panose="020B0604020202020204" pitchFamily="34" charset="0"/>
              </a:rPr>
              <a:t>, such as salami and bacon are high in salt and saturated fats are classified as a ‘sometimes’ food. Consumption should be limited. </a:t>
            </a:r>
          </a:p>
          <a:p>
            <a:pPr marL="181154" indent="-181154" defTabSz="966155">
              <a:buFont typeface="Arial" panose="020B0604020202020204" pitchFamily="34" charset="0"/>
              <a:buChar char="•"/>
              <a:defRPr/>
            </a:pPr>
            <a:r>
              <a:rPr lang="en-AU" sz="1100" b="1" dirty="0">
                <a:latin typeface="Arial" panose="020B0604020202020204" pitchFamily="34" charset="0"/>
                <a:cs typeface="Arial" panose="020B0604020202020204" pitchFamily="34" charset="0"/>
              </a:rPr>
              <a:t>Meat alternatives (plant foods)</a:t>
            </a:r>
            <a:r>
              <a:rPr lang="en-AU" sz="1100" dirty="0">
                <a:latin typeface="Arial" panose="020B0604020202020204" pitchFamily="34" charset="0"/>
                <a:cs typeface="Arial" panose="020B0604020202020204" pitchFamily="34" charset="0"/>
              </a:rPr>
              <a:t>:</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Nuts and seeds.</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Legumes/beans appear in this group as well as the vegetable group. </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For </a:t>
            </a:r>
            <a:r>
              <a:rPr lang="en-US" sz="1100" b="1" dirty="0">
                <a:solidFill>
                  <a:srgbClr val="000000"/>
                </a:solidFill>
                <a:latin typeface="Arial" panose="020B0604020202020204" pitchFamily="34" charset="0"/>
                <a:cs typeface="Arial" panose="020B0604020202020204" pitchFamily="34" charset="0"/>
              </a:rPr>
              <a:t>vegetarians and vegans</a:t>
            </a:r>
            <a:r>
              <a:rPr lang="en-US" sz="1100" dirty="0">
                <a:solidFill>
                  <a:srgbClr val="000000"/>
                </a:solidFill>
                <a:latin typeface="Arial" panose="020B0604020202020204" pitchFamily="34" charset="0"/>
                <a:cs typeface="Arial" panose="020B0604020202020204" pitchFamily="34" charset="0"/>
              </a:rPr>
              <a:t>, these foods are a key source of nutrients, particularly protein and iron, and need to be included regularly to ensure their diet is nutritionally balanced.</a:t>
            </a: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endParaRPr lang="en-AU"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C58BA0-B09E-1090-4CBA-0D719AD7CD20}"/>
              </a:ext>
            </a:extLst>
          </p:cNvPr>
          <p:cNvSpPr>
            <a:spLocks noGrp="1"/>
          </p:cNvSpPr>
          <p:nvPr>
            <p:ph type="sldNum" sz="quarter" idx="5"/>
          </p:nvPr>
        </p:nvSpPr>
        <p:spPr/>
        <p:txBody>
          <a:bodyPr/>
          <a:lstStyle/>
          <a:p>
            <a:fld id="{E6D7DA54-C4FE-4877-8DF5-AF24F4B46978}" type="slidenum">
              <a:rPr lang="en-AU" smtClean="0"/>
              <a:t>15</a:t>
            </a:fld>
            <a:endParaRPr lang="en-AU"/>
          </a:p>
        </p:txBody>
      </p:sp>
    </p:spTree>
    <p:extLst>
      <p:ext uri="{BB962C8B-B14F-4D97-AF65-F5344CB8AC3E}">
        <p14:creationId xmlns:p14="http://schemas.microsoft.com/office/powerpoint/2010/main" val="397461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Iron is particularly important for transporting oxygen in the blood. This is essential for providing energy for daily life. Iron also helps our immune system fight infection. </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Zinc is important for growth and for the immune system to fight infection. </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16</a:t>
            </a:fld>
            <a:endParaRPr lang="en-AU"/>
          </a:p>
        </p:txBody>
      </p:sp>
    </p:spTree>
    <p:extLst>
      <p:ext uri="{BB962C8B-B14F-4D97-AF65-F5344CB8AC3E}">
        <p14:creationId xmlns:p14="http://schemas.microsoft.com/office/powerpoint/2010/main" val="89533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4361-A9A4-F612-125D-BAE8B09ED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17EE8-7261-5A65-5BC5-9221A6137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84B3D-3D8B-F825-AD7C-D94F70A2F7D9}"/>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Some foods and drinks do not fit into the five food groups. These foods are high in saturated fat and/or added sugars, added salt or alcohol and low in fibre. These foods and drinks can also be high in kilojoules (energy).</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pPr marL="181154" indent="-181154">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Higher added sugars: </a:t>
            </a:r>
            <a:r>
              <a:rPr lang="en-AU" sz="1100" dirty="0">
                <a:latin typeface="Arial" panose="020B0604020202020204" pitchFamily="34" charset="0"/>
                <a:cs typeface="Arial" panose="020B0604020202020204" pitchFamily="34" charset="0"/>
              </a:rPr>
              <a:t>Soft drinks, energy drinks, sugar confectionary, jams, some sauces.</a:t>
            </a:r>
          </a:p>
          <a:p>
            <a:r>
              <a:rPr lang="en-AU" sz="1100" b="1" dirty="0">
                <a:latin typeface="Arial" panose="020B0604020202020204" pitchFamily="34" charset="0"/>
                <a:cs typeface="Arial" panose="020B0604020202020204" pitchFamily="34" charset="0"/>
              </a:rPr>
              <a:t>Higher fat: </a:t>
            </a:r>
            <a:r>
              <a:rPr lang="en-AU" sz="1100" dirty="0">
                <a:latin typeface="Arial" panose="020B0604020202020204" pitchFamily="34" charset="0"/>
                <a:cs typeface="Arial" panose="020B0604020202020204" pitchFamily="34" charset="0"/>
              </a:rPr>
              <a:t>Most processed meats (bacon, ham, sausages, </a:t>
            </a:r>
            <a:r>
              <a:rPr lang="en-AU" sz="1100" dirty="0" err="1">
                <a:latin typeface="Arial" panose="020B0604020202020204" pitchFamily="34" charset="0"/>
                <a:cs typeface="Arial" panose="020B0604020202020204" pitchFamily="34" charset="0"/>
              </a:rPr>
              <a:t>frankfurts</a:t>
            </a:r>
            <a:r>
              <a:rPr lang="en-AU" sz="1100" dirty="0">
                <a:latin typeface="Arial" panose="020B0604020202020204" pitchFamily="34" charset="0"/>
                <a:cs typeface="Arial" panose="020B0604020202020204" pitchFamily="34" charset="0"/>
              </a:rPr>
              <a:t>), crisps, butter, cream, pastry products, meat pies, sausage rolls, potato chips, commercial pizza.</a:t>
            </a:r>
          </a:p>
          <a:p>
            <a:r>
              <a:rPr lang="en-AU" sz="1100" b="1" dirty="0">
                <a:latin typeface="Arial" panose="020B0604020202020204" pitchFamily="34" charset="0"/>
                <a:cs typeface="Arial" panose="020B0604020202020204" pitchFamily="34" charset="0"/>
              </a:rPr>
              <a:t>Higher added sugars AND higher fat: </a:t>
            </a:r>
            <a:r>
              <a:rPr lang="en-AU" sz="1100" dirty="0">
                <a:latin typeface="Arial" panose="020B0604020202020204" pitchFamily="34" charset="0"/>
                <a:cs typeface="Arial" panose="020B0604020202020204" pitchFamily="34" charset="0"/>
              </a:rPr>
              <a:t>Biscuits, cakes, chocolate, doughnuts, ice cream, iced buns, some muesli bars, muffins, sweet pastries.</a:t>
            </a:r>
          </a:p>
          <a:p>
            <a:r>
              <a:rPr lang="en-AU" sz="1100" b="1" dirty="0">
                <a:latin typeface="Arial" panose="020B0604020202020204" pitchFamily="34" charset="0"/>
                <a:cs typeface="Arial" panose="020B0604020202020204" pitchFamily="34" charset="0"/>
              </a:rPr>
              <a:t>Alcoholic drinks.</a:t>
            </a:r>
          </a:p>
          <a:p>
            <a:endParaRPr lang="en-AU" sz="1100" b="1"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‘Sometimes’ foods in a healthy diet:</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Some people require extra serves of food, for example, those who are taller and more active. These can sometimes include extra serves of </a:t>
            </a:r>
            <a:r>
              <a:rPr lang="en-US" sz="1100" dirty="0">
                <a:latin typeface="Arial" panose="020B0604020202020204" pitchFamily="34" charset="0"/>
                <a:cs typeface="Arial" panose="020B0604020202020204" pitchFamily="34" charset="0"/>
                <a:hlinkClick r:id="rId3"/>
              </a:rPr>
              <a:t>‘</a:t>
            </a:r>
            <a:r>
              <a:rPr lang="en-US" sz="1100" dirty="0">
                <a:latin typeface="Arial" panose="020B0604020202020204" pitchFamily="34" charset="0"/>
                <a:cs typeface="Arial" panose="020B0604020202020204" pitchFamily="34" charset="0"/>
              </a:rPr>
              <a:t>sometimes’ foods. It is best if these extra serves come from the five food groups, particularly wholegrain cereals, vegetables including legumes/beans and fruit. However, they can also sometimes include serves of ‘sometimes’ foods (discretionary foods).</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These foods can, however, contribute to a feeling of enjoyment. They should be consumed sometimes, and in small amounts, </a:t>
            </a:r>
            <a:r>
              <a:rPr lang="en-US" sz="1100" b="1" dirty="0">
                <a:latin typeface="Arial" panose="020B0604020202020204" pitchFamily="34" charset="0"/>
                <a:cs typeface="Arial" panose="020B0604020202020204" pitchFamily="34" charset="0"/>
              </a:rPr>
              <a:t>such as once a week</a:t>
            </a:r>
            <a:r>
              <a:rPr lang="en-US" sz="1100" dirty="0">
                <a:latin typeface="Arial" panose="020B0604020202020204" pitchFamily="34" charset="0"/>
                <a:cs typeface="Arial" panose="020B0604020202020204" pitchFamily="34" charset="0"/>
              </a:rPr>
              <a:t>.</a:t>
            </a:r>
          </a:p>
          <a:p>
            <a:endParaRPr lang="en-AU" sz="1100" b="1"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AU" sz="11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64B601B-764D-DFA7-7550-5BD8D984EC50}"/>
              </a:ext>
            </a:extLst>
          </p:cNvPr>
          <p:cNvSpPr>
            <a:spLocks noGrp="1"/>
          </p:cNvSpPr>
          <p:nvPr>
            <p:ph type="sldNum" sz="quarter" idx="5"/>
          </p:nvPr>
        </p:nvSpPr>
        <p:spPr/>
        <p:txBody>
          <a:bodyPr/>
          <a:lstStyle/>
          <a:p>
            <a:fld id="{E6D7DA54-C4FE-4877-8DF5-AF24F4B46978}" type="slidenum">
              <a:rPr lang="en-AU" smtClean="0"/>
              <a:t>17</a:t>
            </a:fld>
            <a:endParaRPr lang="en-AU"/>
          </a:p>
        </p:txBody>
      </p:sp>
    </p:spTree>
    <p:extLst>
      <p:ext uri="{BB962C8B-B14F-4D97-AF65-F5344CB8AC3E}">
        <p14:creationId xmlns:p14="http://schemas.microsoft.com/office/powerpoint/2010/main" val="133239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9131B-22C8-E96D-F680-AF8938FCE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3E444-280B-55D4-067E-CDAC7A078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4C613-8978-6753-A5F8-AFFC6465EC1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0A26F2E1-6859-E032-5655-06E9CADCB9A7}"/>
              </a:ext>
            </a:extLst>
          </p:cNvPr>
          <p:cNvSpPr>
            <a:spLocks noGrp="1"/>
          </p:cNvSpPr>
          <p:nvPr>
            <p:ph type="sldNum" sz="quarter" idx="5"/>
          </p:nvPr>
        </p:nvSpPr>
        <p:spPr/>
        <p:txBody>
          <a:bodyPr/>
          <a:lstStyle/>
          <a:p>
            <a:fld id="{82545549-36F0-40C5-A2B5-E93466E7B68A}" type="slidenum">
              <a:rPr lang="en-AU" smtClean="0"/>
              <a:t>19</a:t>
            </a:fld>
            <a:endParaRPr lang="en-AU"/>
          </a:p>
        </p:txBody>
      </p:sp>
    </p:spTree>
    <p:extLst>
      <p:ext uri="{BB962C8B-B14F-4D97-AF65-F5344CB8AC3E}">
        <p14:creationId xmlns:p14="http://schemas.microsoft.com/office/powerpoint/2010/main" val="110342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2545549-36F0-40C5-A2B5-E93466E7B68A}" type="slidenum">
              <a:rPr lang="en-AU" smtClean="0"/>
              <a:t>20</a:t>
            </a:fld>
            <a:endParaRPr lang="en-AU"/>
          </a:p>
        </p:txBody>
      </p:sp>
    </p:spTree>
    <p:extLst>
      <p:ext uri="{BB962C8B-B14F-4D97-AF65-F5344CB8AC3E}">
        <p14:creationId xmlns:p14="http://schemas.microsoft.com/office/powerpoint/2010/main" val="259064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3AC6F-E905-89D5-504C-7376C2A2E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1B6C2-7FAA-613C-A39C-7012B5C67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2B027-B00F-412B-524C-3167E23DE9F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6AEB2150-D784-ADC5-796B-190C40848712}"/>
              </a:ext>
            </a:extLst>
          </p:cNvPr>
          <p:cNvSpPr>
            <a:spLocks noGrp="1"/>
          </p:cNvSpPr>
          <p:nvPr>
            <p:ph type="sldNum" sz="quarter" idx="5"/>
          </p:nvPr>
        </p:nvSpPr>
        <p:spPr/>
        <p:txBody>
          <a:bodyPr/>
          <a:lstStyle/>
          <a:p>
            <a:fld id="{82545549-36F0-40C5-A2B5-E93466E7B68A}" type="slidenum">
              <a:rPr lang="en-AU" smtClean="0"/>
              <a:t>21</a:t>
            </a:fld>
            <a:endParaRPr lang="en-AU"/>
          </a:p>
        </p:txBody>
      </p:sp>
    </p:spTree>
    <p:extLst>
      <p:ext uri="{BB962C8B-B14F-4D97-AF65-F5344CB8AC3E}">
        <p14:creationId xmlns:p14="http://schemas.microsoft.com/office/powerpoint/2010/main" val="3893592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71FBF-F5DD-1690-E2BE-21C786FAF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80E61-9F81-49D9-A411-9065724D8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8426E-ED73-AFF8-C054-A82F97C33AA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These difference in serves relates to the high calcium and protein needs for girls in this age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DFFB113-6232-6966-265C-7620B9C437E7}"/>
              </a:ext>
            </a:extLst>
          </p:cNvPr>
          <p:cNvSpPr>
            <a:spLocks noGrp="1"/>
          </p:cNvSpPr>
          <p:nvPr>
            <p:ph type="sldNum" sz="quarter" idx="5"/>
          </p:nvPr>
        </p:nvSpPr>
        <p:spPr/>
        <p:txBody>
          <a:bodyPr/>
          <a:lstStyle/>
          <a:p>
            <a:fld id="{82545549-36F0-40C5-A2B5-E93466E7B68A}" type="slidenum">
              <a:rPr lang="en-AU" smtClean="0"/>
              <a:t>22</a:t>
            </a:fld>
            <a:endParaRPr lang="en-AU"/>
          </a:p>
        </p:txBody>
      </p:sp>
    </p:spTree>
    <p:extLst>
      <p:ext uri="{BB962C8B-B14F-4D97-AF65-F5344CB8AC3E}">
        <p14:creationId xmlns:p14="http://schemas.microsoft.com/office/powerpoint/2010/main" val="164024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2545549-36F0-40C5-A2B5-E93466E7B68A}" type="slidenum">
              <a:rPr lang="en-AU" smtClean="0"/>
              <a:t>2</a:t>
            </a:fld>
            <a:endParaRPr lang="en-AU"/>
          </a:p>
        </p:txBody>
      </p:sp>
    </p:spTree>
    <p:extLst>
      <p:ext uri="{BB962C8B-B14F-4D97-AF65-F5344CB8AC3E}">
        <p14:creationId xmlns:p14="http://schemas.microsoft.com/office/powerpoint/2010/main" val="158096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03D98-C345-7B93-7F1E-5AED16F7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7FE13-B8DB-EF9C-8D55-2DED78B40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F79A5-B846-FF1C-82A5-C48251F1598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67F577-45E0-3F38-D7F7-7850AE9F140D}"/>
              </a:ext>
            </a:extLst>
          </p:cNvPr>
          <p:cNvSpPr>
            <a:spLocks noGrp="1"/>
          </p:cNvSpPr>
          <p:nvPr>
            <p:ph type="sldNum" sz="quarter" idx="5"/>
          </p:nvPr>
        </p:nvSpPr>
        <p:spPr/>
        <p:txBody>
          <a:bodyPr/>
          <a:lstStyle/>
          <a:p>
            <a:fld id="{82545549-36F0-40C5-A2B5-E93466E7B68A}" type="slidenum">
              <a:rPr lang="en-AU" smtClean="0"/>
              <a:t>23</a:t>
            </a:fld>
            <a:endParaRPr lang="en-AU"/>
          </a:p>
        </p:txBody>
      </p:sp>
    </p:spTree>
    <p:extLst>
      <p:ext uri="{BB962C8B-B14F-4D97-AF65-F5344CB8AC3E}">
        <p14:creationId xmlns:p14="http://schemas.microsoft.com/office/powerpoint/2010/main" val="176446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F0FB0-DC34-C8DE-6744-3FEF9C0D7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C2E1D-4F26-AFF0-A722-91D3E19D6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D346B-FBE1-CA72-EBAA-B51F8267F491}"/>
              </a:ext>
            </a:extLst>
          </p:cNvPr>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This slide brings together the serves for children aged 9–11 years.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Why are the serve amounts different across the food groups?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Responses could include:</a:t>
            </a:r>
          </a:p>
          <a:p>
            <a:pPr marL="628650" lvl="1"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Different types of nutrients (vitamins and minerals) provided.</a:t>
            </a:r>
          </a:p>
          <a:p>
            <a:pPr marL="628650" lvl="1"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Different amounts of energy (sugars) in the foods e.g. more sugar in fruit than in vegetables.</a:t>
            </a:r>
          </a:p>
          <a:p>
            <a:pPr marL="0" indent="0">
              <a:buFont typeface="Arial" panose="020B0604020202020204" pitchFamily="34" charset="0"/>
              <a:buNone/>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1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F0C44BB-EE12-DA65-6EBF-5B49B557755C}"/>
              </a:ext>
            </a:extLst>
          </p:cNvPr>
          <p:cNvSpPr>
            <a:spLocks noGrp="1"/>
          </p:cNvSpPr>
          <p:nvPr>
            <p:ph type="sldNum" sz="quarter" idx="5"/>
          </p:nvPr>
        </p:nvSpPr>
        <p:spPr/>
        <p:txBody>
          <a:bodyPr/>
          <a:lstStyle/>
          <a:p>
            <a:fld id="{82545549-36F0-40C5-A2B5-E93466E7B68A}" type="slidenum">
              <a:rPr lang="en-AU" smtClean="0"/>
              <a:t>24</a:t>
            </a:fld>
            <a:endParaRPr lang="en-AU"/>
          </a:p>
        </p:txBody>
      </p:sp>
    </p:spTree>
    <p:extLst>
      <p:ext uri="{BB962C8B-B14F-4D97-AF65-F5344CB8AC3E}">
        <p14:creationId xmlns:p14="http://schemas.microsoft.com/office/powerpoint/2010/main" val="234673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5443-2273-1C73-8BAC-FC4872F9F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CDED2-973E-18CE-E9E2-F28CF2EDD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484B5-2288-4869-ABB2-0EF54C67240C}"/>
              </a:ext>
            </a:extLst>
          </p:cNvPr>
          <p:cNvSpPr>
            <a:spLocks noGrp="1"/>
          </p:cNvSpPr>
          <p:nvPr>
            <p:ph type="body" idx="1"/>
          </p:nvPr>
        </p:nvSpPr>
        <p:spPr/>
        <p:txBody>
          <a:bodyPr/>
          <a:lstStyle/>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complex carbohydrates in these foods are slowly digested, which provides energy over time and helps prevent overeating.</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Carbohydrate provides the best source of energy for the brain. </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Fibre helps us stay fuller for longer, which can help with concentration.</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Fibre is especially useful in keeping the digestive track (including the intestines) healthy and can assist with constipation.</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vast range of vitamins and minerals are important for growth and repair, healthy ageing, and preventing chronic conditions. </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8B5E3AA-D463-A209-804A-EE399B4412EF}"/>
              </a:ext>
            </a:extLst>
          </p:cNvPr>
          <p:cNvSpPr>
            <a:spLocks noGrp="1"/>
          </p:cNvSpPr>
          <p:nvPr>
            <p:ph type="sldNum" sz="quarter" idx="5"/>
          </p:nvPr>
        </p:nvSpPr>
        <p:spPr/>
        <p:txBody>
          <a:bodyPr/>
          <a:lstStyle/>
          <a:p>
            <a:fld id="{E6D7DA54-C4FE-4877-8DF5-AF24F4B46978}" type="slidenum">
              <a:rPr lang="en-AU" smtClean="0"/>
              <a:t>28</a:t>
            </a:fld>
            <a:endParaRPr lang="en-AU"/>
          </a:p>
        </p:txBody>
      </p:sp>
    </p:spTree>
    <p:extLst>
      <p:ext uri="{BB962C8B-B14F-4D97-AF65-F5344CB8AC3E}">
        <p14:creationId xmlns:p14="http://schemas.microsoft.com/office/powerpoint/2010/main" val="2481673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EB77E40-D0E8-4874-BAFC-253CC826BD69}" type="slidenum">
              <a:rPr lang="en-AU" smtClean="0"/>
              <a:t>29</a:t>
            </a:fld>
            <a:endParaRPr lang="en-AU"/>
          </a:p>
        </p:txBody>
      </p:sp>
    </p:spTree>
    <p:extLst>
      <p:ext uri="{BB962C8B-B14F-4D97-AF65-F5344CB8AC3E}">
        <p14:creationId xmlns:p14="http://schemas.microsoft.com/office/powerpoint/2010/main" val="3241482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9E14-67EF-8CE0-970B-2AC07473F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17397-1D5A-5ED9-E495-20E71B602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EBDEE-75DE-D716-AD14-E9D2E7145A32}"/>
              </a:ext>
            </a:extLst>
          </p:cNvPr>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Calcium helps ensure strong bones and teeth.</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Iodine is needed to make essential thyroid hormones. These are used by the body for growth and energy use, as well as brain and bone development in the early years.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Vitamin B12 is essential for the production of red blood cells, which are needed to carry oxygen from the lungs to the body’s tissues and organs.</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defTabSz="966155">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6A56660-38F1-71CE-CDD7-3EFB1F5E88AE}"/>
              </a:ext>
            </a:extLst>
          </p:cNvPr>
          <p:cNvSpPr>
            <a:spLocks noGrp="1"/>
          </p:cNvSpPr>
          <p:nvPr>
            <p:ph type="sldNum" sz="quarter" idx="5"/>
          </p:nvPr>
        </p:nvSpPr>
        <p:spPr/>
        <p:txBody>
          <a:bodyPr/>
          <a:lstStyle/>
          <a:p>
            <a:fld id="{E6D7DA54-C4FE-4877-8DF5-AF24F4B46978}" type="slidenum">
              <a:rPr lang="en-AU" smtClean="0"/>
              <a:t>30</a:t>
            </a:fld>
            <a:endParaRPr lang="en-AU"/>
          </a:p>
        </p:txBody>
      </p:sp>
    </p:spTree>
    <p:extLst>
      <p:ext uri="{BB962C8B-B14F-4D97-AF65-F5344CB8AC3E}">
        <p14:creationId xmlns:p14="http://schemas.microsoft.com/office/powerpoint/2010/main" val="1630037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EB77E40-D0E8-4874-BAFC-253CC826BD69}" type="slidenum">
              <a:rPr lang="en-AU" smtClean="0"/>
              <a:t>31</a:t>
            </a:fld>
            <a:endParaRPr lang="en-AU"/>
          </a:p>
        </p:txBody>
      </p:sp>
    </p:spTree>
    <p:extLst>
      <p:ext uri="{BB962C8B-B14F-4D97-AF65-F5344CB8AC3E}">
        <p14:creationId xmlns:p14="http://schemas.microsoft.com/office/powerpoint/2010/main" val="3548440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4D670-E433-05B7-1C8A-D5E009112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E905C-3550-E770-368E-F138BFD64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C8FDC-EBDD-C001-90C4-0C3DED4E7090}"/>
              </a:ext>
            </a:extLst>
          </p:cNvPr>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Iron is particularly important for transporting oxygen in the blood. This is essential for providing energy for daily life. Iron also helps our immune system fight infection. </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Zinc is important for growth and for the immune system to fight infection. </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US" sz="1100" dirty="0">
              <a:latin typeface="Arial" panose="020B0604020202020204" pitchFamily="34" charset="0"/>
              <a:cs typeface="Arial" panose="020B0604020202020204" pitchFamily="34" charset="0"/>
            </a:endParaRPr>
          </a:p>
          <a:p>
            <a:pPr defTabSz="966155">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E40EB75-5B5A-A646-14C5-6F094DA95D16}"/>
              </a:ext>
            </a:extLst>
          </p:cNvPr>
          <p:cNvSpPr>
            <a:spLocks noGrp="1"/>
          </p:cNvSpPr>
          <p:nvPr>
            <p:ph type="sldNum" sz="quarter" idx="5"/>
          </p:nvPr>
        </p:nvSpPr>
        <p:spPr/>
        <p:txBody>
          <a:bodyPr/>
          <a:lstStyle/>
          <a:p>
            <a:fld id="{E6D7DA54-C4FE-4877-8DF5-AF24F4B46978}" type="slidenum">
              <a:rPr lang="en-AU" smtClean="0"/>
              <a:t>32</a:t>
            </a:fld>
            <a:endParaRPr lang="en-AU"/>
          </a:p>
        </p:txBody>
      </p:sp>
    </p:spTree>
    <p:extLst>
      <p:ext uri="{BB962C8B-B14F-4D97-AF65-F5344CB8AC3E}">
        <p14:creationId xmlns:p14="http://schemas.microsoft.com/office/powerpoint/2010/main" val="964477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0" dirty="0">
                <a:effectLst/>
                <a:latin typeface="Arial" panose="020B0604020202020204" pitchFamily="34" charset="0"/>
                <a:ea typeface="Calibri" panose="020F0502020204030204" pitchFamily="34" charset="0"/>
              </a:rPr>
              <a:t>Introduce the Australian Dietary Guidelines brochure—the Dietary Guidelines are what underpin the Australian Guide to Healthy Eating.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34</a:t>
            </a:fld>
            <a:endParaRPr lang="en-AU"/>
          </a:p>
        </p:txBody>
      </p:sp>
    </p:spTree>
    <p:extLst>
      <p:ext uri="{BB962C8B-B14F-4D97-AF65-F5344CB8AC3E}">
        <p14:creationId xmlns:p14="http://schemas.microsoft.com/office/powerpoint/2010/main" val="3086517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Page 2</a:t>
            </a:r>
          </a:p>
          <a:p>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177DE6-F4D0-4065-9641-51D0D1F8CEE2}" type="slidenum">
              <a:rPr lang="en-AU" smtClean="0"/>
              <a:t>35</a:t>
            </a:fld>
            <a:endParaRPr lang="en-AU"/>
          </a:p>
        </p:txBody>
      </p:sp>
    </p:spTree>
    <p:extLst>
      <p:ext uri="{BB962C8B-B14F-4D97-AF65-F5344CB8AC3E}">
        <p14:creationId xmlns:p14="http://schemas.microsoft.com/office/powerpoint/2010/main" val="1675673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D8979-B7FB-E730-A5C8-4B40F5B86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27CF8-9B0D-4AF4-8672-8D219E16D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11B47-7714-8779-E0AE-9F731EED7CD0}"/>
              </a:ext>
            </a:extLst>
          </p:cNvPr>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Page 3</a:t>
            </a:r>
          </a:p>
          <a:p>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5E1FF3-8B67-07CC-F935-99CAE8B4C96C}"/>
              </a:ext>
            </a:extLst>
          </p:cNvPr>
          <p:cNvSpPr>
            <a:spLocks noGrp="1"/>
          </p:cNvSpPr>
          <p:nvPr>
            <p:ph type="sldNum" sz="quarter" idx="5"/>
          </p:nvPr>
        </p:nvSpPr>
        <p:spPr/>
        <p:txBody>
          <a:bodyPr/>
          <a:lstStyle/>
          <a:p>
            <a:fld id="{03177DE6-F4D0-4065-9641-51D0D1F8CEE2}" type="slidenum">
              <a:rPr lang="en-AU" smtClean="0"/>
              <a:t>36</a:t>
            </a:fld>
            <a:endParaRPr lang="en-AU"/>
          </a:p>
        </p:txBody>
      </p:sp>
    </p:spTree>
    <p:extLst>
      <p:ext uri="{BB962C8B-B14F-4D97-AF65-F5344CB8AC3E}">
        <p14:creationId xmlns:p14="http://schemas.microsoft.com/office/powerpoint/2010/main" val="72180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EB77E40-D0E8-4874-BAFC-253CC826BD69}" type="slidenum">
              <a:rPr lang="en-AU" smtClean="0"/>
              <a:t>4</a:t>
            </a:fld>
            <a:endParaRPr lang="en-AU"/>
          </a:p>
        </p:txBody>
      </p:sp>
    </p:spTree>
    <p:extLst>
      <p:ext uri="{BB962C8B-B14F-4D97-AF65-F5344CB8AC3E}">
        <p14:creationId xmlns:p14="http://schemas.microsoft.com/office/powerpoint/2010/main" val="973258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9219C-D1A0-E005-0A3D-988A117F4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3ADB0-86C8-703F-6601-7172373F1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0D10B-804B-4986-CB45-95D2AFEBE1D2}"/>
              </a:ext>
            </a:extLst>
          </p:cNvPr>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Page 4</a:t>
            </a:r>
          </a:p>
          <a:p>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F4944AB-856E-70BB-A695-5CEE06812E46}"/>
              </a:ext>
            </a:extLst>
          </p:cNvPr>
          <p:cNvSpPr>
            <a:spLocks noGrp="1"/>
          </p:cNvSpPr>
          <p:nvPr>
            <p:ph type="sldNum" sz="quarter" idx="5"/>
          </p:nvPr>
        </p:nvSpPr>
        <p:spPr/>
        <p:txBody>
          <a:bodyPr/>
          <a:lstStyle/>
          <a:p>
            <a:fld id="{03177DE6-F4D0-4065-9641-51D0D1F8CEE2}" type="slidenum">
              <a:rPr lang="en-AU" smtClean="0"/>
              <a:t>37</a:t>
            </a:fld>
            <a:endParaRPr lang="en-AU"/>
          </a:p>
        </p:txBody>
      </p:sp>
    </p:spTree>
    <p:extLst>
      <p:ext uri="{BB962C8B-B14F-4D97-AF65-F5344CB8AC3E}">
        <p14:creationId xmlns:p14="http://schemas.microsoft.com/office/powerpoint/2010/main" val="4116829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41</a:t>
            </a:fld>
            <a:endParaRPr lang="en-AU"/>
          </a:p>
        </p:txBody>
      </p:sp>
    </p:spTree>
    <p:extLst>
      <p:ext uri="{BB962C8B-B14F-4D97-AF65-F5344CB8AC3E}">
        <p14:creationId xmlns:p14="http://schemas.microsoft.com/office/powerpoint/2010/main" val="1269048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46</a:t>
            </a:fld>
            <a:endParaRPr lang="en-AU"/>
          </a:p>
        </p:txBody>
      </p:sp>
    </p:spTree>
    <p:extLst>
      <p:ext uri="{BB962C8B-B14F-4D97-AF65-F5344CB8AC3E}">
        <p14:creationId xmlns:p14="http://schemas.microsoft.com/office/powerpoint/2010/main" val="290523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Different responses are possible. Go through these with the students and discuss their merit. What else would they change?</a:t>
            </a: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49</a:t>
            </a:fld>
            <a:endParaRPr lang="en-AU"/>
          </a:p>
        </p:txBody>
      </p:sp>
    </p:spTree>
    <p:extLst>
      <p:ext uri="{BB962C8B-B14F-4D97-AF65-F5344CB8AC3E}">
        <p14:creationId xmlns:p14="http://schemas.microsoft.com/office/powerpoint/2010/main" val="653193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54</a:t>
            </a:fld>
            <a:endParaRPr lang="en-AU"/>
          </a:p>
        </p:txBody>
      </p:sp>
    </p:spTree>
    <p:extLst>
      <p:ext uri="{BB962C8B-B14F-4D97-AF65-F5344CB8AC3E}">
        <p14:creationId xmlns:p14="http://schemas.microsoft.com/office/powerpoint/2010/main" val="559353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Links are provided in the lesson plan.</a:t>
            </a:r>
          </a:p>
        </p:txBody>
      </p:sp>
      <p:sp>
        <p:nvSpPr>
          <p:cNvPr id="4" name="Slide Number Placeholder 3"/>
          <p:cNvSpPr>
            <a:spLocks noGrp="1"/>
          </p:cNvSpPr>
          <p:nvPr>
            <p:ph type="sldNum" sz="quarter" idx="5"/>
          </p:nvPr>
        </p:nvSpPr>
        <p:spPr/>
        <p:txBody>
          <a:bodyPr/>
          <a:lstStyle/>
          <a:p>
            <a:fld id="{03177DE6-F4D0-4065-9641-51D0D1F8CEE2}" type="slidenum">
              <a:rPr lang="en-AU" smtClean="0"/>
              <a:t>55</a:t>
            </a:fld>
            <a:endParaRPr lang="en-AU"/>
          </a:p>
        </p:txBody>
      </p:sp>
    </p:spTree>
    <p:extLst>
      <p:ext uri="{BB962C8B-B14F-4D97-AF65-F5344CB8AC3E}">
        <p14:creationId xmlns:p14="http://schemas.microsoft.com/office/powerpoint/2010/main" val="1243390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50"/>
              </a:spcBef>
              <a:spcAft>
                <a:spcPts val="50"/>
              </a:spcAft>
            </a:pPr>
            <a:r>
              <a:rPr lang="en-AU" sz="1100" dirty="0">
                <a:latin typeface="Arial" panose="020B0604020202020204" pitchFamily="34" charset="0"/>
                <a:cs typeface="Arial" panose="020B0604020202020204" pitchFamily="34" charset="0"/>
              </a:rPr>
              <a:t>Work with the students to brainstorm design criteria for a daily meal plan. </a:t>
            </a:r>
          </a:p>
          <a:p>
            <a:pPr>
              <a:lnSpc>
                <a:spcPct val="107000"/>
              </a:lnSpc>
              <a:spcBef>
                <a:spcPts val="50"/>
              </a:spcBef>
              <a:spcAft>
                <a:spcPts val="50"/>
              </a:spcAft>
            </a:pPr>
            <a:endParaRPr lang="en-AU" sz="1100" dirty="0">
              <a:latin typeface="Arial" panose="020B0604020202020204" pitchFamily="34" charset="0"/>
              <a:cs typeface="Arial" panose="020B0604020202020204" pitchFamily="34" charset="0"/>
            </a:endParaRPr>
          </a:p>
          <a:p>
            <a:pPr>
              <a:lnSpc>
                <a:spcPct val="107000"/>
              </a:lnSpc>
              <a:spcBef>
                <a:spcPts val="50"/>
              </a:spcBef>
              <a:spcAft>
                <a:spcPts val="50"/>
              </a:spcAft>
              <a:buNone/>
            </a:pPr>
            <a:r>
              <a:rPr lang="en-GB" sz="1100" kern="0" dirty="0">
                <a:effectLst/>
                <a:latin typeface="Arial" panose="020B0604020202020204" pitchFamily="34" charset="0"/>
                <a:ea typeface="Calibri" panose="020F0502020204030204" pitchFamily="34" charset="0"/>
                <a:cs typeface="Arial" panose="020B0604020202020204" pitchFamily="34" charset="0"/>
              </a:rPr>
              <a:t>Ideas: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Bef>
                <a:spcPts val="50"/>
              </a:spcBef>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Aim for the recommended serves of the five food groups: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Vegetables: 5 serves </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Fruit: 2 serves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Grain foods: 5 serves (boys), 4 serves (girls)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Meat and alternatives: 2 ½ serves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Dairy and alternatives: 2 ½ serves (boys), 3 serves (girls)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Includes breakfast, lunch, dinner and 2-3 snacks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Contains foods that you enjoy eating</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Wholemeal/wholegrain options for bread</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At least 1 serve of vegetables at lunch</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[Include criteria that may be relevant to individuals e.g. no nuts for students with allergies]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Low-cost ingredients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50"/>
              </a:spcAft>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Lunchbox friendly foods</a:t>
            </a:r>
            <a:endParaRPr lang="en-AU"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50"/>
              </a:spcAft>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Lunch and snacks can be prepared in 10 minutes</a:t>
            </a:r>
          </a:p>
          <a:p>
            <a:pPr marL="342900" lvl="0" indent="-342900">
              <a:lnSpc>
                <a:spcPct val="107000"/>
              </a:lnSpc>
              <a:spcAft>
                <a:spcPts val="50"/>
              </a:spcAft>
              <a:buFont typeface="Symbol" panose="05050102010706020507" pitchFamily="18" charset="2"/>
              <a:buChar char=""/>
            </a:pPr>
            <a:endParaRPr lang="en-GB" sz="1100" kern="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50"/>
              </a:spcAft>
              <a:buClrTx/>
              <a:buSzTx/>
              <a:buFont typeface="Symbol" panose="05050102010706020507" pitchFamily="18" charset="2"/>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7000"/>
              </a:lnSpc>
              <a:spcBef>
                <a:spcPts val="0"/>
              </a:spcBef>
              <a:spcAft>
                <a:spcPts val="50"/>
              </a:spcAft>
              <a:buClrTx/>
              <a:buSzTx/>
              <a:buFont typeface="Symbol" panose="05050102010706020507" pitchFamily="18" charset="2"/>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50"/>
              </a:spcAft>
              <a:buClrTx/>
              <a:buSzTx/>
              <a:buFont typeface="Symbol" panose="05050102010706020507" pitchFamily="18" charset="2"/>
              <a:buNone/>
              <a:tabLst/>
              <a:defRPr/>
            </a:pPr>
            <a:endParaRPr lang="en-AU" sz="1100" dirty="0">
              <a:latin typeface="Arial" panose="020B0604020202020204" pitchFamily="34" charset="0"/>
              <a:cs typeface="Arial" panose="020B0604020202020204" pitchFamily="34" charset="0"/>
            </a:endParaRPr>
          </a:p>
          <a:p>
            <a:pPr marL="0" lvl="0" indent="0">
              <a:lnSpc>
                <a:spcPct val="107000"/>
              </a:lnSpc>
              <a:spcAft>
                <a:spcPts val="50"/>
              </a:spcAft>
              <a:buFont typeface="Symbol" panose="05050102010706020507" pitchFamily="18" charset="2"/>
              <a:buNone/>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177DE6-F4D0-4065-9641-51D0D1F8CEE2}" type="slidenum">
              <a:rPr lang="en-AU" smtClean="0"/>
              <a:t>58</a:t>
            </a:fld>
            <a:endParaRPr lang="en-AU"/>
          </a:p>
        </p:txBody>
      </p:sp>
    </p:spTree>
    <p:extLst>
      <p:ext uri="{BB962C8B-B14F-4D97-AF65-F5344CB8AC3E}">
        <p14:creationId xmlns:p14="http://schemas.microsoft.com/office/powerpoint/2010/main" val="4039840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effectLst/>
                <a:latin typeface="Arial" panose="020B0604020202020204" pitchFamily="34" charset="0"/>
                <a:ea typeface="+mn-ea"/>
                <a:cs typeface="Arial" panose="020B0604020202020204" pitchFamily="34" charset="0"/>
              </a:rPr>
              <a:t>Students can use what the class has listed and add their own criteria.</a:t>
            </a: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59</a:t>
            </a:fld>
            <a:endParaRPr lang="en-AU"/>
          </a:p>
        </p:txBody>
      </p:sp>
    </p:spTree>
    <p:extLst>
      <p:ext uri="{BB962C8B-B14F-4D97-AF65-F5344CB8AC3E}">
        <p14:creationId xmlns:p14="http://schemas.microsoft.com/office/powerpoint/2010/main" val="3399831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 do: Example meal plan and hi.gh-level assessment against the recommended serves for children aged 9-11.</a:t>
            </a: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62</a:t>
            </a:fld>
            <a:endParaRPr lang="en-AU"/>
          </a:p>
        </p:txBody>
      </p:sp>
    </p:spTree>
    <p:extLst>
      <p:ext uri="{BB962C8B-B14F-4D97-AF65-F5344CB8AC3E}">
        <p14:creationId xmlns:p14="http://schemas.microsoft.com/office/powerpoint/2010/main" val="1018924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We do: Complete one together as a class</a:t>
            </a: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63</a:t>
            </a:fld>
            <a:endParaRPr lang="en-AU"/>
          </a:p>
        </p:txBody>
      </p:sp>
    </p:spTree>
    <p:extLst>
      <p:ext uri="{BB962C8B-B14F-4D97-AF65-F5344CB8AC3E}">
        <p14:creationId xmlns:p14="http://schemas.microsoft.com/office/powerpoint/2010/main" val="338974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dirty="0">
                <a:latin typeface="Arial" panose="020B0604020202020204" pitchFamily="34" charset="0"/>
                <a:cs typeface="Arial" panose="020B0604020202020204" pitchFamily="34" charset="0"/>
              </a:rPr>
              <a:t>Students are to </a:t>
            </a:r>
            <a:r>
              <a:rPr lang="en-AU" sz="1100" b="0" dirty="0">
                <a:effectLst/>
                <a:latin typeface="Arial" panose="020B0604020202020204" pitchFamily="34" charset="0"/>
                <a:cs typeface="Arial" panose="020B0604020202020204" pitchFamily="34" charset="0"/>
              </a:rPr>
              <a:t>r</a:t>
            </a:r>
            <a:r>
              <a:rPr lang="en-AU" sz="1100" b="0" dirty="0">
                <a:effectLst/>
                <a:latin typeface="Arial" panose="020B0604020202020204" pitchFamily="34" charset="0"/>
                <a:ea typeface="Aptos" panose="020B0004020202020204" pitchFamily="34" charset="0"/>
                <a:cs typeface="Arial" panose="020B0604020202020204" pitchFamily="34" charset="0"/>
              </a:rPr>
              <a:t>ecord everything they know about these documents, including how they can be used to guide our daily food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b="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Images: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177DE6-F4D0-4065-9641-51D0D1F8CEE2}" type="slidenum">
              <a:rPr lang="en-AU" smtClean="0"/>
              <a:t>5</a:t>
            </a:fld>
            <a:endParaRPr lang="en-AU"/>
          </a:p>
        </p:txBody>
      </p:sp>
    </p:spTree>
    <p:extLst>
      <p:ext uri="{BB962C8B-B14F-4D97-AF65-F5344CB8AC3E}">
        <p14:creationId xmlns:p14="http://schemas.microsoft.com/office/powerpoint/2010/main" val="3817347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3177DE6-F4D0-4065-9641-51D0D1F8CEE2}" type="slidenum">
              <a:rPr lang="en-AU" smtClean="0"/>
              <a:t>65</a:t>
            </a:fld>
            <a:endParaRPr lang="en-AU"/>
          </a:p>
        </p:txBody>
      </p:sp>
    </p:spTree>
    <p:extLst>
      <p:ext uri="{BB962C8B-B14F-4D97-AF65-F5344CB8AC3E}">
        <p14:creationId xmlns:p14="http://schemas.microsoft.com/office/powerpoint/2010/main" val="250104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The Australian Guide to Healthy Eating (AGHE) is a visual representation of the Australian Dietary Guidelines. </a:t>
            </a:r>
          </a:p>
          <a:p>
            <a:pPr marL="181154" indent="-181154" defTabSz="966155">
              <a:buFont typeface="Arial" panose="020B0604020202020204" pitchFamily="34" charset="0"/>
              <a:buChar char="•"/>
              <a:defRPr/>
            </a:pPr>
            <a:r>
              <a:rPr lang="en-AU" sz="1100" dirty="0">
                <a:latin typeface="Arial" panose="020B0604020202020204" pitchFamily="34" charset="0"/>
                <a:cs typeface="Arial" panose="020B0604020202020204" pitchFamily="34" charset="0"/>
              </a:rPr>
              <a:t>It is a broad guide to the types and amounts of foods we should eat each day.</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The food groups:</a:t>
            </a:r>
          </a:p>
          <a:p>
            <a:pPr marL="724616" lvl="1" indent="-241539">
              <a:buFont typeface="+mj-lt"/>
              <a:buAutoNum type="arabicPeriod"/>
            </a:pPr>
            <a:r>
              <a:rPr lang="en-AU" sz="1100" dirty="0">
                <a:latin typeface="Arial" panose="020B0604020202020204" pitchFamily="34" charset="0"/>
                <a:cs typeface="Arial" panose="020B0604020202020204" pitchFamily="34" charset="0"/>
              </a:rPr>
              <a:t>Grain foods</a:t>
            </a:r>
          </a:p>
          <a:p>
            <a:pPr marL="724616" lvl="1" indent="-241539">
              <a:buFont typeface="+mj-lt"/>
              <a:buAutoNum type="arabicPeriod"/>
            </a:pPr>
            <a:r>
              <a:rPr lang="en-AU" sz="1100" dirty="0">
                <a:latin typeface="Arial" panose="020B0604020202020204" pitchFamily="34" charset="0"/>
                <a:cs typeface="Arial" panose="020B0604020202020204" pitchFamily="34" charset="0"/>
              </a:rPr>
              <a:t>Vegetables</a:t>
            </a:r>
          </a:p>
          <a:p>
            <a:pPr marL="724616" lvl="1" indent="-241539">
              <a:buFont typeface="+mj-lt"/>
              <a:buAutoNum type="arabicPeriod"/>
            </a:pPr>
            <a:r>
              <a:rPr lang="en-AU" sz="1100" dirty="0">
                <a:latin typeface="Arial" panose="020B0604020202020204" pitchFamily="34" charset="0"/>
                <a:cs typeface="Arial" panose="020B0604020202020204" pitchFamily="34" charset="0"/>
              </a:rPr>
              <a:t>Fruit</a:t>
            </a:r>
          </a:p>
          <a:p>
            <a:pPr marL="724616" lvl="1" indent="-241539">
              <a:buFont typeface="+mj-lt"/>
              <a:buAutoNum type="arabicPeriod"/>
            </a:pPr>
            <a:r>
              <a:rPr lang="en-AU" sz="1100" dirty="0">
                <a:latin typeface="Arial" panose="020B0604020202020204" pitchFamily="34" charset="0"/>
                <a:cs typeface="Arial" panose="020B0604020202020204" pitchFamily="34" charset="0"/>
              </a:rPr>
              <a:t>Dairy and alternatives</a:t>
            </a:r>
          </a:p>
          <a:p>
            <a:pPr marL="724616" lvl="1" indent="-241539">
              <a:buFont typeface="+mj-lt"/>
              <a:buAutoNum type="arabicPeriod"/>
            </a:pPr>
            <a:r>
              <a:rPr lang="en-AU" sz="1100" dirty="0">
                <a:latin typeface="Arial" panose="020B0604020202020204" pitchFamily="34" charset="0"/>
                <a:cs typeface="Arial" panose="020B0604020202020204" pitchFamily="34" charset="0"/>
              </a:rPr>
              <a:t>Meat and alternatives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Sitting off to the side are foods categorised as ‘sometimes’ foods.</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are high in saturated fat and/or added sugars, added salt or alcohol and low in </a:t>
            </a:r>
            <a:r>
              <a:rPr lang="en-US" sz="1100" b="0" i="0" kern="1200" dirty="0" err="1">
                <a:solidFill>
                  <a:schemeClr val="tx1"/>
                </a:solidFill>
                <a:effectLst/>
                <a:latin typeface="Arial" panose="020B0604020202020204" pitchFamily="34" charset="0"/>
                <a:ea typeface="+mn-ea"/>
                <a:cs typeface="Arial" panose="020B0604020202020204" pitchFamily="34" charset="0"/>
              </a:rPr>
              <a:t>fibre</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and drinks can also be high in kilojoules (energy).</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7</a:t>
            </a:fld>
            <a:endParaRPr lang="en-AU"/>
          </a:p>
        </p:txBody>
      </p:sp>
    </p:spTree>
    <p:extLst>
      <p:ext uri="{BB962C8B-B14F-4D97-AF65-F5344CB8AC3E}">
        <p14:creationId xmlns:p14="http://schemas.microsoft.com/office/powerpoint/2010/main" val="199011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[2.27]</a:t>
            </a:r>
          </a:p>
          <a:p>
            <a:endParaRPr lang="en-AU"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0" dirty="0">
                <a:effectLst/>
                <a:latin typeface="Arial" panose="020B0604020202020204" pitchFamily="34" charset="0"/>
                <a:ea typeface="Calibri" panose="020F0502020204030204" pitchFamily="34" charset="0"/>
                <a:cs typeface="Arial" panose="020B0604020202020204" pitchFamily="34" charset="0"/>
              </a:rPr>
              <a:t>While this video is directed at teachers, it provides a good overview of the five food groups, represented in the Australian Guide to healthy Eating. </a:t>
            </a:r>
            <a:endParaRPr lang="en-AU" sz="1100" dirty="0"/>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3357E9-95E8-4A64-ABC1-2310E2F81D32}" type="slidenum">
              <a:rPr lang="en-AU" smtClean="0"/>
              <a:t>8</a:t>
            </a:fld>
            <a:endParaRPr lang="en-AU"/>
          </a:p>
        </p:txBody>
      </p:sp>
    </p:spTree>
    <p:extLst>
      <p:ext uri="{BB962C8B-B14F-4D97-AF65-F5344CB8AC3E}">
        <p14:creationId xmlns:p14="http://schemas.microsoft.com/office/powerpoint/2010/main" val="267871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FB5F-57D3-D66A-D163-E293A4646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F0485-9EA8-4F37-A0EC-1CBC81135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29C1B-A067-3012-C9D7-CEE576DC6F7A}"/>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Grain foods comprise grains that can be cooked and eaten whole, ground into flour to make cereal foods, or made into breakfast cereals:</a:t>
            </a:r>
          </a:p>
          <a:p>
            <a:endParaRPr lang="en-US"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Breads:</a:t>
            </a:r>
            <a:r>
              <a:rPr lang="en-AU" sz="1100" dirty="0">
                <a:latin typeface="Arial" panose="020B0604020202020204" pitchFamily="34" charset="0"/>
                <a:cs typeface="Arial" panose="020B0604020202020204" pitchFamily="34" charset="0"/>
              </a:rPr>
              <a:t> wholemeal, wholegrain, white, rye, pita, focaccia, crispbreads.</a:t>
            </a:r>
          </a:p>
          <a:p>
            <a:r>
              <a:rPr lang="en-AU" sz="1100" b="1" dirty="0">
                <a:latin typeface="Arial" panose="020B0604020202020204" pitchFamily="34" charset="0"/>
                <a:cs typeface="Arial" panose="020B0604020202020204" pitchFamily="34" charset="0"/>
              </a:rPr>
              <a:t>Breakfast cereals:</a:t>
            </a:r>
            <a:r>
              <a:rPr lang="en-AU" sz="1100" dirty="0">
                <a:latin typeface="Arial" panose="020B0604020202020204" pitchFamily="34" charset="0"/>
                <a:cs typeface="Arial" panose="020B0604020202020204" pitchFamily="34" charset="0"/>
              </a:rPr>
              <a:t> high fibre (wholegrain) oats, porridge, muesli, wholewheat biscuits, ready to eat (such as cornflakes, </a:t>
            </a:r>
            <a:r>
              <a:rPr lang="en-AU" sz="1100" dirty="0" err="1">
                <a:latin typeface="Arial" panose="020B0604020202020204" pitchFamily="34" charset="0"/>
                <a:cs typeface="Arial" panose="020B0604020202020204" pitchFamily="34" charset="0"/>
              </a:rPr>
              <a:t>cheerios</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Grains:</a:t>
            </a:r>
            <a:r>
              <a:rPr lang="en-AU" sz="1100" dirty="0">
                <a:latin typeface="Arial" panose="020B0604020202020204" pitchFamily="34" charset="0"/>
                <a:cs typeface="Arial" panose="020B0604020202020204" pitchFamily="34" charset="0"/>
              </a:rPr>
              <a:t> rice, barley, corn, polenta, buckwheat, spelt, millet.</a:t>
            </a:r>
          </a:p>
          <a:p>
            <a:r>
              <a:rPr lang="en-AU" sz="1100" b="1" dirty="0">
                <a:latin typeface="Arial" panose="020B0604020202020204" pitchFamily="34" charset="0"/>
                <a:cs typeface="Arial" panose="020B0604020202020204" pitchFamily="34" charset="0"/>
              </a:rPr>
              <a:t>Pasta: </a:t>
            </a:r>
            <a:r>
              <a:rPr lang="en-AU" sz="1100" dirty="0">
                <a:latin typeface="Arial" panose="020B0604020202020204" pitchFamily="34" charset="0"/>
                <a:cs typeface="Arial" panose="020B0604020202020204" pitchFamily="34" charset="0"/>
              </a:rPr>
              <a:t>short and long (white and wholemeal).</a:t>
            </a:r>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Other products:</a:t>
            </a:r>
            <a:r>
              <a:rPr lang="en-AU" sz="1100" dirty="0">
                <a:latin typeface="Arial" panose="020B0604020202020204" pitchFamily="34" charset="0"/>
                <a:cs typeface="Arial" panose="020B0604020202020204" pitchFamily="34" charset="0"/>
              </a:rPr>
              <a:t> noodles, English muffin, crumpet, rice cakes, couscous, popcorn, flour.</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recommendation is for ‘mostly wholegrain and/or high cereal fibre varieties’ (at least two thirds). Wholegrain cereals contain more nutrients than refined cereal foods (e.g. white bread), because many of the important nutrients occur in the outer layer of the grain which is lost during processing.</a:t>
            </a:r>
          </a:p>
          <a:p>
            <a:pPr marL="181154" indent="-181154">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21F15E-BA65-C028-9D1D-BFD0065D8C71}"/>
              </a:ext>
            </a:extLst>
          </p:cNvPr>
          <p:cNvSpPr>
            <a:spLocks noGrp="1"/>
          </p:cNvSpPr>
          <p:nvPr>
            <p:ph type="sldNum" sz="quarter" idx="5"/>
          </p:nvPr>
        </p:nvSpPr>
        <p:spPr/>
        <p:txBody>
          <a:bodyPr/>
          <a:lstStyle/>
          <a:p>
            <a:fld id="{E6D7DA54-C4FE-4877-8DF5-AF24F4B46978}" type="slidenum">
              <a:rPr lang="en-AU" smtClean="0"/>
              <a:t>9</a:t>
            </a:fld>
            <a:endParaRPr lang="en-AU"/>
          </a:p>
        </p:txBody>
      </p:sp>
    </p:spTree>
    <p:extLst>
      <p:ext uri="{BB962C8B-B14F-4D97-AF65-F5344CB8AC3E}">
        <p14:creationId xmlns:p14="http://schemas.microsoft.com/office/powerpoint/2010/main" val="48113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10F0-7B40-FE27-3572-4AE8D76D3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70CA1-577B-B003-09FF-77E317195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524AD-5D92-3085-DD76-CC8A487686BF}"/>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vegetables (also includes legumes and beans):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Dark green and cruciferous:</a:t>
            </a:r>
            <a:r>
              <a:rPr lang="en-AU" sz="1100" dirty="0">
                <a:latin typeface="Arial" panose="020B0604020202020204" pitchFamily="34" charset="0"/>
                <a:cs typeface="Arial" panose="020B0604020202020204" pitchFamily="34" charset="0"/>
              </a:rPr>
              <a:t> broccoli, brussels sprouts, </a:t>
            </a:r>
            <a:r>
              <a:rPr lang="en-AU" sz="1100" dirty="0" err="1">
                <a:latin typeface="Arial" panose="020B0604020202020204" pitchFamily="34" charset="0"/>
                <a:cs typeface="Arial" panose="020B0604020202020204" pitchFamily="34" charset="0"/>
              </a:rPr>
              <a:t>bok</a:t>
            </a:r>
            <a:r>
              <a:rPr lang="en-AU" sz="1100" dirty="0">
                <a:latin typeface="Arial" panose="020B0604020202020204" pitchFamily="34" charset="0"/>
                <a:cs typeface="Arial" panose="020B0604020202020204" pitchFamily="34" charset="0"/>
              </a:rPr>
              <a:t> choy, cabbages, cauliflower, lettuce, spinach, snow peas.</a:t>
            </a:r>
          </a:p>
          <a:p>
            <a:r>
              <a:rPr lang="en-AU" sz="1100" b="1" dirty="0">
                <a:latin typeface="Arial" panose="020B0604020202020204" pitchFamily="34" charset="0"/>
                <a:cs typeface="Arial" panose="020B0604020202020204" pitchFamily="34" charset="0"/>
              </a:rPr>
              <a:t>Root/ tubular/ bulb: </a:t>
            </a:r>
            <a:r>
              <a:rPr lang="en-AU" sz="1100" dirty="0">
                <a:latin typeface="Arial" panose="020B0604020202020204" pitchFamily="34" charset="0"/>
                <a:cs typeface="Arial" panose="020B0604020202020204" pitchFamily="34" charset="0"/>
              </a:rPr>
              <a:t>potato, sweet potato, carrots, beetroot, onion, shallots, garlic, swede, turnip.</a:t>
            </a:r>
          </a:p>
          <a:p>
            <a:r>
              <a:rPr lang="en-AU" sz="1100" b="1" dirty="0">
                <a:latin typeface="Arial" panose="020B0604020202020204" pitchFamily="34" charset="0"/>
                <a:cs typeface="Arial" panose="020B0604020202020204" pitchFamily="34" charset="0"/>
              </a:rPr>
              <a:t>Legumes/ beans:</a:t>
            </a:r>
            <a:r>
              <a:rPr lang="en-AU" sz="1100" dirty="0">
                <a:latin typeface="Arial" panose="020B0604020202020204" pitchFamily="34" charset="0"/>
                <a:cs typeface="Arial" panose="020B0604020202020204" pitchFamily="34" charset="0"/>
              </a:rPr>
              <a:t> kidney beans, soybeans, lima beans, cannellini beans, chickpeas, lentils, split peas, tofu.</a:t>
            </a:r>
          </a:p>
          <a:p>
            <a:r>
              <a:rPr lang="en-AU" sz="1100" b="1" dirty="0">
                <a:latin typeface="Arial" panose="020B0604020202020204" pitchFamily="34" charset="0"/>
                <a:cs typeface="Arial" panose="020B0604020202020204" pitchFamily="34" charset="0"/>
              </a:rPr>
              <a:t>Other:</a:t>
            </a:r>
            <a:r>
              <a:rPr lang="en-AU" sz="1100" dirty="0">
                <a:latin typeface="Arial" panose="020B0604020202020204" pitchFamily="34" charset="0"/>
                <a:cs typeface="Arial" panose="020B0604020202020204" pitchFamily="34" charset="0"/>
              </a:rPr>
              <a:t> tomato, celery, zucchini, avocado, capsicum, eggplant, mushrooms, cucumber, pumpkin, green peas, green beans.</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Eat different colours of vegetables, as the different colour groups have different vitamins and minerals.  </a:t>
            </a:r>
          </a:p>
          <a:p>
            <a:pPr marL="181154"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Vegetables such as tomatoes and pumpkins are </a:t>
            </a:r>
            <a:r>
              <a:rPr lang="en-US" sz="1100" b="1" dirty="0">
                <a:solidFill>
                  <a:srgbClr val="000000"/>
                </a:solidFill>
                <a:latin typeface="Arial" panose="020B0604020202020204" pitchFamily="34" charset="0"/>
                <a:cs typeface="Arial" panose="020B0604020202020204" pitchFamily="34" charset="0"/>
              </a:rPr>
              <a:t>technically classified as fruit </a:t>
            </a:r>
            <a:r>
              <a:rPr lang="en-US" sz="1100" dirty="0">
                <a:solidFill>
                  <a:srgbClr val="000000"/>
                </a:solidFill>
                <a:latin typeface="Arial" panose="020B0604020202020204" pitchFamily="34" charset="0"/>
                <a:cs typeface="Arial" panose="020B0604020202020204" pitchFamily="34" charset="0"/>
              </a:rPr>
              <a:t>because they have seeds. They are included in the vegetable group because they have similar nutritional properties as vegetables and are typically eaten as a vegetable.  </a:t>
            </a:r>
          </a:p>
          <a:p>
            <a:pPr marL="181154" indent="-181154">
              <a:buFont typeface="Arial" panose="020B0604020202020204" pitchFamily="34" charset="0"/>
              <a:buChar char="•"/>
            </a:pPr>
            <a:endParaRPr lang="en-US" sz="1100" dirty="0">
              <a:solidFill>
                <a:srgbClr val="000000"/>
              </a:solidFill>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US" sz="11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4D54D9-5AC9-A538-437F-EFE333431943}"/>
              </a:ext>
            </a:extLst>
          </p:cNvPr>
          <p:cNvSpPr>
            <a:spLocks noGrp="1"/>
          </p:cNvSpPr>
          <p:nvPr>
            <p:ph type="sldNum" sz="quarter" idx="5"/>
          </p:nvPr>
        </p:nvSpPr>
        <p:spPr/>
        <p:txBody>
          <a:bodyPr/>
          <a:lstStyle/>
          <a:p>
            <a:fld id="{E6D7DA54-C4FE-4877-8DF5-AF24F4B46978}" type="slidenum">
              <a:rPr lang="en-AU" smtClean="0"/>
              <a:t>10</a:t>
            </a:fld>
            <a:endParaRPr lang="en-AU"/>
          </a:p>
        </p:txBody>
      </p:sp>
    </p:spTree>
    <p:extLst>
      <p:ext uri="{BB962C8B-B14F-4D97-AF65-F5344CB8AC3E}">
        <p14:creationId xmlns:p14="http://schemas.microsoft.com/office/powerpoint/2010/main" val="164032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C4928-D64D-912D-8F42-22EE7C14C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CF1B2-6BD1-A227-E4D7-143DA0938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A9EC3-B8F6-53B9-5473-1DB553478917}"/>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fruit:</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Pome fruit:</a:t>
            </a:r>
            <a:r>
              <a:rPr lang="en-AU" sz="1100" dirty="0">
                <a:latin typeface="Arial" panose="020B0604020202020204" pitchFamily="34" charset="0"/>
                <a:cs typeface="Arial" panose="020B0604020202020204" pitchFamily="34" charset="0"/>
              </a:rPr>
              <a:t> apple, pear.</a:t>
            </a:r>
          </a:p>
          <a:p>
            <a:r>
              <a:rPr lang="en-AU" sz="1100" b="1" dirty="0">
                <a:latin typeface="Arial" panose="020B0604020202020204" pitchFamily="34" charset="0"/>
                <a:cs typeface="Arial" panose="020B0604020202020204" pitchFamily="34" charset="0"/>
              </a:rPr>
              <a:t>Citrus fruit: </a:t>
            </a:r>
            <a:r>
              <a:rPr lang="en-AU" sz="1100" dirty="0">
                <a:latin typeface="Arial" panose="020B0604020202020204" pitchFamily="34" charset="0"/>
                <a:cs typeface="Arial" panose="020B0604020202020204" pitchFamily="34" charset="0"/>
              </a:rPr>
              <a:t>orange, mandarin, grapefruit.</a:t>
            </a:r>
          </a:p>
          <a:p>
            <a:r>
              <a:rPr lang="en-AU" sz="1100" b="1" dirty="0">
                <a:latin typeface="Arial" panose="020B0604020202020204" pitchFamily="34" charset="0"/>
                <a:cs typeface="Arial" panose="020B0604020202020204" pitchFamily="34" charset="0"/>
              </a:rPr>
              <a:t>Stone fruit:</a:t>
            </a:r>
            <a:r>
              <a:rPr lang="en-AU" sz="1100" dirty="0">
                <a:latin typeface="Arial" panose="020B0604020202020204" pitchFamily="34" charset="0"/>
                <a:cs typeface="Arial" panose="020B0604020202020204" pitchFamily="34" charset="0"/>
              </a:rPr>
              <a:t> apricot, cherry, peach, nectarine, plum.</a:t>
            </a:r>
          </a:p>
          <a:p>
            <a:r>
              <a:rPr lang="en-AU" sz="1100" b="1" dirty="0">
                <a:latin typeface="Arial" panose="020B0604020202020204" pitchFamily="34" charset="0"/>
                <a:cs typeface="Arial" panose="020B0604020202020204" pitchFamily="34" charset="0"/>
              </a:rPr>
              <a:t>Tropical:</a:t>
            </a:r>
            <a:r>
              <a:rPr lang="en-AU" sz="1100" dirty="0">
                <a:latin typeface="Arial" panose="020B0604020202020204" pitchFamily="34" charset="0"/>
                <a:cs typeface="Arial" panose="020B0604020202020204" pitchFamily="34" charset="0"/>
              </a:rPr>
              <a:t> banana, paw </a:t>
            </a:r>
            <a:r>
              <a:rPr lang="en-AU" sz="1100" dirty="0" err="1">
                <a:latin typeface="Arial" panose="020B0604020202020204" pitchFamily="34" charset="0"/>
                <a:cs typeface="Arial" panose="020B0604020202020204" pitchFamily="34" charset="0"/>
              </a:rPr>
              <a:t>paw</a:t>
            </a:r>
            <a:r>
              <a:rPr lang="en-AU" sz="1100" dirty="0">
                <a:latin typeface="Arial" panose="020B0604020202020204" pitchFamily="34" charset="0"/>
                <a:cs typeface="Arial" panose="020B0604020202020204" pitchFamily="34" charset="0"/>
              </a:rPr>
              <a:t>, mangoes, pineapple and melon.</a:t>
            </a:r>
          </a:p>
          <a:p>
            <a:r>
              <a:rPr lang="en-AU" sz="1100" b="1" dirty="0">
                <a:latin typeface="Arial" panose="020B0604020202020204" pitchFamily="34" charset="0"/>
                <a:cs typeface="Arial" panose="020B0604020202020204" pitchFamily="34" charset="0"/>
              </a:rPr>
              <a:t>Berries: </a:t>
            </a:r>
            <a:r>
              <a:rPr lang="en-AU" sz="1100" dirty="0">
                <a:latin typeface="Arial" panose="020B0604020202020204" pitchFamily="34" charset="0"/>
                <a:cs typeface="Arial" panose="020B0604020202020204" pitchFamily="34" charset="0"/>
              </a:rPr>
              <a:t>strawberry, blueberry, raspberry, blackberry.</a:t>
            </a:r>
          </a:p>
          <a:p>
            <a:r>
              <a:rPr lang="en-AU" sz="1100" b="1" dirty="0">
                <a:latin typeface="Arial" panose="020B0604020202020204" pitchFamily="34" charset="0"/>
                <a:cs typeface="Arial" panose="020B0604020202020204" pitchFamily="34" charset="0"/>
              </a:rPr>
              <a:t>Other:</a:t>
            </a:r>
            <a:r>
              <a:rPr lang="en-AU" sz="1100" dirty="0">
                <a:latin typeface="Arial" panose="020B0604020202020204" pitchFamily="34" charset="0"/>
                <a:cs typeface="Arial" panose="020B0604020202020204" pitchFamily="34" charset="0"/>
              </a:rPr>
              <a:t> grapes, passionfruit.</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Whole or chopped fruit is the best choice.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Fresh, frozen and canned fruits are all part of this food group. It is best to avoid fruits canned in syrup and choose varieties canned in natural juice or water instead. </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Choose dried fruit or fruit juice only occasionally:</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Eating dried fruit regularly is not recommended as it is high in kilojoules, can stick to the teeth and increases the risk of dental decay. You can also easily eat more than you realise.</a:t>
            </a:r>
            <a:r>
              <a:rPr lang="en-US" sz="1100" dirty="0">
                <a:solidFill>
                  <a:srgbClr val="000000"/>
                </a:solidFill>
                <a:latin typeface="Arial" panose="020B0604020202020204" pitchFamily="34" charset="0"/>
                <a:cs typeface="Arial" panose="020B0604020202020204" pitchFamily="34" charset="0"/>
              </a:rPr>
              <a:t> </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Fruit juice is acidic and can increase the risk of dental decay.  Fruit juice also has less fibre and other nutrients than whole fruit.</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t>Different fruits can help protect our bodies in different ways, so it’s important to choose a variety, including different colours, each day.</a:t>
            </a:r>
          </a:p>
          <a:p>
            <a:endParaRPr lang="en-US" sz="1100" dirty="0"/>
          </a:p>
          <a:p>
            <a:r>
              <a:rPr lang="en-US" sz="1100" b="1" dirty="0"/>
              <a:t>Differences between fruit and vegetables</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Fruits and vegetables are from different parts of a plant. </a:t>
            </a:r>
            <a:r>
              <a:rPr lang="en-AU" sz="1100" b="1" dirty="0">
                <a:latin typeface="Arial" panose="020B0604020202020204" pitchFamily="34" charset="0"/>
                <a:cs typeface="Arial" panose="020B0604020202020204" pitchFamily="34" charset="0"/>
              </a:rPr>
              <a:t>Fruits come from the flowering part of a plant and contain seeds.</a:t>
            </a:r>
            <a:r>
              <a:rPr lang="en-AU" sz="1100" dirty="0">
                <a:latin typeface="Arial" panose="020B0604020202020204" pitchFamily="34" charset="0"/>
                <a:cs typeface="Arial" panose="020B0604020202020204" pitchFamily="34" charset="0"/>
              </a:rPr>
              <a:t> </a:t>
            </a:r>
            <a:r>
              <a:rPr lang="en-AU" sz="1100" b="1" dirty="0">
                <a:latin typeface="Arial" panose="020B0604020202020204" pitchFamily="34" charset="0"/>
                <a:cs typeface="Arial" panose="020B0604020202020204" pitchFamily="34" charset="0"/>
              </a:rPr>
              <a:t>Vegetables are the edible parts of a plant, such as the leaves, stem, roots, and bulbs.</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Fruits that are eaten like vegetables: pumpkin, cucumber, tomato (and therefore part of the vegetable group).</a:t>
            </a:r>
          </a:p>
          <a:p>
            <a:pPr marL="181154" indent="-181154">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BB8F03-8C9B-BFBA-BCAF-A25BCA681126}"/>
              </a:ext>
            </a:extLst>
          </p:cNvPr>
          <p:cNvSpPr>
            <a:spLocks noGrp="1"/>
          </p:cNvSpPr>
          <p:nvPr>
            <p:ph type="sldNum" sz="quarter" idx="5"/>
          </p:nvPr>
        </p:nvSpPr>
        <p:spPr/>
        <p:txBody>
          <a:bodyPr/>
          <a:lstStyle/>
          <a:p>
            <a:fld id="{E6D7DA54-C4FE-4877-8DF5-AF24F4B46978}" type="slidenum">
              <a:rPr lang="en-AU" smtClean="0"/>
              <a:t>11</a:t>
            </a:fld>
            <a:endParaRPr lang="en-AU"/>
          </a:p>
        </p:txBody>
      </p:sp>
    </p:spTree>
    <p:extLst>
      <p:ext uri="{BB962C8B-B14F-4D97-AF65-F5344CB8AC3E}">
        <p14:creationId xmlns:p14="http://schemas.microsoft.com/office/powerpoint/2010/main" val="4106296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7F0D-D387-5BAC-C8F2-FB055587125F}"/>
              </a:ext>
            </a:extLst>
          </p:cNvPr>
          <p:cNvSpPr>
            <a:spLocks noGrp="1"/>
          </p:cNvSpPr>
          <p:nvPr>
            <p:ph type="ctrTitle" hasCustomPrompt="1"/>
          </p:nvPr>
        </p:nvSpPr>
        <p:spPr>
          <a:xfrm>
            <a:off x="1524000" y="905294"/>
            <a:ext cx="9144000" cy="990182"/>
          </a:xfrm>
          <a:prstGeom prst="rect">
            <a:avLst/>
          </a:prstGeom>
        </p:spPr>
        <p:txBody>
          <a:bodyPr anchor="b"/>
          <a:lstStyle>
            <a:lvl1pPr algn="ctr">
              <a:defRPr sz="6000">
                <a:solidFill>
                  <a:srgbClr val="FF9900"/>
                </a:solidFill>
                <a:latin typeface="Arial" panose="020B0604020202020204" pitchFamily="34" charset="0"/>
                <a:cs typeface="Arial" panose="020B0604020202020204" pitchFamily="34" charset="0"/>
              </a:defRPr>
            </a:lvl1pPr>
          </a:lstStyle>
          <a:p>
            <a:r>
              <a:rPr lang="en-US" dirty="0"/>
              <a:t>Title style</a:t>
            </a:r>
            <a:endParaRPr lang="en-AU" dirty="0"/>
          </a:p>
        </p:txBody>
      </p:sp>
      <p:sp>
        <p:nvSpPr>
          <p:cNvPr id="3" name="Subtitle 2">
            <a:extLst>
              <a:ext uri="{FF2B5EF4-FFF2-40B4-BE49-F238E27FC236}">
                <a16:creationId xmlns:a16="http://schemas.microsoft.com/office/drawing/2014/main" id="{E9B03CA4-7833-D786-52E4-AA6D65BFD53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600">
                <a:solidFill>
                  <a:srgbClr val="FF99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2C6FD536-B77E-DE5A-B6F6-0366234F3C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116282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 and SC">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84908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a:t>
            </a:r>
            <a:r>
              <a:rPr lang="en-AU" sz="4400" b="1" dirty="0">
                <a:latin typeface="Arial" panose="020B0604020202020204" pitchFamily="34" charset="0"/>
                <a:cs typeface="Arial" panose="020B0604020202020204" pitchFamily="34" charset="0"/>
              </a:rPr>
              <a:t>:</a:t>
            </a:r>
          </a:p>
          <a:p>
            <a:endParaRPr lang="en-AU" sz="4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B93C7F0-93B9-BB4E-A9D8-82C8FF45F7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
        <p:nvSpPr>
          <p:cNvPr id="6" name="Content Placeholder 1">
            <a:extLst>
              <a:ext uri="{FF2B5EF4-FFF2-40B4-BE49-F238E27FC236}">
                <a16:creationId xmlns:a16="http://schemas.microsoft.com/office/drawing/2014/main" id="{E7F49400-C314-3677-9E10-67C8C47E66D1}"/>
              </a:ext>
            </a:extLst>
          </p:cNvPr>
          <p:cNvSpPr>
            <a:spLocks noGrp="1"/>
          </p:cNvSpPr>
          <p:nvPr>
            <p:ph idx="10" hasCustomPrompt="1"/>
          </p:nvPr>
        </p:nvSpPr>
        <p:spPr>
          <a:xfrm>
            <a:off x="861495" y="708822"/>
            <a:ext cx="10515600" cy="1643853"/>
          </a:xfrm>
        </p:spPr>
        <p:txBody>
          <a:bodyPr>
            <a:normAutofit/>
          </a:bodyPr>
          <a:lstStyle>
            <a:lvl1pPr marL="0" indent="0">
              <a:buNone/>
              <a:defRPr sz="4400" b="1">
                <a:latin typeface="Arial" panose="020B0604020202020204" pitchFamily="34" charset="0"/>
                <a:cs typeface="Arial" panose="020B0604020202020204" pitchFamily="34" charset="0"/>
              </a:defRPr>
            </a:lvl1pPr>
          </a:lstStyle>
          <a:p>
            <a:pPr lvl="0"/>
            <a:r>
              <a:rPr lang="en-US" dirty="0"/>
              <a:t>Click to edit Master text style:</a:t>
            </a:r>
          </a:p>
        </p:txBody>
      </p:sp>
      <p:sp>
        <p:nvSpPr>
          <p:cNvPr id="7" name="Content Placeholder 1">
            <a:extLst>
              <a:ext uri="{FF2B5EF4-FFF2-40B4-BE49-F238E27FC236}">
                <a16:creationId xmlns:a16="http://schemas.microsoft.com/office/drawing/2014/main" id="{F8DF6B3A-8AF3-AAB8-37CD-F0BAB0F01F4F}"/>
              </a:ext>
            </a:extLst>
          </p:cNvPr>
          <p:cNvSpPr>
            <a:spLocks noGrp="1"/>
          </p:cNvSpPr>
          <p:nvPr>
            <p:ph idx="11" hasCustomPrompt="1"/>
          </p:nvPr>
        </p:nvSpPr>
        <p:spPr>
          <a:xfrm>
            <a:off x="838200" y="3780063"/>
            <a:ext cx="10515600" cy="2460939"/>
          </a:xfrm>
        </p:spPr>
        <p:txBody>
          <a:bodyPr>
            <a:normAutofit/>
          </a:bodyPr>
          <a:lstStyle>
            <a:lvl1pPr marL="571500" marR="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4400">
                <a:latin typeface="Arial" panose="020B0604020202020204" pitchFamily="34" charset="0"/>
                <a:cs typeface="Arial" panose="020B0604020202020204" pitchFamily="34" charset="0"/>
              </a:defRPr>
            </a:lvl1pPr>
          </a:lstStyle>
          <a:p>
            <a:pPr marL="571500" marR="0" lvl="0" indent="-571500" algn="l" defTabSz="914400" rtl="0" eaLnBrk="1" fontAlgn="auto" latinLnBrk="0" hangingPunct="1">
              <a:lnSpc>
                <a:spcPct val="90000"/>
              </a:lnSpc>
              <a:spcBef>
                <a:spcPts val="1000"/>
              </a:spcBef>
              <a:spcAft>
                <a:spcPts val="0"/>
              </a:spcAft>
              <a:buClrTx/>
              <a:buSzTx/>
              <a:tabLst/>
              <a:defRPr/>
            </a:pPr>
            <a:r>
              <a:rPr lang="en-US" dirty="0"/>
              <a:t>Click to edit Master text style</a:t>
            </a:r>
            <a:r>
              <a:rPr lang="en-AU" sz="4400" b="1" dirty="0">
                <a:latin typeface="Arial" panose="020B0604020202020204" pitchFamily="34" charset="0"/>
                <a:cs typeface="Arial" panose="020B0604020202020204" pitchFamily="34" charset="0"/>
              </a:rPr>
              <a:t>:</a:t>
            </a:r>
          </a:p>
          <a:p>
            <a:endParaRPr lang="en-AU"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0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p:nvPr>
        </p:nvSpPr>
        <p:spPr>
          <a:xfrm>
            <a:off x="838200" y="98787"/>
            <a:ext cx="10515600" cy="1325563"/>
          </a:xfrm>
          <a:prstGeom prst="rect">
            <a:avLst/>
          </a:prstGeom>
        </p:spPr>
        <p:txBody>
          <a:bodyPr/>
          <a:lstStyle>
            <a:lvl1pPr algn="ctr">
              <a:defRPr>
                <a:solidFill>
                  <a:srgbClr val="FF990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D0D42A19-221D-63EE-C80C-7E1347346304}"/>
              </a:ext>
            </a:extLst>
          </p:cNvPr>
          <p:cNvSpPr>
            <a:spLocks noGrp="1"/>
          </p:cNvSpPr>
          <p:nvPr>
            <p:ph idx="1"/>
          </p:nvPr>
        </p:nvSpPr>
        <p:spPr>
          <a:xfrm>
            <a:off x="838200" y="1553592"/>
            <a:ext cx="10515600" cy="4623371"/>
          </a:xfrm>
          <a:prstGeom prst="rect">
            <a:avLst/>
          </a:prstGeom>
        </p:spPr>
        <p:txBody>
          <a:bodyPr>
            <a:normAutofit/>
          </a:bodyPr>
          <a:lstStyle>
            <a:lvl1pPr marL="540000" indent="-540000">
              <a:defRPr sz="4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276045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ss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hasCustomPrompt="1"/>
          </p:nvPr>
        </p:nvSpPr>
        <p:spPr>
          <a:xfrm>
            <a:off x="838200" y="2041887"/>
            <a:ext cx="10515600" cy="1325563"/>
          </a:xfrm>
          <a:prstGeom prst="rect">
            <a:avLst/>
          </a:prstGeom>
        </p:spPr>
        <p:txBody>
          <a:bodyPr/>
          <a:lstStyle>
            <a:lvl1pPr algn="ctr">
              <a:defRPr>
                <a:solidFill>
                  <a:srgbClr val="FF9900"/>
                </a:solidFill>
                <a:latin typeface="Arial" panose="020B0604020202020204" pitchFamily="34" charset="0"/>
                <a:cs typeface="Arial" panose="020B0604020202020204" pitchFamily="34" charset="0"/>
              </a:defRPr>
            </a:lvl1pPr>
          </a:lstStyle>
          <a:p>
            <a:r>
              <a:rPr lang="en-US" dirty="0"/>
              <a:t>Lesson </a:t>
            </a:r>
            <a:endParaRPr lang="en-AU" dirty="0"/>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396170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LI and SC">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2328292"/>
          </a:xfrm>
        </p:spPr>
        <p:txBody>
          <a:bodyPr>
            <a:normAutofit/>
          </a:bodyPr>
          <a:lstStyle>
            <a:lvl1pPr marL="540000" indent="-540000">
              <a:defRPr sz="4400">
                <a:latin typeface="Arial" panose="020B0604020202020204" pitchFamily="34" charset="0"/>
                <a:cs typeface="Arial" panose="020B0604020202020204" pitchFamily="34" charset="0"/>
              </a:defRPr>
            </a:lvl1pPr>
          </a:lstStyle>
          <a:p>
            <a:pPr marL="0" indent="0">
              <a:buNone/>
            </a:pPr>
            <a:r>
              <a:rPr lang="en-AU" sz="4400" b="1" dirty="0">
                <a:latin typeface="Arial" panose="020B0604020202020204" pitchFamily="34" charset="0"/>
                <a:cs typeface="Arial" panose="020B0604020202020204" pitchFamily="34" charset="0"/>
              </a:rPr>
              <a:t>Success criteria:</a:t>
            </a:r>
          </a:p>
          <a:p>
            <a:r>
              <a:rPr lang="en-AU" sz="4400" dirty="0">
                <a:latin typeface="Arial" panose="020B0604020202020204" pitchFamily="34" charset="0"/>
                <a:cs typeface="Arial" panose="020B0604020202020204" pitchFamily="34" charset="0"/>
              </a:rPr>
              <a:t>To add</a:t>
            </a:r>
          </a:p>
        </p:txBody>
      </p:sp>
      <p:pic>
        <p:nvPicPr>
          <p:cNvPr id="2" name="Picture 1">
            <a:extLst>
              <a:ext uri="{FF2B5EF4-FFF2-40B4-BE49-F238E27FC236}">
                <a16:creationId xmlns:a16="http://schemas.microsoft.com/office/drawing/2014/main" id="{3B93C7F0-93B9-BB4E-A9D8-82C8FF45F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
        <p:nvSpPr>
          <p:cNvPr id="6" name="Content Placeholder 1">
            <a:extLst>
              <a:ext uri="{FF2B5EF4-FFF2-40B4-BE49-F238E27FC236}">
                <a16:creationId xmlns:a16="http://schemas.microsoft.com/office/drawing/2014/main" id="{E7F49400-C314-3677-9E10-67C8C47E66D1}"/>
              </a:ext>
            </a:extLst>
          </p:cNvPr>
          <p:cNvSpPr>
            <a:spLocks noGrp="1"/>
          </p:cNvSpPr>
          <p:nvPr>
            <p:ph idx="10" hasCustomPrompt="1"/>
          </p:nvPr>
        </p:nvSpPr>
        <p:spPr>
          <a:xfrm>
            <a:off x="861495" y="708822"/>
            <a:ext cx="10515600" cy="1643853"/>
          </a:xfrm>
        </p:spPr>
        <p:txBody>
          <a:bodyPr>
            <a:normAutofit/>
          </a:bodyPr>
          <a:lstStyle>
            <a:lvl1pPr marL="0" indent="0">
              <a:buNone/>
              <a:defRPr sz="4400">
                <a:latin typeface="Arial" panose="020B0604020202020204" pitchFamily="34" charset="0"/>
                <a:cs typeface="Arial" panose="020B0604020202020204" pitchFamily="34" charset="0"/>
              </a:defRPr>
            </a:lvl1pPr>
          </a:lstStyle>
          <a:p>
            <a:pPr marL="0" indent="0">
              <a:buNone/>
            </a:pPr>
            <a:r>
              <a:rPr lang="en-AU" sz="4400" b="1" dirty="0">
                <a:latin typeface="Arial" panose="020B0604020202020204" pitchFamily="34" charset="0"/>
                <a:cs typeface="Arial" panose="020B0604020202020204" pitchFamily="34" charset="0"/>
              </a:rPr>
              <a:t>Learning intention:</a:t>
            </a:r>
          </a:p>
        </p:txBody>
      </p:sp>
    </p:spTree>
    <p:extLst>
      <p:ext uri="{BB962C8B-B14F-4D97-AF65-F5344CB8AC3E}">
        <p14:creationId xmlns:p14="http://schemas.microsoft.com/office/powerpoint/2010/main" val="960690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BEEFA-94E5-2732-9E50-038B8E1B0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F2B8E7D0-7EE8-5FED-52F5-29233B920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C69EC90F-855B-E58E-DCCF-12E86C622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8F8BEA-EF0C-4B8D-BB5A-9DF28DD4B443}" type="datetimeFigureOut">
              <a:rPr lang="en-AU" smtClean="0"/>
              <a:t>11/11/2025</a:t>
            </a:fld>
            <a:endParaRPr lang="en-AU"/>
          </a:p>
        </p:txBody>
      </p:sp>
      <p:sp>
        <p:nvSpPr>
          <p:cNvPr id="5" name="Footer Placeholder 4">
            <a:extLst>
              <a:ext uri="{FF2B5EF4-FFF2-40B4-BE49-F238E27FC236}">
                <a16:creationId xmlns:a16="http://schemas.microsoft.com/office/drawing/2014/main" id="{537C89B0-6D05-41F2-8B62-3BDB552A7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6E31E7D-3D91-22D2-51F2-B9333CADF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D31B59-A769-44E4-A3E7-B7A48CFC49B9}" type="slidenum">
              <a:rPr lang="en-AU" smtClean="0"/>
              <a:t>‹#›</a:t>
            </a:fld>
            <a:endParaRPr lang="en-AU"/>
          </a:p>
        </p:txBody>
      </p:sp>
    </p:spTree>
    <p:extLst>
      <p:ext uri="{BB962C8B-B14F-4D97-AF65-F5344CB8AC3E}">
        <p14:creationId xmlns:p14="http://schemas.microsoft.com/office/powerpoint/2010/main" val="3989726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9.xml"/><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1.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60.xml"/><Relationship Id="rId5" Type="http://schemas.openxmlformats.org/officeDocument/2006/relationships/slide" Target="slide25.xml"/><Relationship Id="rId10" Type="http://schemas.openxmlformats.org/officeDocument/2006/relationships/slide" Target="slide51.xml"/><Relationship Id="rId4" Type="http://schemas.openxmlformats.org/officeDocument/2006/relationships/slide" Target="slide56.xml"/><Relationship Id="rId9"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health.qld.gov.au/__data/assets/pdf_file/0015/150063/wtmgt_mealplan.pdf"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eatforhealth.gov.au/sites/default/files/2022-09/adg_sample_meal_plan_child.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hyperlink" Target="https://www.eatforhealth.gov.au/sites/default/files/2022-09/adg_sample_meal_plan_women.pdf" TargetMode="External"/><Relationship Id="rId4" Type="http://schemas.openxmlformats.org/officeDocument/2006/relationships/hyperlink" Target="https://www.eatforhealth.gov.au/sites/default/files/2022-09/adg_sample_meal_plan_men.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7rgI5q-XnKg?feature=oembed"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0EA2-160E-4A5A-8DF2-BBAC7C92AB41}"/>
              </a:ext>
            </a:extLst>
          </p:cNvPr>
          <p:cNvSpPr>
            <a:spLocks noGrp="1"/>
          </p:cNvSpPr>
          <p:nvPr>
            <p:ph type="ctrTitle"/>
          </p:nvPr>
        </p:nvSpPr>
        <p:spPr>
          <a:xfrm>
            <a:off x="1524000" y="422081"/>
            <a:ext cx="9144000" cy="1771346"/>
          </a:xfrm>
        </p:spPr>
        <p:txBody>
          <a:bodyPr>
            <a:normAutofit/>
          </a:bodyPr>
          <a:lstStyle/>
          <a:p>
            <a:r>
              <a:rPr lang="en-AU" dirty="0"/>
              <a:t>Designing a daily meal plan</a:t>
            </a:r>
          </a:p>
        </p:txBody>
      </p:sp>
      <p:sp>
        <p:nvSpPr>
          <p:cNvPr id="3" name="Subtitle 2">
            <a:extLst>
              <a:ext uri="{FF2B5EF4-FFF2-40B4-BE49-F238E27FC236}">
                <a16:creationId xmlns:a16="http://schemas.microsoft.com/office/drawing/2014/main" id="{97512B23-F885-015C-02A4-D964E1025C0F}"/>
              </a:ext>
            </a:extLst>
          </p:cNvPr>
          <p:cNvSpPr>
            <a:spLocks noGrp="1"/>
          </p:cNvSpPr>
          <p:nvPr>
            <p:ph type="subTitle" idx="1"/>
          </p:nvPr>
        </p:nvSpPr>
        <p:spPr>
          <a:xfrm>
            <a:off x="1524000" y="3602038"/>
            <a:ext cx="9144000" cy="1771346"/>
          </a:xfrm>
        </p:spPr>
        <p:txBody>
          <a:bodyPr>
            <a:normAutofit lnSpcReduction="10000"/>
          </a:bodyPr>
          <a:lstStyle/>
          <a:p>
            <a:r>
              <a:rPr lang="en-AU" dirty="0"/>
              <a:t>Food and nutrition unit</a:t>
            </a:r>
          </a:p>
          <a:p>
            <a:endParaRPr lang="en-AU" dirty="0"/>
          </a:p>
          <a:p>
            <a:r>
              <a:rPr lang="en-AU" b="1" dirty="0"/>
              <a:t>Year 5</a:t>
            </a:r>
          </a:p>
        </p:txBody>
      </p:sp>
      <p:pic>
        <p:nvPicPr>
          <p:cNvPr id="4" name="Picture 3" descr="Daily Meal Planner Template | PosterMyWall">
            <a:extLst>
              <a:ext uri="{FF2B5EF4-FFF2-40B4-BE49-F238E27FC236}">
                <a16:creationId xmlns:a16="http://schemas.microsoft.com/office/drawing/2014/main" id="{E475625A-7904-A6F8-F68C-F8163F234F0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803" y="3331985"/>
            <a:ext cx="2660394" cy="3446065"/>
          </a:xfrm>
          <a:prstGeom prst="rect">
            <a:avLst/>
          </a:prstGeom>
          <a:noFill/>
          <a:ln>
            <a:noFill/>
          </a:ln>
        </p:spPr>
      </p:pic>
    </p:spTree>
    <p:extLst>
      <p:ext uri="{BB962C8B-B14F-4D97-AF65-F5344CB8AC3E}">
        <p14:creationId xmlns:p14="http://schemas.microsoft.com/office/powerpoint/2010/main" val="362907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73F1E-9822-2F96-0A0D-6BCB7D6E8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EDF3A-7C36-F81A-E249-3A6208A5D386}"/>
              </a:ext>
            </a:extLst>
          </p:cNvPr>
          <p:cNvSpPr>
            <a:spLocks noGrp="1"/>
          </p:cNvSpPr>
          <p:nvPr>
            <p:ph type="title"/>
          </p:nvPr>
        </p:nvSpPr>
        <p:spPr/>
        <p:txBody>
          <a:bodyPr/>
          <a:lstStyle/>
          <a:p>
            <a:pPr algn="ctr"/>
            <a:r>
              <a:rPr lang="en-AU" dirty="0"/>
              <a:t>Vegetables</a:t>
            </a:r>
          </a:p>
        </p:txBody>
      </p:sp>
      <p:sp>
        <p:nvSpPr>
          <p:cNvPr id="65" name="Rectangle: Rounded Corners 64">
            <a:extLst>
              <a:ext uri="{FF2B5EF4-FFF2-40B4-BE49-F238E27FC236}">
                <a16:creationId xmlns:a16="http://schemas.microsoft.com/office/drawing/2014/main" id="{192EAF51-3055-DAEF-D903-62762B947444}"/>
              </a:ext>
            </a:extLst>
          </p:cNvPr>
          <p:cNvSpPr/>
          <p:nvPr/>
        </p:nvSpPr>
        <p:spPr>
          <a:xfrm>
            <a:off x="2893324" y="1542195"/>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Dark green and cruciferous</a:t>
            </a:r>
          </a:p>
        </p:txBody>
      </p:sp>
      <p:sp>
        <p:nvSpPr>
          <p:cNvPr id="66" name="Rectangle: Rounded Corners 65">
            <a:extLst>
              <a:ext uri="{FF2B5EF4-FFF2-40B4-BE49-F238E27FC236}">
                <a16:creationId xmlns:a16="http://schemas.microsoft.com/office/drawing/2014/main" id="{FD1FE260-1600-408B-F7EC-F4BA2ABD7C93}"/>
              </a:ext>
            </a:extLst>
          </p:cNvPr>
          <p:cNvSpPr/>
          <p:nvPr/>
        </p:nvSpPr>
        <p:spPr>
          <a:xfrm>
            <a:off x="2893323" y="2588059"/>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Root/ tubular/ bulb</a:t>
            </a:r>
          </a:p>
        </p:txBody>
      </p:sp>
      <p:sp>
        <p:nvSpPr>
          <p:cNvPr id="67" name="Rectangle: Rounded Corners 66">
            <a:extLst>
              <a:ext uri="{FF2B5EF4-FFF2-40B4-BE49-F238E27FC236}">
                <a16:creationId xmlns:a16="http://schemas.microsoft.com/office/drawing/2014/main" id="{034AF730-F3EB-B027-004A-976A763B435E}"/>
              </a:ext>
            </a:extLst>
          </p:cNvPr>
          <p:cNvSpPr/>
          <p:nvPr/>
        </p:nvSpPr>
        <p:spPr>
          <a:xfrm>
            <a:off x="2893323" y="3633923"/>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sp>
        <p:nvSpPr>
          <p:cNvPr id="69" name="Rectangle: Rounded Corners 68">
            <a:extLst>
              <a:ext uri="{FF2B5EF4-FFF2-40B4-BE49-F238E27FC236}">
                <a16:creationId xmlns:a16="http://schemas.microsoft.com/office/drawing/2014/main" id="{8D94373B-6FBB-D983-3578-178B3215686F}"/>
              </a:ext>
            </a:extLst>
          </p:cNvPr>
          <p:cNvSpPr/>
          <p:nvPr/>
        </p:nvSpPr>
        <p:spPr>
          <a:xfrm>
            <a:off x="2893323" y="4679787"/>
            <a:ext cx="2988861"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a:t>
            </a:r>
          </a:p>
        </p:txBody>
      </p:sp>
      <p:sp>
        <p:nvSpPr>
          <p:cNvPr id="81" name="Rectangle: Rounded Corners 80">
            <a:extLst>
              <a:ext uri="{FF2B5EF4-FFF2-40B4-BE49-F238E27FC236}">
                <a16:creationId xmlns:a16="http://schemas.microsoft.com/office/drawing/2014/main" id="{6E0E3471-72BF-20BB-3C61-455476F78BF2}"/>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a variety, including different colours, each day</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B0147AE1-65D2-09E9-5EB8-58D8CB20E8E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1A56DDB1-1988-22F1-D5C9-877ADF253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720" y="55245"/>
            <a:ext cx="2059757" cy="2596925"/>
          </a:xfrm>
          <a:prstGeom prst="rect">
            <a:avLst/>
          </a:prstGeom>
        </p:spPr>
      </p:pic>
      <p:pic>
        <p:nvPicPr>
          <p:cNvPr id="5" name="Picture 4">
            <a:extLst>
              <a:ext uri="{FF2B5EF4-FFF2-40B4-BE49-F238E27FC236}">
                <a16:creationId xmlns:a16="http://schemas.microsoft.com/office/drawing/2014/main" id="{95337F81-31D3-46D1-6DD0-B58A6C1FB9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0823" y="1467892"/>
            <a:ext cx="1077890" cy="860935"/>
          </a:xfrm>
          <a:prstGeom prst="rect">
            <a:avLst/>
          </a:prstGeom>
        </p:spPr>
      </p:pic>
      <p:pic>
        <p:nvPicPr>
          <p:cNvPr id="7" name="Picture 6">
            <a:extLst>
              <a:ext uri="{FF2B5EF4-FFF2-40B4-BE49-F238E27FC236}">
                <a16:creationId xmlns:a16="http://schemas.microsoft.com/office/drawing/2014/main" id="{1E72772D-2B76-085D-8A7B-D7D25F9C87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0667" y="1477159"/>
            <a:ext cx="834457" cy="831995"/>
          </a:xfrm>
          <a:prstGeom prst="rect">
            <a:avLst/>
          </a:prstGeom>
        </p:spPr>
      </p:pic>
      <p:pic>
        <p:nvPicPr>
          <p:cNvPr id="10" name="Picture 9">
            <a:extLst>
              <a:ext uri="{FF2B5EF4-FFF2-40B4-BE49-F238E27FC236}">
                <a16:creationId xmlns:a16="http://schemas.microsoft.com/office/drawing/2014/main" id="{1C57DEFA-AAC8-9F1E-DA13-796FA96493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5989" y="1463937"/>
            <a:ext cx="912497" cy="860400"/>
          </a:xfrm>
          <a:prstGeom prst="rect">
            <a:avLst/>
          </a:prstGeom>
        </p:spPr>
      </p:pic>
      <p:pic>
        <p:nvPicPr>
          <p:cNvPr id="12" name="Picture 11">
            <a:extLst>
              <a:ext uri="{FF2B5EF4-FFF2-40B4-BE49-F238E27FC236}">
                <a16:creationId xmlns:a16="http://schemas.microsoft.com/office/drawing/2014/main" id="{A98229C4-AEA1-ADE0-835F-3C728FB215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8637" y="2577597"/>
            <a:ext cx="1044154" cy="676458"/>
          </a:xfrm>
          <a:prstGeom prst="rect">
            <a:avLst/>
          </a:prstGeom>
        </p:spPr>
      </p:pic>
      <p:pic>
        <p:nvPicPr>
          <p:cNvPr id="15" name="Picture 14">
            <a:extLst>
              <a:ext uri="{FF2B5EF4-FFF2-40B4-BE49-F238E27FC236}">
                <a16:creationId xmlns:a16="http://schemas.microsoft.com/office/drawing/2014/main" id="{2CE14B9D-DE13-EA15-91C7-F0E18E8B47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09656" y="2483964"/>
            <a:ext cx="1068696" cy="832701"/>
          </a:xfrm>
          <a:prstGeom prst="rect">
            <a:avLst/>
          </a:prstGeom>
        </p:spPr>
      </p:pic>
      <p:pic>
        <p:nvPicPr>
          <p:cNvPr id="20" name="Picture 19">
            <a:extLst>
              <a:ext uri="{FF2B5EF4-FFF2-40B4-BE49-F238E27FC236}">
                <a16:creationId xmlns:a16="http://schemas.microsoft.com/office/drawing/2014/main" id="{60E2CDC5-DF36-53D2-1FCD-0BCAFC11F4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73481" y="2334846"/>
            <a:ext cx="497511" cy="942754"/>
          </a:xfrm>
          <a:prstGeom prst="rect">
            <a:avLst/>
          </a:prstGeom>
        </p:spPr>
      </p:pic>
      <p:pic>
        <p:nvPicPr>
          <p:cNvPr id="26" name="Picture 25">
            <a:extLst>
              <a:ext uri="{FF2B5EF4-FFF2-40B4-BE49-F238E27FC236}">
                <a16:creationId xmlns:a16="http://schemas.microsoft.com/office/drawing/2014/main" id="{220CB808-8018-A76C-0E2E-A665624C81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93244" y="3412757"/>
            <a:ext cx="761794" cy="1109886"/>
          </a:xfrm>
          <a:prstGeom prst="rect">
            <a:avLst/>
          </a:prstGeom>
        </p:spPr>
      </p:pic>
      <p:pic>
        <p:nvPicPr>
          <p:cNvPr id="32" name="Picture 31">
            <a:extLst>
              <a:ext uri="{FF2B5EF4-FFF2-40B4-BE49-F238E27FC236}">
                <a16:creationId xmlns:a16="http://schemas.microsoft.com/office/drawing/2014/main" id="{8C985578-FE3D-AB15-D62A-55615732C1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01072" y="3627219"/>
            <a:ext cx="1628104" cy="749060"/>
          </a:xfrm>
          <a:prstGeom prst="rect">
            <a:avLst/>
          </a:prstGeom>
        </p:spPr>
      </p:pic>
      <p:pic>
        <p:nvPicPr>
          <p:cNvPr id="35" name="Picture 34">
            <a:extLst>
              <a:ext uri="{FF2B5EF4-FFF2-40B4-BE49-F238E27FC236}">
                <a16:creationId xmlns:a16="http://schemas.microsoft.com/office/drawing/2014/main" id="{8FFE0857-03FF-AE33-133C-D3969ABDA56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95738" y="4586719"/>
            <a:ext cx="1151472" cy="942113"/>
          </a:xfrm>
          <a:prstGeom prst="rect">
            <a:avLst/>
          </a:prstGeom>
        </p:spPr>
      </p:pic>
      <p:pic>
        <p:nvPicPr>
          <p:cNvPr id="38" name="Picture 37">
            <a:extLst>
              <a:ext uri="{FF2B5EF4-FFF2-40B4-BE49-F238E27FC236}">
                <a16:creationId xmlns:a16="http://schemas.microsoft.com/office/drawing/2014/main" id="{2B84DE8C-B579-5D9C-807C-129099204C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86679" y="4667395"/>
            <a:ext cx="1228069" cy="838047"/>
          </a:xfrm>
          <a:prstGeom prst="rect">
            <a:avLst/>
          </a:prstGeom>
        </p:spPr>
      </p:pic>
      <p:pic>
        <p:nvPicPr>
          <p:cNvPr id="40" name="Picture 39">
            <a:extLst>
              <a:ext uri="{FF2B5EF4-FFF2-40B4-BE49-F238E27FC236}">
                <a16:creationId xmlns:a16="http://schemas.microsoft.com/office/drawing/2014/main" id="{B42DDB78-BD64-EE47-B3C1-8A62ABBD5CA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20706" y="4640592"/>
            <a:ext cx="1151472" cy="867639"/>
          </a:xfrm>
          <a:prstGeom prst="rect">
            <a:avLst/>
          </a:prstGeom>
        </p:spPr>
      </p:pic>
    </p:spTree>
    <p:extLst>
      <p:ext uri="{BB962C8B-B14F-4D97-AF65-F5344CB8AC3E}">
        <p14:creationId xmlns:p14="http://schemas.microsoft.com/office/powerpoint/2010/main" val="146609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B4C9-C279-85C6-2247-758EC1D7C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E93DF-11A0-3E4A-4BFB-52D2E5AECD5A}"/>
              </a:ext>
            </a:extLst>
          </p:cNvPr>
          <p:cNvSpPr>
            <a:spLocks noGrp="1"/>
          </p:cNvSpPr>
          <p:nvPr>
            <p:ph type="title"/>
          </p:nvPr>
        </p:nvSpPr>
        <p:spPr/>
        <p:txBody>
          <a:bodyPr/>
          <a:lstStyle/>
          <a:p>
            <a:pPr algn="ctr"/>
            <a:r>
              <a:rPr lang="en-AU" dirty="0"/>
              <a:t>Fruit</a:t>
            </a:r>
          </a:p>
        </p:txBody>
      </p:sp>
      <p:sp>
        <p:nvSpPr>
          <p:cNvPr id="65" name="Rectangle: Rounded Corners 64">
            <a:extLst>
              <a:ext uri="{FF2B5EF4-FFF2-40B4-BE49-F238E27FC236}">
                <a16:creationId xmlns:a16="http://schemas.microsoft.com/office/drawing/2014/main" id="{CFB3E930-248E-EC11-E974-A6A1670E510E}"/>
              </a:ext>
            </a:extLst>
          </p:cNvPr>
          <p:cNvSpPr/>
          <p:nvPr/>
        </p:nvSpPr>
        <p:spPr>
          <a:xfrm>
            <a:off x="2893325" y="1542195"/>
            <a:ext cx="2988859"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Pomme</a:t>
            </a:r>
          </a:p>
        </p:txBody>
      </p:sp>
      <p:sp>
        <p:nvSpPr>
          <p:cNvPr id="66" name="Rectangle: Rounded Corners 65">
            <a:extLst>
              <a:ext uri="{FF2B5EF4-FFF2-40B4-BE49-F238E27FC236}">
                <a16:creationId xmlns:a16="http://schemas.microsoft.com/office/drawing/2014/main" id="{AE6D7EFE-B970-9D41-5873-CB9D5C06B473}"/>
              </a:ext>
            </a:extLst>
          </p:cNvPr>
          <p:cNvSpPr/>
          <p:nvPr/>
        </p:nvSpPr>
        <p:spPr>
          <a:xfrm>
            <a:off x="2893324" y="2367332"/>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Citrus</a:t>
            </a:r>
          </a:p>
        </p:txBody>
      </p:sp>
      <p:sp>
        <p:nvSpPr>
          <p:cNvPr id="67" name="Rectangle: Rounded Corners 66">
            <a:extLst>
              <a:ext uri="{FF2B5EF4-FFF2-40B4-BE49-F238E27FC236}">
                <a16:creationId xmlns:a16="http://schemas.microsoft.com/office/drawing/2014/main" id="{08AECD6C-34BC-D039-B371-89B061B646AD}"/>
              </a:ext>
            </a:extLst>
          </p:cNvPr>
          <p:cNvSpPr/>
          <p:nvPr/>
        </p:nvSpPr>
        <p:spPr>
          <a:xfrm>
            <a:off x="2893324" y="3193975"/>
            <a:ext cx="2988860"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Stone</a:t>
            </a:r>
          </a:p>
        </p:txBody>
      </p:sp>
      <p:sp>
        <p:nvSpPr>
          <p:cNvPr id="69" name="Rectangle: Rounded Corners 68">
            <a:extLst>
              <a:ext uri="{FF2B5EF4-FFF2-40B4-BE49-F238E27FC236}">
                <a16:creationId xmlns:a16="http://schemas.microsoft.com/office/drawing/2014/main" id="{C31FC81F-6BF9-7E62-8B97-0F01051D4990}"/>
              </a:ext>
            </a:extLst>
          </p:cNvPr>
          <p:cNvSpPr/>
          <p:nvPr/>
        </p:nvSpPr>
        <p:spPr>
          <a:xfrm>
            <a:off x="2893323" y="4020618"/>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Tropical</a:t>
            </a:r>
          </a:p>
        </p:txBody>
      </p:sp>
      <p:sp>
        <p:nvSpPr>
          <p:cNvPr id="81" name="Rectangle: Rounded Corners 80">
            <a:extLst>
              <a:ext uri="{FF2B5EF4-FFF2-40B4-BE49-F238E27FC236}">
                <a16:creationId xmlns:a16="http://schemas.microsoft.com/office/drawing/2014/main" id="{1CA74ADE-F888-B5B4-E7C9-04D29249AD33}"/>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dried fruit or fruit juice only occasionally </a:t>
            </a:r>
            <a:endParaRPr lang="en-AU" sz="2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19EC4D-8A9A-EA30-B4C3-80CD456821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02" y="238261"/>
            <a:ext cx="2650897" cy="2302095"/>
          </a:xfrm>
          <a:prstGeom prst="rect">
            <a:avLst/>
          </a:prstGeom>
        </p:spPr>
      </p:pic>
      <p:sp>
        <p:nvSpPr>
          <p:cNvPr id="5" name="Rectangle: Rounded Corners 4">
            <a:extLst>
              <a:ext uri="{FF2B5EF4-FFF2-40B4-BE49-F238E27FC236}">
                <a16:creationId xmlns:a16="http://schemas.microsoft.com/office/drawing/2014/main" id="{CCA17915-C6D6-798C-FEF8-77C7974ED9AC}"/>
              </a:ext>
            </a:extLst>
          </p:cNvPr>
          <p:cNvSpPr/>
          <p:nvPr/>
        </p:nvSpPr>
        <p:spPr>
          <a:xfrm>
            <a:off x="2893322" y="4835759"/>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Berries</a:t>
            </a:r>
          </a:p>
        </p:txBody>
      </p:sp>
      <p:pic>
        <p:nvPicPr>
          <p:cNvPr id="10" name="Picture 9">
            <a:extLst>
              <a:ext uri="{FF2B5EF4-FFF2-40B4-BE49-F238E27FC236}">
                <a16:creationId xmlns:a16="http://schemas.microsoft.com/office/drawing/2014/main" id="{4498FE5C-DA83-3118-7C73-07626CD6BD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214" y="2330104"/>
            <a:ext cx="1127568" cy="739227"/>
          </a:xfrm>
          <a:prstGeom prst="rect">
            <a:avLst/>
          </a:prstGeom>
        </p:spPr>
      </p:pic>
      <p:pic>
        <p:nvPicPr>
          <p:cNvPr id="14" name="Picture 13">
            <a:extLst>
              <a:ext uri="{FF2B5EF4-FFF2-40B4-BE49-F238E27FC236}">
                <a16:creationId xmlns:a16="http://schemas.microsoft.com/office/drawing/2014/main" id="{53B193DC-A601-59DD-3CCC-0E48BCA1A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932" y="3143273"/>
            <a:ext cx="1111798" cy="739227"/>
          </a:xfrm>
          <a:prstGeom prst="rect">
            <a:avLst/>
          </a:prstGeom>
        </p:spPr>
      </p:pic>
      <p:sp>
        <p:nvSpPr>
          <p:cNvPr id="18" name="Rectangle 2">
            <a:extLst>
              <a:ext uri="{FF2B5EF4-FFF2-40B4-BE49-F238E27FC236}">
                <a16:creationId xmlns:a16="http://schemas.microsoft.com/office/drawing/2014/main" id="{5D1D5C9B-60CF-198B-A771-99241528E7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EA536170-89C9-3612-E882-843AE18C4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7122" y="1491448"/>
            <a:ext cx="743418" cy="731442"/>
          </a:xfrm>
          <a:prstGeom prst="rect">
            <a:avLst/>
          </a:prstGeom>
        </p:spPr>
      </p:pic>
      <p:pic>
        <p:nvPicPr>
          <p:cNvPr id="7" name="Picture 6" descr="green pears on white">
            <a:extLst>
              <a:ext uri="{FF2B5EF4-FFF2-40B4-BE49-F238E27FC236}">
                <a16:creationId xmlns:a16="http://schemas.microsoft.com/office/drawing/2014/main" id="{26CFC57E-D2E5-0DB6-AF13-3195274DF97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7415478" y="1417851"/>
            <a:ext cx="607190" cy="83507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215F57D-34D8-115D-49B8-30DB1F8726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9472" y="3240419"/>
            <a:ext cx="661837" cy="625068"/>
          </a:xfrm>
          <a:prstGeom prst="rect">
            <a:avLst/>
          </a:prstGeom>
        </p:spPr>
      </p:pic>
      <p:pic>
        <p:nvPicPr>
          <p:cNvPr id="13" name="Picture 12">
            <a:extLst>
              <a:ext uri="{FF2B5EF4-FFF2-40B4-BE49-F238E27FC236}">
                <a16:creationId xmlns:a16="http://schemas.microsoft.com/office/drawing/2014/main" id="{F3AC89EE-7EFE-E4CA-2238-13D075F70A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2931" y="3252761"/>
            <a:ext cx="1051490" cy="600383"/>
          </a:xfrm>
          <a:prstGeom prst="rect">
            <a:avLst/>
          </a:prstGeom>
        </p:spPr>
      </p:pic>
      <p:pic>
        <p:nvPicPr>
          <p:cNvPr id="16" name="Picture 15">
            <a:extLst>
              <a:ext uri="{FF2B5EF4-FFF2-40B4-BE49-F238E27FC236}">
                <a16:creationId xmlns:a16="http://schemas.microsoft.com/office/drawing/2014/main" id="{09062582-92A9-C6D8-06B4-1FEE17BDD5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57956" y="2419275"/>
            <a:ext cx="1034050" cy="668634"/>
          </a:xfrm>
          <a:prstGeom prst="rect">
            <a:avLst/>
          </a:prstGeom>
        </p:spPr>
      </p:pic>
      <p:pic>
        <p:nvPicPr>
          <p:cNvPr id="17" name="Picture 16">
            <a:extLst>
              <a:ext uri="{FF2B5EF4-FFF2-40B4-BE49-F238E27FC236}">
                <a16:creationId xmlns:a16="http://schemas.microsoft.com/office/drawing/2014/main" id="{40104BB3-641F-8349-A0E5-B33861AD102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bwMode="auto">
          <a:xfrm>
            <a:off x="6167214" y="4048086"/>
            <a:ext cx="729352" cy="575179"/>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E530B035-5C0F-E29F-822B-9AB34E416B6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93777" y="3788145"/>
            <a:ext cx="415007" cy="830014"/>
          </a:xfrm>
          <a:prstGeom prst="rect">
            <a:avLst/>
          </a:prstGeom>
        </p:spPr>
      </p:pic>
      <p:pic>
        <p:nvPicPr>
          <p:cNvPr id="22" name="Picture 21" descr="92 Mango Cheek Images, Stock Photos, 3D objects, &amp; Vectors | Shutterstock">
            <a:extLst>
              <a:ext uri="{FF2B5EF4-FFF2-40B4-BE49-F238E27FC236}">
                <a16:creationId xmlns:a16="http://schemas.microsoft.com/office/drawing/2014/main" id="{6DBE9D89-49EF-56F2-8D02-76646A0C6BA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786469" y="3980853"/>
            <a:ext cx="815087" cy="637306"/>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153A39B8-43E5-A288-A0F5-A18D3D31231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59472" y="4017997"/>
            <a:ext cx="756128" cy="698785"/>
          </a:xfrm>
          <a:prstGeom prst="rect">
            <a:avLst/>
          </a:prstGeom>
        </p:spPr>
      </p:pic>
      <p:pic>
        <p:nvPicPr>
          <p:cNvPr id="27" name="Picture 26">
            <a:extLst>
              <a:ext uri="{FF2B5EF4-FFF2-40B4-BE49-F238E27FC236}">
                <a16:creationId xmlns:a16="http://schemas.microsoft.com/office/drawing/2014/main" id="{F424C176-1615-3155-CA43-3CAAFDBCF4F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67214" y="4926102"/>
            <a:ext cx="1060341" cy="572341"/>
          </a:xfrm>
          <a:prstGeom prst="rect">
            <a:avLst/>
          </a:prstGeom>
        </p:spPr>
      </p:pic>
      <p:pic>
        <p:nvPicPr>
          <p:cNvPr id="29" name="Picture 28">
            <a:extLst>
              <a:ext uri="{FF2B5EF4-FFF2-40B4-BE49-F238E27FC236}">
                <a16:creationId xmlns:a16="http://schemas.microsoft.com/office/drawing/2014/main" id="{16763A53-F54E-F9F8-2CC1-DA8EEECA185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7956" y="4848882"/>
            <a:ext cx="772668" cy="691710"/>
          </a:xfrm>
          <a:prstGeom prst="rect">
            <a:avLst/>
          </a:prstGeom>
        </p:spPr>
      </p:pic>
      <p:pic>
        <p:nvPicPr>
          <p:cNvPr id="33" name="Picture 32">
            <a:extLst>
              <a:ext uri="{FF2B5EF4-FFF2-40B4-BE49-F238E27FC236}">
                <a16:creationId xmlns:a16="http://schemas.microsoft.com/office/drawing/2014/main" id="{8580EDE9-ADA2-179C-B40C-0DE823D200A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86948" y="2946346"/>
            <a:ext cx="1379609" cy="881812"/>
          </a:xfrm>
          <a:prstGeom prst="rect">
            <a:avLst/>
          </a:prstGeom>
        </p:spPr>
      </p:pic>
      <p:pic>
        <p:nvPicPr>
          <p:cNvPr id="35" name="Picture 34">
            <a:extLst>
              <a:ext uri="{FF2B5EF4-FFF2-40B4-BE49-F238E27FC236}">
                <a16:creationId xmlns:a16="http://schemas.microsoft.com/office/drawing/2014/main" id="{9124C912-A1B0-5A32-F95C-9EA3ED6F89D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2012" y="4144238"/>
            <a:ext cx="1238115" cy="947842"/>
          </a:xfrm>
          <a:prstGeom prst="rect">
            <a:avLst/>
          </a:prstGeom>
        </p:spPr>
      </p:pic>
    </p:spTree>
    <p:extLst>
      <p:ext uri="{BB962C8B-B14F-4D97-AF65-F5344CB8AC3E}">
        <p14:creationId xmlns:p14="http://schemas.microsoft.com/office/powerpoint/2010/main" val="424008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17B6-70F4-7232-DB9F-818C8C20B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C0FA3-BE3D-8D9F-8E97-4798320B5EEA}"/>
              </a:ext>
            </a:extLst>
          </p:cNvPr>
          <p:cNvSpPr>
            <a:spLocks noGrp="1"/>
          </p:cNvSpPr>
          <p:nvPr>
            <p:ph type="title"/>
          </p:nvPr>
        </p:nvSpPr>
        <p:spPr>
          <a:xfrm>
            <a:off x="838200" y="248915"/>
            <a:ext cx="10515600" cy="1325563"/>
          </a:xfrm>
        </p:spPr>
        <p:txBody>
          <a:bodyPr/>
          <a:lstStyle/>
          <a:p>
            <a:pPr algn="ctr"/>
            <a:r>
              <a:rPr lang="en-AU" dirty="0"/>
              <a:t>Why grain foods, vegetables and fruit are important</a:t>
            </a:r>
          </a:p>
        </p:txBody>
      </p:sp>
      <p:sp>
        <p:nvSpPr>
          <p:cNvPr id="4" name="Rectangle: Rounded Corners 3">
            <a:extLst>
              <a:ext uri="{FF2B5EF4-FFF2-40B4-BE49-F238E27FC236}">
                <a16:creationId xmlns:a16="http://schemas.microsoft.com/office/drawing/2014/main" id="{2247F7BC-66AB-1552-1B47-B8671B411B07}"/>
              </a:ext>
            </a:extLst>
          </p:cNvPr>
          <p:cNvSpPr/>
          <p:nvPr/>
        </p:nvSpPr>
        <p:spPr>
          <a:xfrm>
            <a:off x="527715" y="1847265"/>
            <a:ext cx="3830477"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the best source of energy (slow-release energy): fuels our </a:t>
            </a:r>
            <a:r>
              <a:rPr lang="en-AU" sz="2400" u="sng" dirty="0">
                <a:latin typeface="Arial" panose="020B0604020202020204" pitchFamily="34" charset="0"/>
                <a:cs typeface="Arial" panose="020B0604020202020204" pitchFamily="34" charset="0"/>
              </a:rPr>
              <a:t>brain</a:t>
            </a:r>
            <a:r>
              <a:rPr lang="en-AU" sz="2400" dirty="0">
                <a:latin typeface="Arial" panose="020B0604020202020204" pitchFamily="34" charset="0"/>
                <a:cs typeface="Arial" panose="020B0604020202020204" pitchFamily="34" charset="0"/>
              </a:rPr>
              <a:t> (for concentration) and our </a:t>
            </a:r>
            <a:r>
              <a:rPr lang="en-AU" sz="2400" u="sng" dirty="0">
                <a:latin typeface="Arial" panose="020B0604020202020204" pitchFamily="34" charset="0"/>
                <a:cs typeface="Arial" panose="020B0604020202020204" pitchFamily="34" charset="0"/>
              </a:rPr>
              <a:t>body</a:t>
            </a:r>
          </a:p>
        </p:txBody>
      </p:sp>
      <p:pic>
        <p:nvPicPr>
          <p:cNvPr id="8" name="Picture 7">
            <a:extLst>
              <a:ext uri="{FF2B5EF4-FFF2-40B4-BE49-F238E27FC236}">
                <a16:creationId xmlns:a16="http://schemas.microsoft.com/office/drawing/2014/main" id="{BF649BFC-D647-E1AA-18F3-B13C666813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094" y="4654445"/>
            <a:ext cx="1495876" cy="1051334"/>
          </a:xfrm>
          <a:prstGeom prst="rect">
            <a:avLst/>
          </a:prstGeom>
        </p:spPr>
      </p:pic>
      <p:pic>
        <p:nvPicPr>
          <p:cNvPr id="10" name="Picture 9">
            <a:extLst>
              <a:ext uri="{FF2B5EF4-FFF2-40B4-BE49-F238E27FC236}">
                <a16:creationId xmlns:a16="http://schemas.microsoft.com/office/drawing/2014/main" id="{C8AA727B-83B5-7CE2-D636-60A92B749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358" y="4654445"/>
            <a:ext cx="1012209" cy="1518314"/>
          </a:xfrm>
          <a:prstGeom prst="rect">
            <a:avLst/>
          </a:prstGeom>
        </p:spPr>
      </p:pic>
      <p:pic>
        <p:nvPicPr>
          <p:cNvPr id="12" name="Picture 11">
            <a:extLst>
              <a:ext uri="{FF2B5EF4-FFF2-40B4-BE49-F238E27FC236}">
                <a16:creationId xmlns:a16="http://schemas.microsoft.com/office/drawing/2014/main" id="{AAD7657C-7259-7FFD-77D4-DE6B143940B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0094" y="5795278"/>
            <a:ext cx="1495876" cy="971519"/>
          </a:xfrm>
          <a:prstGeom prst="rect">
            <a:avLst/>
          </a:prstGeom>
        </p:spPr>
      </p:pic>
      <p:pic>
        <p:nvPicPr>
          <p:cNvPr id="14" name="Picture 13">
            <a:extLst>
              <a:ext uri="{FF2B5EF4-FFF2-40B4-BE49-F238E27FC236}">
                <a16:creationId xmlns:a16="http://schemas.microsoft.com/office/drawing/2014/main" id="{EA3B8574-CB46-482A-5CF9-CD7184D8CF7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46956" y="4655460"/>
            <a:ext cx="1350317" cy="1954640"/>
          </a:xfrm>
          <a:prstGeom prst="rect">
            <a:avLst/>
          </a:prstGeom>
        </p:spPr>
      </p:pic>
      <p:sp>
        <p:nvSpPr>
          <p:cNvPr id="15" name="Rectangle: Rounded Corners 14">
            <a:extLst>
              <a:ext uri="{FF2B5EF4-FFF2-40B4-BE49-F238E27FC236}">
                <a16:creationId xmlns:a16="http://schemas.microsoft.com/office/drawing/2014/main" id="{E6D7518C-CD47-AABE-7FDE-19BF7DC9B091}"/>
              </a:ext>
            </a:extLst>
          </p:cNvPr>
          <p:cNvSpPr/>
          <p:nvPr/>
        </p:nvSpPr>
        <p:spPr>
          <a:xfrm>
            <a:off x="5095166" y="1860913"/>
            <a:ext cx="2393731"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fibre: to help keep our intestines healthy</a:t>
            </a:r>
            <a:endParaRPr lang="en-AU" sz="2400" u="sng" dirty="0">
              <a:latin typeface="Arial" panose="020B0604020202020204" pitchFamily="34" charset="0"/>
              <a:cs typeface="Arial" panose="020B0604020202020204" pitchFamily="34" charset="0"/>
            </a:endParaRPr>
          </a:p>
        </p:txBody>
      </p:sp>
      <p:pic>
        <p:nvPicPr>
          <p:cNvPr id="19" name="Picture 18" descr="A cartoon of a large intestine&#10;&#10;AI-generated content may be incorrect.">
            <a:extLst>
              <a:ext uri="{FF2B5EF4-FFF2-40B4-BE49-F238E27FC236}">
                <a16:creationId xmlns:a16="http://schemas.microsoft.com/office/drawing/2014/main" id="{422535C2-F365-7834-042A-5492D7F2C6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5167" y="4462769"/>
            <a:ext cx="2393730" cy="2284815"/>
          </a:xfrm>
          <a:prstGeom prst="rect">
            <a:avLst/>
          </a:prstGeom>
        </p:spPr>
      </p:pic>
      <p:sp>
        <p:nvSpPr>
          <p:cNvPr id="21" name="Rectangle: Rounded Corners 20">
            <a:extLst>
              <a:ext uri="{FF2B5EF4-FFF2-40B4-BE49-F238E27FC236}">
                <a16:creationId xmlns:a16="http://schemas.microsoft.com/office/drawing/2014/main" id="{6BC3B5CC-A555-609E-B617-96BB63104906}"/>
              </a:ext>
            </a:extLst>
          </p:cNvPr>
          <p:cNvSpPr/>
          <p:nvPr/>
        </p:nvSpPr>
        <p:spPr>
          <a:xfrm>
            <a:off x="8225871" y="1836236"/>
            <a:ext cx="2932236"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FEEAA7BE-9664-AF14-F6B6-74E4731339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spTree>
    <p:extLst>
      <p:ext uri="{BB962C8B-B14F-4D97-AF65-F5344CB8AC3E}">
        <p14:creationId xmlns:p14="http://schemas.microsoft.com/office/powerpoint/2010/main" val="424347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806D-45EA-6CBE-1563-99FBC5950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9C2BB-6050-1E03-B824-4BDE328A97DC}"/>
              </a:ext>
            </a:extLst>
          </p:cNvPr>
          <p:cNvSpPr>
            <a:spLocks noGrp="1"/>
          </p:cNvSpPr>
          <p:nvPr>
            <p:ph type="title"/>
          </p:nvPr>
        </p:nvSpPr>
        <p:spPr/>
        <p:txBody>
          <a:bodyPr/>
          <a:lstStyle/>
          <a:p>
            <a:pPr algn="ctr"/>
            <a:r>
              <a:rPr lang="en-AU" dirty="0"/>
              <a:t>Dairy and alternatives</a:t>
            </a:r>
          </a:p>
        </p:txBody>
      </p:sp>
      <p:sp>
        <p:nvSpPr>
          <p:cNvPr id="65" name="Rectangle: Rounded Corners 64">
            <a:extLst>
              <a:ext uri="{FF2B5EF4-FFF2-40B4-BE49-F238E27FC236}">
                <a16:creationId xmlns:a16="http://schemas.microsoft.com/office/drawing/2014/main" id="{F4B4E04A-3879-A762-C877-BD5B1ED1FEDA}"/>
              </a:ext>
            </a:extLst>
          </p:cNvPr>
          <p:cNvSpPr/>
          <p:nvPr/>
        </p:nvSpPr>
        <p:spPr>
          <a:xfrm>
            <a:off x="2893325" y="1542195"/>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Milk (fresh and long life)</a:t>
            </a:r>
          </a:p>
        </p:txBody>
      </p:sp>
      <p:sp>
        <p:nvSpPr>
          <p:cNvPr id="66" name="Rectangle: Rounded Corners 65">
            <a:extLst>
              <a:ext uri="{FF2B5EF4-FFF2-40B4-BE49-F238E27FC236}">
                <a16:creationId xmlns:a16="http://schemas.microsoft.com/office/drawing/2014/main" id="{4866BD5E-D250-2D58-AEA3-AF6D839A68BC}"/>
              </a:ext>
            </a:extLst>
          </p:cNvPr>
          <p:cNvSpPr/>
          <p:nvPr/>
        </p:nvSpPr>
        <p:spPr>
          <a:xfrm>
            <a:off x="2893323" y="3005959"/>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Yoghurt</a:t>
            </a:r>
          </a:p>
        </p:txBody>
      </p:sp>
      <p:sp>
        <p:nvSpPr>
          <p:cNvPr id="67" name="Rectangle: Rounded Corners 66">
            <a:extLst>
              <a:ext uri="{FF2B5EF4-FFF2-40B4-BE49-F238E27FC236}">
                <a16:creationId xmlns:a16="http://schemas.microsoft.com/office/drawing/2014/main" id="{5F341BAE-EC45-E83E-1A54-8DDF8FD4A003}"/>
              </a:ext>
            </a:extLst>
          </p:cNvPr>
          <p:cNvSpPr/>
          <p:nvPr/>
        </p:nvSpPr>
        <p:spPr>
          <a:xfrm>
            <a:off x="2893323" y="4469724"/>
            <a:ext cx="4053387"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Cheese</a:t>
            </a:r>
          </a:p>
        </p:txBody>
      </p:sp>
      <p:sp>
        <p:nvSpPr>
          <p:cNvPr id="81" name="Rectangle: Rounded Corners 80">
            <a:extLst>
              <a:ext uri="{FF2B5EF4-FFF2-40B4-BE49-F238E27FC236}">
                <a16:creationId xmlns:a16="http://schemas.microsoft.com/office/drawing/2014/main" id="{06FC08CC-579E-8975-1163-D38760F10B36}"/>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Reduced fat varieties are the best choice for most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879B875-57BF-10B7-3441-AF28982200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1" name="Picture 20">
            <a:extLst>
              <a:ext uri="{FF2B5EF4-FFF2-40B4-BE49-F238E27FC236}">
                <a16:creationId xmlns:a16="http://schemas.microsoft.com/office/drawing/2014/main" id="{580A4146-53CB-A1E4-82FB-FA2428E22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03" y="283214"/>
            <a:ext cx="1972059" cy="2497942"/>
          </a:xfrm>
          <a:prstGeom prst="rect">
            <a:avLst/>
          </a:prstGeom>
        </p:spPr>
      </p:pic>
      <p:pic>
        <p:nvPicPr>
          <p:cNvPr id="5" name="Picture 4">
            <a:extLst>
              <a:ext uri="{FF2B5EF4-FFF2-40B4-BE49-F238E27FC236}">
                <a16:creationId xmlns:a16="http://schemas.microsoft.com/office/drawing/2014/main" id="{80F0516A-8C32-CDD9-04A9-7F58A93202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9645" y="1102474"/>
            <a:ext cx="1125364" cy="1515747"/>
          </a:xfrm>
          <a:prstGeom prst="rect">
            <a:avLst/>
          </a:prstGeom>
        </p:spPr>
      </p:pic>
      <p:pic>
        <p:nvPicPr>
          <p:cNvPr id="9" name="Picture 8">
            <a:extLst>
              <a:ext uri="{FF2B5EF4-FFF2-40B4-BE49-F238E27FC236}">
                <a16:creationId xmlns:a16="http://schemas.microsoft.com/office/drawing/2014/main" id="{CF64AC24-8D07-19B7-4AD1-53F911BF3C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7152" y="2781156"/>
            <a:ext cx="1072265" cy="1406844"/>
          </a:xfrm>
          <a:prstGeom prst="rect">
            <a:avLst/>
          </a:prstGeom>
        </p:spPr>
      </p:pic>
      <p:pic>
        <p:nvPicPr>
          <p:cNvPr id="14" name="Picture 13">
            <a:extLst>
              <a:ext uri="{FF2B5EF4-FFF2-40B4-BE49-F238E27FC236}">
                <a16:creationId xmlns:a16="http://schemas.microsoft.com/office/drawing/2014/main" id="{8DB0A289-F9D4-B0F1-9802-D6FA44197A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406" y="3679670"/>
            <a:ext cx="1762313" cy="1783805"/>
          </a:xfrm>
          <a:prstGeom prst="rect">
            <a:avLst/>
          </a:prstGeom>
        </p:spPr>
      </p:pic>
    </p:spTree>
    <p:extLst>
      <p:ext uri="{BB962C8B-B14F-4D97-AF65-F5344CB8AC3E}">
        <p14:creationId xmlns:p14="http://schemas.microsoft.com/office/powerpoint/2010/main" val="393919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F25C-F307-F73E-EC30-6DC44E6AD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E2378-5218-A9B5-EAC6-901BCB008C48}"/>
              </a:ext>
            </a:extLst>
          </p:cNvPr>
          <p:cNvSpPr>
            <a:spLocks noGrp="1"/>
          </p:cNvSpPr>
          <p:nvPr>
            <p:ph type="title"/>
          </p:nvPr>
        </p:nvSpPr>
        <p:spPr>
          <a:xfrm>
            <a:off x="838200" y="248915"/>
            <a:ext cx="10515600" cy="1325563"/>
          </a:xfrm>
        </p:spPr>
        <p:txBody>
          <a:bodyPr/>
          <a:lstStyle/>
          <a:p>
            <a:pPr algn="ctr"/>
            <a:r>
              <a:rPr lang="en-AU" dirty="0"/>
              <a:t>Why dairy and alternative foods are important</a:t>
            </a:r>
          </a:p>
        </p:txBody>
      </p:sp>
      <p:sp>
        <p:nvSpPr>
          <p:cNvPr id="4" name="Rectangle: Rounded Corners 3">
            <a:extLst>
              <a:ext uri="{FF2B5EF4-FFF2-40B4-BE49-F238E27FC236}">
                <a16:creationId xmlns:a16="http://schemas.microsoft.com/office/drawing/2014/main" id="{835AE1B1-4A6D-1FA5-EFB7-3EA7D7EB1492}"/>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calcium: for strong bones and teeth</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E475BF0-AC8C-09E6-F7BB-8865821C8C87}"/>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BE7D1B0-F6A4-94A3-DA01-F6183D508FAF}"/>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B4BE8F7E-EC98-73F3-87EA-4E042843A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pic>
        <p:nvPicPr>
          <p:cNvPr id="25" name="Picture 24" descr="A close-up of a tooth&#10;&#10;AI-generated content may be incorrect.">
            <a:extLst>
              <a:ext uri="{FF2B5EF4-FFF2-40B4-BE49-F238E27FC236}">
                <a16:creationId xmlns:a16="http://schemas.microsoft.com/office/drawing/2014/main" id="{EA117A1D-53EB-4D70-B7EE-9CE90CECC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46" y="4528601"/>
            <a:ext cx="1188782" cy="1752436"/>
          </a:xfrm>
          <a:prstGeom prst="rect">
            <a:avLst/>
          </a:prstGeom>
        </p:spPr>
      </p:pic>
      <p:pic>
        <p:nvPicPr>
          <p:cNvPr id="29" name="Picture 28" descr="A skeleton of a person running&#10;&#10;AI-generated content may be incorrect.">
            <a:extLst>
              <a:ext uri="{FF2B5EF4-FFF2-40B4-BE49-F238E27FC236}">
                <a16:creationId xmlns:a16="http://schemas.microsoft.com/office/drawing/2014/main" id="{51C385A0-8645-1B2B-8F3D-34C3F8D9A7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4669" y="4527293"/>
            <a:ext cx="1490335" cy="1862919"/>
          </a:xfrm>
          <a:prstGeom prst="rect">
            <a:avLst/>
          </a:prstGeom>
        </p:spPr>
      </p:pic>
      <p:pic>
        <p:nvPicPr>
          <p:cNvPr id="31" name="Picture 30">
            <a:extLst>
              <a:ext uri="{FF2B5EF4-FFF2-40B4-BE49-F238E27FC236}">
                <a16:creationId xmlns:a16="http://schemas.microsoft.com/office/drawing/2014/main" id="{FD243185-D54A-6D0D-4FA3-3240B728F2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spTree>
    <p:extLst>
      <p:ext uri="{BB962C8B-B14F-4D97-AF65-F5344CB8AC3E}">
        <p14:creationId xmlns:p14="http://schemas.microsoft.com/office/powerpoint/2010/main" val="28949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8B8B-BBF6-DF39-B7E6-3D22AE77E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E3D72-6508-16E1-E611-9D21D9901219}"/>
              </a:ext>
            </a:extLst>
          </p:cNvPr>
          <p:cNvSpPr>
            <a:spLocks noGrp="1"/>
          </p:cNvSpPr>
          <p:nvPr>
            <p:ph type="title"/>
          </p:nvPr>
        </p:nvSpPr>
        <p:spPr/>
        <p:txBody>
          <a:bodyPr/>
          <a:lstStyle/>
          <a:p>
            <a:pPr algn="ctr"/>
            <a:r>
              <a:rPr lang="en-AU" dirty="0"/>
              <a:t>Meat and alternatives</a:t>
            </a:r>
          </a:p>
        </p:txBody>
      </p:sp>
      <p:sp>
        <p:nvSpPr>
          <p:cNvPr id="65" name="Rectangle: Rounded Corners 64">
            <a:extLst>
              <a:ext uri="{FF2B5EF4-FFF2-40B4-BE49-F238E27FC236}">
                <a16:creationId xmlns:a16="http://schemas.microsoft.com/office/drawing/2014/main" id="{E0C2D6CD-A93B-208E-A226-B19D86E621AC}"/>
              </a:ext>
            </a:extLst>
          </p:cNvPr>
          <p:cNvSpPr/>
          <p:nvPr/>
        </p:nvSpPr>
        <p:spPr>
          <a:xfrm>
            <a:off x="2893315" y="1196975"/>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Pink and red meat</a:t>
            </a:r>
          </a:p>
        </p:txBody>
      </p:sp>
      <p:sp>
        <p:nvSpPr>
          <p:cNvPr id="66" name="Rectangle: Rounded Corners 65">
            <a:extLst>
              <a:ext uri="{FF2B5EF4-FFF2-40B4-BE49-F238E27FC236}">
                <a16:creationId xmlns:a16="http://schemas.microsoft.com/office/drawing/2014/main" id="{0D8933E2-258B-3194-63AA-7E54C320F66C}"/>
              </a:ext>
            </a:extLst>
          </p:cNvPr>
          <p:cNvSpPr/>
          <p:nvPr/>
        </p:nvSpPr>
        <p:spPr>
          <a:xfrm>
            <a:off x="2893315" y="1929936"/>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Poultry</a:t>
            </a:r>
          </a:p>
        </p:txBody>
      </p:sp>
      <p:sp>
        <p:nvSpPr>
          <p:cNvPr id="67" name="Rectangle: Rounded Corners 66">
            <a:extLst>
              <a:ext uri="{FF2B5EF4-FFF2-40B4-BE49-F238E27FC236}">
                <a16:creationId xmlns:a16="http://schemas.microsoft.com/office/drawing/2014/main" id="{482596B1-6001-4DE1-AA38-A424ED6C4A44}"/>
              </a:ext>
            </a:extLst>
          </p:cNvPr>
          <p:cNvSpPr/>
          <p:nvPr/>
        </p:nvSpPr>
        <p:spPr>
          <a:xfrm>
            <a:off x="2893314" y="2666006"/>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Fish and seafood</a:t>
            </a:r>
          </a:p>
        </p:txBody>
      </p:sp>
      <p:sp>
        <p:nvSpPr>
          <p:cNvPr id="69" name="Rectangle: Rounded Corners 68">
            <a:extLst>
              <a:ext uri="{FF2B5EF4-FFF2-40B4-BE49-F238E27FC236}">
                <a16:creationId xmlns:a16="http://schemas.microsoft.com/office/drawing/2014/main" id="{0FF6306E-6A83-CAB8-8B4F-C011050F35BC}"/>
              </a:ext>
            </a:extLst>
          </p:cNvPr>
          <p:cNvSpPr/>
          <p:nvPr/>
        </p:nvSpPr>
        <p:spPr>
          <a:xfrm>
            <a:off x="2893314" y="3403060"/>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Eggs</a:t>
            </a:r>
          </a:p>
        </p:txBody>
      </p:sp>
      <p:sp>
        <p:nvSpPr>
          <p:cNvPr id="81" name="Rectangle: Rounded Corners 80">
            <a:extLst>
              <a:ext uri="{FF2B5EF4-FFF2-40B4-BE49-F238E27FC236}">
                <a16:creationId xmlns:a16="http://schemas.microsoft.com/office/drawing/2014/main" id="{D9C9805D-E6B7-5D3E-A21C-D9EAB871E2FB}"/>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meat without visible fat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8207FFD5-D3C4-84E8-13D2-2F7396052FF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3" name="Picture 2">
            <a:extLst>
              <a:ext uri="{FF2B5EF4-FFF2-40B4-BE49-F238E27FC236}">
                <a16:creationId xmlns:a16="http://schemas.microsoft.com/office/drawing/2014/main" id="{6394BE42-8ADA-8540-DFCF-34B818FDF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69" y="287234"/>
            <a:ext cx="2475241" cy="2524256"/>
          </a:xfrm>
          <a:prstGeom prst="rect">
            <a:avLst/>
          </a:prstGeom>
        </p:spPr>
      </p:pic>
      <p:sp>
        <p:nvSpPr>
          <p:cNvPr id="5" name="Rectangle: Rounded Corners 4">
            <a:extLst>
              <a:ext uri="{FF2B5EF4-FFF2-40B4-BE49-F238E27FC236}">
                <a16:creationId xmlns:a16="http://schemas.microsoft.com/office/drawing/2014/main" id="{CBF28BB2-D87D-A69D-4A34-572A73B8632A}"/>
              </a:ext>
            </a:extLst>
          </p:cNvPr>
          <p:cNvSpPr/>
          <p:nvPr/>
        </p:nvSpPr>
        <p:spPr>
          <a:xfrm>
            <a:off x="2893314" y="4132253"/>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Nuts and seeds</a:t>
            </a:r>
          </a:p>
        </p:txBody>
      </p:sp>
      <p:sp>
        <p:nvSpPr>
          <p:cNvPr id="6" name="Rectangle: Rounded Corners 5">
            <a:extLst>
              <a:ext uri="{FF2B5EF4-FFF2-40B4-BE49-F238E27FC236}">
                <a16:creationId xmlns:a16="http://schemas.microsoft.com/office/drawing/2014/main" id="{16495C0D-2110-DD9F-7642-661C7D0BA3A4}"/>
              </a:ext>
            </a:extLst>
          </p:cNvPr>
          <p:cNvSpPr/>
          <p:nvPr/>
        </p:nvSpPr>
        <p:spPr>
          <a:xfrm>
            <a:off x="2893316" y="4861447"/>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pic>
        <p:nvPicPr>
          <p:cNvPr id="9" name="Picture 8">
            <a:extLst>
              <a:ext uri="{FF2B5EF4-FFF2-40B4-BE49-F238E27FC236}">
                <a16:creationId xmlns:a16="http://schemas.microsoft.com/office/drawing/2014/main" id="{50850E48-88A6-406D-22E6-C801FA3EBD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6520" y="2440515"/>
            <a:ext cx="1111958" cy="823432"/>
          </a:xfrm>
          <a:prstGeom prst="rect">
            <a:avLst/>
          </a:prstGeom>
        </p:spPr>
      </p:pic>
      <p:pic>
        <p:nvPicPr>
          <p:cNvPr id="12" name="Picture 11">
            <a:extLst>
              <a:ext uri="{FF2B5EF4-FFF2-40B4-BE49-F238E27FC236}">
                <a16:creationId xmlns:a16="http://schemas.microsoft.com/office/drawing/2014/main" id="{BD9C98D5-7FD6-FBDE-4655-2BDB842A22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076" y="1172473"/>
            <a:ext cx="854037" cy="581547"/>
          </a:xfrm>
          <a:prstGeom prst="rect">
            <a:avLst/>
          </a:prstGeom>
        </p:spPr>
      </p:pic>
      <p:pic>
        <p:nvPicPr>
          <p:cNvPr id="15" name="Picture 14">
            <a:extLst>
              <a:ext uri="{FF2B5EF4-FFF2-40B4-BE49-F238E27FC236}">
                <a16:creationId xmlns:a16="http://schemas.microsoft.com/office/drawing/2014/main" id="{B22B9432-C5A3-123F-AE59-8C60E44DAC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8040" y="879301"/>
            <a:ext cx="907954" cy="944336"/>
          </a:xfrm>
          <a:prstGeom prst="rect">
            <a:avLst/>
          </a:prstGeom>
        </p:spPr>
      </p:pic>
      <p:pic>
        <p:nvPicPr>
          <p:cNvPr id="19" name="Picture 18">
            <a:extLst>
              <a:ext uri="{FF2B5EF4-FFF2-40B4-BE49-F238E27FC236}">
                <a16:creationId xmlns:a16="http://schemas.microsoft.com/office/drawing/2014/main" id="{79B352EB-6102-90C5-0F2E-F4ECEF08A8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1250" y="1071769"/>
            <a:ext cx="1004612" cy="723795"/>
          </a:xfrm>
          <a:prstGeom prst="rect">
            <a:avLst/>
          </a:prstGeom>
        </p:spPr>
      </p:pic>
      <p:pic>
        <p:nvPicPr>
          <p:cNvPr id="22" name="Picture 21">
            <a:extLst>
              <a:ext uri="{FF2B5EF4-FFF2-40B4-BE49-F238E27FC236}">
                <a16:creationId xmlns:a16="http://schemas.microsoft.com/office/drawing/2014/main" id="{1222BB8F-DCAE-F0FE-0957-016E63646D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85058" y="2052063"/>
            <a:ext cx="1209842" cy="1239402"/>
          </a:xfrm>
          <a:prstGeom prst="rect">
            <a:avLst/>
          </a:prstGeom>
        </p:spPr>
      </p:pic>
      <p:pic>
        <p:nvPicPr>
          <p:cNvPr id="25" name="Picture 24">
            <a:extLst>
              <a:ext uri="{FF2B5EF4-FFF2-40B4-BE49-F238E27FC236}">
                <a16:creationId xmlns:a16="http://schemas.microsoft.com/office/drawing/2014/main" id="{E2B8ECF5-70D1-FA31-9AD1-C3F9978C4D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2410" y="2007035"/>
            <a:ext cx="993254" cy="771266"/>
          </a:xfrm>
          <a:prstGeom prst="rect">
            <a:avLst/>
          </a:prstGeom>
        </p:spPr>
      </p:pic>
      <p:pic>
        <p:nvPicPr>
          <p:cNvPr id="32" name="Picture 31">
            <a:extLst>
              <a:ext uri="{FF2B5EF4-FFF2-40B4-BE49-F238E27FC236}">
                <a16:creationId xmlns:a16="http://schemas.microsoft.com/office/drawing/2014/main" id="{0D4A1076-67AA-BC62-AC48-1C3FB3B47A9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9389" y="3200932"/>
            <a:ext cx="1046275" cy="602840"/>
          </a:xfrm>
          <a:prstGeom prst="rect">
            <a:avLst/>
          </a:prstGeom>
        </p:spPr>
      </p:pic>
      <p:pic>
        <p:nvPicPr>
          <p:cNvPr id="35" name="Picture 34">
            <a:extLst>
              <a:ext uri="{FF2B5EF4-FFF2-40B4-BE49-F238E27FC236}">
                <a16:creationId xmlns:a16="http://schemas.microsoft.com/office/drawing/2014/main" id="{5EF3DB0C-D7EE-87E9-55F4-0B626D47D57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06520" y="3753701"/>
            <a:ext cx="1478205" cy="696666"/>
          </a:xfrm>
          <a:prstGeom prst="rect">
            <a:avLst/>
          </a:prstGeom>
        </p:spPr>
      </p:pic>
      <p:pic>
        <p:nvPicPr>
          <p:cNvPr id="36" name="Picture 35">
            <a:extLst>
              <a:ext uri="{FF2B5EF4-FFF2-40B4-BE49-F238E27FC236}">
                <a16:creationId xmlns:a16="http://schemas.microsoft.com/office/drawing/2014/main" id="{B4C960B4-239C-2687-1BEF-3CF6EB89B5D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19299" y="4355921"/>
            <a:ext cx="761794" cy="1109886"/>
          </a:xfrm>
          <a:prstGeom prst="rect">
            <a:avLst/>
          </a:prstGeom>
        </p:spPr>
      </p:pic>
      <p:pic>
        <p:nvPicPr>
          <p:cNvPr id="38" name="Picture 37">
            <a:extLst>
              <a:ext uri="{FF2B5EF4-FFF2-40B4-BE49-F238E27FC236}">
                <a16:creationId xmlns:a16="http://schemas.microsoft.com/office/drawing/2014/main" id="{A6B6965B-5FF0-3796-A48E-31FFECA985A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456954" y="4821581"/>
            <a:ext cx="1628104" cy="749060"/>
          </a:xfrm>
          <a:prstGeom prst="rect">
            <a:avLst/>
          </a:prstGeom>
        </p:spPr>
      </p:pic>
      <p:pic>
        <p:nvPicPr>
          <p:cNvPr id="40" name="Picture 39">
            <a:extLst>
              <a:ext uri="{FF2B5EF4-FFF2-40B4-BE49-F238E27FC236}">
                <a16:creationId xmlns:a16="http://schemas.microsoft.com/office/drawing/2014/main" id="{64101500-2537-C64B-FB2B-1BFDD12B555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612707" y="3792954"/>
            <a:ext cx="1286851" cy="657413"/>
          </a:xfrm>
          <a:prstGeom prst="rect">
            <a:avLst/>
          </a:prstGeom>
        </p:spPr>
      </p:pic>
    </p:spTree>
    <p:extLst>
      <p:ext uri="{BB962C8B-B14F-4D97-AF65-F5344CB8AC3E}">
        <p14:creationId xmlns:p14="http://schemas.microsoft.com/office/powerpoint/2010/main" val="181929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58D7-3973-DF21-E4EA-440B289071C5}"/>
              </a:ext>
            </a:extLst>
          </p:cNvPr>
          <p:cNvSpPr>
            <a:spLocks noGrp="1"/>
          </p:cNvSpPr>
          <p:nvPr>
            <p:ph type="title"/>
          </p:nvPr>
        </p:nvSpPr>
        <p:spPr>
          <a:xfrm>
            <a:off x="838200" y="248915"/>
            <a:ext cx="10515600" cy="1325563"/>
          </a:xfrm>
        </p:spPr>
        <p:txBody>
          <a:bodyPr/>
          <a:lstStyle/>
          <a:p>
            <a:pPr algn="ctr"/>
            <a:r>
              <a:rPr lang="en-AU" dirty="0"/>
              <a:t>Why meat and alternative foods are important</a:t>
            </a:r>
          </a:p>
        </p:txBody>
      </p:sp>
      <p:sp>
        <p:nvSpPr>
          <p:cNvPr id="4" name="Rectangle: Rounded Corners 3">
            <a:extLst>
              <a:ext uri="{FF2B5EF4-FFF2-40B4-BE49-F238E27FC236}">
                <a16:creationId xmlns:a16="http://schemas.microsoft.com/office/drawing/2014/main" id="{2A663988-A809-F5A7-F069-F58E222A2CE9}"/>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zinc and iron: keeps our blood healthy and gives us energy</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6DD8D76-ED37-6527-96ED-9D170D0822C4}"/>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4DE4C2F6-3BB1-6F70-51CD-2F547C6A5DF8}"/>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essential fatty acids to keep our brains and heart healthy</a:t>
            </a:r>
            <a:endParaRPr lang="en-AU" sz="2400" u="sng"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8FE731FF-E9E2-9F11-7260-90474BB2731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29546" y="4390741"/>
            <a:ext cx="1350317" cy="1954640"/>
          </a:xfrm>
          <a:prstGeom prst="rect">
            <a:avLst/>
          </a:prstGeom>
        </p:spPr>
      </p:pic>
      <p:pic>
        <p:nvPicPr>
          <p:cNvPr id="33" name="Picture 32">
            <a:extLst>
              <a:ext uri="{FF2B5EF4-FFF2-40B4-BE49-F238E27FC236}">
                <a16:creationId xmlns:a16="http://schemas.microsoft.com/office/drawing/2014/main" id="{5008E846-7083-7779-5D56-CAF4C8E45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pic>
        <p:nvPicPr>
          <p:cNvPr id="35" name="Picture 34" descr="A cartoon of a blood drop&#10;&#10;AI-generated content may be incorrect.">
            <a:extLst>
              <a:ext uri="{FF2B5EF4-FFF2-40B4-BE49-F238E27FC236}">
                <a16:creationId xmlns:a16="http://schemas.microsoft.com/office/drawing/2014/main" id="{C35D783B-E7C6-0DA9-2584-8AA36B1B1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683" y="4515945"/>
            <a:ext cx="1954640" cy="1954640"/>
          </a:xfrm>
          <a:prstGeom prst="rect">
            <a:avLst/>
          </a:prstGeom>
        </p:spPr>
      </p:pic>
    </p:spTree>
    <p:extLst>
      <p:ext uri="{BB962C8B-B14F-4D97-AF65-F5344CB8AC3E}">
        <p14:creationId xmlns:p14="http://schemas.microsoft.com/office/powerpoint/2010/main" val="27604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D66E7-4848-A439-AA39-DEB210B69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7A05E-B33F-CD68-BB5A-2AD02B33D74C}"/>
              </a:ext>
            </a:extLst>
          </p:cNvPr>
          <p:cNvSpPr>
            <a:spLocks noGrp="1"/>
          </p:cNvSpPr>
          <p:nvPr>
            <p:ph type="title"/>
          </p:nvPr>
        </p:nvSpPr>
        <p:spPr/>
        <p:txBody>
          <a:bodyPr/>
          <a:lstStyle/>
          <a:p>
            <a:pPr algn="ctr"/>
            <a:r>
              <a:rPr lang="en-AU" dirty="0"/>
              <a:t>‘Sometimes' foods</a:t>
            </a:r>
          </a:p>
        </p:txBody>
      </p:sp>
      <p:sp>
        <p:nvSpPr>
          <p:cNvPr id="65" name="Rectangle: Rounded Corners 64">
            <a:extLst>
              <a:ext uri="{FF2B5EF4-FFF2-40B4-BE49-F238E27FC236}">
                <a16:creationId xmlns:a16="http://schemas.microsoft.com/office/drawing/2014/main" id="{BBD94698-FA40-1426-0BA4-09280940E870}"/>
              </a:ext>
            </a:extLst>
          </p:cNvPr>
          <p:cNvSpPr/>
          <p:nvPr/>
        </p:nvSpPr>
        <p:spPr>
          <a:xfrm>
            <a:off x="1009934" y="2684572"/>
            <a:ext cx="4053386"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added sugars</a:t>
            </a:r>
          </a:p>
        </p:txBody>
      </p:sp>
      <p:sp>
        <p:nvSpPr>
          <p:cNvPr id="66" name="Rectangle: Rounded Corners 65">
            <a:extLst>
              <a:ext uri="{FF2B5EF4-FFF2-40B4-BE49-F238E27FC236}">
                <a16:creationId xmlns:a16="http://schemas.microsoft.com/office/drawing/2014/main" id="{17ED571C-C6CA-8311-5AD8-A92255402A05}"/>
              </a:ext>
            </a:extLst>
          </p:cNvPr>
          <p:cNvSpPr/>
          <p:nvPr/>
        </p:nvSpPr>
        <p:spPr>
          <a:xfrm>
            <a:off x="1009932" y="3761093"/>
            <a:ext cx="6086903"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fat (and sodium)</a:t>
            </a:r>
          </a:p>
        </p:txBody>
      </p:sp>
      <p:sp>
        <p:nvSpPr>
          <p:cNvPr id="67" name="Rectangle: Rounded Corners 66">
            <a:extLst>
              <a:ext uri="{FF2B5EF4-FFF2-40B4-BE49-F238E27FC236}">
                <a16:creationId xmlns:a16="http://schemas.microsoft.com/office/drawing/2014/main" id="{59EF8CFF-3A3E-5308-E60B-FA1916A72D59}"/>
              </a:ext>
            </a:extLst>
          </p:cNvPr>
          <p:cNvSpPr/>
          <p:nvPr/>
        </p:nvSpPr>
        <p:spPr>
          <a:xfrm>
            <a:off x="1009933" y="4839737"/>
            <a:ext cx="4053387"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both</a:t>
            </a:r>
          </a:p>
        </p:txBody>
      </p:sp>
      <p:sp>
        <p:nvSpPr>
          <p:cNvPr id="81" name="Rectangle: Rounded Corners 80">
            <a:extLst>
              <a:ext uri="{FF2B5EF4-FFF2-40B4-BE49-F238E27FC236}">
                <a16:creationId xmlns:a16="http://schemas.microsoft.com/office/drawing/2014/main" id="{2F3EE55B-AD41-5DCC-640A-59BC6AD22FDB}"/>
              </a:ext>
            </a:extLst>
          </p:cNvPr>
          <p:cNvSpPr/>
          <p:nvPr/>
        </p:nvSpPr>
        <p:spPr>
          <a:xfrm>
            <a:off x="1581070" y="5839424"/>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To be consumed sometimes and in small amounts</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2391F87-756D-698D-8B5B-0A5545C34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1">
            <a:extLst>
              <a:ext uri="{FF2B5EF4-FFF2-40B4-BE49-F238E27FC236}">
                <a16:creationId xmlns:a16="http://schemas.microsoft.com/office/drawing/2014/main" id="{0146897C-C75C-E925-42E0-983082DFCF0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2">
            <a:extLst>
              <a:ext uri="{FF2B5EF4-FFF2-40B4-BE49-F238E27FC236}">
                <a16:creationId xmlns:a16="http://schemas.microsoft.com/office/drawing/2014/main" id="{7F01EB24-9E2D-515C-239C-C6541201C980}"/>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3C414B04-1C7D-09B3-E125-EB2CABB6881B}"/>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5" name="Picture 14">
            <a:extLst>
              <a:ext uri="{FF2B5EF4-FFF2-40B4-BE49-F238E27FC236}">
                <a16:creationId xmlns:a16="http://schemas.microsoft.com/office/drawing/2014/main" id="{3BD82ACC-6602-22D4-27E0-9D5C8FCFBF25}"/>
              </a:ext>
            </a:extLst>
          </p:cNvPr>
          <p:cNvPicPr>
            <a:picLocks noChangeAspect="1"/>
          </p:cNvPicPr>
          <p:nvPr/>
        </p:nvPicPr>
        <p:blipFill>
          <a:blip r:embed="rId3"/>
          <a:stretch>
            <a:fillRect/>
          </a:stretch>
        </p:blipFill>
        <p:spPr>
          <a:xfrm>
            <a:off x="152400" y="1112112"/>
            <a:ext cx="4385691" cy="1410927"/>
          </a:xfrm>
          <a:prstGeom prst="rect">
            <a:avLst/>
          </a:prstGeom>
        </p:spPr>
      </p:pic>
      <p:pic>
        <p:nvPicPr>
          <p:cNvPr id="8" name="Picture 7">
            <a:extLst>
              <a:ext uri="{FF2B5EF4-FFF2-40B4-BE49-F238E27FC236}">
                <a16:creationId xmlns:a16="http://schemas.microsoft.com/office/drawing/2014/main" id="{8C364F14-FF45-C468-91D2-5D1A03418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1089" y="1560494"/>
            <a:ext cx="968374" cy="1839911"/>
          </a:xfrm>
          <a:prstGeom prst="rect">
            <a:avLst/>
          </a:prstGeom>
        </p:spPr>
      </p:pic>
      <p:pic>
        <p:nvPicPr>
          <p:cNvPr id="10" name="Picture 9">
            <a:extLst>
              <a:ext uri="{FF2B5EF4-FFF2-40B4-BE49-F238E27FC236}">
                <a16:creationId xmlns:a16="http://schemas.microsoft.com/office/drawing/2014/main" id="{72779FF3-D6DD-3B75-B59B-C2F98C07D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6267" y="2249122"/>
            <a:ext cx="2831351" cy="1133213"/>
          </a:xfrm>
          <a:prstGeom prst="rect">
            <a:avLst/>
          </a:prstGeom>
        </p:spPr>
      </p:pic>
      <p:pic>
        <p:nvPicPr>
          <p:cNvPr id="12" name="Picture 11">
            <a:extLst>
              <a:ext uri="{FF2B5EF4-FFF2-40B4-BE49-F238E27FC236}">
                <a16:creationId xmlns:a16="http://schemas.microsoft.com/office/drawing/2014/main" id="{CCD7BB20-8C60-7097-74AE-877B47732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1032" y="3759382"/>
            <a:ext cx="1261452" cy="808093"/>
          </a:xfrm>
          <a:prstGeom prst="rect">
            <a:avLst/>
          </a:prstGeom>
        </p:spPr>
      </p:pic>
      <p:pic>
        <p:nvPicPr>
          <p:cNvPr id="14" name="Picture 13">
            <a:extLst>
              <a:ext uri="{FF2B5EF4-FFF2-40B4-BE49-F238E27FC236}">
                <a16:creationId xmlns:a16="http://schemas.microsoft.com/office/drawing/2014/main" id="{D5593A28-C2C3-3FD4-07C8-EBDD94103F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38328" y="4449503"/>
            <a:ext cx="1471876" cy="728292"/>
          </a:xfrm>
          <a:prstGeom prst="rect">
            <a:avLst/>
          </a:prstGeom>
        </p:spPr>
      </p:pic>
      <p:pic>
        <p:nvPicPr>
          <p:cNvPr id="19" name="Picture 18">
            <a:extLst>
              <a:ext uri="{FF2B5EF4-FFF2-40B4-BE49-F238E27FC236}">
                <a16:creationId xmlns:a16="http://schemas.microsoft.com/office/drawing/2014/main" id="{DD5DEEB8-0480-6032-4D1B-D3B336C748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73722" y="3725330"/>
            <a:ext cx="1851660" cy="899872"/>
          </a:xfrm>
          <a:prstGeom prst="rect">
            <a:avLst/>
          </a:prstGeom>
        </p:spPr>
      </p:pic>
      <p:pic>
        <p:nvPicPr>
          <p:cNvPr id="22" name="Picture 21">
            <a:extLst>
              <a:ext uri="{FF2B5EF4-FFF2-40B4-BE49-F238E27FC236}">
                <a16:creationId xmlns:a16="http://schemas.microsoft.com/office/drawing/2014/main" id="{ADCF2FBB-25F0-FE8F-31B0-2B2FFE1438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99938" y="4649470"/>
            <a:ext cx="950885" cy="1036660"/>
          </a:xfrm>
          <a:prstGeom prst="rect">
            <a:avLst/>
          </a:prstGeom>
        </p:spPr>
      </p:pic>
    </p:spTree>
    <p:extLst>
      <p:ext uri="{BB962C8B-B14F-4D97-AF65-F5344CB8AC3E}">
        <p14:creationId xmlns:p14="http://schemas.microsoft.com/office/powerpoint/2010/main" val="1709906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E20E-2D62-4878-599D-6862DD16208B}"/>
              </a:ext>
            </a:extLst>
          </p:cNvPr>
          <p:cNvSpPr>
            <a:spLocks noGrp="1"/>
          </p:cNvSpPr>
          <p:nvPr>
            <p:ph type="title"/>
          </p:nvPr>
        </p:nvSpPr>
        <p:spPr/>
        <p:txBody>
          <a:bodyPr/>
          <a:lstStyle/>
          <a:p>
            <a:r>
              <a:rPr lang="en-AU" dirty="0"/>
              <a:t>How much should you be eating?</a:t>
            </a:r>
          </a:p>
        </p:txBody>
      </p:sp>
      <p:sp>
        <p:nvSpPr>
          <p:cNvPr id="3" name="Content Placeholder 2">
            <a:extLst>
              <a:ext uri="{FF2B5EF4-FFF2-40B4-BE49-F238E27FC236}">
                <a16:creationId xmlns:a16="http://schemas.microsoft.com/office/drawing/2014/main" id="{BAF7E605-E8B6-4EF6-9653-9BF4E230BD95}"/>
              </a:ext>
            </a:extLst>
          </p:cNvPr>
          <p:cNvSpPr>
            <a:spLocks noGrp="1"/>
          </p:cNvSpPr>
          <p:nvPr>
            <p:ph idx="1"/>
          </p:nvPr>
        </p:nvSpPr>
        <p:spPr/>
        <p:txBody>
          <a:bodyPr/>
          <a:lstStyle/>
          <a:p>
            <a:pPr marL="0" indent="0">
              <a:buNone/>
            </a:pPr>
            <a:r>
              <a:rPr lang="en-AU" dirty="0"/>
              <a:t>There is a recommended amount of each food group that should be eaten each day.</a:t>
            </a:r>
          </a:p>
          <a:p>
            <a:pPr marL="0" indent="0">
              <a:buNone/>
            </a:pPr>
            <a:endParaRPr lang="en-AU" sz="3200" dirty="0"/>
          </a:p>
          <a:p>
            <a:pPr marL="0" indent="0">
              <a:buNone/>
            </a:pPr>
            <a:r>
              <a:rPr lang="en-AU" dirty="0"/>
              <a:t>These amounts are different depending on your age, and sometimes your gender.</a:t>
            </a:r>
          </a:p>
        </p:txBody>
      </p:sp>
    </p:spTree>
    <p:extLst>
      <p:ext uri="{BB962C8B-B14F-4D97-AF65-F5344CB8AC3E}">
        <p14:creationId xmlns:p14="http://schemas.microsoft.com/office/powerpoint/2010/main" val="268682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24BA-1570-0530-9C41-7D8FDE1C1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DBFA6-99EB-42D2-DC10-5CEF09294DF0}"/>
              </a:ext>
            </a:extLst>
          </p:cNvPr>
          <p:cNvSpPr>
            <a:spLocks noGrp="1"/>
          </p:cNvSpPr>
          <p:nvPr>
            <p:ph type="title"/>
          </p:nvPr>
        </p:nvSpPr>
        <p:spPr/>
        <p:txBody>
          <a:bodyPr/>
          <a:lstStyle/>
          <a:p>
            <a:r>
              <a:rPr lang="en-AU" dirty="0"/>
              <a:t>Grain food serves</a:t>
            </a:r>
          </a:p>
        </p:txBody>
      </p:sp>
      <p:pic>
        <p:nvPicPr>
          <p:cNvPr id="4" name="Picture 3">
            <a:extLst>
              <a:ext uri="{FF2B5EF4-FFF2-40B4-BE49-F238E27FC236}">
                <a16:creationId xmlns:a16="http://schemas.microsoft.com/office/drawing/2014/main" id="{241B38F7-C27B-F851-74D6-0396E2B380B0}"/>
              </a:ext>
            </a:extLst>
          </p:cNvPr>
          <p:cNvPicPr preferRelativeResize="0">
            <a:picLocks/>
          </p:cNvPicPr>
          <p:nvPr/>
        </p:nvPicPr>
        <p:blipFill>
          <a:blip r:embed="rId3"/>
          <a:stretch>
            <a:fillRect/>
          </a:stretch>
        </p:blipFill>
        <p:spPr>
          <a:xfrm>
            <a:off x="370200" y="2242377"/>
            <a:ext cx="10983600" cy="2030400"/>
          </a:xfrm>
          <a:prstGeom prst="rect">
            <a:avLst/>
          </a:prstGeom>
        </p:spPr>
      </p:pic>
      <p:sp>
        <p:nvSpPr>
          <p:cNvPr id="5" name="Oval 4">
            <a:extLst>
              <a:ext uri="{FF2B5EF4-FFF2-40B4-BE49-F238E27FC236}">
                <a16:creationId xmlns:a16="http://schemas.microsoft.com/office/drawing/2014/main" id="{B7EE0D0D-8DD9-CDFD-E2E9-F85DDD5D4D2A}"/>
              </a:ext>
            </a:extLst>
          </p:cNvPr>
          <p:cNvSpPr/>
          <p:nvPr/>
        </p:nvSpPr>
        <p:spPr>
          <a:xfrm>
            <a:off x="7547881" y="2412350"/>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D35C8F94-EDCA-73DA-5A48-1CF425E66331}"/>
              </a:ext>
            </a:extLst>
          </p:cNvPr>
          <p:cNvSpPr txBox="1"/>
          <p:nvPr/>
        </p:nvSpPr>
        <p:spPr>
          <a:xfrm>
            <a:off x="370200" y="5147035"/>
            <a:ext cx="9561848" cy="830997"/>
          </a:xfrm>
          <a:prstGeom prst="rect">
            <a:avLst/>
          </a:prstGeom>
          <a:noFill/>
        </p:spPr>
        <p:txBody>
          <a:bodyPr wrap="none" rtlCol="0">
            <a:spAutoFit/>
          </a:bodyPr>
          <a:lstStyle/>
          <a:p>
            <a:r>
              <a:rPr lang="en-AU" sz="2400" dirty="0">
                <a:latin typeface="Arial" panose="020B0604020202020204" pitchFamily="34" charset="0"/>
                <a:cs typeface="Arial" panose="020B0604020202020204" pitchFamily="34" charset="0"/>
              </a:rPr>
              <a:t>Children aged 9–11 years need 5 (boys) and 4 (girls) serves of grain </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foods each day.</a:t>
            </a:r>
          </a:p>
        </p:txBody>
      </p:sp>
    </p:spTree>
    <p:extLst>
      <p:ext uri="{BB962C8B-B14F-4D97-AF65-F5344CB8AC3E}">
        <p14:creationId xmlns:p14="http://schemas.microsoft.com/office/powerpoint/2010/main" val="377082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0E07-D505-569A-CA05-B112EC7EE97B}"/>
              </a:ext>
            </a:extLst>
          </p:cNvPr>
          <p:cNvSpPr>
            <a:spLocks noGrp="1"/>
          </p:cNvSpPr>
          <p:nvPr>
            <p:ph type="title"/>
          </p:nvPr>
        </p:nvSpPr>
        <p:spPr/>
        <p:txBody>
          <a:bodyPr/>
          <a:lstStyle/>
          <a:p>
            <a:r>
              <a:rPr lang="en-AU" dirty="0"/>
              <a:t>Contents</a:t>
            </a:r>
          </a:p>
        </p:txBody>
      </p:sp>
      <p:graphicFrame>
        <p:nvGraphicFramePr>
          <p:cNvPr id="4" name="Table 3">
            <a:extLst>
              <a:ext uri="{FF2B5EF4-FFF2-40B4-BE49-F238E27FC236}">
                <a16:creationId xmlns:a16="http://schemas.microsoft.com/office/drawing/2014/main" id="{35786E0A-BD57-0541-BEF2-0D3E5B5D1DEF}"/>
              </a:ext>
            </a:extLst>
          </p:cNvPr>
          <p:cNvGraphicFramePr>
            <a:graphicFrameLocks noGrp="1"/>
          </p:cNvGraphicFramePr>
          <p:nvPr>
            <p:extLst>
              <p:ext uri="{D42A27DB-BD31-4B8C-83A1-F6EECF244321}">
                <p14:modId xmlns:p14="http://schemas.microsoft.com/office/powerpoint/2010/main" val="4220634415"/>
              </p:ext>
            </p:extLst>
          </p:nvPr>
        </p:nvGraphicFramePr>
        <p:xfrm>
          <a:off x="2032000" y="1702756"/>
          <a:ext cx="8128000" cy="3937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4414066"/>
                    </a:ext>
                  </a:extLst>
                </a:gridCol>
                <a:gridCol w="4064000">
                  <a:extLst>
                    <a:ext uri="{9D8B030D-6E8A-4147-A177-3AD203B41FA5}">
                      <a16:colId xmlns:a16="http://schemas.microsoft.com/office/drawing/2014/main" val="1572479468"/>
                    </a:ext>
                  </a:extLst>
                </a:gridCol>
              </a:tblGrid>
              <a:tr h="787472">
                <a:tc>
                  <a:txBody>
                    <a:bodyPr/>
                    <a:lstStyle/>
                    <a:p>
                      <a:r>
                        <a:rPr lang="en-AU" sz="3600" b="0" dirty="0">
                          <a:solidFill>
                            <a:schemeClr val="tx1"/>
                          </a:solidFill>
                          <a:latin typeface="Arial" panose="020B0604020202020204" pitchFamily="34" charset="0"/>
                          <a:cs typeface="Arial" panose="020B0604020202020204" pitchFamily="34" charset="0"/>
                          <a:hlinkClick r:id="rId3" action="ppaction://hlinksldjump"/>
                        </a:rPr>
                        <a:t>Lesson 1</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4" action="ppaction://hlinksldjump"/>
                        </a:rPr>
                        <a:t>Lesson 6</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970804"/>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5" action="ppaction://hlinksldjump"/>
                        </a:rPr>
                        <a:t>Lesson 2</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6" action="ppaction://hlinksldjump"/>
                        </a:rPr>
                        <a:t>Lesson 7</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755423"/>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7" action="ppaction://hlinksldjump"/>
                        </a:rPr>
                        <a:t>Lesson 3</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8" action="ppaction://hlinksldjump"/>
                        </a:rPr>
                        <a:t>Lesson 8 and 9</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6963782"/>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9" action="ppaction://hlinksldjump"/>
                        </a:rPr>
                        <a:t>Lesson 4</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707067"/>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10" action="ppaction://hlinksldjump"/>
                        </a:rPr>
                        <a:t>Lesson 5</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5737790"/>
                  </a:ext>
                </a:extLst>
              </a:tr>
            </a:tbl>
          </a:graphicData>
        </a:graphic>
      </p:graphicFrame>
    </p:spTree>
    <p:extLst>
      <p:ext uri="{BB962C8B-B14F-4D97-AF65-F5344CB8AC3E}">
        <p14:creationId xmlns:p14="http://schemas.microsoft.com/office/powerpoint/2010/main" val="380555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50DE-F7DD-41A2-BDA4-B90EAC91B8E1}"/>
              </a:ext>
            </a:extLst>
          </p:cNvPr>
          <p:cNvSpPr>
            <a:spLocks noGrp="1"/>
          </p:cNvSpPr>
          <p:nvPr>
            <p:ph type="title"/>
          </p:nvPr>
        </p:nvSpPr>
        <p:spPr/>
        <p:txBody>
          <a:bodyPr/>
          <a:lstStyle/>
          <a:p>
            <a:r>
              <a:rPr lang="en-AU" dirty="0"/>
              <a:t>Vegetable serves</a:t>
            </a:r>
          </a:p>
        </p:txBody>
      </p:sp>
      <p:pic>
        <p:nvPicPr>
          <p:cNvPr id="4" name="Picture 3">
            <a:extLst>
              <a:ext uri="{FF2B5EF4-FFF2-40B4-BE49-F238E27FC236}">
                <a16:creationId xmlns:a16="http://schemas.microsoft.com/office/drawing/2014/main" id="{9CD812C1-E523-DA58-30FF-827F0733BB3B}"/>
              </a:ext>
            </a:extLst>
          </p:cNvPr>
          <p:cNvPicPr>
            <a:picLocks noChangeAspect="1"/>
          </p:cNvPicPr>
          <p:nvPr/>
        </p:nvPicPr>
        <p:blipFill>
          <a:blip r:embed="rId3"/>
          <a:stretch>
            <a:fillRect/>
          </a:stretch>
        </p:blipFill>
        <p:spPr>
          <a:xfrm>
            <a:off x="622041" y="2413679"/>
            <a:ext cx="10981628" cy="2030642"/>
          </a:xfrm>
          <a:prstGeom prst="rect">
            <a:avLst/>
          </a:prstGeom>
        </p:spPr>
      </p:pic>
      <p:sp>
        <p:nvSpPr>
          <p:cNvPr id="5" name="Oval 4">
            <a:extLst>
              <a:ext uri="{FF2B5EF4-FFF2-40B4-BE49-F238E27FC236}">
                <a16:creationId xmlns:a16="http://schemas.microsoft.com/office/drawing/2014/main" id="{962F59B9-9AB0-360C-56AB-7A4EC8E88D12}"/>
              </a:ext>
            </a:extLst>
          </p:cNvPr>
          <p:cNvSpPr/>
          <p:nvPr/>
        </p:nvSpPr>
        <p:spPr>
          <a:xfrm>
            <a:off x="7610166" y="2448140"/>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24E1092-93B2-189F-D67E-724C2FACA9E4}"/>
              </a:ext>
            </a:extLst>
          </p:cNvPr>
          <p:cNvSpPr txBox="1"/>
          <p:nvPr/>
        </p:nvSpPr>
        <p:spPr>
          <a:xfrm>
            <a:off x="588331" y="5127660"/>
            <a:ext cx="9111020" cy="461665"/>
          </a:xfrm>
          <a:prstGeom prst="rect">
            <a:avLst/>
          </a:prstGeom>
          <a:noFill/>
        </p:spPr>
        <p:txBody>
          <a:bodyPr wrap="none" rtlCol="0">
            <a:spAutoFit/>
          </a:bodyPr>
          <a:lstStyle/>
          <a:p>
            <a:r>
              <a:rPr lang="en-AU" sz="2400" dirty="0">
                <a:latin typeface="Arial" panose="020B0604020202020204" pitchFamily="34" charset="0"/>
                <a:cs typeface="Arial" panose="020B0604020202020204" pitchFamily="34" charset="0"/>
              </a:rPr>
              <a:t>Children aged 9–11 years need 5 serves of vegetables each day.</a:t>
            </a:r>
          </a:p>
        </p:txBody>
      </p:sp>
    </p:spTree>
    <p:extLst>
      <p:ext uri="{BB962C8B-B14F-4D97-AF65-F5344CB8AC3E}">
        <p14:creationId xmlns:p14="http://schemas.microsoft.com/office/powerpoint/2010/main" val="271305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0D1C-BAA9-3033-06C3-86C9D7329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F93DD-9222-29BA-5199-5E30D7241513}"/>
              </a:ext>
            </a:extLst>
          </p:cNvPr>
          <p:cNvSpPr>
            <a:spLocks noGrp="1"/>
          </p:cNvSpPr>
          <p:nvPr>
            <p:ph type="title"/>
          </p:nvPr>
        </p:nvSpPr>
        <p:spPr/>
        <p:txBody>
          <a:bodyPr/>
          <a:lstStyle/>
          <a:p>
            <a:r>
              <a:rPr lang="en-AU" dirty="0"/>
              <a:t>Fruit serves</a:t>
            </a:r>
          </a:p>
        </p:txBody>
      </p:sp>
      <p:pic>
        <p:nvPicPr>
          <p:cNvPr id="3" name="Picture 2">
            <a:extLst>
              <a:ext uri="{FF2B5EF4-FFF2-40B4-BE49-F238E27FC236}">
                <a16:creationId xmlns:a16="http://schemas.microsoft.com/office/drawing/2014/main" id="{843F78A6-BB39-3479-0FEF-06B233505535}"/>
              </a:ext>
            </a:extLst>
          </p:cNvPr>
          <p:cNvPicPr preferRelativeResize="0">
            <a:picLocks/>
          </p:cNvPicPr>
          <p:nvPr/>
        </p:nvPicPr>
        <p:blipFill>
          <a:blip r:embed="rId3"/>
          <a:stretch>
            <a:fillRect/>
          </a:stretch>
        </p:blipFill>
        <p:spPr>
          <a:xfrm>
            <a:off x="393441" y="2413800"/>
            <a:ext cx="10983600" cy="2030400"/>
          </a:xfrm>
          <a:prstGeom prst="rect">
            <a:avLst/>
          </a:prstGeom>
        </p:spPr>
      </p:pic>
      <p:sp>
        <p:nvSpPr>
          <p:cNvPr id="6" name="Oval 5">
            <a:extLst>
              <a:ext uri="{FF2B5EF4-FFF2-40B4-BE49-F238E27FC236}">
                <a16:creationId xmlns:a16="http://schemas.microsoft.com/office/drawing/2014/main" id="{3AF4548A-FF68-8280-C674-528310C264A2}"/>
              </a:ext>
            </a:extLst>
          </p:cNvPr>
          <p:cNvSpPr/>
          <p:nvPr/>
        </p:nvSpPr>
        <p:spPr>
          <a:xfrm>
            <a:off x="7576456" y="2323947"/>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F8003C31-BADF-7FEF-CC4C-EF8D519C53A1}"/>
              </a:ext>
            </a:extLst>
          </p:cNvPr>
          <p:cNvSpPr txBox="1"/>
          <p:nvPr/>
        </p:nvSpPr>
        <p:spPr>
          <a:xfrm>
            <a:off x="393441" y="5022810"/>
            <a:ext cx="8304709" cy="461665"/>
          </a:xfrm>
          <a:prstGeom prst="rect">
            <a:avLst/>
          </a:prstGeom>
          <a:noFill/>
        </p:spPr>
        <p:txBody>
          <a:bodyPr wrap="none" rtlCol="0">
            <a:spAutoFit/>
          </a:bodyPr>
          <a:lstStyle/>
          <a:p>
            <a:r>
              <a:rPr lang="en-AU" sz="2400" dirty="0">
                <a:latin typeface="Arial" panose="020B0604020202020204" pitchFamily="34" charset="0"/>
                <a:cs typeface="Arial" panose="020B0604020202020204" pitchFamily="34" charset="0"/>
              </a:rPr>
              <a:t>Children aged 9–11 years need 2 serves of fruit each day.</a:t>
            </a:r>
          </a:p>
        </p:txBody>
      </p:sp>
    </p:spTree>
    <p:extLst>
      <p:ext uri="{BB962C8B-B14F-4D97-AF65-F5344CB8AC3E}">
        <p14:creationId xmlns:p14="http://schemas.microsoft.com/office/powerpoint/2010/main" val="35443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A3BBA-42B9-A8B4-5318-C7523DC30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F011D-E312-127A-7C8C-F2D8F3417FD8}"/>
              </a:ext>
            </a:extLst>
          </p:cNvPr>
          <p:cNvSpPr>
            <a:spLocks noGrp="1"/>
          </p:cNvSpPr>
          <p:nvPr>
            <p:ph type="title"/>
          </p:nvPr>
        </p:nvSpPr>
        <p:spPr/>
        <p:txBody>
          <a:bodyPr/>
          <a:lstStyle/>
          <a:p>
            <a:r>
              <a:rPr lang="en-AU" dirty="0"/>
              <a:t>Dairy and alternative serves</a:t>
            </a:r>
          </a:p>
        </p:txBody>
      </p:sp>
      <p:pic>
        <p:nvPicPr>
          <p:cNvPr id="4" name="Picture 3">
            <a:extLst>
              <a:ext uri="{FF2B5EF4-FFF2-40B4-BE49-F238E27FC236}">
                <a16:creationId xmlns:a16="http://schemas.microsoft.com/office/drawing/2014/main" id="{37FE3D2F-69E5-188E-40DA-B56CBAA87F57}"/>
              </a:ext>
            </a:extLst>
          </p:cNvPr>
          <p:cNvPicPr preferRelativeResize="0">
            <a:picLocks/>
          </p:cNvPicPr>
          <p:nvPr/>
        </p:nvPicPr>
        <p:blipFill>
          <a:blip r:embed="rId3"/>
          <a:stretch>
            <a:fillRect/>
          </a:stretch>
        </p:blipFill>
        <p:spPr>
          <a:xfrm>
            <a:off x="471118" y="2413800"/>
            <a:ext cx="10983600" cy="2030400"/>
          </a:xfrm>
          <a:prstGeom prst="rect">
            <a:avLst/>
          </a:prstGeom>
        </p:spPr>
      </p:pic>
      <p:sp>
        <p:nvSpPr>
          <p:cNvPr id="5" name="Oval 4">
            <a:extLst>
              <a:ext uri="{FF2B5EF4-FFF2-40B4-BE49-F238E27FC236}">
                <a16:creationId xmlns:a16="http://schemas.microsoft.com/office/drawing/2014/main" id="{B7F3D150-8027-CBB4-B034-682BF9EFBD1B}"/>
              </a:ext>
            </a:extLst>
          </p:cNvPr>
          <p:cNvSpPr/>
          <p:nvPr/>
        </p:nvSpPr>
        <p:spPr>
          <a:xfrm>
            <a:off x="7728856" y="2574275"/>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4C08A431-6B8B-11EC-37DC-BB5ED9A93B1B}"/>
              </a:ext>
            </a:extLst>
          </p:cNvPr>
          <p:cNvSpPr txBox="1"/>
          <p:nvPr/>
        </p:nvSpPr>
        <p:spPr>
          <a:xfrm>
            <a:off x="469641" y="4998771"/>
            <a:ext cx="8236477" cy="830997"/>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Children aged 9–11 years need 2½ (boys) and 3 (girls) serves of dairy and alternative foods each day.</a:t>
            </a:r>
          </a:p>
        </p:txBody>
      </p:sp>
    </p:spTree>
    <p:extLst>
      <p:ext uri="{BB962C8B-B14F-4D97-AF65-F5344CB8AC3E}">
        <p14:creationId xmlns:p14="http://schemas.microsoft.com/office/powerpoint/2010/main" val="50550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90D9-9912-8C4A-7729-E589BD39F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36D02-0B49-80D3-1D57-4A866C1E4A72}"/>
              </a:ext>
            </a:extLst>
          </p:cNvPr>
          <p:cNvSpPr>
            <a:spLocks noGrp="1"/>
          </p:cNvSpPr>
          <p:nvPr>
            <p:ph type="title"/>
          </p:nvPr>
        </p:nvSpPr>
        <p:spPr/>
        <p:txBody>
          <a:bodyPr/>
          <a:lstStyle/>
          <a:p>
            <a:r>
              <a:rPr lang="en-AU" dirty="0"/>
              <a:t>Meat and alternative serves</a:t>
            </a:r>
          </a:p>
        </p:txBody>
      </p:sp>
      <p:pic>
        <p:nvPicPr>
          <p:cNvPr id="3" name="Picture 2">
            <a:extLst>
              <a:ext uri="{FF2B5EF4-FFF2-40B4-BE49-F238E27FC236}">
                <a16:creationId xmlns:a16="http://schemas.microsoft.com/office/drawing/2014/main" id="{A538F6D6-98B8-725A-D69F-71E663AC31F1}"/>
              </a:ext>
            </a:extLst>
          </p:cNvPr>
          <p:cNvPicPr preferRelativeResize="0">
            <a:picLocks/>
          </p:cNvPicPr>
          <p:nvPr/>
        </p:nvPicPr>
        <p:blipFill>
          <a:blip r:embed="rId3"/>
          <a:stretch>
            <a:fillRect/>
          </a:stretch>
        </p:blipFill>
        <p:spPr>
          <a:xfrm>
            <a:off x="604200" y="2413800"/>
            <a:ext cx="10983600" cy="2030400"/>
          </a:xfrm>
          <a:prstGeom prst="rect">
            <a:avLst/>
          </a:prstGeom>
        </p:spPr>
      </p:pic>
      <p:sp>
        <p:nvSpPr>
          <p:cNvPr id="6" name="Oval 5">
            <a:extLst>
              <a:ext uri="{FF2B5EF4-FFF2-40B4-BE49-F238E27FC236}">
                <a16:creationId xmlns:a16="http://schemas.microsoft.com/office/drawing/2014/main" id="{275DAC5A-A5F1-FB52-054B-CED9F82F2C9B}"/>
              </a:ext>
            </a:extLst>
          </p:cNvPr>
          <p:cNvSpPr/>
          <p:nvPr/>
        </p:nvSpPr>
        <p:spPr>
          <a:xfrm>
            <a:off x="7851875" y="2552873"/>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F1D813D4-3FDE-2285-456B-41BAD7E4ED53}"/>
              </a:ext>
            </a:extLst>
          </p:cNvPr>
          <p:cNvSpPr txBox="1"/>
          <p:nvPr/>
        </p:nvSpPr>
        <p:spPr>
          <a:xfrm>
            <a:off x="604200" y="5371466"/>
            <a:ext cx="9649634" cy="830997"/>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Children aged 9–11 years need 2½ serves of meat and alternative foods each day.</a:t>
            </a:r>
          </a:p>
        </p:txBody>
      </p:sp>
    </p:spTree>
    <p:extLst>
      <p:ext uri="{BB962C8B-B14F-4D97-AF65-F5344CB8AC3E}">
        <p14:creationId xmlns:p14="http://schemas.microsoft.com/office/powerpoint/2010/main" val="359998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B11E2-62E7-D688-4ED6-6335847D4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9E59B-6512-FA2D-A22E-20D404CDA9BC}"/>
              </a:ext>
            </a:extLst>
          </p:cNvPr>
          <p:cNvSpPr>
            <a:spLocks noGrp="1"/>
          </p:cNvSpPr>
          <p:nvPr>
            <p:ph type="title"/>
          </p:nvPr>
        </p:nvSpPr>
        <p:spPr/>
        <p:txBody>
          <a:bodyPr/>
          <a:lstStyle/>
          <a:p>
            <a:r>
              <a:rPr lang="en-AU" dirty="0"/>
              <a:t>Food group serves: 9–11 years</a:t>
            </a:r>
          </a:p>
        </p:txBody>
      </p:sp>
      <p:pic>
        <p:nvPicPr>
          <p:cNvPr id="5" name="Picture 4">
            <a:extLst>
              <a:ext uri="{FF2B5EF4-FFF2-40B4-BE49-F238E27FC236}">
                <a16:creationId xmlns:a16="http://schemas.microsoft.com/office/drawing/2014/main" id="{049299E5-B534-5FA6-6916-AB9D110103E9}"/>
              </a:ext>
            </a:extLst>
          </p:cNvPr>
          <p:cNvPicPr>
            <a:picLocks noChangeAspect="1"/>
          </p:cNvPicPr>
          <p:nvPr/>
        </p:nvPicPr>
        <p:blipFill>
          <a:blip r:embed="rId3"/>
          <a:stretch>
            <a:fillRect/>
          </a:stretch>
        </p:blipFill>
        <p:spPr>
          <a:xfrm>
            <a:off x="1353067" y="1901188"/>
            <a:ext cx="9485865" cy="3055624"/>
          </a:xfrm>
          <a:prstGeom prst="rect">
            <a:avLst/>
          </a:prstGeom>
        </p:spPr>
      </p:pic>
    </p:spTree>
    <p:extLst>
      <p:ext uri="{BB962C8B-B14F-4D97-AF65-F5344CB8AC3E}">
        <p14:creationId xmlns:p14="http://schemas.microsoft.com/office/powerpoint/2010/main" val="42540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6F11-D04A-B31A-2A5D-75CD22EC8D7A}"/>
              </a:ext>
            </a:extLst>
          </p:cNvPr>
          <p:cNvSpPr>
            <a:spLocks noGrp="1"/>
          </p:cNvSpPr>
          <p:nvPr>
            <p:ph type="title"/>
          </p:nvPr>
        </p:nvSpPr>
        <p:spPr/>
        <p:txBody>
          <a:bodyPr/>
          <a:lstStyle/>
          <a:p>
            <a:r>
              <a:rPr lang="en-AU" dirty="0"/>
              <a:t>Lesson 2</a:t>
            </a:r>
          </a:p>
        </p:txBody>
      </p:sp>
    </p:spTree>
    <p:extLst>
      <p:ext uri="{BB962C8B-B14F-4D97-AF65-F5344CB8AC3E}">
        <p14:creationId xmlns:p14="http://schemas.microsoft.com/office/powerpoint/2010/main" val="3450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3DBB-0887-4BEB-A6C0-54333AC3F778}"/>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19184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FD4BA-4776-4127-3465-8EEE1A5DA4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C033D-B8FD-5658-AB14-C9745139F3EF}"/>
              </a:ext>
            </a:extLst>
          </p:cNvPr>
          <p:cNvSpPr>
            <a:spLocks noGrp="1"/>
          </p:cNvSpPr>
          <p:nvPr>
            <p:ph idx="1"/>
          </p:nvPr>
        </p:nvSpPr>
        <p:spPr>
          <a:xfrm>
            <a:off x="838200" y="2138067"/>
            <a:ext cx="10515600" cy="2581866"/>
          </a:xfrm>
        </p:spPr>
        <p:txBody>
          <a:bodyPr>
            <a:normAutofit lnSpcReduction="10000"/>
          </a:bodyPr>
          <a:lstStyle/>
          <a:p>
            <a:pPr marL="0" indent="0" algn="ctr">
              <a:buNone/>
            </a:pPr>
            <a:r>
              <a:rPr lang="en-AU" dirty="0"/>
              <a:t>Why are grain foods, vegetables and fruit important?</a:t>
            </a:r>
          </a:p>
          <a:p>
            <a:pPr marL="0" indent="0" algn="ctr">
              <a:buNone/>
            </a:pPr>
            <a:endParaRPr lang="en-AU" dirty="0"/>
          </a:p>
          <a:p>
            <a:pPr marL="0" indent="0" algn="ctr">
              <a:buNone/>
            </a:pPr>
            <a:r>
              <a:rPr lang="en-AU" dirty="0"/>
              <a:t>How many reasons can you think of?</a:t>
            </a:r>
          </a:p>
        </p:txBody>
      </p:sp>
    </p:spTree>
    <p:extLst>
      <p:ext uri="{BB962C8B-B14F-4D97-AF65-F5344CB8AC3E}">
        <p14:creationId xmlns:p14="http://schemas.microsoft.com/office/powerpoint/2010/main" val="1574387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27DD5-155A-2E62-8F8C-EF742CD28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29210-0066-9094-24A3-B51171327609}"/>
              </a:ext>
            </a:extLst>
          </p:cNvPr>
          <p:cNvSpPr>
            <a:spLocks noGrp="1"/>
          </p:cNvSpPr>
          <p:nvPr>
            <p:ph type="title"/>
          </p:nvPr>
        </p:nvSpPr>
        <p:spPr>
          <a:xfrm>
            <a:off x="838200" y="248915"/>
            <a:ext cx="10515600" cy="1325563"/>
          </a:xfrm>
        </p:spPr>
        <p:txBody>
          <a:bodyPr/>
          <a:lstStyle/>
          <a:p>
            <a:pPr algn="ctr"/>
            <a:r>
              <a:rPr lang="en-AU" dirty="0"/>
              <a:t>Answer: Why are grain foods, vegetables and fruit important?</a:t>
            </a:r>
          </a:p>
        </p:txBody>
      </p:sp>
      <p:sp>
        <p:nvSpPr>
          <p:cNvPr id="4" name="Rectangle: Rounded Corners 3">
            <a:extLst>
              <a:ext uri="{FF2B5EF4-FFF2-40B4-BE49-F238E27FC236}">
                <a16:creationId xmlns:a16="http://schemas.microsoft.com/office/drawing/2014/main" id="{E64C3B5B-3C05-50F4-8C6E-9F632BB612C3}"/>
              </a:ext>
            </a:extLst>
          </p:cNvPr>
          <p:cNvSpPr/>
          <p:nvPr/>
        </p:nvSpPr>
        <p:spPr>
          <a:xfrm>
            <a:off x="527715" y="1847265"/>
            <a:ext cx="3830477"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the best source of energy (slow-release energy): fuels our </a:t>
            </a:r>
            <a:r>
              <a:rPr lang="en-AU" sz="2400" u="sng" dirty="0">
                <a:latin typeface="Arial" panose="020B0604020202020204" pitchFamily="34" charset="0"/>
                <a:cs typeface="Arial" panose="020B0604020202020204" pitchFamily="34" charset="0"/>
              </a:rPr>
              <a:t>brain</a:t>
            </a:r>
            <a:r>
              <a:rPr lang="en-AU" sz="2400" dirty="0">
                <a:latin typeface="Arial" panose="020B0604020202020204" pitchFamily="34" charset="0"/>
                <a:cs typeface="Arial" panose="020B0604020202020204" pitchFamily="34" charset="0"/>
              </a:rPr>
              <a:t> (for concentration) and our </a:t>
            </a:r>
            <a:r>
              <a:rPr lang="en-AU" sz="2400" u="sng" dirty="0">
                <a:latin typeface="Arial" panose="020B0604020202020204" pitchFamily="34" charset="0"/>
                <a:cs typeface="Arial" panose="020B0604020202020204" pitchFamily="34" charset="0"/>
              </a:rPr>
              <a:t>body</a:t>
            </a:r>
          </a:p>
        </p:txBody>
      </p:sp>
      <p:pic>
        <p:nvPicPr>
          <p:cNvPr id="8" name="Picture 7">
            <a:extLst>
              <a:ext uri="{FF2B5EF4-FFF2-40B4-BE49-F238E27FC236}">
                <a16:creationId xmlns:a16="http://schemas.microsoft.com/office/drawing/2014/main" id="{B4912059-6C00-B1DA-48F0-BDE4E05DED1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094" y="4654445"/>
            <a:ext cx="1495876" cy="1051334"/>
          </a:xfrm>
          <a:prstGeom prst="rect">
            <a:avLst/>
          </a:prstGeom>
        </p:spPr>
      </p:pic>
      <p:pic>
        <p:nvPicPr>
          <p:cNvPr id="10" name="Picture 9">
            <a:extLst>
              <a:ext uri="{FF2B5EF4-FFF2-40B4-BE49-F238E27FC236}">
                <a16:creationId xmlns:a16="http://schemas.microsoft.com/office/drawing/2014/main" id="{9F861A7F-1AAC-93DF-0923-6031C29ED6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358" y="4654445"/>
            <a:ext cx="1012209" cy="1518314"/>
          </a:xfrm>
          <a:prstGeom prst="rect">
            <a:avLst/>
          </a:prstGeom>
        </p:spPr>
      </p:pic>
      <p:pic>
        <p:nvPicPr>
          <p:cNvPr id="12" name="Picture 11">
            <a:extLst>
              <a:ext uri="{FF2B5EF4-FFF2-40B4-BE49-F238E27FC236}">
                <a16:creationId xmlns:a16="http://schemas.microsoft.com/office/drawing/2014/main" id="{3585475A-BA68-D49D-462A-144201737CE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0094" y="5795278"/>
            <a:ext cx="1495876" cy="971519"/>
          </a:xfrm>
          <a:prstGeom prst="rect">
            <a:avLst/>
          </a:prstGeom>
        </p:spPr>
      </p:pic>
      <p:pic>
        <p:nvPicPr>
          <p:cNvPr id="14" name="Picture 13">
            <a:extLst>
              <a:ext uri="{FF2B5EF4-FFF2-40B4-BE49-F238E27FC236}">
                <a16:creationId xmlns:a16="http://schemas.microsoft.com/office/drawing/2014/main" id="{92D94B41-37AE-0E95-C87D-E6BD59CF5DE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46956" y="4655460"/>
            <a:ext cx="1350317" cy="1954640"/>
          </a:xfrm>
          <a:prstGeom prst="rect">
            <a:avLst/>
          </a:prstGeom>
        </p:spPr>
      </p:pic>
      <p:sp>
        <p:nvSpPr>
          <p:cNvPr id="15" name="Rectangle: Rounded Corners 14">
            <a:extLst>
              <a:ext uri="{FF2B5EF4-FFF2-40B4-BE49-F238E27FC236}">
                <a16:creationId xmlns:a16="http://schemas.microsoft.com/office/drawing/2014/main" id="{5BFF8EA5-76D4-8A5B-5D9B-E3587FA634DA}"/>
              </a:ext>
            </a:extLst>
          </p:cNvPr>
          <p:cNvSpPr/>
          <p:nvPr/>
        </p:nvSpPr>
        <p:spPr>
          <a:xfrm>
            <a:off x="5095166" y="1860913"/>
            <a:ext cx="2393731"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fibre: to help keep our intestines healthy</a:t>
            </a:r>
            <a:endParaRPr lang="en-AU" sz="2400" u="sng" dirty="0">
              <a:latin typeface="Arial" panose="020B0604020202020204" pitchFamily="34" charset="0"/>
              <a:cs typeface="Arial" panose="020B0604020202020204" pitchFamily="34" charset="0"/>
            </a:endParaRPr>
          </a:p>
        </p:txBody>
      </p:sp>
      <p:pic>
        <p:nvPicPr>
          <p:cNvPr id="19" name="Picture 18" descr="A cartoon of a large intestine&#10;&#10;AI-generated content may be incorrect.">
            <a:extLst>
              <a:ext uri="{FF2B5EF4-FFF2-40B4-BE49-F238E27FC236}">
                <a16:creationId xmlns:a16="http://schemas.microsoft.com/office/drawing/2014/main" id="{7A42923D-3062-E454-A95B-E07776EF7B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5167" y="4462769"/>
            <a:ext cx="2393730" cy="2284815"/>
          </a:xfrm>
          <a:prstGeom prst="rect">
            <a:avLst/>
          </a:prstGeom>
        </p:spPr>
      </p:pic>
      <p:sp>
        <p:nvSpPr>
          <p:cNvPr id="21" name="Rectangle: Rounded Corners 20">
            <a:extLst>
              <a:ext uri="{FF2B5EF4-FFF2-40B4-BE49-F238E27FC236}">
                <a16:creationId xmlns:a16="http://schemas.microsoft.com/office/drawing/2014/main" id="{D637E20F-EFB9-35EF-E128-BBA73DC6BCDB}"/>
              </a:ext>
            </a:extLst>
          </p:cNvPr>
          <p:cNvSpPr/>
          <p:nvPr/>
        </p:nvSpPr>
        <p:spPr>
          <a:xfrm>
            <a:off x="8225871" y="1836236"/>
            <a:ext cx="2932236"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CFB95631-F785-D203-718A-C99E04A3CA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spTree>
    <p:extLst>
      <p:ext uri="{BB962C8B-B14F-4D97-AF65-F5344CB8AC3E}">
        <p14:creationId xmlns:p14="http://schemas.microsoft.com/office/powerpoint/2010/main" val="254313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EB3BF-4D36-F52E-4D66-8E752B17DB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B27D4-85B6-40BF-887D-E7A8AD545170}"/>
              </a:ext>
            </a:extLst>
          </p:cNvPr>
          <p:cNvSpPr>
            <a:spLocks noGrp="1"/>
          </p:cNvSpPr>
          <p:nvPr>
            <p:ph idx="1"/>
          </p:nvPr>
        </p:nvSpPr>
        <p:spPr>
          <a:xfrm>
            <a:off x="838200" y="2138067"/>
            <a:ext cx="10515600" cy="2581866"/>
          </a:xfrm>
        </p:spPr>
        <p:txBody>
          <a:bodyPr>
            <a:normAutofit lnSpcReduction="10000"/>
          </a:bodyPr>
          <a:lstStyle/>
          <a:p>
            <a:pPr marL="0" indent="0" algn="ctr">
              <a:buNone/>
            </a:pPr>
            <a:r>
              <a:rPr lang="en-AU" dirty="0"/>
              <a:t>Why are dairy and alternative foods important?</a:t>
            </a:r>
          </a:p>
          <a:p>
            <a:pPr marL="0" indent="0" algn="ctr">
              <a:buNone/>
            </a:pPr>
            <a:endParaRPr lang="en-AU" dirty="0"/>
          </a:p>
          <a:p>
            <a:pPr marL="0" indent="0" algn="ctr">
              <a:buNone/>
            </a:pPr>
            <a:r>
              <a:rPr lang="en-AU" dirty="0"/>
              <a:t>How many reasons can you think of?</a:t>
            </a:r>
          </a:p>
        </p:txBody>
      </p:sp>
    </p:spTree>
    <p:extLst>
      <p:ext uri="{BB962C8B-B14F-4D97-AF65-F5344CB8AC3E}">
        <p14:creationId xmlns:p14="http://schemas.microsoft.com/office/powerpoint/2010/main" val="137201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5086-6F5B-251B-D23E-1CA48FE2840E}"/>
              </a:ext>
            </a:extLst>
          </p:cNvPr>
          <p:cNvSpPr>
            <a:spLocks noGrp="1"/>
          </p:cNvSpPr>
          <p:nvPr>
            <p:ph type="title"/>
          </p:nvPr>
        </p:nvSpPr>
        <p:spPr/>
        <p:txBody>
          <a:bodyPr/>
          <a:lstStyle/>
          <a:p>
            <a:r>
              <a:rPr lang="en-AU" dirty="0"/>
              <a:t>Lesson 1</a:t>
            </a:r>
          </a:p>
        </p:txBody>
      </p:sp>
    </p:spTree>
    <p:extLst>
      <p:ext uri="{BB962C8B-B14F-4D97-AF65-F5344CB8AC3E}">
        <p14:creationId xmlns:p14="http://schemas.microsoft.com/office/powerpoint/2010/main" val="2110987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993F5-EEDD-4E09-A6DA-2F4DA2218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CCDAD-6AAC-9BE5-AA63-FEC032482E96}"/>
              </a:ext>
            </a:extLst>
          </p:cNvPr>
          <p:cNvSpPr>
            <a:spLocks noGrp="1"/>
          </p:cNvSpPr>
          <p:nvPr>
            <p:ph type="title"/>
          </p:nvPr>
        </p:nvSpPr>
        <p:spPr>
          <a:xfrm>
            <a:off x="838200" y="248915"/>
            <a:ext cx="10515600" cy="1325563"/>
          </a:xfrm>
        </p:spPr>
        <p:txBody>
          <a:bodyPr/>
          <a:lstStyle/>
          <a:p>
            <a:pPr algn="ctr"/>
            <a:r>
              <a:rPr lang="en-AU" dirty="0"/>
              <a:t>Answer: Why are dairy and alternative foods important?</a:t>
            </a:r>
          </a:p>
        </p:txBody>
      </p:sp>
      <p:sp>
        <p:nvSpPr>
          <p:cNvPr id="4" name="Rectangle: Rounded Corners 3">
            <a:extLst>
              <a:ext uri="{FF2B5EF4-FFF2-40B4-BE49-F238E27FC236}">
                <a16:creationId xmlns:a16="http://schemas.microsoft.com/office/drawing/2014/main" id="{24C76F1D-EE08-271D-E7C3-0901DFCFEFAD}"/>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calcium: for strong bones and teeth</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FD2CFEB2-184C-7A4C-E836-5692CF3BA90C}"/>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F0A99F1F-D9BD-BD1C-9D4E-110FD8A7B97E}"/>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26F0CDDB-4081-B266-D72C-46E5E591CF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pic>
        <p:nvPicPr>
          <p:cNvPr id="25" name="Picture 24" descr="A close-up of a tooth&#10;&#10;AI-generated content may be incorrect.">
            <a:extLst>
              <a:ext uri="{FF2B5EF4-FFF2-40B4-BE49-F238E27FC236}">
                <a16:creationId xmlns:a16="http://schemas.microsoft.com/office/drawing/2014/main" id="{93619B57-641B-895D-C625-0DF308F75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46" y="4528601"/>
            <a:ext cx="1188782" cy="1752436"/>
          </a:xfrm>
          <a:prstGeom prst="rect">
            <a:avLst/>
          </a:prstGeom>
        </p:spPr>
      </p:pic>
      <p:pic>
        <p:nvPicPr>
          <p:cNvPr id="29" name="Picture 28" descr="A skeleton of a person running&#10;&#10;AI-generated content may be incorrect.">
            <a:extLst>
              <a:ext uri="{FF2B5EF4-FFF2-40B4-BE49-F238E27FC236}">
                <a16:creationId xmlns:a16="http://schemas.microsoft.com/office/drawing/2014/main" id="{856FE84A-F827-3FED-51C0-EB5EA5F396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4669" y="4527293"/>
            <a:ext cx="1490335" cy="1862919"/>
          </a:xfrm>
          <a:prstGeom prst="rect">
            <a:avLst/>
          </a:prstGeom>
        </p:spPr>
      </p:pic>
      <p:pic>
        <p:nvPicPr>
          <p:cNvPr id="31" name="Picture 30">
            <a:extLst>
              <a:ext uri="{FF2B5EF4-FFF2-40B4-BE49-F238E27FC236}">
                <a16:creationId xmlns:a16="http://schemas.microsoft.com/office/drawing/2014/main" id="{2A5F4BD8-6D55-0A3D-FC44-DA2D9582E2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spTree>
    <p:extLst>
      <p:ext uri="{BB962C8B-B14F-4D97-AF65-F5344CB8AC3E}">
        <p14:creationId xmlns:p14="http://schemas.microsoft.com/office/powerpoint/2010/main" val="4166962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31CC2-D34F-5A11-B283-B8390E6F09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37B0A-4B16-B294-F90E-DAB0B11CACE1}"/>
              </a:ext>
            </a:extLst>
          </p:cNvPr>
          <p:cNvSpPr>
            <a:spLocks noGrp="1"/>
          </p:cNvSpPr>
          <p:nvPr>
            <p:ph idx="1"/>
          </p:nvPr>
        </p:nvSpPr>
        <p:spPr>
          <a:xfrm>
            <a:off x="838200" y="2138067"/>
            <a:ext cx="10515600" cy="2581866"/>
          </a:xfrm>
        </p:spPr>
        <p:txBody>
          <a:bodyPr>
            <a:normAutofit lnSpcReduction="10000"/>
          </a:bodyPr>
          <a:lstStyle/>
          <a:p>
            <a:pPr marL="0" indent="0" algn="ctr">
              <a:buNone/>
            </a:pPr>
            <a:r>
              <a:rPr lang="en-AU" dirty="0"/>
              <a:t>Why are meat and alternative foods important?</a:t>
            </a:r>
          </a:p>
          <a:p>
            <a:pPr marL="0" indent="0" algn="ctr">
              <a:buNone/>
            </a:pPr>
            <a:endParaRPr lang="en-AU" dirty="0"/>
          </a:p>
          <a:p>
            <a:pPr marL="0" indent="0" algn="ctr">
              <a:buNone/>
            </a:pPr>
            <a:r>
              <a:rPr lang="en-AU" dirty="0"/>
              <a:t>How many reasons can you think of?</a:t>
            </a:r>
          </a:p>
        </p:txBody>
      </p:sp>
    </p:spTree>
    <p:extLst>
      <p:ext uri="{BB962C8B-B14F-4D97-AF65-F5344CB8AC3E}">
        <p14:creationId xmlns:p14="http://schemas.microsoft.com/office/powerpoint/2010/main" val="1787889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AE866-A7F1-6BB8-2438-5AFE6AC39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91F1E-9837-C7D6-3FA6-D39281191C14}"/>
              </a:ext>
            </a:extLst>
          </p:cNvPr>
          <p:cNvSpPr>
            <a:spLocks noGrp="1"/>
          </p:cNvSpPr>
          <p:nvPr>
            <p:ph type="title"/>
          </p:nvPr>
        </p:nvSpPr>
        <p:spPr>
          <a:xfrm>
            <a:off x="838200" y="248915"/>
            <a:ext cx="10515600" cy="1325563"/>
          </a:xfrm>
        </p:spPr>
        <p:txBody>
          <a:bodyPr/>
          <a:lstStyle/>
          <a:p>
            <a:pPr algn="ctr"/>
            <a:r>
              <a:rPr lang="en-AU" dirty="0"/>
              <a:t>Answer: Why are meat and alternative foods important?</a:t>
            </a:r>
          </a:p>
        </p:txBody>
      </p:sp>
      <p:sp>
        <p:nvSpPr>
          <p:cNvPr id="4" name="Rectangle: Rounded Corners 3">
            <a:extLst>
              <a:ext uri="{FF2B5EF4-FFF2-40B4-BE49-F238E27FC236}">
                <a16:creationId xmlns:a16="http://schemas.microsoft.com/office/drawing/2014/main" id="{0C905148-74DA-C59F-260E-46FCB3C619EA}"/>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zinc and iron: keeps our blood healthy and gives us energy</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1034E6D5-E66A-837F-8DC1-110A4599D8FB}"/>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19C91D6C-224B-6772-DA72-6F371B460B3E}"/>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essential fatty acids to keep our brains and heart healthy</a:t>
            </a:r>
            <a:endParaRPr lang="en-AU" sz="2400" u="sng"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F0EF3FB8-32AD-C2A9-7FB3-96596942DF2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29546" y="4390741"/>
            <a:ext cx="1350317" cy="1954640"/>
          </a:xfrm>
          <a:prstGeom prst="rect">
            <a:avLst/>
          </a:prstGeom>
        </p:spPr>
      </p:pic>
      <p:pic>
        <p:nvPicPr>
          <p:cNvPr id="33" name="Picture 32">
            <a:extLst>
              <a:ext uri="{FF2B5EF4-FFF2-40B4-BE49-F238E27FC236}">
                <a16:creationId xmlns:a16="http://schemas.microsoft.com/office/drawing/2014/main" id="{D61250AE-A986-1AC6-FDB6-74F9A7D24D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pic>
        <p:nvPicPr>
          <p:cNvPr id="35" name="Picture 34" descr="A cartoon of a blood drop&#10;&#10;AI-generated content may be incorrect.">
            <a:extLst>
              <a:ext uri="{FF2B5EF4-FFF2-40B4-BE49-F238E27FC236}">
                <a16:creationId xmlns:a16="http://schemas.microsoft.com/office/drawing/2014/main" id="{44ED9C36-1F66-5B83-D9B5-1FD7D60B93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683" y="4515945"/>
            <a:ext cx="1954640" cy="1954640"/>
          </a:xfrm>
          <a:prstGeom prst="rect">
            <a:avLst/>
          </a:prstGeom>
        </p:spPr>
      </p:pic>
    </p:spTree>
    <p:extLst>
      <p:ext uri="{BB962C8B-B14F-4D97-AF65-F5344CB8AC3E}">
        <p14:creationId xmlns:p14="http://schemas.microsoft.com/office/powerpoint/2010/main" val="2392623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2F534-2C2C-B12F-2108-A37EE968DD3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886238-6DE8-9EA8-98B4-E2C579A061C0}"/>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048120E1-F780-2EB6-3BC2-D7DC1E80DF57}"/>
              </a:ext>
            </a:extLst>
          </p:cNvPr>
          <p:cNvSpPr>
            <a:spLocks noGrp="1"/>
          </p:cNvSpPr>
          <p:nvPr>
            <p:ph idx="10"/>
          </p:nvPr>
        </p:nvSpPr>
        <p:spPr/>
        <p:txBody>
          <a:bodyPr/>
          <a:lstStyle/>
          <a:p>
            <a:r>
              <a:rPr lang="en-AU" dirty="0"/>
              <a:t>Learning intention: </a:t>
            </a:r>
            <a:r>
              <a:rPr lang="en-AU" b="0" dirty="0"/>
              <a:t>To interpret health information.</a:t>
            </a:r>
            <a:endParaRPr lang="en-AU" dirty="0"/>
          </a:p>
        </p:txBody>
      </p:sp>
      <p:sp>
        <p:nvSpPr>
          <p:cNvPr id="4" name="Content Placeholder 3">
            <a:extLst>
              <a:ext uri="{FF2B5EF4-FFF2-40B4-BE49-F238E27FC236}">
                <a16:creationId xmlns:a16="http://schemas.microsoft.com/office/drawing/2014/main" id="{90BC0EED-64F7-0813-CCE6-43A5759F8842}"/>
              </a:ext>
            </a:extLst>
          </p:cNvPr>
          <p:cNvSpPr>
            <a:spLocks noGrp="1"/>
          </p:cNvSpPr>
          <p:nvPr>
            <p:ph idx="11"/>
          </p:nvPr>
        </p:nvSpPr>
        <p:spPr>
          <a:xfrm>
            <a:off x="838199" y="3780063"/>
            <a:ext cx="10894889" cy="2702930"/>
          </a:xfrm>
        </p:spPr>
        <p:txBody>
          <a:bodyPr>
            <a:normAutofit/>
          </a:bodyPr>
          <a:lstStyle/>
          <a:p>
            <a:r>
              <a:rPr lang="en-AU" dirty="0"/>
              <a:t>overall healthy eating guidelines</a:t>
            </a:r>
          </a:p>
          <a:p>
            <a:r>
              <a:rPr lang="en-AU" dirty="0"/>
              <a:t>each food group, including serves</a:t>
            </a:r>
          </a:p>
          <a:p>
            <a:r>
              <a:rPr lang="en-AU" dirty="0"/>
              <a:t>the place for ‘sometimes’ foods.</a:t>
            </a:r>
          </a:p>
        </p:txBody>
      </p:sp>
    </p:spTree>
    <p:extLst>
      <p:ext uri="{BB962C8B-B14F-4D97-AF65-F5344CB8AC3E}">
        <p14:creationId xmlns:p14="http://schemas.microsoft.com/office/powerpoint/2010/main" val="818071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0F4A-23D3-54A7-1B7C-3D01F8E3BA5E}"/>
              </a:ext>
            </a:extLst>
          </p:cNvPr>
          <p:cNvSpPr>
            <a:spLocks noGrp="1"/>
          </p:cNvSpPr>
          <p:nvPr>
            <p:ph type="title"/>
          </p:nvPr>
        </p:nvSpPr>
        <p:spPr/>
        <p:txBody>
          <a:bodyPr/>
          <a:lstStyle/>
          <a:p>
            <a:r>
              <a:rPr lang="en-AU" dirty="0"/>
              <a:t>Australian Dietary Guidelines</a:t>
            </a:r>
          </a:p>
        </p:txBody>
      </p:sp>
      <p:pic>
        <p:nvPicPr>
          <p:cNvPr id="4" name="Picture 3">
            <a:extLst>
              <a:ext uri="{FF2B5EF4-FFF2-40B4-BE49-F238E27FC236}">
                <a16:creationId xmlns:a16="http://schemas.microsoft.com/office/drawing/2014/main" id="{C5204B12-598D-39D2-7D16-6108DC98ED0E}"/>
              </a:ext>
            </a:extLst>
          </p:cNvPr>
          <p:cNvPicPr>
            <a:picLocks noChangeAspect="1"/>
          </p:cNvPicPr>
          <p:nvPr/>
        </p:nvPicPr>
        <p:blipFill>
          <a:blip r:embed="rId3"/>
          <a:stretch>
            <a:fillRect/>
          </a:stretch>
        </p:blipFill>
        <p:spPr>
          <a:xfrm>
            <a:off x="1927728" y="1229066"/>
            <a:ext cx="8001693" cy="5121084"/>
          </a:xfrm>
          <a:prstGeom prst="rect">
            <a:avLst/>
          </a:prstGeom>
        </p:spPr>
      </p:pic>
    </p:spTree>
    <p:extLst>
      <p:ext uri="{BB962C8B-B14F-4D97-AF65-F5344CB8AC3E}">
        <p14:creationId xmlns:p14="http://schemas.microsoft.com/office/powerpoint/2010/main" val="1945810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BE90-84AC-4420-BD3E-F59A3903A82D}"/>
              </a:ext>
            </a:extLst>
          </p:cNvPr>
          <p:cNvSpPr>
            <a:spLocks noGrp="1"/>
          </p:cNvSpPr>
          <p:nvPr>
            <p:ph type="title"/>
          </p:nvPr>
        </p:nvSpPr>
        <p:spPr/>
        <p:txBody>
          <a:bodyPr/>
          <a:lstStyle/>
          <a:p>
            <a:r>
              <a:rPr lang="en-AU" dirty="0"/>
              <a:t>Australian Dietary Guidelines</a:t>
            </a:r>
          </a:p>
        </p:txBody>
      </p:sp>
      <p:pic>
        <p:nvPicPr>
          <p:cNvPr id="4" name="Picture 3">
            <a:extLst>
              <a:ext uri="{FF2B5EF4-FFF2-40B4-BE49-F238E27FC236}">
                <a16:creationId xmlns:a16="http://schemas.microsoft.com/office/drawing/2014/main" id="{BC5A9E82-40A4-9A52-70B7-B54960CD60AD}"/>
              </a:ext>
            </a:extLst>
          </p:cNvPr>
          <p:cNvPicPr>
            <a:picLocks noChangeAspect="1"/>
          </p:cNvPicPr>
          <p:nvPr/>
        </p:nvPicPr>
        <p:blipFill>
          <a:blip r:embed="rId3"/>
          <a:stretch>
            <a:fillRect/>
          </a:stretch>
        </p:blipFill>
        <p:spPr>
          <a:xfrm>
            <a:off x="1780268" y="1100710"/>
            <a:ext cx="7672825" cy="5492206"/>
          </a:xfrm>
          <a:prstGeom prst="rect">
            <a:avLst/>
          </a:prstGeom>
        </p:spPr>
      </p:pic>
    </p:spTree>
    <p:extLst>
      <p:ext uri="{BB962C8B-B14F-4D97-AF65-F5344CB8AC3E}">
        <p14:creationId xmlns:p14="http://schemas.microsoft.com/office/powerpoint/2010/main" val="764354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F4261-8D1C-BC7F-4A83-EE9B7C389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78D2C-0028-D567-0A96-2881FED8B6BB}"/>
              </a:ext>
            </a:extLst>
          </p:cNvPr>
          <p:cNvSpPr>
            <a:spLocks noGrp="1"/>
          </p:cNvSpPr>
          <p:nvPr>
            <p:ph type="title"/>
          </p:nvPr>
        </p:nvSpPr>
        <p:spPr/>
        <p:txBody>
          <a:bodyPr/>
          <a:lstStyle/>
          <a:p>
            <a:r>
              <a:rPr lang="en-AU" dirty="0"/>
              <a:t>Australian Dietary Guidelines</a:t>
            </a:r>
          </a:p>
        </p:txBody>
      </p:sp>
      <p:pic>
        <p:nvPicPr>
          <p:cNvPr id="3" name="Picture 2">
            <a:extLst>
              <a:ext uri="{FF2B5EF4-FFF2-40B4-BE49-F238E27FC236}">
                <a16:creationId xmlns:a16="http://schemas.microsoft.com/office/drawing/2014/main" id="{B5C01D38-B1CA-1D1B-D323-2445FD83C38B}"/>
              </a:ext>
            </a:extLst>
          </p:cNvPr>
          <p:cNvPicPr>
            <a:picLocks noChangeAspect="1"/>
          </p:cNvPicPr>
          <p:nvPr/>
        </p:nvPicPr>
        <p:blipFill>
          <a:blip r:embed="rId3"/>
          <a:stretch>
            <a:fillRect/>
          </a:stretch>
        </p:blipFill>
        <p:spPr>
          <a:xfrm>
            <a:off x="1140439" y="1500849"/>
            <a:ext cx="9121543" cy="4456263"/>
          </a:xfrm>
          <a:prstGeom prst="rect">
            <a:avLst/>
          </a:prstGeom>
        </p:spPr>
      </p:pic>
    </p:spTree>
    <p:extLst>
      <p:ext uri="{BB962C8B-B14F-4D97-AF65-F5344CB8AC3E}">
        <p14:creationId xmlns:p14="http://schemas.microsoft.com/office/powerpoint/2010/main" val="479737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7A67A-2805-9EB1-038A-03E05F8AB4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6C929-B09D-83B5-7917-25F850DC13EB}"/>
              </a:ext>
            </a:extLst>
          </p:cNvPr>
          <p:cNvSpPr>
            <a:spLocks noGrp="1"/>
          </p:cNvSpPr>
          <p:nvPr>
            <p:ph type="title"/>
          </p:nvPr>
        </p:nvSpPr>
        <p:spPr/>
        <p:txBody>
          <a:bodyPr/>
          <a:lstStyle/>
          <a:p>
            <a:r>
              <a:rPr lang="en-AU" dirty="0"/>
              <a:t>Australian Dietary Guidelines</a:t>
            </a:r>
          </a:p>
        </p:txBody>
      </p:sp>
      <p:pic>
        <p:nvPicPr>
          <p:cNvPr id="3" name="Picture 2">
            <a:extLst>
              <a:ext uri="{FF2B5EF4-FFF2-40B4-BE49-F238E27FC236}">
                <a16:creationId xmlns:a16="http://schemas.microsoft.com/office/drawing/2014/main" id="{960133C4-CA4A-CD4E-257E-0E5C056E56BC}"/>
              </a:ext>
            </a:extLst>
          </p:cNvPr>
          <p:cNvPicPr>
            <a:picLocks noChangeAspect="1"/>
          </p:cNvPicPr>
          <p:nvPr/>
        </p:nvPicPr>
        <p:blipFill>
          <a:blip r:embed="rId3"/>
          <a:stretch>
            <a:fillRect/>
          </a:stretch>
        </p:blipFill>
        <p:spPr>
          <a:xfrm>
            <a:off x="2112135" y="1043674"/>
            <a:ext cx="7276563" cy="5572816"/>
          </a:xfrm>
          <a:prstGeom prst="rect">
            <a:avLst/>
          </a:prstGeom>
        </p:spPr>
      </p:pic>
    </p:spTree>
    <p:extLst>
      <p:ext uri="{BB962C8B-B14F-4D97-AF65-F5344CB8AC3E}">
        <p14:creationId xmlns:p14="http://schemas.microsoft.com/office/powerpoint/2010/main" val="1541354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10ED-0611-8769-AABE-E9F178EBCA39}"/>
              </a:ext>
            </a:extLst>
          </p:cNvPr>
          <p:cNvSpPr>
            <a:spLocks noGrp="1"/>
          </p:cNvSpPr>
          <p:nvPr>
            <p:ph type="title"/>
          </p:nvPr>
        </p:nvSpPr>
        <p:spPr/>
        <p:txBody>
          <a:bodyPr/>
          <a:lstStyle/>
          <a:p>
            <a:r>
              <a:rPr lang="en-AU" dirty="0"/>
              <a:t>Activity 1: Healthy Eating</a:t>
            </a:r>
          </a:p>
        </p:txBody>
      </p:sp>
      <p:sp>
        <p:nvSpPr>
          <p:cNvPr id="3" name="Content Placeholder 2">
            <a:extLst>
              <a:ext uri="{FF2B5EF4-FFF2-40B4-BE49-F238E27FC236}">
                <a16:creationId xmlns:a16="http://schemas.microsoft.com/office/drawing/2014/main" id="{553A3E74-466E-6E3A-441E-34C7ACBF0A8A}"/>
              </a:ext>
            </a:extLst>
          </p:cNvPr>
          <p:cNvSpPr>
            <a:spLocks noGrp="1"/>
          </p:cNvSpPr>
          <p:nvPr>
            <p:ph idx="1"/>
          </p:nvPr>
        </p:nvSpPr>
        <p:spPr/>
        <p:txBody>
          <a:bodyPr/>
          <a:lstStyle/>
          <a:p>
            <a:r>
              <a:rPr lang="en-AU" dirty="0"/>
              <a:t>Using the Australian Dietary Guidelines brochure, identify key information:</a:t>
            </a:r>
          </a:p>
          <a:p>
            <a:pPr marL="1163638" indent="-628650"/>
            <a:r>
              <a:rPr lang="en-AU" dirty="0"/>
              <a:t>overall guidelines to healthy eating</a:t>
            </a:r>
          </a:p>
          <a:p>
            <a:pPr marL="1163638" indent="-628650"/>
            <a:r>
              <a:rPr lang="en-AU" dirty="0"/>
              <a:t>food groups, serves</a:t>
            </a:r>
          </a:p>
          <a:p>
            <a:pPr marL="1163638" indent="-628650"/>
            <a:r>
              <a:rPr lang="en-AU" dirty="0"/>
              <a:t>‘sometimes’ foods (discretionary foods).</a:t>
            </a:r>
          </a:p>
        </p:txBody>
      </p:sp>
    </p:spTree>
    <p:extLst>
      <p:ext uri="{BB962C8B-B14F-4D97-AF65-F5344CB8AC3E}">
        <p14:creationId xmlns:p14="http://schemas.microsoft.com/office/powerpoint/2010/main" val="3732898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9E89-6730-31FC-120E-4F5E38864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5526F-AAAC-95AC-7EF8-52732B500D86}"/>
              </a:ext>
            </a:extLst>
          </p:cNvPr>
          <p:cNvSpPr>
            <a:spLocks noGrp="1"/>
          </p:cNvSpPr>
          <p:nvPr>
            <p:ph type="title"/>
          </p:nvPr>
        </p:nvSpPr>
        <p:spPr/>
        <p:txBody>
          <a:bodyPr/>
          <a:lstStyle/>
          <a:p>
            <a:r>
              <a:rPr lang="en-AU" dirty="0"/>
              <a:t>Lesson 3</a:t>
            </a:r>
          </a:p>
        </p:txBody>
      </p:sp>
    </p:spTree>
    <p:extLst>
      <p:ext uri="{BB962C8B-B14F-4D97-AF65-F5344CB8AC3E}">
        <p14:creationId xmlns:p14="http://schemas.microsoft.com/office/powerpoint/2010/main" val="5714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5F7BE3-3F42-7DAA-6765-D216B84B3C10}"/>
              </a:ext>
            </a:extLst>
          </p:cNvPr>
          <p:cNvSpPr>
            <a:spLocks noGrp="1"/>
          </p:cNvSpPr>
          <p:nvPr>
            <p:ph idx="1"/>
          </p:nvPr>
        </p:nvSpPr>
        <p:spPr>
          <a:xfrm>
            <a:off x="838200" y="493160"/>
            <a:ext cx="10515600" cy="5969285"/>
          </a:xfrm>
        </p:spPr>
        <p:txBody>
          <a:bodyPr>
            <a:noAutofit/>
          </a:bodyPr>
          <a:lstStyle/>
          <a:p>
            <a:pPr marL="0" indent="0">
              <a:buNone/>
            </a:pPr>
            <a:r>
              <a:rPr lang="en-AU" sz="4200" dirty="0"/>
              <a:t>In this unit we will be:</a:t>
            </a:r>
          </a:p>
          <a:p>
            <a:pPr lvl="0"/>
            <a:r>
              <a:rPr lang="en-AU" dirty="0"/>
              <a:t>investigating the importance of nutrition information</a:t>
            </a:r>
          </a:p>
          <a:p>
            <a:pPr lvl="0"/>
            <a:r>
              <a:rPr lang="en-AU" dirty="0"/>
              <a:t>analysing menus for nutritional quality</a:t>
            </a:r>
          </a:p>
          <a:p>
            <a:pPr lvl="0"/>
            <a:r>
              <a:rPr lang="en-AU" dirty="0"/>
              <a:t>investigating different daily meal plans</a:t>
            </a:r>
          </a:p>
          <a:p>
            <a:pPr lvl="0"/>
            <a:r>
              <a:rPr lang="en-AU" dirty="0"/>
              <a:t>developing design criteria</a:t>
            </a:r>
          </a:p>
          <a:p>
            <a:r>
              <a:rPr lang="en-GB" dirty="0"/>
              <a:t>developing a daily meal plan. </a:t>
            </a:r>
            <a:endParaRPr lang="en-AU" sz="4200" dirty="0"/>
          </a:p>
        </p:txBody>
      </p:sp>
    </p:spTree>
    <p:extLst>
      <p:ext uri="{BB962C8B-B14F-4D97-AF65-F5344CB8AC3E}">
        <p14:creationId xmlns:p14="http://schemas.microsoft.com/office/powerpoint/2010/main" val="2612207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E54F-A9C4-2868-BA8D-D8AABA047CF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1A8E9-6BEC-C13D-CD14-7D0D83635DD3}"/>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A77C11C6-1DC8-C9EA-9E01-6F3D4B69DABC}"/>
              </a:ext>
            </a:extLst>
          </p:cNvPr>
          <p:cNvSpPr>
            <a:spLocks noGrp="1"/>
          </p:cNvSpPr>
          <p:nvPr>
            <p:ph idx="10"/>
          </p:nvPr>
        </p:nvSpPr>
        <p:spPr/>
        <p:txBody>
          <a:bodyPr/>
          <a:lstStyle/>
          <a:p>
            <a:r>
              <a:rPr lang="en-AU" dirty="0"/>
              <a:t>Learning intention: </a:t>
            </a:r>
            <a:r>
              <a:rPr lang="en-AU" b="0" dirty="0"/>
              <a:t>To interpret health information.</a:t>
            </a:r>
            <a:endParaRPr lang="en-AU" dirty="0"/>
          </a:p>
        </p:txBody>
      </p:sp>
      <p:sp>
        <p:nvSpPr>
          <p:cNvPr id="4" name="Content Placeholder 3">
            <a:extLst>
              <a:ext uri="{FF2B5EF4-FFF2-40B4-BE49-F238E27FC236}">
                <a16:creationId xmlns:a16="http://schemas.microsoft.com/office/drawing/2014/main" id="{03217ABD-8A1F-D0DC-52B0-146172966647}"/>
              </a:ext>
            </a:extLst>
          </p:cNvPr>
          <p:cNvSpPr>
            <a:spLocks noGrp="1"/>
          </p:cNvSpPr>
          <p:nvPr>
            <p:ph idx="11"/>
          </p:nvPr>
        </p:nvSpPr>
        <p:spPr>
          <a:xfrm>
            <a:off x="838199" y="3780063"/>
            <a:ext cx="10894889" cy="2702930"/>
          </a:xfrm>
        </p:spPr>
        <p:txBody>
          <a:bodyPr>
            <a:normAutofit/>
          </a:bodyPr>
          <a:lstStyle/>
          <a:p>
            <a:r>
              <a:rPr lang="en-AU" dirty="0"/>
              <a:t>overall healthy eating guidelines</a:t>
            </a:r>
          </a:p>
          <a:p>
            <a:r>
              <a:rPr lang="en-AU" dirty="0"/>
              <a:t>each food group, including serves</a:t>
            </a:r>
          </a:p>
          <a:p>
            <a:r>
              <a:rPr lang="en-AU" dirty="0"/>
              <a:t>the place for ‘sometimes’ foods.</a:t>
            </a:r>
          </a:p>
        </p:txBody>
      </p:sp>
    </p:spTree>
    <p:extLst>
      <p:ext uri="{BB962C8B-B14F-4D97-AF65-F5344CB8AC3E}">
        <p14:creationId xmlns:p14="http://schemas.microsoft.com/office/powerpoint/2010/main" val="270574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5CA6-CFF8-6ABD-C33E-89168A487F13}"/>
              </a:ext>
            </a:extLst>
          </p:cNvPr>
          <p:cNvSpPr>
            <a:spLocks noGrp="1"/>
          </p:cNvSpPr>
          <p:nvPr>
            <p:ph type="title"/>
          </p:nvPr>
        </p:nvSpPr>
        <p:spPr/>
        <p:txBody>
          <a:bodyPr/>
          <a:lstStyle/>
          <a:p>
            <a:r>
              <a:rPr lang="en-AU" dirty="0"/>
              <a:t>Activity 1: Healthy Eating</a:t>
            </a:r>
          </a:p>
        </p:txBody>
      </p:sp>
      <p:sp>
        <p:nvSpPr>
          <p:cNvPr id="3" name="Content Placeholder 2">
            <a:extLst>
              <a:ext uri="{FF2B5EF4-FFF2-40B4-BE49-F238E27FC236}">
                <a16:creationId xmlns:a16="http://schemas.microsoft.com/office/drawing/2014/main" id="{C3D2F87F-FC09-7675-914D-021027A828D5}"/>
              </a:ext>
            </a:extLst>
          </p:cNvPr>
          <p:cNvSpPr>
            <a:spLocks noGrp="1"/>
          </p:cNvSpPr>
          <p:nvPr>
            <p:ph idx="1"/>
          </p:nvPr>
        </p:nvSpPr>
        <p:spPr/>
        <p:txBody>
          <a:bodyPr/>
          <a:lstStyle/>
          <a:p>
            <a:pPr marL="0" indent="0">
              <a:buNone/>
            </a:pPr>
            <a:r>
              <a:rPr lang="en-AU" dirty="0"/>
              <a:t>Compile research from the previous lesson into a presentation:</a:t>
            </a:r>
          </a:p>
          <a:p>
            <a:r>
              <a:rPr lang="en-AU" dirty="0"/>
              <a:t>poster</a:t>
            </a:r>
          </a:p>
          <a:p>
            <a:r>
              <a:rPr lang="en-AU" dirty="0"/>
              <a:t>slides</a:t>
            </a:r>
          </a:p>
          <a:p>
            <a:r>
              <a:rPr lang="en-AU" dirty="0"/>
              <a:t>speech</a:t>
            </a:r>
          </a:p>
          <a:p>
            <a:r>
              <a:rPr lang="en-AU" dirty="0"/>
              <a:t>other</a:t>
            </a:r>
          </a:p>
        </p:txBody>
      </p:sp>
    </p:spTree>
    <p:extLst>
      <p:ext uri="{BB962C8B-B14F-4D97-AF65-F5344CB8AC3E}">
        <p14:creationId xmlns:p14="http://schemas.microsoft.com/office/powerpoint/2010/main" val="2215452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6FDB-4F90-4D19-506F-5DD7F0796439}"/>
              </a:ext>
            </a:extLst>
          </p:cNvPr>
          <p:cNvSpPr>
            <a:spLocks noGrp="1"/>
          </p:cNvSpPr>
          <p:nvPr>
            <p:ph type="title"/>
          </p:nvPr>
        </p:nvSpPr>
        <p:spPr/>
        <p:txBody>
          <a:bodyPr/>
          <a:lstStyle/>
          <a:p>
            <a:r>
              <a:rPr lang="en-AU" dirty="0"/>
              <a:t>For next lesson</a:t>
            </a:r>
          </a:p>
        </p:txBody>
      </p:sp>
      <p:sp>
        <p:nvSpPr>
          <p:cNvPr id="4" name="Content Placeholder 3">
            <a:extLst>
              <a:ext uri="{FF2B5EF4-FFF2-40B4-BE49-F238E27FC236}">
                <a16:creationId xmlns:a16="http://schemas.microsoft.com/office/drawing/2014/main" id="{5B022673-6975-DF17-340F-6628C174D7AC}"/>
              </a:ext>
            </a:extLst>
          </p:cNvPr>
          <p:cNvSpPr txBox="1">
            <a:spLocks noGrp="1"/>
          </p:cNvSpPr>
          <p:nvPr>
            <p:ph idx="1"/>
          </p:nvPr>
        </p:nvSpPr>
        <p:spPr>
          <a:xfrm>
            <a:off x="838200" y="1554163"/>
            <a:ext cx="10515600" cy="4282198"/>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Bring in a recipe from home, which includes foods from at least 3 of the 5 food groups.</a:t>
            </a:r>
          </a:p>
          <a:p>
            <a:endParaRPr lang="en-AU" sz="2000"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Alternatively, source a recipe from a recipe book or internet that you would enjoy. </a:t>
            </a:r>
          </a:p>
        </p:txBody>
      </p:sp>
    </p:spTree>
    <p:extLst>
      <p:ext uri="{BB962C8B-B14F-4D97-AF65-F5344CB8AC3E}">
        <p14:creationId xmlns:p14="http://schemas.microsoft.com/office/powerpoint/2010/main" val="3700106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D28E8-7F40-4B06-8864-75EFDFE3C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C3DF1-DDB1-EE8E-3CA4-73BAFBC2324E}"/>
              </a:ext>
            </a:extLst>
          </p:cNvPr>
          <p:cNvSpPr>
            <a:spLocks noGrp="1"/>
          </p:cNvSpPr>
          <p:nvPr>
            <p:ph type="title"/>
          </p:nvPr>
        </p:nvSpPr>
        <p:spPr/>
        <p:txBody>
          <a:bodyPr/>
          <a:lstStyle/>
          <a:p>
            <a:r>
              <a:rPr lang="en-AU" dirty="0"/>
              <a:t>Lesson 4</a:t>
            </a:r>
          </a:p>
        </p:txBody>
      </p:sp>
    </p:spTree>
    <p:extLst>
      <p:ext uri="{BB962C8B-B14F-4D97-AF65-F5344CB8AC3E}">
        <p14:creationId xmlns:p14="http://schemas.microsoft.com/office/powerpoint/2010/main" val="4120216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48CDD-172E-1E28-D722-5DD1D56B43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80EB3D-44A8-F284-6045-AF67E9024FC7}"/>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ACD74DFD-CB60-57FB-BE67-036933EE74E4}"/>
              </a:ext>
            </a:extLst>
          </p:cNvPr>
          <p:cNvSpPr>
            <a:spLocks noGrp="1"/>
          </p:cNvSpPr>
          <p:nvPr>
            <p:ph idx="10"/>
          </p:nvPr>
        </p:nvSpPr>
        <p:spPr/>
        <p:txBody>
          <a:bodyPr/>
          <a:lstStyle/>
          <a:p>
            <a:r>
              <a:rPr lang="en-AU" dirty="0"/>
              <a:t>Learning intention: </a:t>
            </a:r>
            <a:r>
              <a:rPr lang="en-US" b="0" dirty="0"/>
              <a:t>To evaluate a recipe against the AGHE</a:t>
            </a:r>
            <a:r>
              <a:rPr lang="en-AU" b="0" dirty="0"/>
              <a:t>.</a:t>
            </a:r>
          </a:p>
        </p:txBody>
      </p:sp>
      <p:sp>
        <p:nvSpPr>
          <p:cNvPr id="4" name="Content Placeholder 3">
            <a:extLst>
              <a:ext uri="{FF2B5EF4-FFF2-40B4-BE49-F238E27FC236}">
                <a16:creationId xmlns:a16="http://schemas.microsoft.com/office/drawing/2014/main" id="{A71E3F6C-2C46-2B7B-D16D-6DF4D5FF1026}"/>
              </a:ext>
            </a:extLst>
          </p:cNvPr>
          <p:cNvSpPr>
            <a:spLocks noGrp="1"/>
          </p:cNvSpPr>
          <p:nvPr>
            <p:ph idx="11"/>
          </p:nvPr>
        </p:nvSpPr>
        <p:spPr>
          <a:xfrm>
            <a:off x="838199" y="3780063"/>
            <a:ext cx="10894889" cy="2876232"/>
          </a:xfrm>
        </p:spPr>
        <p:txBody>
          <a:bodyPr>
            <a:normAutofit/>
          </a:bodyPr>
          <a:lstStyle/>
          <a:p>
            <a:r>
              <a:rPr lang="en-AU" dirty="0"/>
              <a:t>identify food group serves per recipe</a:t>
            </a:r>
          </a:p>
          <a:p>
            <a:r>
              <a:rPr lang="en-AU" dirty="0"/>
              <a:t>identify food group serves per person</a:t>
            </a:r>
          </a:p>
          <a:p>
            <a:r>
              <a:rPr lang="en-AU" dirty="0"/>
              <a:t>identify modifications to enhance nutritional value.</a:t>
            </a:r>
          </a:p>
        </p:txBody>
      </p:sp>
    </p:spTree>
    <p:extLst>
      <p:ext uri="{BB962C8B-B14F-4D97-AF65-F5344CB8AC3E}">
        <p14:creationId xmlns:p14="http://schemas.microsoft.com/office/powerpoint/2010/main" val="2472047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FBF0-5438-2278-8C5D-9E9D58E54D54}"/>
              </a:ext>
            </a:extLst>
          </p:cNvPr>
          <p:cNvSpPr>
            <a:spLocks noGrp="1"/>
          </p:cNvSpPr>
          <p:nvPr>
            <p:ph type="title"/>
          </p:nvPr>
        </p:nvSpPr>
        <p:spPr/>
        <p:txBody>
          <a:bodyPr/>
          <a:lstStyle/>
          <a:p>
            <a:r>
              <a:rPr lang="en-US" dirty="0"/>
              <a:t>Spinach pesto spaghetti with grilled spiced chicken</a:t>
            </a:r>
            <a:endParaRPr lang="en-AU" dirty="0"/>
          </a:p>
        </p:txBody>
      </p:sp>
      <p:graphicFrame>
        <p:nvGraphicFramePr>
          <p:cNvPr id="4" name="Table 3">
            <a:extLst>
              <a:ext uri="{FF2B5EF4-FFF2-40B4-BE49-F238E27FC236}">
                <a16:creationId xmlns:a16="http://schemas.microsoft.com/office/drawing/2014/main" id="{BC626C07-AD3B-DC34-379B-5C40FB140DFB}"/>
              </a:ext>
            </a:extLst>
          </p:cNvPr>
          <p:cNvGraphicFramePr>
            <a:graphicFrameLocks noGrp="1"/>
          </p:cNvGraphicFramePr>
          <p:nvPr>
            <p:extLst>
              <p:ext uri="{D42A27DB-BD31-4B8C-83A1-F6EECF244321}">
                <p14:modId xmlns:p14="http://schemas.microsoft.com/office/powerpoint/2010/main" val="812130123"/>
              </p:ext>
            </p:extLst>
          </p:nvPr>
        </p:nvGraphicFramePr>
        <p:xfrm>
          <a:off x="1107583" y="1968916"/>
          <a:ext cx="9287920" cy="3749040"/>
        </p:xfrm>
        <a:graphic>
          <a:graphicData uri="http://schemas.openxmlformats.org/drawingml/2006/table">
            <a:tbl>
              <a:tblPr firstRow="1" bandRow="1">
                <a:tableStyleId>{5C22544A-7EE6-4342-B048-85BDC9FD1C3A}</a:tableStyleId>
              </a:tblPr>
              <a:tblGrid>
                <a:gridCol w="4643960">
                  <a:extLst>
                    <a:ext uri="{9D8B030D-6E8A-4147-A177-3AD203B41FA5}">
                      <a16:colId xmlns:a16="http://schemas.microsoft.com/office/drawing/2014/main" val="2182509625"/>
                    </a:ext>
                  </a:extLst>
                </a:gridCol>
                <a:gridCol w="4643960">
                  <a:extLst>
                    <a:ext uri="{9D8B030D-6E8A-4147-A177-3AD203B41FA5}">
                      <a16:colId xmlns:a16="http://schemas.microsoft.com/office/drawing/2014/main" val="1513672894"/>
                    </a:ext>
                  </a:extLst>
                </a:gridCol>
              </a:tblGrid>
              <a:tr h="3285664">
                <a:tc>
                  <a:txBody>
                    <a:bodyPr/>
                    <a:lstStyle/>
                    <a:p>
                      <a:endParaRPr lang="en-AU" sz="20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4 (about 200g each) chicken breast fillets</a:t>
                      </a:r>
                    </a:p>
                    <a:p>
                      <a:pPr marL="285750" indent="-285750">
                        <a:buFont typeface="Arial" panose="020B0604020202020204" pitchFamily="34" charset="0"/>
                        <a:buChar char="•"/>
                      </a:pPr>
                      <a:r>
                        <a:rPr lang="en-AU" sz="2000" b="0" kern="1200" dirty="0">
                          <a:solidFill>
                            <a:schemeClr val="tx1"/>
                          </a:solidFill>
                          <a:latin typeface="Arial" panose="020B0604020202020204" pitchFamily="34" charset="0"/>
                          <a:ea typeface="+mn-ea"/>
                          <a:cs typeface="Arial" panose="020B0604020202020204" pitchFamily="34" charset="0"/>
                        </a:rPr>
                        <a:t>60ml</a:t>
                      </a:r>
                      <a:r>
                        <a:rPr lang="en-AU" sz="2000" b="0" dirty="0">
                          <a:solidFill>
                            <a:schemeClr val="tx1"/>
                          </a:solidFill>
                          <a:latin typeface="Arial" panose="020B0604020202020204" pitchFamily="34" charset="0"/>
                          <a:cs typeface="Arial" panose="020B0604020202020204" pitchFamily="34" charset="0"/>
                        </a:rPr>
                        <a:t> (1/4 cup) fresh lemon juice</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 tsp sweet paprika</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 tsp dried oregano leaves</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 tbsp olive oil</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1/2 red onion, finely chopped</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150g baby spinach leaves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dirty="0">
                          <a:solidFill>
                            <a:schemeClr val="tx1"/>
                          </a:solidFill>
                          <a:latin typeface="Arial" panose="020B0604020202020204" pitchFamily="34" charset="0"/>
                          <a:cs typeface="Arial" panose="020B0604020202020204" pitchFamily="34" charset="0"/>
                        </a:rPr>
                        <a:t>2 garlic cloves, finely chopped</a:t>
                      </a:r>
                    </a:p>
                    <a:p>
                      <a:pPr marL="285750" indent="-285750">
                        <a:buFont typeface="Arial" panose="020B0604020202020204" pitchFamily="34" charset="0"/>
                        <a:buChar char="•"/>
                      </a:pPr>
                      <a:endParaRPr lang="en-AU" sz="2000" b="0" dirty="0">
                        <a:solidFill>
                          <a:schemeClr val="tx1"/>
                        </a:solidFill>
                        <a:latin typeface="Arial" panose="020B0604020202020204" pitchFamily="34" charset="0"/>
                        <a:cs typeface="Arial" panose="020B0604020202020204" pitchFamily="34" charset="0"/>
                      </a:endParaRPr>
                    </a:p>
                    <a:p>
                      <a:endParaRPr lang="en-AU"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20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 bunch fresh basil, leaves picked</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100g low-fat feta</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45g (1/3 cup) pecan halves</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2 tbsp finely grated pecorino</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60ml (1/4 cup) light and creamy evaporated milk</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80ml (1/3 cup) olive oil, extra</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500g spaghetti</a:t>
                      </a:r>
                    </a:p>
                    <a:p>
                      <a:endParaRPr lang="en-AU"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53007"/>
                  </a:ext>
                </a:extLst>
              </a:tr>
            </a:tbl>
          </a:graphicData>
        </a:graphic>
      </p:graphicFrame>
      <p:sp>
        <p:nvSpPr>
          <p:cNvPr id="5" name="TextBox 4">
            <a:extLst>
              <a:ext uri="{FF2B5EF4-FFF2-40B4-BE49-F238E27FC236}">
                <a16:creationId xmlns:a16="http://schemas.microsoft.com/office/drawing/2014/main" id="{326E6DD4-A3FA-AB96-672E-91793CCCE469}"/>
              </a:ext>
            </a:extLst>
          </p:cNvPr>
          <p:cNvSpPr txBox="1"/>
          <p:nvPr/>
        </p:nvSpPr>
        <p:spPr>
          <a:xfrm>
            <a:off x="669701" y="6168980"/>
            <a:ext cx="1680268" cy="276999"/>
          </a:xfrm>
          <a:prstGeom prst="rect">
            <a:avLst/>
          </a:prstGeom>
          <a:noFill/>
        </p:spPr>
        <p:txBody>
          <a:bodyPr wrap="none" rtlCol="0">
            <a:spAutoFit/>
          </a:bodyPr>
          <a:lstStyle/>
          <a:p>
            <a:r>
              <a:rPr lang="en-AU" sz="1200" dirty="0">
                <a:latin typeface="Arial" panose="020B0604020202020204" pitchFamily="34" charset="0"/>
                <a:cs typeface="Arial" panose="020B0604020202020204" pitchFamily="34" charset="0"/>
              </a:rPr>
              <a:t>Source: taste.com.au </a:t>
            </a:r>
          </a:p>
        </p:txBody>
      </p:sp>
      <p:sp>
        <p:nvSpPr>
          <p:cNvPr id="6" name="TextBox 5">
            <a:extLst>
              <a:ext uri="{FF2B5EF4-FFF2-40B4-BE49-F238E27FC236}">
                <a16:creationId xmlns:a16="http://schemas.microsoft.com/office/drawing/2014/main" id="{3C221CFB-75C1-2321-17D3-7720F24F4B1F}"/>
              </a:ext>
            </a:extLst>
          </p:cNvPr>
          <p:cNvSpPr txBox="1"/>
          <p:nvPr/>
        </p:nvSpPr>
        <p:spPr>
          <a:xfrm>
            <a:off x="8590208" y="1403797"/>
            <a:ext cx="1915909" cy="369332"/>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Serves: 6 people</a:t>
            </a:r>
          </a:p>
        </p:txBody>
      </p:sp>
    </p:spTree>
    <p:extLst>
      <p:ext uri="{BB962C8B-B14F-4D97-AF65-F5344CB8AC3E}">
        <p14:creationId xmlns:p14="http://schemas.microsoft.com/office/powerpoint/2010/main" val="10162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6E513A-6B1A-0A21-C228-CF17453184E7}"/>
              </a:ext>
            </a:extLst>
          </p:cNvPr>
          <p:cNvPicPr>
            <a:picLocks noChangeAspect="1"/>
          </p:cNvPicPr>
          <p:nvPr/>
        </p:nvPicPr>
        <p:blipFill>
          <a:blip r:embed="rId3"/>
          <a:stretch>
            <a:fillRect/>
          </a:stretch>
        </p:blipFill>
        <p:spPr>
          <a:xfrm>
            <a:off x="6599765" y="125443"/>
            <a:ext cx="2804403" cy="6607113"/>
          </a:xfrm>
          <a:prstGeom prst="rect">
            <a:avLst/>
          </a:prstGeom>
        </p:spPr>
      </p:pic>
      <p:sp>
        <p:nvSpPr>
          <p:cNvPr id="5" name="TextBox 4">
            <a:extLst>
              <a:ext uri="{FF2B5EF4-FFF2-40B4-BE49-F238E27FC236}">
                <a16:creationId xmlns:a16="http://schemas.microsoft.com/office/drawing/2014/main" id="{FDE27B96-DEC7-5E28-A28A-4134919E8CD7}"/>
              </a:ext>
            </a:extLst>
          </p:cNvPr>
          <p:cNvSpPr txBox="1"/>
          <p:nvPr/>
        </p:nvSpPr>
        <p:spPr>
          <a:xfrm>
            <a:off x="605308" y="447414"/>
            <a:ext cx="4580149" cy="4832092"/>
          </a:xfrm>
          <a:prstGeom prst="rect">
            <a:avLst/>
          </a:prstGeom>
          <a:noFill/>
        </p:spPr>
        <p:txBody>
          <a:bodyPr wrap="square" rtlCol="0">
            <a:spAutoFit/>
          </a:bodyPr>
          <a:lstStyle/>
          <a:p>
            <a:r>
              <a:rPr lang="en-AU" sz="2800" dirty="0">
                <a:latin typeface="Arial" panose="020B0604020202020204" pitchFamily="34" charset="0"/>
                <a:cs typeface="Arial" panose="020B0604020202020204" pitchFamily="34" charset="0"/>
              </a:rPr>
              <a:t>Use this as a guide for determining number of serves of food groups in the recipe.</a:t>
            </a:r>
          </a:p>
          <a:p>
            <a:endParaRPr lang="en-AU" sz="2800" dirty="0">
              <a:latin typeface="Arial" panose="020B0604020202020204" pitchFamily="34" charset="0"/>
              <a:cs typeface="Arial" panose="020B0604020202020204" pitchFamily="34" charset="0"/>
            </a:endParaRPr>
          </a:p>
          <a:p>
            <a:r>
              <a:rPr lang="en-AU" sz="2800" dirty="0">
                <a:latin typeface="Arial" panose="020B0604020202020204" pitchFamily="34" charset="0"/>
                <a:cs typeface="Arial" panose="020B0604020202020204" pitchFamily="34" charset="0"/>
              </a:rPr>
              <a:t>You may need to make estimations for some items e.g. cooked v raw pasta – recipes specify raw, but this table specifies cooked pasta.</a:t>
            </a:r>
          </a:p>
        </p:txBody>
      </p:sp>
    </p:spTree>
    <p:extLst>
      <p:ext uri="{BB962C8B-B14F-4D97-AF65-F5344CB8AC3E}">
        <p14:creationId xmlns:p14="http://schemas.microsoft.com/office/powerpoint/2010/main" val="340950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CED2-9662-0196-9CDD-A15EB1E83AF4}"/>
              </a:ext>
            </a:extLst>
          </p:cNvPr>
          <p:cNvSpPr>
            <a:spLocks noGrp="1"/>
          </p:cNvSpPr>
          <p:nvPr>
            <p:ph type="title"/>
          </p:nvPr>
        </p:nvSpPr>
        <p:spPr/>
        <p:txBody>
          <a:bodyPr/>
          <a:lstStyle/>
          <a:p>
            <a:r>
              <a:rPr lang="en-US" dirty="0"/>
              <a:t>Spinach pesto spaghetti with grilled spiced chicken</a:t>
            </a:r>
            <a:endParaRPr lang="en-AU" dirty="0"/>
          </a:p>
        </p:txBody>
      </p:sp>
      <p:graphicFrame>
        <p:nvGraphicFramePr>
          <p:cNvPr id="4" name="Table 3">
            <a:extLst>
              <a:ext uri="{FF2B5EF4-FFF2-40B4-BE49-F238E27FC236}">
                <a16:creationId xmlns:a16="http://schemas.microsoft.com/office/drawing/2014/main" id="{67F676F1-69D7-ED6E-8737-730A11C2DAA2}"/>
              </a:ext>
            </a:extLst>
          </p:cNvPr>
          <p:cNvGraphicFramePr>
            <a:graphicFrameLocks noGrp="1"/>
          </p:cNvGraphicFramePr>
          <p:nvPr>
            <p:extLst>
              <p:ext uri="{D42A27DB-BD31-4B8C-83A1-F6EECF244321}">
                <p14:modId xmlns:p14="http://schemas.microsoft.com/office/powerpoint/2010/main" val="1538089722"/>
              </p:ext>
            </p:extLst>
          </p:nvPr>
        </p:nvGraphicFramePr>
        <p:xfrm>
          <a:off x="1080617" y="2536424"/>
          <a:ext cx="10019765" cy="2258526"/>
        </p:xfrm>
        <a:graphic>
          <a:graphicData uri="http://schemas.openxmlformats.org/drawingml/2006/table">
            <a:tbl>
              <a:tblPr firstRow="1" bandRow="1">
                <a:tableStyleId>{5C22544A-7EE6-4342-B048-85BDC9FD1C3A}</a:tableStyleId>
              </a:tblPr>
              <a:tblGrid>
                <a:gridCol w="1431395">
                  <a:extLst>
                    <a:ext uri="{9D8B030D-6E8A-4147-A177-3AD203B41FA5}">
                      <a16:colId xmlns:a16="http://schemas.microsoft.com/office/drawing/2014/main" val="3870890482"/>
                    </a:ext>
                  </a:extLst>
                </a:gridCol>
                <a:gridCol w="1274377">
                  <a:extLst>
                    <a:ext uri="{9D8B030D-6E8A-4147-A177-3AD203B41FA5}">
                      <a16:colId xmlns:a16="http://schemas.microsoft.com/office/drawing/2014/main" val="2313351550"/>
                    </a:ext>
                  </a:extLst>
                </a:gridCol>
                <a:gridCol w="1588413">
                  <a:extLst>
                    <a:ext uri="{9D8B030D-6E8A-4147-A177-3AD203B41FA5}">
                      <a16:colId xmlns:a16="http://schemas.microsoft.com/office/drawing/2014/main" val="857325011"/>
                    </a:ext>
                  </a:extLst>
                </a:gridCol>
                <a:gridCol w="1431395">
                  <a:extLst>
                    <a:ext uri="{9D8B030D-6E8A-4147-A177-3AD203B41FA5}">
                      <a16:colId xmlns:a16="http://schemas.microsoft.com/office/drawing/2014/main" val="3742965621"/>
                    </a:ext>
                  </a:extLst>
                </a:gridCol>
                <a:gridCol w="1431395">
                  <a:extLst>
                    <a:ext uri="{9D8B030D-6E8A-4147-A177-3AD203B41FA5}">
                      <a16:colId xmlns:a16="http://schemas.microsoft.com/office/drawing/2014/main" val="1527081275"/>
                    </a:ext>
                  </a:extLst>
                </a:gridCol>
                <a:gridCol w="1431395">
                  <a:extLst>
                    <a:ext uri="{9D8B030D-6E8A-4147-A177-3AD203B41FA5}">
                      <a16:colId xmlns:a16="http://schemas.microsoft.com/office/drawing/2014/main" val="965433038"/>
                    </a:ext>
                  </a:extLst>
                </a:gridCol>
                <a:gridCol w="1431395">
                  <a:extLst>
                    <a:ext uri="{9D8B030D-6E8A-4147-A177-3AD203B41FA5}">
                      <a16:colId xmlns:a16="http://schemas.microsoft.com/office/drawing/2014/main" val="3545630029"/>
                    </a:ext>
                  </a:extLst>
                </a:gridCol>
              </a:tblGrid>
              <a:tr h="656823">
                <a:tc>
                  <a:txBody>
                    <a:bodyPr/>
                    <a:lstStyle/>
                    <a:p>
                      <a:endParaRPr lang="en-AU"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Vegetables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Fruit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Grain foods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Meat and alternatives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Dairy and alternatives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Sometimes foods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8947860"/>
                  </a:ext>
                </a:extLst>
              </a:tr>
              <a:tr h="656823">
                <a:tc>
                  <a:txBody>
                    <a:bodyPr/>
                    <a:lstStyle/>
                    <a:p>
                      <a:r>
                        <a:rPr lang="en-AU" sz="1400" b="1" dirty="0">
                          <a:latin typeface="Arial" panose="020B0604020202020204" pitchFamily="34" charset="0"/>
                          <a:cs typeface="Arial" panose="020B0604020202020204" pitchFamily="34" charset="0"/>
                        </a:rPr>
                        <a:t>Serves per recipe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1 (onion)</a:t>
                      </a:r>
                    </a:p>
                    <a:p>
                      <a:r>
                        <a:rPr lang="en-AU" sz="1400" dirty="0">
                          <a:latin typeface="Arial" panose="020B0604020202020204" pitchFamily="34" charset="0"/>
                          <a:cs typeface="Arial" panose="020B0604020202020204" pitchFamily="34" charset="0"/>
                        </a:rPr>
                        <a:t>2 (spinach)</a:t>
                      </a:r>
                    </a:p>
                    <a:p>
                      <a:r>
                        <a:rPr lang="en-AU" sz="1400" b="1" dirty="0">
                          <a:latin typeface="Arial" panose="020B0604020202020204" pitchFamily="34" charset="0"/>
                          <a:cs typeface="Arial" panose="020B0604020202020204" pitchFamily="34" charset="0"/>
                        </a:rPr>
                        <a:t>Total: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0.5 (lemon juice)</a:t>
                      </a:r>
                    </a:p>
                    <a:p>
                      <a:r>
                        <a:rPr lang="en-AU" sz="1400" b="1" dirty="0">
                          <a:latin typeface="Arial" panose="020B0604020202020204" pitchFamily="34" charset="0"/>
                          <a:cs typeface="Arial" panose="020B0604020202020204" pitchFamily="34" charset="0"/>
                        </a:rPr>
                        <a:t>Total: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5 (spaghetti) (approximate)</a:t>
                      </a:r>
                    </a:p>
                    <a:p>
                      <a:r>
                        <a:rPr lang="en-AU" sz="1400" b="1" dirty="0">
                          <a:latin typeface="Arial" panose="020B0604020202020204" pitchFamily="34" charset="0"/>
                          <a:cs typeface="Arial" panose="020B0604020202020204" pitchFamily="34" charset="0"/>
                        </a:rPr>
                        <a:t>Total: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8 (chicken)</a:t>
                      </a:r>
                    </a:p>
                    <a:p>
                      <a:r>
                        <a:rPr lang="en-AU" sz="1400" dirty="0">
                          <a:latin typeface="Arial" panose="020B0604020202020204" pitchFamily="34" charset="0"/>
                          <a:cs typeface="Arial" panose="020B0604020202020204" pitchFamily="34" charset="0"/>
                        </a:rPr>
                        <a:t>1.5 (pecans)</a:t>
                      </a:r>
                    </a:p>
                    <a:p>
                      <a:r>
                        <a:rPr lang="en-AU" sz="1400" b="1" dirty="0">
                          <a:latin typeface="Arial" panose="020B0604020202020204" pitchFamily="34" charset="0"/>
                          <a:cs typeface="Arial" panose="020B0604020202020204" pitchFamily="34" charset="0"/>
                        </a:rPr>
                        <a:t>Total: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1 (low fat feta)</a:t>
                      </a:r>
                    </a:p>
                    <a:p>
                      <a:r>
                        <a:rPr lang="en-AU" sz="1400" dirty="0">
                          <a:latin typeface="Arial" panose="020B0604020202020204" pitchFamily="34" charset="0"/>
                          <a:cs typeface="Arial" panose="020B0604020202020204" pitchFamily="34" charset="0"/>
                        </a:rPr>
                        <a:t>0.5 (evaporated milk)</a:t>
                      </a:r>
                    </a:p>
                    <a:p>
                      <a:r>
                        <a:rPr lang="en-AU" sz="1400" b="1" dirty="0">
                          <a:latin typeface="Arial" panose="020B0604020202020204" pitchFamily="34" charset="0"/>
                          <a:cs typeface="Arial" panose="020B0604020202020204" pitchFamily="34" charset="0"/>
                        </a:rPr>
                        <a:t>Total: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Total: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240441"/>
                  </a:ext>
                </a:extLst>
              </a:tr>
              <a:tr h="656823">
                <a:tc>
                  <a:txBody>
                    <a:bodyPr/>
                    <a:lstStyle/>
                    <a:p>
                      <a:r>
                        <a:rPr lang="en-AU" sz="1400" b="1" dirty="0">
                          <a:latin typeface="Arial" panose="020B0604020202020204" pitchFamily="34" charset="0"/>
                          <a:cs typeface="Arial" panose="020B0604020202020204" pitchFamily="34" charset="0"/>
                        </a:rPr>
                        <a:t>Serves per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Not reportable e (very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Approx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7860052"/>
                  </a:ext>
                </a:extLst>
              </a:tr>
            </a:tbl>
          </a:graphicData>
        </a:graphic>
      </p:graphicFrame>
      <p:sp>
        <p:nvSpPr>
          <p:cNvPr id="5" name="TextBox 4">
            <a:extLst>
              <a:ext uri="{FF2B5EF4-FFF2-40B4-BE49-F238E27FC236}">
                <a16:creationId xmlns:a16="http://schemas.microsoft.com/office/drawing/2014/main" id="{C3F4E3BE-FE21-FE39-17B7-C4E939F3521C}"/>
              </a:ext>
            </a:extLst>
          </p:cNvPr>
          <p:cNvSpPr txBox="1"/>
          <p:nvPr/>
        </p:nvSpPr>
        <p:spPr>
          <a:xfrm>
            <a:off x="1120460" y="5535305"/>
            <a:ext cx="8468985" cy="369332"/>
          </a:xfrm>
          <a:prstGeom prst="rect">
            <a:avLst/>
          </a:prstGeom>
          <a:noFill/>
        </p:spPr>
        <p:txBody>
          <a:bodyPr wrap="none" rtlCol="0">
            <a:spAutoFit/>
          </a:bodyPr>
          <a:lstStyle/>
          <a:p>
            <a:r>
              <a:rPr lang="en-AU" dirty="0">
                <a:solidFill>
                  <a:schemeClr val="accent1">
                    <a:lumMod val="75000"/>
                  </a:schemeClr>
                </a:solidFill>
                <a:latin typeface="Arial" panose="020B0604020202020204" pitchFamily="34" charset="0"/>
                <a:cs typeface="Arial" panose="020B0604020202020204" pitchFamily="34" charset="0"/>
              </a:rPr>
              <a:t>Divide the serves per recipe by the number of serves per person (6 for this recipe)</a:t>
            </a:r>
          </a:p>
        </p:txBody>
      </p:sp>
      <p:cxnSp>
        <p:nvCxnSpPr>
          <p:cNvPr id="6" name="Straight Arrow Connector 5">
            <a:extLst>
              <a:ext uri="{FF2B5EF4-FFF2-40B4-BE49-F238E27FC236}">
                <a16:creationId xmlns:a16="http://schemas.microsoft.com/office/drawing/2014/main" id="{C6937E3A-921B-A7F0-4D5C-158E0EC1588A}"/>
              </a:ext>
            </a:extLst>
          </p:cNvPr>
          <p:cNvCxnSpPr>
            <a:cxnSpLocks/>
          </p:cNvCxnSpPr>
          <p:nvPr/>
        </p:nvCxnSpPr>
        <p:spPr>
          <a:xfrm>
            <a:off x="1734354" y="4938596"/>
            <a:ext cx="180304" cy="5548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E1208AE-A4A9-0AD6-47E0-28EBE4BEDAD4}"/>
              </a:ext>
            </a:extLst>
          </p:cNvPr>
          <p:cNvSpPr txBox="1"/>
          <p:nvPr/>
        </p:nvSpPr>
        <p:spPr>
          <a:xfrm>
            <a:off x="8248286" y="1152376"/>
            <a:ext cx="3837904" cy="1200329"/>
          </a:xfrm>
          <a:prstGeom prst="rect">
            <a:avLst/>
          </a:prstGeom>
          <a:noFill/>
        </p:spPr>
        <p:txBody>
          <a:bodyPr wrap="square" rtlCol="0">
            <a:spAutoFit/>
          </a:bodyPr>
          <a:lstStyle/>
          <a:p>
            <a:r>
              <a:rPr lang="en-AU" dirty="0">
                <a:solidFill>
                  <a:schemeClr val="accent1">
                    <a:lumMod val="75000"/>
                  </a:schemeClr>
                </a:solidFill>
                <a:latin typeface="Arial" panose="020B0604020202020204" pitchFamily="34" charset="0"/>
                <a:cs typeface="Arial" panose="020B0604020202020204" pitchFamily="34" charset="0"/>
              </a:rPr>
              <a:t>Just do the main ingredients, not the herbs and spices</a:t>
            </a:r>
          </a:p>
          <a:p>
            <a:r>
              <a:rPr lang="en-AU" dirty="0">
                <a:solidFill>
                  <a:schemeClr val="accent1">
                    <a:lumMod val="75000"/>
                  </a:schemeClr>
                </a:solidFill>
                <a:latin typeface="Arial" panose="020B0604020202020204" pitchFamily="34" charset="0"/>
                <a:cs typeface="Arial" panose="020B0604020202020204" pitchFamily="34" charset="0"/>
              </a:rPr>
              <a:t>Oil used is olive oil – used to aid cooking and add flavour</a:t>
            </a:r>
          </a:p>
        </p:txBody>
      </p:sp>
    </p:spTree>
    <p:extLst>
      <p:ext uri="{BB962C8B-B14F-4D97-AF65-F5344CB8AC3E}">
        <p14:creationId xmlns:p14="http://schemas.microsoft.com/office/powerpoint/2010/main" val="3768597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451F-16D4-BBA2-3DD3-3A006700E184}"/>
              </a:ext>
            </a:extLst>
          </p:cNvPr>
          <p:cNvSpPr>
            <a:spLocks noGrp="1"/>
          </p:cNvSpPr>
          <p:nvPr>
            <p:ph type="title"/>
          </p:nvPr>
        </p:nvSpPr>
        <p:spPr/>
        <p:txBody>
          <a:bodyPr/>
          <a:lstStyle/>
          <a:p>
            <a:r>
              <a:rPr lang="en-US" dirty="0"/>
              <a:t>Spinach pesto spaghetti with grilled spiced chicken</a:t>
            </a:r>
            <a:endParaRPr lang="en-AU" dirty="0"/>
          </a:p>
        </p:txBody>
      </p:sp>
      <p:sp>
        <p:nvSpPr>
          <p:cNvPr id="4" name="TextBox 3">
            <a:extLst>
              <a:ext uri="{FF2B5EF4-FFF2-40B4-BE49-F238E27FC236}">
                <a16:creationId xmlns:a16="http://schemas.microsoft.com/office/drawing/2014/main" id="{61E0AD3B-624E-AF1E-B06D-D729A91B2592}"/>
              </a:ext>
            </a:extLst>
          </p:cNvPr>
          <p:cNvSpPr txBox="1"/>
          <p:nvPr/>
        </p:nvSpPr>
        <p:spPr>
          <a:xfrm>
            <a:off x="1104364" y="1821219"/>
            <a:ext cx="10370712" cy="4216539"/>
          </a:xfrm>
          <a:prstGeom prst="rect">
            <a:avLst/>
          </a:prstGeom>
          <a:noFill/>
        </p:spPr>
        <p:txBody>
          <a:bodyPr wrap="square">
            <a:spAutoFit/>
          </a:bodyPr>
          <a:lstStyle/>
          <a:p>
            <a:r>
              <a:rPr lang="en-AU" sz="3200" b="1" dirty="0">
                <a:effectLst/>
                <a:latin typeface="Arial" panose="020B0604020202020204" pitchFamily="34" charset="0"/>
                <a:ea typeface="Aptos" panose="020B0004020202020204" pitchFamily="34" charset="0"/>
                <a:cs typeface="Times New Roman" panose="02020603050405020304" pitchFamily="18" charset="0"/>
              </a:rPr>
              <a:t>What food groups are missing or low in quantity?</a:t>
            </a:r>
          </a:p>
          <a:p>
            <a:endParaRPr lang="en-AU" sz="2800" dirty="0">
              <a:latin typeface="Arial" panose="020B0604020202020204" pitchFamily="34" charset="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r>
              <a:rPr lang="en-AU" sz="2800" dirty="0">
                <a:effectLst/>
                <a:latin typeface="Arial" panose="020B0604020202020204" pitchFamily="34" charset="0"/>
                <a:ea typeface="Aptos" panose="020B0004020202020204" pitchFamily="34" charset="0"/>
                <a:cs typeface="Times New Roman" panose="02020603050405020304" pitchFamily="18" charset="0"/>
              </a:rPr>
              <a:t>Vegetables</a:t>
            </a:r>
          </a:p>
          <a:p>
            <a:pPr marL="457200" indent="-457200">
              <a:buFont typeface="Arial" panose="020B0604020202020204" pitchFamily="34" charset="0"/>
              <a:buChar char="•"/>
            </a:pPr>
            <a:r>
              <a:rPr lang="en-AU" sz="2800" dirty="0">
                <a:latin typeface="Arial" panose="020B0604020202020204" pitchFamily="34" charset="0"/>
                <a:ea typeface="Aptos" panose="020B0004020202020204" pitchFamily="34" charset="0"/>
                <a:cs typeface="Times New Roman" panose="02020603050405020304" pitchFamily="18" charset="0"/>
              </a:rPr>
              <a:t>Fruit</a:t>
            </a:r>
          </a:p>
          <a:p>
            <a:pPr marL="457200" indent="-457200">
              <a:buFont typeface="Arial" panose="020B0604020202020204" pitchFamily="34" charset="0"/>
              <a:buChar char="•"/>
            </a:pPr>
            <a:r>
              <a:rPr lang="en-AU" sz="2800" dirty="0">
                <a:latin typeface="Arial" panose="020B0604020202020204" pitchFamily="34" charset="0"/>
                <a:ea typeface="Aptos" panose="020B0004020202020204" pitchFamily="34" charset="0"/>
                <a:cs typeface="Times New Roman" panose="02020603050405020304" pitchFamily="18" charset="0"/>
              </a:rPr>
              <a:t>Dairy and alternatives</a:t>
            </a:r>
          </a:p>
          <a:p>
            <a:r>
              <a:rPr lang="en-AU" sz="2800" dirty="0">
                <a:effectLst/>
                <a:latin typeface="Arial" panose="020B0604020202020204" pitchFamily="34" charset="0"/>
                <a:ea typeface="Aptos" panose="020B0004020202020204" pitchFamily="34" charset="0"/>
                <a:cs typeface="Times New Roman" panose="02020603050405020304" pitchFamily="18" charset="0"/>
              </a:rPr>
              <a:t> </a:t>
            </a:r>
          </a:p>
          <a:p>
            <a:r>
              <a:rPr lang="en-US" sz="3200" b="1" dirty="0">
                <a:effectLst/>
                <a:latin typeface="Arial" panose="020B0604020202020204" pitchFamily="34" charset="0"/>
                <a:ea typeface="Aptos" panose="020B0004020202020204" pitchFamily="34" charset="0"/>
                <a:cs typeface="Times New Roman" panose="02020603050405020304" pitchFamily="18" charset="0"/>
              </a:rPr>
              <a:t>Does the recipe contain too many serves of ‘sometimes’ foods?</a:t>
            </a:r>
          </a:p>
          <a:p>
            <a:r>
              <a:rPr lang="en-US" sz="2800" dirty="0">
                <a:latin typeface="Arial" panose="020B0604020202020204" pitchFamily="34" charset="0"/>
                <a:ea typeface="Aptos" panose="020B0004020202020204" pitchFamily="34" charset="0"/>
                <a:cs typeface="Times New Roman" panose="02020603050405020304" pitchFamily="18" charset="0"/>
              </a:rPr>
              <a:t>No. Olive oil is added to assist with cooking and </a:t>
            </a:r>
            <a:r>
              <a:rPr lang="en-US" sz="2800" dirty="0" err="1">
                <a:latin typeface="Arial" panose="020B0604020202020204" pitchFamily="34" charset="0"/>
                <a:ea typeface="Aptos" panose="020B0004020202020204" pitchFamily="34" charset="0"/>
                <a:cs typeface="Times New Roman" panose="02020603050405020304" pitchFamily="18" charset="0"/>
              </a:rPr>
              <a:t>flavour</a:t>
            </a:r>
            <a:r>
              <a:rPr lang="en-US" sz="2800" dirty="0">
                <a:latin typeface="Arial" panose="020B0604020202020204" pitchFamily="34" charset="0"/>
                <a:ea typeface="Aptos" panose="020B0004020202020204" pitchFamily="34" charset="0"/>
                <a:cs typeface="Times New Roman" panose="02020603050405020304" pitchFamily="18" charset="0"/>
              </a:rPr>
              <a:t>.</a:t>
            </a:r>
            <a:r>
              <a:rPr lang="en-AU" sz="3200" dirty="0">
                <a:effectLst/>
                <a:latin typeface="Arial" panose="020B0604020202020204" pitchFamily="34" charset="0"/>
                <a:ea typeface="Aptos" panose="020B0004020202020204" pitchFamily="34" charset="0"/>
                <a:cs typeface="Times New Roman" panose="02020603050405020304" pitchFamily="18" charset="0"/>
              </a:rPr>
              <a:t> </a:t>
            </a:r>
            <a:endParaRPr lang="en-AU" sz="3200" dirty="0"/>
          </a:p>
        </p:txBody>
      </p:sp>
    </p:spTree>
    <p:extLst>
      <p:ext uri="{BB962C8B-B14F-4D97-AF65-F5344CB8AC3E}">
        <p14:creationId xmlns:p14="http://schemas.microsoft.com/office/powerpoint/2010/main" val="213345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A695-A825-4269-3D74-57B10055E969}"/>
              </a:ext>
            </a:extLst>
          </p:cNvPr>
          <p:cNvSpPr>
            <a:spLocks noGrp="1"/>
          </p:cNvSpPr>
          <p:nvPr>
            <p:ph type="title"/>
          </p:nvPr>
        </p:nvSpPr>
        <p:spPr/>
        <p:txBody>
          <a:bodyPr/>
          <a:lstStyle/>
          <a:p>
            <a:r>
              <a:rPr lang="en-US" dirty="0"/>
              <a:t>Spinach pesto spaghetti with grilled spiced chicken</a:t>
            </a:r>
            <a:endParaRPr lang="en-AU" dirty="0"/>
          </a:p>
        </p:txBody>
      </p:sp>
      <p:sp>
        <p:nvSpPr>
          <p:cNvPr id="4" name="TextBox 3">
            <a:extLst>
              <a:ext uri="{FF2B5EF4-FFF2-40B4-BE49-F238E27FC236}">
                <a16:creationId xmlns:a16="http://schemas.microsoft.com/office/drawing/2014/main" id="{26DE6052-DE07-00F9-BE7F-A9362C2CA062}"/>
              </a:ext>
            </a:extLst>
          </p:cNvPr>
          <p:cNvSpPr txBox="1"/>
          <p:nvPr/>
        </p:nvSpPr>
        <p:spPr>
          <a:xfrm>
            <a:off x="1104364" y="1700196"/>
            <a:ext cx="10370712" cy="4615623"/>
          </a:xfrm>
          <a:prstGeom prst="rect">
            <a:avLst/>
          </a:prstGeom>
          <a:noFill/>
        </p:spPr>
        <p:txBody>
          <a:bodyPr wrap="square">
            <a:spAutoFit/>
          </a:bodyPr>
          <a:lstStyle/>
          <a:p>
            <a:pPr>
              <a:lnSpc>
                <a:spcPct val="107000"/>
              </a:lnSpc>
              <a:spcBef>
                <a:spcPts val="50"/>
              </a:spcBef>
              <a:spcAft>
                <a:spcPts val="800"/>
              </a:spcAft>
              <a:buNone/>
            </a:pPr>
            <a:r>
              <a:rPr lang="en-AU" sz="2000" b="1" kern="100" dirty="0">
                <a:effectLst/>
                <a:latin typeface="Arial" panose="020B0604020202020204" pitchFamily="34" charset="0"/>
                <a:ea typeface="Aptos" panose="020B0004020202020204" pitchFamily="34" charset="0"/>
                <a:cs typeface="Times New Roman" panose="02020603050405020304" pitchFamily="18" charset="0"/>
              </a:rPr>
              <a:t>How could you modify the recipe to:</a:t>
            </a:r>
            <a:endParaRPr lang="en-AU"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Bef>
                <a:spcPts val="50"/>
              </a:spcBef>
              <a:spcAft>
                <a:spcPts val="800"/>
              </a:spcAft>
              <a:buFont typeface="Arial" panose="020B0604020202020204" pitchFamily="34" charset="0"/>
              <a:buChar char="-"/>
            </a:pPr>
            <a:r>
              <a:rPr lang="en-AU" sz="2000" b="1" kern="100" dirty="0">
                <a:effectLst/>
                <a:latin typeface="Arial" panose="020B0604020202020204" pitchFamily="34" charset="0"/>
                <a:ea typeface="Aptos" panose="020B0004020202020204" pitchFamily="34" charset="0"/>
                <a:cs typeface="Times New Roman" panose="02020603050405020304" pitchFamily="18" charset="0"/>
              </a:rPr>
              <a:t>Increase the servings of foods from the 5 food groups?</a:t>
            </a:r>
            <a:endParaRPr lang="en-AU"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AU" sz="2000" b="1" kern="100" dirty="0">
                <a:effectLst/>
                <a:latin typeface="Arial" panose="020B0604020202020204" pitchFamily="34" charset="0"/>
                <a:ea typeface="Aptos" panose="020B0004020202020204" pitchFamily="34" charset="0"/>
                <a:cs typeface="Times New Roman" panose="02020603050405020304" pitchFamily="18" charset="0"/>
              </a:rPr>
              <a:t>Enhance the nutritional quality of ingredients e.g. wholegrain cereals?</a:t>
            </a:r>
            <a:endParaRPr lang="en-AU" sz="20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Bef>
                <a:spcPts val="50"/>
              </a:spcBef>
              <a:spcAft>
                <a:spcPts val="800"/>
              </a:spcAft>
            </a:pPr>
            <a:r>
              <a:rPr lang="en-AU" sz="2000" b="1" kern="100" dirty="0">
                <a:effectLst/>
                <a:latin typeface="Arial" panose="020B0604020202020204" pitchFamily="34" charset="0"/>
                <a:ea typeface="Aptos" panose="020B0004020202020204" pitchFamily="34" charset="0"/>
                <a:cs typeface="Times New Roman" panose="02020603050405020304" pitchFamily="18" charset="0"/>
              </a:rPr>
              <a:t>This could include adding additional items to serve with the recipe.</a:t>
            </a:r>
            <a:endParaRPr lang="en-AU" sz="20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AU" sz="2000" dirty="0">
              <a:latin typeface="Arial" panose="020B06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AU" sz="2000" dirty="0">
                <a:effectLst/>
                <a:latin typeface="Arial" panose="020B0604020202020204" pitchFamily="34" charset="0"/>
                <a:ea typeface="Aptos" panose="020B0004020202020204" pitchFamily="34" charset="0"/>
                <a:cs typeface="Times New Roman" panose="02020603050405020304" pitchFamily="18" charset="0"/>
              </a:rPr>
              <a:t>The recipe is low in fruit, but that is expected given it is a savoury dish. </a:t>
            </a:r>
          </a:p>
          <a:p>
            <a:pPr marL="342900" indent="-342900">
              <a:buFont typeface="Arial" panose="020B0604020202020204" pitchFamily="34" charset="0"/>
              <a:buChar char="•"/>
            </a:pPr>
            <a:r>
              <a:rPr lang="en-AU" sz="2000" dirty="0">
                <a:latin typeface="Arial" panose="020B0604020202020204" pitchFamily="34" charset="0"/>
                <a:ea typeface="Aptos" panose="020B0004020202020204" pitchFamily="34" charset="0"/>
                <a:cs typeface="Times New Roman" panose="02020603050405020304" pitchFamily="18" charset="0"/>
              </a:rPr>
              <a:t>The recipe contains a moderate amount of dairy. Additional low fat grated cheese could be added when serving. </a:t>
            </a:r>
            <a:endParaRPr lang="en-AU" sz="2000" dirty="0">
              <a:effectLst/>
              <a:latin typeface="Arial" panose="020B06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AU" sz="2000" dirty="0">
                <a:latin typeface="Arial" panose="020B0604020202020204" pitchFamily="34" charset="0"/>
                <a:ea typeface="Aptos" panose="020B0004020202020204" pitchFamily="34" charset="0"/>
                <a:cs typeface="Times New Roman" panose="02020603050405020304" pitchFamily="18" charset="0"/>
              </a:rPr>
              <a:t>To increase the vegetable serves, additional vegetables could be included in the dish, such as pumpkin or carrot. Or the pasta could be served with steamed vegetables or a salad.</a:t>
            </a:r>
          </a:p>
          <a:p>
            <a:pPr marL="342900" indent="-342900">
              <a:buFont typeface="Arial" panose="020B0604020202020204" pitchFamily="34" charset="0"/>
              <a:buChar char="•"/>
            </a:pPr>
            <a:r>
              <a:rPr lang="en-AU" sz="2000" dirty="0">
                <a:latin typeface="Arial" panose="020B0604020202020204" pitchFamily="34" charset="0"/>
                <a:ea typeface="Aptos" panose="020B0004020202020204" pitchFamily="34" charset="0"/>
                <a:cs typeface="Times New Roman" panose="02020603050405020304" pitchFamily="18" charset="0"/>
              </a:rPr>
              <a:t>The pasta </a:t>
            </a:r>
            <a:r>
              <a:rPr lang="en-AU" sz="2000" dirty="0">
                <a:latin typeface="Arial" panose="020B0604020202020204" pitchFamily="34" charset="0"/>
                <a:cs typeface="Times New Roman" panose="02020603050405020304" pitchFamily="18" charset="0"/>
              </a:rPr>
              <a:t>could</a:t>
            </a:r>
            <a:r>
              <a:rPr lang="en-AU" sz="2000" dirty="0">
                <a:latin typeface="Arial" panose="020B0604020202020204" pitchFamily="34" charset="0"/>
                <a:ea typeface="Aptos" panose="020B0004020202020204" pitchFamily="34" charset="0"/>
                <a:cs typeface="Times New Roman" panose="02020603050405020304" pitchFamily="18" charset="0"/>
              </a:rPr>
              <a:t> be changed to wholemeal pasta to enhance the nutritional </a:t>
            </a:r>
            <a:br>
              <a:rPr lang="en-AU" sz="2000" dirty="0">
                <a:latin typeface="Arial" panose="020B0604020202020204" pitchFamily="34" charset="0"/>
                <a:ea typeface="Aptos" panose="020B0004020202020204" pitchFamily="34" charset="0"/>
                <a:cs typeface="Times New Roman" panose="02020603050405020304" pitchFamily="18" charset="0"/>
              </a:rPr>
            </a:br>
            <a:r>
              <a:rPr lang="en-AU" sz="2000" dirty="0">
                <a:latin typeface="Arial" panose="020B0604020202020204" pitchFamily="34" charset="0"/>
                <a:ea typeface="Aptos" panose="020B0004020202020204" pitchFamily="34" charset="0"/>
                <a:cs typeface="Times New Roman" panose="02020603050405020304" pitchFamily="18" charset="0"/>
              </a:rPr>
              <a:t>quality of the dish (but wholemeal pasta is not for everyone…!).</a:t>
            </a:r>
            <a:endParaRPr lang="en-AU" sz="3200" dirty="0"/>
          </a:p>
        </p:txBody>
      </p:sp>
    </p:spTree>
    <p:extLst>
      <p:ext uri="{BB962C8B-B14F-4D97-AF65-F5344CB8AC3E}">
        <p14:creationId xmlns:p14="http://schemas.microsoft.com/office/powerpoint/2010/main" val="196211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0A315-9F35-7621-8B7B-065A1D9A6B2D}"/>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61983F59-BC77-7DF7-450A-A353336C0E08}"/>
              </a:ext>
            </a:extLst>
          </p:cNvPr>
          <p:cNvSpPr>
            <a:spLocks noGrp="1"/>
          </p:cNvSpPr>
          <p:nvPr>
            <p:ph idx="1"/>
          </p:nvPr>
        </p:nvSpPr>
        <p:spPr>
          <a:xfrm>
            <a:off x="838200" y="1221088"/>
            <a:ext cx="10515600" cy="4623371"/>
          </a:xfrm>
        </p:spPr>
        <p:txBody>
          <a:bodyPr/>
          <a:lstStyle/>
          <a:p>
            <a:pPr marL="457200" lvl="0" indent="-457200">
              <a:lnSpc>
                <a:spcPct val="107000"/>
              </a:lnSpc>
              <a:spcBef>
                <a:spcPts val="50"/>
              </a:spcBef>
              <a:spcAft>
                <a:spcPts val="50"/>
              </a:spcAft>
              <a:buSzPct val="100000"/>
              <a:tabLst>
                <a:tab pos="293370" algn="l"/>
              </a:tabLst>
            </a:pPr>
            <a:r>
              <a:rPr lang="en-US" sz="3200" kern="0" dirty="0">
                <a:ea typeface="Calibri" panose="020F0502020204030204" pitchFamily="34" charset="0"/>
              </a:rPr>
              <a:t>What do you know about the five food groups (through the Australian Guide to Healthy Eating)?</a:t>
            </a:r>
          </a:p>
          <a:p>
            <a:pPr marL="457200" lvl="0" indent="-457200">
              <a:lnSpc>
                <a:spcPct val="107000"/>
              </a:lnSpc>
              <a:spcBef>
                <a:spcPts val="50"/>
              </a:spcBef>
              <a:spcAft>
                <a:spcPts val="50"/>
              </a:spcAft>
              <a:buSzPct val="100000"/>
              <a:tabLst>
                <a:tab pos="293370" algn="l"/>
              </a:tabLst>
            </a:pPr>
            <a:r>
              <a:rPr lang="en-US" sz="3200" kern="0" dirty="0">
                <a:ea typeface="Calibri" panose="020F0502020204030204" pitchFamily="34" charset="0"/>
              </a:rPr>
              <a:t>What do you know about food group serve recommendations?</a:t>
            </a:r>
          </a:p>
          <a:p>
            <a:endParaRPr lang="en-AU" dirty="0"/>
          </a:p>
        </p:txBody>
      </p:sp>
      <p:pic>
        <p:nvPicPr>
          <p:cNvPr id="4" name="Picture 3">
            <a:extLst>
              <a:ext uri="{FF2B5EF4-FFF2-40B4-BE49-F238E27FC236}">
                <a16:creationId xmlns:a16="http://schemas.microsoft.com/office/drawing/2014/main" id="{983F13D4-AD9B-D61B-5082-7C3702878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4744" y="3429000"/>
            <a:ext cx="2578062" cy="3320102"/>
          </a:xfrm>
          <a:prstGeom prst="rect">
            <a:avLst/>
          </a:prstGeom>
        </p:spPr>
      </p:pic>
      <p:pic>
        <p:nvPicPr>
          <p:cNvPr id="5" name="Picture 4" descr="A chart of food items&#10;&#10;AI-generated content may be incorrect.">
            <a:extLst>
              <a:ext uri="{FF2B5EF4-FFF2-40B4-BE49-F238E27FC236}">
                <a16:creationId xmlns:a16="http://schemas.microsoft.com/office/drawing/2014/main" id="{95222B14-EA6F-AA1C-AD56-7A7CAC5153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8107" y="3173449"/>
            <a:ext cx="4742245" cy="3463341"/>
          </a:xfrm>
          <a:prstGeom prst="rect">
            <a:avLst/>
          </a:prstGeom>
        </p:spPr>
      </p:pic>
    </p:spTree>
    <p:extLst>
      <p:ext uri="{BB962C8B-B14F-4D97-AF65-F5344CB8AC3E}">
        <p14:creationId xmlns:p14="http://schemas.microsoft.com/office/powerpoint/2010/main" val="258909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D536-703A-19E8-E99C-0063CDA157A1}"/>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37E0A63A-D463-94CB-85DC-BB142C28A510}"/>
              </a:ext>
            </a:extLst>
          </p:cNvPr>
          <p:cNvSpPr>
            <a:spLocks noGrp="1"/>
          </p:cNvSpPr>
          <p:nvPr>
            <p:ph idx="1"/>
          </p:nvPr>
        </p:nvSpPr>
        <p:spPr/>
        <p:txBody>
          <a:bodyPr/>
          <a:lstStyle/>
          <a:p>
            <a:r>
              <a:rPr lang="en-AU" dirty="0"/>
              <a:t>Complete your own recipe analysis using your recipe from home.</a:t>
            </a:r>
          </a:p>
          <a:p>
            <a:endParaRPr lang="en-AU" dirty="0"/>
          </a:p>
          <a:p>
            <a:r>
              <a:rPr lang="en-AU" dirty="0"/>
              <a:t>Template is provided in your unit booklet.</a:t>
            </a:r>
          </a:p>
          <a:p>
            <a:pPr marL="0" indent="0">
              <a:buNone/>
            </a:pPr>
            <a:endParaRPr lang="en-AU" dirty="0"/>
          </a:p>
        </p:txBody>
      </p:sp>
    </p:spTree>
    <p:extLst>
      <p:ext uri="{BB962C8B-B14F-4D97-AF65-F5344CB8AC3E}">
        <p14:creationId xmlns:p14="http://schemas.microsoft.com/office/powerpoint/2010/main" val="1786814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71A6-63CD-0163-34E9-BACF946547CA}"/>
              </a:ext>
            </a:extLst>
          </p:cNvPr>
          <p:cNvSpPr>
            <a:spLocks noGrp="1"/>
          </p:cNvSpPr>
          <p:nvPr>
            <p:ph type="title"/>
          </p:nvPr>
        </p:nvSpPr>
        <p:spPr/>
        <p:txBody>
          <a:bodyPr/>
          <a:lstStyle/>
          <a:p>
            <a:r>
              <a:rPr lang="en-AU" dirty="0"/>
              <a:t>Lesson 5 </a:t>
            </a:r>
          </a:p>
        </p:txBody>
      </p:sp>
    </p:spTree>
    <p:extLst>
      <p:ext uri="{BB962C8B-B14F-4D97-AF65-F5344CB8AC3E}">
        <p14:creationId xmlns:p14="http://schemas.microsoft.com/office/powerpoint/2010/main" val="531659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F71F7-09EB-1E18-28DD-01633355BA6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F94D18-6016-60A6-0E3C-9F926AD00B8D}"/>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1D16F9D5-24D3-2AA0-9720-2A5B04F4CE3F}"/>
              </a:ext>
            </a:extLst>
          </p:cNvPr>
          <p:cNvSpPr>
            <a:spLocks noGrp="1"/>
          </p:cNvSpPr>
          <p:nvPr>
            <p:ph idx="10"/>
          </p:nvPr>
        </p:nvSpPr>
        <p:spPr/>
        <p:txBody>
          <a:bodyPr/>
          <a:lstStyle/>
          <a:p>
            <a:r>
              <a:rPr lang="en-AU" dirty="0"/>
              <a:t>Learning intention: </a:t>
            </a:r>
            <a:r>
              <a:rPr lang="en-US" b="0" dirty="0"/>
              <a:t>To review meal plans</a:t>
            </a:r>
            <a:r>
              <a:rPr lang="en-AU" b="0" dirty="0"/>
              <a:t>.</a:t>
            </a:r>
          </a:p>
        </p:txBody>
      </p:sp>
      <p:sp>
        <p:nvSpPr>
          <p:cNvPr id="4" name="Content Placeholder 3">
            <a:extLst>
              <a:ext uri="{FF2B5EF4-FFF2-40B4-BE49-F238E27FC236}">
                <a16:creationId xmlns:a16="http://schemas.microsoft.com/office/drawing/2014/main" id="{6D0FD086-FEFC-784F-ED4E-77A8B91A7672}"/>
              </a:ext>
            </a:extLst>
          </p:cNvPr>
          <p:cNvSpPr>
            <a:spLocks noGrp="1"/>
          </p:cNvSpPr>
          <p:nvPr>
            <p:ph idx="11"/>
          </p:nvPr>
        </p:nvSpPr>
        <p:spPr>
          <a:xfrm>
            <a:off x="838199" y="3780063"/>
            <a:ext cx="10894889" cy="1643853"/>
          </a:xfrm>
        </p:spPr>
        <p:txBody>
          <a:bodyPr>
            <a:normAutofit/>
          </a:bodyPr>
          <a:lstStyle/>
          <a:p>
            <a:r>
              <a:rPr lang="en-AU" dirty="0"/>
              <a:t>identify structure</a:t>
            </a:r>
          </a:p>
          <a:p>
            <a:r>
              <a:rPr lang="en-AU" dirty="0"/>
              <a:t>identify suggested content.</a:t>
            </a:r>
          </a:p>
        </p:txBody>
      </p:sp>
    </p:spTree>
    <p:extLst>
      <p:ext uri="{BB962C8B-B14F-4D97-AF65-F5344CB8AC3E}">
        <p14:creationId xmlns:p14="http://schemas.microsoft.com/office/powerpoint/2010/main" val="857310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4AB9911-E51E-DF75-6D87-2D595E5E8ECB}"/>
              </a:ext>
            </a:extLst>
          </p:cNvPr>
          <p:cNvSpPr>
            <a:spLocks noGrp="1"/>
          </p:cNvSpPr>
          <p:nvPr>
            <p:ph type="title"/>
          </p:nvPr>
        </p:nvSpPr>
        <p:spPr>
          <a:xfrm>
            <a:off x="838200" y="2218871"/>
            <a:ext cx="10515600" cy="1325563"/>
          </a:xfrm>
        </p:spPr>
        <p:txBody>
          <a:bodyPr>
            <a:noAutofit/>
          </a:bodyPr>
          <a:lstStyle/>
          <a:p>
            <a:pPr algn="ctr"/>
            <a:r>
              <a:rPr lang="en-US" dirty="0">
                <a:latin typeface="Arial" panose="020B0604020202020204" pitchFamily="34" charset="0"/>
                <a:cs typeface="Arial" panose="020B0604020202020204" pitchFamily="34" charset="0"/>
                <a:hlinkClick r:id="rId2"/>
              </a:rPr>
              <a:t>Review meal planning guidance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57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8B6C-37CD-4C3F-3574-4D4533419589}"/>
              </a:ext>
            </a:extLst>
          </p:cNvPr>
          <p:cNvSpPr>
            <a:spLocks noGrp="1"/>
          </p:cNvSpPr>
          <p:nvPr>
            <p:ph type="title"/>
          </p:nvPr>
        </p:nvSpPr>
        <p:spPr/>
        <p:txBody>
          <a:bodyPr/>
          <a:lstStyle/>
          <a:p>
            <a:r>
              <a:rPr lang="en-AU" dirty="0"/>
              <a:t>Example meal plans</a:t>
            </a:r>
          </a:p>
        </p:txBody>
      </p:sp>
      <p:sp>
        <p:nvSpPr>
          <p:cNvPr id="3" name="Content Placeholder 2">
            <a:extLst>
              <a:ext uri="{FF2B5EF4-FFF2-40B4-BE49-F238E27FC236}">
                <a16:creationId xmlns:a16="http://schemas.microsoft.com/office/drawing/2014/main" id="{7A59DCDA-9A65-2C54-640B-7CBC0C4C8A73}"/>
              </a:ext>
            </a:extLst>
          </p:cNvPr>
          <p:cNvSpPr>
            <a:spLocks noGrp="1"/>
          </p:cNvSpPr>
          <p:nvPr>
            <p:ph idx="1"/>
          </p:nvPr>
        </p:nvSpPr>
        <p:spPr/>
        <p:txBody>
          <a:bodyPr/>
          <a:lstStyle/>
          <a:p>
            <a:pPr marL="0" indent="0" algn="ctr">
              <a:buNone/>
            </a:pPr>
            <a:r>
              <a:rPr lang="en-US" dirty="0">
                <a:hlinkClick r:id="rId3"/>
              </a:rPr>
              <a:t>Children</a:t>
            </a:r>
            <a:br>
              <a:rPr lang="en-US" dirty="0"/>
            </a:br>
            <a:r>
              <a:rPr lang="en-US" dirty="0">
                <a:hlinkClick r:id="rId4"/>
              </a:rPr>
              <a:t>Adult male</a:t>
            </a:r>
            <a:br>
              <a:rPr lang="en-US" dirty="0"/>
            </a:br>
            <a:r>
              <a:rPr lang="en-US" dirty="0">
                <a:hlinkClick r:id="rId5"/>
              </a:rPr>
              <a:t>Adult female</a:t>
            </a:r>
            <a:endParaRPr lang="en-AU" dirty="0"/>
          </a:p>
        </p:txBody>
      </p:sp>
      <p:pic>
        <p:nvPicPr>
          <p:cNvPr id="4" name="Picture 3">
            <a:extLst>
              <a:ext uri="{FF2B5EF4-FFF2-40B4-BE49-F238E27FC236}">
                <a16:creationId xmlns:a16="http://schemas.microsoft.com/office/drawing/2014/main" id="{8205B5ED-6089-4F06-D86D-365E354A07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6218" y="3742228"/>
            <a:ext cx="3927767" cy="2360203"/>
          </a:xfrm>
          <a:prstGeom prst="rect">
            <a:avLst/>
          </a:prstGeom>
        </p:spPr>
      </p:pic>
    </p:spTree>
    <p:extLst>
      <p:ext uri="{BB962C8B-B14F-4D97-AF65-F5344CB8AC3E}">
        <p14:creationId xmlns:p14="http://schemas.microsoft.com/office/powerpoint/2010/main" val="2735617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FB7F-3979-5633-8D39-2CFB26BAD06E}"/>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3BAB8A3E-E0AC-92B4-0B85-019335DFBD4E}"/>
              </a:ext>
            </a:extLst>
          </p:cNvPr>
          <p:cNvSpPr>
            <a:spLocks noGrp="1"/>
          </p:cNvSpPr>
          <p:nvPr>
            <p:ph idx="1"/>
          </p:nvPr>
        </p:nvSpPr>
        <p:spPr/>
        <p:txBody>
          <a:bodyPr/>
          <a:lstStyle/>
          <a:p>
            <a:r>
              <a:rPr lang="en-AU" dirty="0"/>
              <a:t>Review the different meal plans and record suggestions for meal plan designs.</a:t>
            </a:r>
          </a:p>
          <a:p>
            <a:endParaRPr lang="en-AU" dirty="0"/>
          </a:p>
        </p:txBody>
      </p:sp>
    </p:spTree>
    <p:extLst>
      <p:ext uri="{BB962C8B-B14F-4D97-AF65-F5344CB8AC3E}">
        <p14:creationId xmlns:p14="http://schemas.microsoft.com/office/powerpoint/2010/main" val="1878505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D414-065B-D963-AF3C-C03C708B87DE}"/>
              </a:ext>
            </a:extLst>
          </p:cNvPr>
          <p:cNvSpPr>
            <a:spLocks noGrp="1"/>
          </p:cNvSpPr>
          <p:nvPr>
            <p:ph type="title"/>
          </p:nvPr>
        </p:nvSpPr>
        <p:spPr/>
        <p:txBody>
          <a:bodyPr/>
          <a:lstStyle/>
          <a:p>
            <a:r>
              <a:rPr lang="en-AU" dirty="0"/>
              <a:t>Lesson 6</a:t>
            </a:r>
          </a:p>
        </p:txBody>
      </p:sp>
    </p:spTree>
    <p:extLst>
      <p:ext uri="{BB962C8B-B14F-4D97-AF65-F5344CB8AC3E}">
        <p14:creationId xmlns:p14="http://schemas.microsoft.com/office/powerpoint/2010/main" val="32651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AA3FA-4091-04CC-8E79-FCC8C0AB523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A5C478-BBEF-49F4-B90A-A5A320BD35C1}"/>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CF6E20A4-B477-4B61-CE80-483695EA1B89}"/>
              </a:ext>
            </a:extLst>
          </p:cNvPr>
          <p:cNvSpPr>
            <a:spLocks noGrp="1"/>
          </p:cNvSpPr>
          <p:nvPr>
            <p:ph idx="10"/>
          </p:nvPr>
        </p:nvSpPr>
        <p:spPr/>
        <p:txBody>
          <a:bodyPr/>
          <a:lstStyle/>
          <a:p>
            <a:r>
              <a:rPr lang="en-AU" dirty="0"/>
              <a:t>Learning intention: </a:t>
            </a:r>
            <a:r>
              <a:rPr lang="en-US" b="0" dirty="0"/>
              <a:t>To investigate design criteria</a:t>
            </a:r>
            <a:r>
              <a:rPr lang="en-AU" b="0" dirty="0"/>
              <a:t>.</a:t>
            </a:r>
          </a:p>
        </p:txBody>
      </p:sp>
      <p:sp>
        <p:nvSpPr>
          <p:cNvPr id="4" name="Content Placeholder 3">
            <a:extLst>
              <a:ext uri="{FF2B5EF4-FFF2-40B4-BE49-F238E27FC236}">
                <a16:creationId xmlns:a16="http://schemas.microsoft.com/office/drawing/2014/main" id="{DFFF5B51-2FD0-8D5A-EA2A-8BF121700518}"/>
              </a:ext>
            </a:extLst>
          </p:cNvPr>
          <p:cNvSpPr>
            <a:spLocks noGrp="1"/>
          </p:cNvSpPr>
          <p:nvPr>
            <p:ph idx="11"/>
          </p:nvPr>
        </p:nvSpPr>
        <p:spPr>
          <a:xfrm>
            <a:off x="838199" y="3780063"/>
            <a:ext cx="10894889" cy="1643853"/>
          </a:xfrm>
        </p:spPr>
        <p:txBody>
          <a:bodyPr>
            <a:normAutofit/>
          </a:bodyPr>
          <a:lstStyle/>
          <a:p>
            <a:r>
              <a:rPr lang="en-AU" dirty="0"/>
              <a:t>at least 5 criteria for daily meal plan</a:t>
            </a:r>
          </a:p>
          <a:p>
            <a:r>
              <a:rPr lang="en-AU" dirty="0"/>
              <a:t>reference to the AGHE.</a:t>
            </a:r>
          </a:p>
        </p:txBody>
      </p:sp>
    </p:spTree>
    <p:extLst>
      <p:ext uri="{BB962C8B-B14F-4D97-AF65-F5344CB8AC3E}">
        <p14:creationId xmlns:p14="http://schemas.microsoft.com/office/powerpoint/2010/main" val="248390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3F05-6FEB-10E7-ABCC-D7E347BA2334}"/>
              </a:ext>
            </a:extLst>
          </p:cNvPr>
          <p:cNvSpPr>
            <a:spLocks noGrp="1"/>
          </p:cNvSpPr>
          <p:nvPr>
            <p:ph type="title"/>
          </p:nvPr>
        </p:nvSpPr>
        <p:spPr/>
        <p:txBody>
          <a:bodyPr/>
          <a:lstStyle/>
          <a:p>
            <a:r>
              <a:rPr lang="en-AU" dirty="0"/>
              <a:t>Brainstorming design criteria</a:t>
            </a:r>
          </a:p>
        </p:txBody>
      </p:sp>
      <p:pic>
        <p:nvPicPr>
          <p:cNvPr id="4" name="Picture 3">
            <a:extLst>
              <a:ext uri="{FF2B5EF4-FFF2-40B4-BE49-F238E27FC236}">
                <a16:creationId xmlns:a16="http://schemas.microsoft.com/office/drawing/2014/main" id="{33EA3AFD-9447-CA47-60DE-2FC2FADD0A69}"/>
              </a:ext>
            </a:extLst>
          </p:cNvPr>
          <p:cNvPicPr>
            <a:picLocks noChangeAspect="1"/>
          </p:cNvPicPr>
          <p:nvPr/>
        </p:nvPicPr>
        <p:blipFill>
          <a:blip r:embed="rId3"/>
          <a:stretch>
            <a:fillRect/>
          </a:stretch>
        </p:blipFill>
        <p:spPr>
          <a:xfrm>
            <a:off x="1549043" y="1971086"/>
            <a:ext cx="9093914" cy="2915827"/>
          </a:xfrm>
          <a:prstGeom prst="rect">
            <a:avLst/>
          </a:prstGeom>
        </p:spPr>
      </p:pic>
    </p:spTree>
    <p:extLst>
      <p:ext uri="{BB962C8B-B14F-4D97-AF65-F5344CB8AC3E}">
        <p14:creationId xmlns:p14="http://schemas.microsoft.com/office/powerpoint/2010/main" val="4244984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ACDB-D027-4E2E-106F-1724A4474039}"/>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E7BBAD34-01C5-E07A-17D2-9D24C0795C86}"/>
              </a:ext>
            </a:extLst>
          </p:cNvPr>
          <p:cNvSpPr>
            <a:spLocks noGrp="1"/>
          </p:cNvSpPr>
          <p:nvPr>
            <p:ph idx="1"/>
          </p:nvPr>
        </p:nvSpPr>
        <p:spPr/>
        <p:txBody>
          <a:bodyPr>
            <a:normAutofit/>
          </a:bodyPr>
          <a:lstStyle/>
          <a:p>
            <a:r>
              <a:rPr lang="en-US" dirty="0"/>
              <a:t>Identity criteria for designing a daily meal plan</a:t>
            </a:r>
            <a:r>
              <a:rPr lang="en-AU" dirty="0"/>
              <a:t>.</a:t>
            </a:r>
          </a:p>
          <a:p>
            <a:pPr marL="1344613" indent="-806450"/>
            <a:r>
              <a:rPr lang="en-AU" dirty="0"/>
              <a:t>at least 5 criteria</a:t>
            </a:r>
          </a:p>
          <a:p>
            <a:pPr marL="1344613" indent="-806450"/>
            <a:r>
              <a:rPr lang="en-AU" dirty="0"/>
              <a:t>reference to the AGHE</a:t>
            </a:r>
          </a:p>
          <a:p>
            <a:endParaRPr lang="en-AU" sz="1800" dirty="0"/>
          </a:p>
          <a:p>
            <a:r>
              <a:rPr lang="en-AU" dirty="0"/>
              <a:t>Template is provided in your unit booklet.</a:t>
            </a:r>
          </a:p>
        </p:txBody>
      </p:sp>
    </p:spTree>
    <p:extLst>
      <p:ext uri="{BB962C8B-B14F-4D97-AF65-F5344CB8AC3E}">
        <p14:creationId xmlns:p14="http://schemas.microsoft.com/office/powerpoint/2010/main" val="117300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977C0-CC5B-BE44-D929-0A3D59F1ED1E}"/>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D5453914-6A5B-C19B-E2C8-F43EF0945B06}"/>
              </a:ext>
            </a:extLst>
          </p:cNvPr>
          <p:cNvSpPr>
            <a:spLocks noGrp="1"/>
          </p:cNvSpPr>
          <p:nvPr>
            <p:ph idx="10"/>
          </p:nvPr>
        </p:nvSpPr>
        <p:spPr/>
        <p:txBody>
          <a:bodyPr/>
          <a:lstStyle/>
          <a:p>
            <a:r>
              <a:rPr lang="en-AU" dirty="0"/>
              <a:t>Learning intention: </a:t>
            </a:r>
            <a:r>
              <a:rPr lang="en-AU" b="0" dirty="0"/>
              <a:t>To review the Australian Guide to Healthy Eating.</a:t>
            </a:r>
            <a:endParaRPr lang="en-AU" dirty="0"/>
          </a:p>
        </p:txBody>
      </p:sp>
      <p:sp>
        <p:nvSpPr>
          <p:cNvPr id="4" name="Content Placeholder 3">
            <a:extLst>
              <a:ext uri="{FF2B5EF4-FFF2-40B4-BE49-F238E27FC236}">
                <a16:creationId xmlns:a16="http://schemas.microsoft.com/office/drawing/2014/main" id="{7B0E00C4-C58D-091B-2C7B-65EE7B86F227}"/>
              </a:ext>
            </a:extLst>
          </p:cNvPr>
          <p:cNvSpPr>
            <a:spLocks noGrp="1"/>
          </p:cNvSpPr>
          <p:nvPr>
            <p:ph idx="11"/>
          </p:nvPr>
        </p:nvSpPr>
        <p:spPr>
          <a:xfrm>
            <a:off x="838199" y="3780063"/>
            <a:ext cx="10894889" cy="2702930"/>
          </a:xfrm>
        </p:spPr>
        <p:txBody>
          <a:bodyPr>
            <a:normAutofit/>
          </a:bodyPr>
          <a:lstStyle/>
          <a:p>
            <a:r>
              <a:rPr lang="en-AU" dirty="0"/>
              <a:t>food groups</a:t>
            </a:r>
          </a:p>
          <a:p>
            <a:r>
              <a:rPr lang="en-AU" dirty="0"/>
              <a:t>food group serves.</a:t>
            </a:r>
          </a:p>
        </p:txBody>
      </p:sp>
    </p:spTree>
    <p:extLst>
      <p:ext uri="{BB962C8B-B14F-4D97-AF65-F5344CB8AC3E}">
        <p14:creationId xmlns:p14="http://schemas.microsoft.com/office/powerpoint/2010/main" val="2691242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3C6F-7C65-3255-4FAF-37FD6E94292F}"/>
              </a:ext>
            </a:extLst>
          </p:cNvPr>
          <p:cNvSpPr>
            <a:spLocks noGrp="1"/>
          </p:cNvSpPr>
          <p:nvPr>
            <p:ph type="title"/>
          </p:nvPr>
        </p:nvSpPr>
        <p:spPr/>
        <p:txBody>
          <a:bodyPr/>
          <a:lstStyle/>
          <a:p>
            <a:r>
              <a:rPr lang="en-AU" dirty="0"/>
              <a:t>Lesson 7</a:t>
            </a:r>
          </a:p>
        </p:txBody>
      </p:sp>
    </p:spTree>
    <p:extLst>
      <p:ext uri="{BB962C8B-B14F-4D97-AF65-F5344CB8AC3E}">
        <p14:creationId xmlns:p14="http://schemas.microsoft.com/office/powerpoint/2010/main" val="827441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29678-792A-2F75-631A-C7604AE04FB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3C5B1A-B352-E0EF-251E-669A87534732}"/>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9CBC926F-0E4B-F802-129A-20041F636CAE}"/>
              </a:ext>
            </a:extLst>
          </p:cNvPr>
          <p:cNvSpPr>
            <a:spLocks noGrp="1"/>
          </p:cNvSpPr>
          <p:nvPr>
            <p:ph idx="10"/>
          </p:nvPr>
        </p:nvSpPr>
        <p:spPr/>
        <p:txBody>
          <a:bodyPr/>
          <a:lstStyle/>
          <a:p>
            <a:r>
              <a:rPr lang="en-AU" dirty="0"/>
              <a:t>Learning intention: </a:t>
            </a:r>
            <a:r>
              <a:rPr lang="en-US" b="0" dirty="0"/>
              <a:t>To map out a daily meal plan</a:t>
            </a:r>
            <a:r>
              <a:rPr lang="en-AU" b="0" dirty="0"/>
              <a:t>.</a:t>
            </a:r>
          </a:p>
        </p:txBody>
      </p:sp>
      <p:sp>
        <p:nvSpPr>
          <p:cNvPr id="4" name="Content Placeholder 3">
            <a:extLst>
              <a:ext uri="{FF2B5EF4-FFF2-40B4-BE49-F238E27FC236}">
                <a16:creationId xmlns:a16="http://schemas.microsoft.com/office/drawing/2014/main" id="{07994D2E-0C29-6124-EEB1-FCB9685AF341}"/>
              </a:ext>
            </a:extLst>
          </p:cNvPr>
          <p:cNvSpPr>
            <a:spLocks noGrp="1"/>
          </p:cNvSpPr>
          <p:nvPr>
            <p:ph idx="11"/>
          </p:nvPr>
        </p:nvSpPr>
        <p:spPr>
          <a:xfrm>
            <a:off x="838199" y="3780063"/>
            <a:ext cx="10894889" cy="1643853"/>
          </a:xfrm>
        </p:spPr>
        <p:txBody>
          <a:bodyPr>
            <a:normAutofit/>
          </a:bodyPr>
          <a:lstStyle/>
          <a:p>
            <a:r>
              <a:rPr lang="en-AU" dirty="0"/>
              <a:t>meets design criteria from previous lesson.</a:t>
            </a:r>
          </a:p>
          <a:p>
            <a:endParaRPr lang="en-AU" dirty="0"/>
          </a:p>
        </p:txBody>
      </p:sp>
    </p:spTree>
    <p:extLst>
      <p:ext uri="{BB962C8B-B14F-4D97-AF65-F5344CB8AC3E}">
        <p14:creationId xmlns:p14="http://schemas.microsoft.com/office/powerpoint/2010/main" val="474692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03B7A-DE0B-6B50-6B21-97114E1B6FE1}"/>
              </a:ext>
            </a:extLst>
          </p:cNvPr>
          <p:cNvPicPr>
            <a:picLocks noChangeAspect="1"/>
          </p:cNvPicPr>
          <p:nvPr/>
        </p:nvPicPr>
        <p:blipFill>
          <a:blip r:embed="rId3"/>
          <a:stretch>
            <a:fillRect/>
          </a:stretch>
        </p:blipFill>
        <p:spPr>
          <a:xfrm>
            <a:off x="2939970" y="249457"/>
            <a:ext cx="6030025" cy="6359085"/>
          </a:xfrm>
          <a:prstGeom prst="rect">
            <a:avLst/>
          </a:prstGeom>
        </p:spPr>
      </p:pic>
      <p:sp>
        <p:nvSpPr>
          <p:cNvPr id="2" name="TextBox 1">
            <a:extLst>
              <a:ext uri="{FF2B5EF4-FFF2-40B4-BE49-F238E27FC236}">
                <a16:creationId xmlns:a16="http://schemas.microsoft.com/office/drawing/2014/main" id="{490B4B4D-A784-1D15-090E-FF2DA94A597A}"/>
              </a:ext>
            </a:extLst>
          </p:cNvPr>
          <p:cNvSpPr txBox="1"/>
          <p:nvPr/>
        </p:nvSpPr>
        <p:spPr>
          <a:xfrm>
            <a:off x="10963779" y="180926"/>
            <a:ext cx="958590" cy="646331"/>
          </a:xfrm>
          <a:prstGeom prst="rect">
            <a:avLst/>
          </a:prstGeom>
          <a:noFill/>
        </p:spPr>
        <p:txBody>
          <a:bodyPr wrap="square" rtlCol="0">
            <a:spAutoFit/>
          </a:bodyPr>
          <a:lstStyle/>
          <a:p>
            <a:r>
              <a:rPr lang="en-AU" sz="3600" dirty="0">
                <a:latin typeface="Arial" panose="020B0604020202020204" pitchFamily="34" charset="0"/>
                <a:cs typeface="Arial" panose="020B0604020202020204" pitchFamily="34" charset="0"/>
              </a:rPr>
              <a:t>I do</a:t>
            </a:r>
          </a:p>
        </p:txBody>
      </p:sp>
    </p:spTree>
    <p:extLst>
      <p:ext uri="{BB962C8B-B14F-4D97-AF65-F5344CB8AC3E}">
        <p14:creationId xmlns:p14="http://schemas.microsoft.com/office/powerpoint/2010/main" val="40352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985C86-7D1A-9211-5C58-28AE0D619965}"/>
              </a:ext>
            </a:extLst>
          </p:cNvPr>
          <p:cNvPicPr>
            <a:picLocks noChangeAspect="1"/>
          </p:cNvPicPr>
          <p:nvPr/>
        </p:nvPicPr>
        <p:blipFill>
          <a:blip r:embed="rId3"/>
          <a:stretch>
            <a:fillRect/>
          </a:stretch>
        </p:blipFill>
        <p:spPr>
          <a:xfrm>
            <a:off x="2870522" y="244636"/>
            <a:ext cx="6079990" cy="6368728"/>
          </a:xfrm>
          <a:prstGeom prst="rect">
            <a:avLst/>
          </a:prstGeom>
        </p:spPr>
      </p:pic>
      <p:sp>
        <p:nvSpPr>
          <p:cNvPr id="2" name="TextBox 1">
            <a:extLst>
              <a:ext uri="{FF2B5EF4-FFF2-40B4-BE49-F238E27FC236}">
                <a16:creationId xmlns:a16="http://schemas.microsoft.com/office/drawing/2014/main" id="{8D4EC261-1084-A2F8-0FEA-1DA0C80F4EC9}"/>
              </a:ext>
            </a:extLst>
          </p:cNvPr>
          <p:cNvSpPr txBox="1"/>
          <p:nvPr/>
        </p:nvSpPr>
        <p:spPr>
          <a:xfrm>
            <a:off x="10408024" y="180926"/>
            <a:ext cx="1514345" cy="646331"/>
          </a:xfrm>
          <a:prstGeom prst="rect">
            <a:avLst/>
          </a:prstGeom>
          <a:noFill/>
        </p:spPr>
        <p:txBody>
          <a:bodyPr wrap="square" rtlCol="0">
            <a:spAutoFit/>
          </a:bodyPr>
          <a:lstStyle/>
          <a:p>
            <a:r>
              <a:rPr lang="en-AU" sz="3600" dirty="0">
                <a:latin typeface="Arial" panose="020B0604020202020204" pitchFamily="34" charset="0"/>
                <a:cs typeface="Arial" panose="020B0604020202020204" pitchFamily="34" charset="0"/>
              </a:rPr>
              <a:t>We do</a:t>
            </a:r>
          </a:p>
        </p:txBody>
      </p:sp>
    </p:spTree>
    <p:extLst>
      <p:ext uri="{BB962C8B-B14F-4D97-AF65-F5344CB8AC3E}">
        <p14:creationId xmlns:p14="http://schemas.microsoft.com/office/powerpoint/2010/main" val="57404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483B-CA68-D1D7-74C9-310BC0A4ED36}"/>
              </a:ext>
            </a:extLst>
          </p:cNvPr>
          <p:cNvSpPr>
            <a:spLocks noGrp="1"/>
          </p:cNvSpPr>
          <p:nvPr>
            <p:ph type="title"/>
          </p:nvPr>
        </p:nvSpPr>
        <p:spPr/>
        <p:txBody>
          <a:bodyPr/>
          <a:lstStyle/>
          <a:p>
            <a:r>
              <a:rPr lang="en-AU" dirty="0"/>
              <a:t>Activity 1: Booklet task</a:t>
            </a:r>
          </a:p>
        </p:txBody>
      </p:sp>
      <p:pic>
        <p:nvPicPr>
          <p:cNvPr id="4" name="Picture 3">
            <a:extLst>
              <a:ext uri="{FF2B5EF4-FFF2-40B4-BE49-F238E27FC236}">
                <a16:creationId xmlns:a16="http://schemas.microsoft.com/office/drawing/2014/main" id="{E11BF40C-B00C-6F03-52CD-9DDAC18C90F5}"/>
              </a:ext>
            </a:extLst>
          </p:cNvPr>
          <p:cNvPicPr>
            <a:picLocks noChangeAspect="1"/>
          </p:cNvPicPr>
          <p:nvPr/>
        </p:nvPicPr>
        <p:blipFill>
          <a:blip r:embed="rId2"/>
          <a:stretch>
            <a:fillRect/>
          </a:stretch>
        </p:blipFill>
        <p:spPr>
          <a:xfrm>
            <a:off x="3816125" y="1418143"/>
            <a:ext cx="5084808" cy="5112594"/>
          </a:xfrm>
          <a:prstGeom prst="rect">
            <a:avLst/>
          </a:prstGeom>
        </p:spPr>
      </p:pic>
      <p:sp>
        <p:nvSpPr>
          <p:cNvPr id="5" name="TextBox 4">
            <a:extLst>
              <a:ext uri="{FF2B5EF4-FFF2-40B4-BE49-F238E27FC236}">
                <a16:creationId xmlns:a16="http://schemas.microsoft.com/office/drawing/2014/main" id="{5B29FB13-2CCC-3D3E-C569-176F009AFAAB}"/>
              </a:ext>
            </a:extLst>
          </p:cNvPr>
          <p:cNvSpPr txBox="1"/>
          <p:nvPr/>
        </p:nvSpPr>
        <p:spPr>
          <a:xfrm>
            <a:off x="685800" y="2218765"/>
            <a:ext cx="2864224" cy="1569660"/>
          </a:xfrm>
          <a:prstGeom prst="rect">
            <a:avLst/>
          </a:prstGeom>
          <a:noFill/>
        </p:spPr>
        <p:txBody>
          <a:bodyPr wrap="square" rtlCol="0">
            <a:spAutoFit/>
          </a:bodyPr>
          <a:lstStyle/>
          <a:p>
            <a:r>
              <a:rPr lang="en-AU" sz="3200" dirty="0">
                <a:latin typeface="Arial" panose="020B0604020202020204" pitchFamily="34" charset="0"/>
                <a:cs typeface="Arial" panose="020B0604020202020204" pitchFamily="34" charset="0"/>
              </a:rPr>
              <a:t>Map out a daily meal plan.</a:t>
            </a:r>
          </a:p>
        </p:txBody>
      </p:sp>
      <p:sp>
        <p:nvSpPr>
          <p:cNvPr id="3" name="TextBox 2">
            <a:extLst>
              <a:ext uri="{FF2B5EF4-FFF2-40B4-BE49-F238E27FC236}">
                <a16:creationId xmlns:a16="http://schemas.microsoft.com/office/drawing/2014/main" id="{9B53FE3C-73CA-4D7F-BFE0-56176D2AFC93}"/>
              </a:ext>
            </a:extLst>
          </p:cNvPr>
          <p:cNvSpPr txBox="1"/>
          <p:nvPr/>
        </p:nvSpPr>
        <p:spPr>
          <a:xfrm>
            <a:off x="10273554" y="180926"/>
            <a:ext cx="1648816" cy="646331"/>
          </a:xfrm>
          <a:prstGeom prst="rect">
            <a:avLst/>
          </a:prstGeom>
          <a:noFill/>
        </p:spPr>
        <p:txBody>
          <a:bodyPr wrap="square" rtlCol="0">
            <a:spAutoFit/>
          </a:bodyPr>
          <a:lstStyle/>
          <a:p>
            <a:r>
              <a:rPr lang="en-AU" sz="3600" dirty="0">
                <a:latin typeface="Arial" panose="020B0604020202020204" pitchFamily="34" charset="0"/>
                <a:cs typeface="Arial" panose="020B0604020202020204" pitchFamily="34" charset="0"/>
              </a:rPr>
              <a:t>You do</a:t>
            </a:r>
          </a:p>
        </p:txBody>
      </p:sp>
    </p:spTree>
    <p:extLst>
      <p:ext uri="{BB962C8B-B14F-4D97-AF65-F5344CB8AC3E}">
        <p14:creationId xmlns:p14="http://schemas.microsoft.com/office/powerpoint/2010/main" val="14760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16F9-3FC9-487F-5C66-0B2D63192EF8}"/>
              </a:ext>
            </a:extLst>
          </p:cNvPr>
          <p:cNvSpPr>
            <a:spLocks noGrp="1"/>
          </p:cNvSpPr>
          <p:nvPr>
            <p:ph type="title"/>
          </p:nvPr>
        </p:nvSpPr>
        <p:spPr/>
        <p:txBody>
          <a:bodyPr/>
          <a:lstStyle/>
          <a:p>
            <a:r>
              <a:rPr lang="en-AU" dirty="0"/>
              <a:t>Lesson 8 and 9</a:t>
            </a:r>
          </a:p>
        </p:txBody>
      </p:sp>
    </p:spTree>
    <p:extLst>
      <p:ext uri="{BB962C8B-B14F-4D97-AF65-F5344CB8AC3E}">
        <p14:creationId xmlns:p14="http://schemas.microsoft.com/office/powerpoint/2010/main" val="86097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B8C53-2B3B-8A13-96A9-58289B1E4F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AC4E0-37BB-5A61-398E-2959C7060EB3}"/>
              </a:ext>
            </a:extLst>
          </p:cNvPr>
          <p:cNvSpPr>
            <a:spLocks noGrp="1"/>
          </p:cNvSpPr>
          <p:nvPr>
            <p:ph idx="10"/>
          </p:nvPr>
        </p:nvSpPr>
        <p:spPr>
          <a:xfrm>
            <a:off x="838200" y="2073796"/>
            <a:ext cx="10515600" cy="1968117"/>
          </a:xfrm>
        </p:spPr>
        <p:txBody>
          <a:bodyPr>
            <a:normAutofit/>
          </a:bodyPr>
          <a:lstStyle/>
          <a:p>
            <a:r>
              <a:rPr lang="en-AU" b="1" dirty="0"/>
              <a:t>Learning intention: </a:t>
            </a:r>
            <a:r>
              <a:rPr lang="en-GB" dirty="0"/>
              <a:t>To design a daily meal plan.</a:t>
            </a:r>
            <a:endParaRPr lang="en-AU" b="1" dirty="0"/>
          </a:p>
        </p:txBody>
      </p:sp>
    </p:spTree>
    <p:extLst>
      <p:ext uri="{BB962C8B-B14F-4D97-AF65-F5344CB8AC3E}">
        <p14:creationId xmlns:p14="http://schemas.microsoft.com/office/powerpoint/2010/main" val="2429678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75DDF1-18EF-E2FD-4A5F-E8DD1735942D}"/>
              </a:ext>
            </a:extLst>
          </p:cNvPr>
          <p:cNvSpPr>
            <a:spLocks noGrp="1"/>
          </p:cNvSpPr>
          <p:nvPr>
            <p:ph idx="1"/>
          </p:nvPr>
        </p:nvSpPr>
        <p:spPr>
          <a:xfrm>
            <a:off x="838200" y="742123"/>
            <a:ext cx="10515600" cy="5446642"/>
          </a:xfrm>
        </p:spPr>
        <p:txBody>
          <a:bodyPr>
            <a:normAutofit/>
          </a:bodyPr>
          <a:lstStyle/>
          <a:p>
            <a:pPr marL="0" indent="0">
              <a:buNone/>
            </a:pPr>
            <a:r>
              <a:rPr lang="en-AU" b="1" dirty="0"/>
              <a:t>Task</a:t>
            </a:r>
          </a:p>
          <a:p>
            <a:pPr marL="0" indent="0">
              <a:buNone/>
            </a:pPr>
            <a:endParaRPr lang="en-AU" sz="2200" b="1" dirty="0"/>
          </a:p>
          <a:p>
            <a:pPr marL="0" indent="0">
              <a:buNone/>
            </a:pPr>
            <a:r>
              <a:rPr lang="en-AU" dirty="0"/>
              <a:t>To </a:t>
            </a:r>
            <a:r>
              <a:rPr lang="en-GB" dirty="0"/>
              <a:t>design a daily meal plan</a:t>
            </a:r>
            <a:r>
              <a:rPr lang="en-AU" dirty="0"/>
              <a:t>. Explain how your meal plan will help support health and wellbeing.</a:t>
            </a:r>
            <a:endParaRPr lang="en-AU" dirty="0">
              <a:ea typeface="Aptos" panose="020B0004020202020204" pitchFamily="34" charset="0"/>
            </a:endParaRPr>
          </a:p>
        </p:txBody>
      </p:sp>
    </p:spTree>
    <p:extLst>
      <p:ext uri="{BB962C8B-B14F-4D97-AF65-F5344CB8AC3E}">
        <p14:creationId xmlns:p14="http://schemas.microsoft.com/office/powerpoint/2010/main" val="2216677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09F95E-3C8B-3F4D-E972-0BEAECA71E65}"/>
              </a:ext>
            </a:extLst>
          </p:cNvPr>
          <p:cNvPicPr>
            <a:picLocks noChangeAspect="1"/>
          </p:cNvPicPr>
          <p:nvPr/>
        </p:nvPicPr>
        <p:blipFill>
          <a:blip r:embed="rId2"/>
          <a:stretch>
            <a:fillRect/>
          </a:stretch>
        </p:blipFill>
        <p:spPr>
          <a:xfrm>
            <a:off x="1214718" y="186349"/>
            <a:ext cx="9762563" cy="6246188"/>
          </a:xfrm>
          <a:prstGeom prst="rect">
            <a:avLst/>
          </a:prstGeom>
        </p:spPr>
      </p:pic>
    </p:spTree>
    <p:extLst>
      <p:ext uri="{BB962C8B-B14F-4D97-AF65-F5344CB8AC3E}">
        <p14:creationId xmlns:p14="http://schemas.microsoft.com/office/powerpoint/2010/main" val="3593950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B201-B2D9-AC14-D6D6-FEEFE1430F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02FA19-734C-B26C-ABE8-2ED84F3D08C8}"/>
              </a:ext>
            </a:extLst>
          </p:cNvPr>
          <p:cNvPicPr>
            <a:picLocks noChangeAspect="1"/>
          </p:cNvPicPr>
          <p:nvPr/>
        </p:nvPicPr>
        <p:blipFill>
          <a:blip r:embed="rId2"/>
          <a:stretch>
            <a:fillRect/>
          </a:stretch>
        </p:blipFill>
        <p:spPr>
          <a:xfrm>
            <a:off x="730200" y="638020"/>
            <a:ext cx="10731600" cy="5581959"/>
          </a:xfrm>
          <a:prstGeom prst="rect">
            <a:avLst/>
          </a:prstGeom>
        </p:spPr>
      </p:pic>
    </p:spTree>
    <p:extLst>
      <p:ext uri="{BB962C8B-B14F-4D97-AF65-F5344CB8AC3E}">
        <p14:creationId xmlns:p14="http://schemas.microsoft.com/office/powerpoint/2010/main" val="371778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D9B0-911B-767E-0FE1-50F4D1B3665F}"/>
              </a:ext>
            </a:extLst>
          </p:cNvPr>
          <p:cNvSpPr>
            <a:spLocks noGrp="1"/>
          </p:cNvSpPr>
          <p:nvPr>
            <p:ph type="title"/>
          </p:nvPr>
        </p:nvSpPr>
        <p:spPr/>
        <p:txBody>
          <a:bodyPr/>
          <a:lstStyle/>
          <a:p>
            <a:pPr algn="ctr"/>
            <a:r>
              <a:rPr lang="en-AU" dirty="0"/>
              <a:t>The Australian Guide to Healthy Eating</a:t>
            </a:r>
          </a:p>
        </p:txBody>
      </p:sp>
      <p:pic>
        <p:nvPicPr>
          <p:cNvPr id="4" name="Picture 3">
            <a:extLst>
              <a:ext uri="{FF2B5EF4-FFF2-40B4-BE49-F238E27FC236}">
                <a16:creationId xmlns:a16="http://schemas.microsoft.com/office/drawing/2014/main" id="{9FE47F82-0307-AB31-A3CB-415FD4FE9010}"/>
              </a:ext>
            </a:extLst>
          </p:cNvPr>
          <p:cNvPicPr>
            <a:picLocks noChangeAspect="1"/>
          </p:cNvPicPr>
          <p:nvPr/>
        </p:nvPicPr>
        <p:blipFill>
          <a:blip r:embed="rId3"/>
          <a:stretch>
            <a:fillRect/>
          </a:stretch>
        </p:blipFill>
        <p:spPr>
          <a:xfrm>
            <a:off x="3960185" y="1183422"/>
            <a:ext cx="4271629" cy="5500635"/>
          </a:xfrm>
          <a:prstGeom prst="rect">
            <a:avLst/>
          </a:prstGeom>
        </p:spPr>
      </p:pic>
    </p:spTree>
    <p:extLst>
      <p:ext uri="{BB962C8B-B14F-4D97-AF65-F5344CB8AC3E}">
        <p14:creationId xmlns:p14="http://schemas.microsoft.com/office/powerpoint/2010/main" val="3019674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7E56E-9FB4-0065-9DC3-650887D9FA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709C24B-3F23-C4F1-8699-A9590A92F045}"/>
              </a:ext>
            </a:extLst>
          </p:cNvPr>
          <p:cNvPicPr>
            <a:picLocks noChangeAspect="1"/>
          </p:cNvPicPr>
          <p:nvPr/>
        </p:nvPicPr>
        <p:blipFill>
          <a:blip r:embed="rId2"/>
          <a:stretch>
            <a:fillRect/>
          </a:stretch>
        </p:blipFill>
        <p:spPr>
          <a:xfrm>
            <a:off x="729473" y="1640543"/>
            <a:ext cx="10733053" cy="2756646"/>
          </a:xfrm>
          <a:prstGeom prst="rect">
            <a:avLst/>
          </a:prstGeom>
        </p:spPr>
      </p:pic>
    </p:spTree>
    <p:extLst>
      <p:ext uri="{BB962C8B-B14F-4D97-AF65-F5344CB8AC3E}">
        <p14:creationId xmlns:p14="http://schemas.microsoft.com/office/powerpoint/2010/main" val="342377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5DC7-5FA5-8609-869B-DA6DC167A975}"/>
              </a:ext>
            </a:extLst>
          </p:cNvPr>
          <p:cNvSpPr>
            <a:spLocks noGrp="1"/>
          </p:cNvSpPr>
          <p:nvPr>
            <p:ph type="title"/>
          </p:nvPr>
        </p:nvSpPr>
        <p:spPr/>
        <p:txBody>
          <a:bodyPr/>
          <a:lstStyle/>
          <a:p>
            <a:r>
              <a:rPr lang="en-AU" dirty="0"/>
              <a:t>Overview of the AGHE</a:t>
            </a:r>
          </a:p>
        </p:txBody>
      </p:sp>
      <p:pic>
        <p:nvPicPr>
          <p:cNvPr id="4" name="Online Media 1" title="Facts about the Australian Guide to Healthy Eating (AGHE) - Refresh.ED">
            <a:hlinkClick r:id="" action="ppaction://media"/>
            <a:extLst>
              <a:ext uri="{FF2B5EF4-FFF2-40B4-BE49-F238E27FC236}">
                <a16:creationId xmlns:a16="http://schemas.microsoft.com/office/drawing/2014/main" id="{6B436159-D3C4-BEA1-0713-09EB163A96C4}"/>
              </a:ext>
            </a:extLst>
          </p:cNvPr>
          <p:cNvPicPr>
            <a:picLocks noRot="1" noChangeAspect="1"/>
          </p:cNvPicPr>
          <p:nvPr>
            <a:videoFile r:link="rId1"/>
          </p:nvPr>
        </p:nvPicPr>
        <p:blipFill>
          <a:blip r:embed="rId4"/>
          <a:stretch>
            <a:fillRect/>
          </a:stretch>
        </p:blipFill>
        <p:spPr>
          <a:xfrm>
            <a:off x="1544005" y="1483964"/>
            <a:ext cx="8320452" cy="4697380"/>
          </a:xfrm>
          <a:prstGeom prst="rect">
            <a:avLst/>
          </a:prstGeom>
        </p:spPr>
      </p:pic>
    </p:spTree>
    <p:extLst>
      <p:ext uri="{BB962C8B-B14F-4D97-AF65-F5344CB8AC3E}">
        <p14:creationId xmlns:p14="http://schemas.microsoft.com/office/powerpoint/2010/main" val="41056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389C-68FA-87A2-BA74-DFD68ACDB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C6F3F-D032-8B5A-9987-65959F3D73AF}"/>
              </a:ext>
            </a:extLst>
          </p:cNvPr>
          <p:cNvSpPr>
            <a:spLocks noGrp="1"/>
          </p:cNvSpPr>
          <p:nvPr>
            <p:ph type="title"/>
          </p:nvPr>
        </p:nvSpPr>
        <p:spPr/>
        <p:txBody>
          <a:bodyPr/>
          <a:lstStyle/>
          <a:p>
            <a:pPr algn="ctr"/>
            <a:r>
              <a:rPr lang="en-AU" dirty="0"/>
              <a:t>Grain foods</a:t>
            </a:r>
          </a:p>
        </p:txBody>
      </p:sp>
      <p:sp>
        <p:nvSpPr>
          <p:cNvPr id="65" name="Rectangle: Rounded Corners 64">
            <a:extLst>
              <a:ext uri="{FF2B5EF4-FFF2-40B4-BE49-F238E27FC236}">
                <a16:creationId xmlns:a16="http://schemas.microsoft.com/office/drawing/2014/main" id="{498BBCDA-4029-FA37-BA4D-808990E2B271}"/>
              </a:ext>
            </a:extLst>
          </p:cNvPr>
          <p:cNvSpPr/>
          <p:nvPr/>
        </p:nvSpPr>
        <p:spPr>
          <a:xfrm>
            <a:off x="2893325" y="1542195"/>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Breads</a:t>
            </a:r>
          </a:p>
        </p:txBody>
      </p:sp>
      <p:sp>
        <p:nvSpPr>
          <p:cNvPr id="66" name="Rectangle: Rounded Corners 65">
            <a:extLst>
              <a:ext uri="{FF2B5EF4-FFF2-40B4-BE49-F238E27FC236}">
                <a16:creationId xmlns:a16="http://schemas.microsoft.com/office/drawing/2014/main" id="{E1433EDA-0F0B-C8C9-3DD3-7E208BA606E5}"/>
              </a:ext>
            </a:extLst>
          </p:cNvPr>
          <p:cNvSpPr/>
          <p:nvPr/>
        </p:nvSpPr>
        <p:spPr>
          <a:xfrm>
            <a:off x="2893324" y="2367332"/>
            <a:ext cx="2988861"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Breakfast cereal</a:t>
            </a:r>
          </a:p>
        </p:txBody>
      </p:sp>
      <p:sp>
        <p:nvSpPr>
          <p:cNvPr id="67" name="Rectangle: Rounded Corners 66">
            <a:extLst>
              <a:ext uri="{FF2B5EF4-FFF2-40B4-BE49-F238E27FC236}">
                <a16:creationId xmlns:a16="http://schemas.microsoft.com/office/drawing/2014/main" id="{7DA9C524-2995-ACA9-D6AD-ED6C68908E5E}"/>
              </a:ext>
            </a:extLst>
          </p:cNvPr>
          <p:cNvSpPr/>
          <p:nvPr/>
        </p:nvSpPr>
        <p:spPr>
          <a:xfrm>
            <a:off x="2893324" y="3193975"/>
            <a:ext cx="2988860"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Grains</a:t>
            </a:r>
          </a:p>
        </p:txBody>
      </p:sp>
      <p:sp>
        <p:nvSpPr>
          <p:cNvPr id="69" name="Rectangle: Rounded Corners 68">
            <a:extLst>
              <a:ext uri="{FF2B5EF4-FFF2-40B4-BE49-F238E27FC236}">
                <a16:creationId xmlns:a16="http://schemas.microsoft.com/office/drawing/2014/main" id="{D41F2B85-416A-CD3B-29FD-B60C676F3C49}"/>
              </a:ext>
            </a:extLst>
          </p:cNvPr>
          <p:cNvSpPr/>
          <p:nvPr/>
        </p:nvSpPr>
        <p:spPr>
          <a:xfrm>
            <a:off x="2893323" y="4020618"/>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Pasta</a:t>
            </a:r>
          </a:p>
        </p:txBody>
      </p:sp>
      <p:pic>
        <p:nvPicPr>
          <p:cNvPr id="75" name="Picture 74">
            <a:extLst>
              <a:ext uri="{FF2B5EF4-FFF2-40B4-BE49-F238E27FC236}">
                <a16:creationId xmlns:a16="http://schemas.microsoft.com/office/drawing/2014/main" id="{B3015150-14A0-A806-0CB8-E115D678D7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2805" y="1837993"/>
            <a:ext cx="1400761" cy="1805104"/>
          </a:xfrm>
          <a:prstGeom prst="rect">
            <a:avLst/>
          </a:prstGeom>
        </p:spPr>
      </p:pic>
      <p:pic>
        <p:nvPicPr>
          <p:cNvPr id="77" name="Picture 76">
            <a:extLst>
              <a:ext uri="{FF2B5EF4-FFF2-40B4-BE49-F238E27FC236}">
                <a16:creationId xmlns:a16="http://schemas.microsoft.com/office/drawing/2014/main" id="{85C3D7FC-9043-1135-86C1-3132F32644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492" y="2838844"/>
            <a:ext cx="1772661" cy="1181774"/>
          </a:xfrm>
          <a:prstGeom prst="rect">
            <a:avLst/>
          </a:prstGeom>
        </p:spPr>
      </p:pic>
      <p:sp>
        <p:nvSpPr>
          <p:cNvPr id="81" name="Rectangle: Rounded Corners 80">
            <a:extLst>
              <a:ext uri="{FF2B5EF4-FFF2-40B4-BE49-F238E27FC236}">
                <a16:creationId xmlns:a16="http://schemas.microsoft.com/office/drawing/2014/main" id="{F4F2F746-A5DE-3251-0D5C-A62E491FEB7E}"/>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Mostly wholegrain and/or high cereal fibre varieties</a:t>
            </a:r>
            <a:endParaRPr lang="en-AU" sz="2800"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AFEACD2-039D-64AE-4F39-78ACC56EB05F}"/>
              </a:ext>
            </a:extLst>
          </p:cNvPr>
          <p:cNvSpPr/>
          <p:nvPr/>
        </p:nvSpPr>
        <p:spPr>
          <a:xfrm>
            <a:off x="2893321" y="4845755"/>
            <a:ext cx="2988861" cy="719383"/>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 products</a:t>
            </a:r>
          </a:p>
        </p:txBody>
      </p:sp>
      <p:pic>
        <p:nvPicPr>
          <p:cNvPr id="4" name="Picture 3">
            <a:extLst>
              <a:ext uri="{FF2B5EF4-FFF2-40B4-BE49-F238E27FC236}">
                <a16:creationId xmlns:a16="http://schemas.microsoft.com/office/drawing/2014/main" id="{092262BF-A820-D627-9BA1-CBE1C27189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311" y="107927"/>
            <a:ext cx="2454898" cy="3151494"/>
          </a:xfrm>
          <a:prstGeom prst="rect">
            <a:avLst/>
          </a:prstGeom>
        </p:spPr>
      </p:pic>
      <p:pic>
        <p:nvPicPr>
          <p:cNvPr id="6" name="Picture 5">
            <a:extLst>
              <a:ext uri="{FF2B5EF4-FFF2-40B4-BE49-F238E27FC236}">
                <a16:creationId xmlns:a16="http://schemas.microsoft.com/office/drawing/2014/main" id="{4582533E-D095-F945-D134-66D00A16DD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3492" y="4327932"/>
            <a:ext cx="1773621" cy="1182414"/>
          </a:xfrm>
          <a:prstGeom prst="rect">
            <a:avLst/>
          </a:prstGeom>
        </p:spPr>
      </p:pic>
      <p:pic>
        <p:nvPicPr>
          <p:cNvPr id="7" name="Picture 6">
            <a:extLst>
              <a:ext uri="{FF2B5EF4-FFF2-40B4-BE49-F238E27FC236}">
                <a16:creationId xmlns:a16="http://schemas.microsoft.com/office/drawing/2014/main" id="{04678109-1F20-9BFB-92EE-918D91A6AF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3492" y="1201107"/>
            <a:ext cx="1546994" cy="1432684"/>
          </a:xfrm>
          <a:prstGeom prst="rect">
            <a:avLst/>
          </a:prstGeom>
        </p:spPr>
      </p:pic>
      <p:pic>
        <p:nvPicPr>
          <p:cNvPr id="9" name="Picture 8">
            <a:extLst>
              <a:ext uri="{FF2B5EF4-FFF2-40B4-BE49-F238E27FC236}">
                <a16:creationId xmlns:a16="http://schemas.microsoft.com/office/drawing/2014/main" id="{6F0B9D98-4388-799F-D7E6-A2079D1B5B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02805" y="4201357"/>
            <a:ext cx="1841547" cy="1160393"/>
          </a:xfrm>
          <a:prstGeom prst="rect">
            <a:avLst/>
          </a:prstGeom>
        </p:spPr>
      </p:pic>
    </p:spTree>
    <p:extLst>
      <p:ext uri="{BB962C8B-B14F-4D97-AF65-F5344CB8AC3E}">
        <p14:creationId xmlns:p14="http://schemas.microsoft.com/office/powerpoint/2010/main" val="2993294294"/>
      </p:ext>
    </p:extLst>
  </p:cSld>
  <p:clrMapOvr>
    <a:masterClrMapping/>
  </p:clrMapOvr>
</p:sld>
</file>

<file path=ppt/theme/theme1.xml><?xml version="1.0" encoding="utf-8"?>
<a:theme xmlns:a="http://schemas.openxmlformats.org/drawingml/2006/main" name="FN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FNRP slide template</Template>
  <TotalTime>483</TotalTime>
  <Words>4571</Words>
  <Application>Microsoft Office PowerPoint</Application>
  <PresentationFormat>Widescreen</PresentationFormat>
  <Paragraphs>521</Paragraphs>
  <Slides>70</Slides>
  <Notes>40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Aptos</vt:lpstr>
      <vt:lpstr>Aptos Display</vt:lpstr>
      <vt:lpstr>Arial</vt:lpstr>
      <vt:lpstr>Calibri</vt:lpstr>
      <vt:lpstr>Symbol</vt:lpstr>
      <vt:lpstr>FNRP</vt:lpstr>
      <vt:lpstr>Designing a daily meal plan</vt:lpstr>
      <vt:lpstr>Contents</vt:lpstr>
      <vt:lpstr>Lesson 1</vt:lpstr>
      <vt:lpstr>PowerPoint Presentation</vt:lpstr>
      <vt:lpstr>Activity 1: Booklet task</vt:lpstr>
      <vt:lpstr>PowerPoint Presentation</vt:lpstr>
      <vt:lpstr>The Australian Guide to Healthy Eating</vt:lpstr>
      <vt:lpstr>Overview of the AGHE</vt:lpstr>
      <vt:lpstr>Grain foods</vt:lpstr>
      <vt:lpstr>Vegetables</vt:lpstr>
      <vt:lpstr>Fruit</vt:lpstr>
      <vt:lpstr>Why grain foods, vegetables and fruit are important</vt:lpstr>
      <vt:lpstr>Dairy and alternatives</vt:lpstr>
      <vt:lpstr>Why dairy and alternative foods are important</vt:lpstr>
      <vt:lpstr>Meat and alternatives</vt:lpstr>
      <vt:lpstr>Why meat and alternative foods are important</vt:lpstr>
      <vt:lpstr>‘Sometimes' foods</vt:lpstr>
      <vt:lpstr>How much should you be eating?</vt:lpstr>
      <vt:lpstr>Grain food serves</vt:lpstr>
      <vt:lpstr>Vegetable serves</vt:lpstr>
      <vt:lpstr>Fruit serves</vt:lpstr>
      <vt:lpstr>Dairy and alternative serves</vt:lpstr>
      <vt:lpstr>Meat and alternative serves</vt:lpstr>
      <vt:lpstr>Food group serves: 9–11 years</vt:lpstr>
      <vt:lpstr>Lesson 2</vt:lpstr>
      <vt:lpstr>Review</vt:lpstr>
      <vt:lpstr>PowerPoint Presentation</vt:lpstr>
      <vt:lpstr>Answer: Why are grain foods, vegetables and fruit important?</vt:lpstr>
      <vt:lpstr>PowerPoint Presentation</vt:lpstr>
      <vt:lpstr>Answer: Why are dairy and alternative foods important?</vt:lpstr>
      <vt:lpstr>PowerPoint Presentation</vt:lpstr>
      <vt:lpstr>Answer: Why are meat and alternative foods important?</vt:lpstr>
      <vt:lpstr>PowerPoint Presentation</vt:lpstr>
      <vt:lpstr>Australian Dietary Guidelines</vt:lpstr>
      <vt:lpstr>Australian Dietary Guidelines</vt:lpstr>
      <vt:lpstr>Australian Dietary Guidelines</vt:lpstr>
      <vt:lpstr>Australian Dietary Guidelines</vt:lpstr>
      <vt:lpstr>Activity 1: Healthy Eating</vt:lpstr>
      <vt:lpstr>Lesson 3</vt:lpstr>
      <vt:lpstr>PowerPoint Presentation</vt:lpstr>
      <vt:lpstr>Activity 1: Healthy Eating</vt:lpstr>
      <vt:lpstr>For next lesson</vt:lpstr>
      <vt:lpstr>Lesson 4</vt:lpstr>
      <vt:lpstr>PowerPoint Presentation</vt:lpstr>
      <vt:lpstr>Spinach pesto spaghetti with grilled spiced chicken</vt:lpstr>
      <vt:lpstr>PowerPoint Presentation</vt:lpstr>
      <vt:lpstr>Spinach pesto spaghetti with grilled spiced chicken</vt:lpstr>
      <vt:lpstr>Spinach pesto spaghetti with grilled spiced chicken</vt:lpstr>
      <vt:lpstr>Spinach pesto spaghetti with grilled spiced chicken</vt:lpstr>
      <vt:lpstr>Activity 1: Booklet task</vt:lpstr>
      <vt:lpstr>Lesson 5 </vt:lpstr>
      <vt:lpstr>PowerPoint Presentation</vt:lpstr>
      <vt:lpstr>Review meal planning guidance</vt:lpstr>
      <vt:lpstr>Example meal plans</vt:lpstr>
      <vt:lpstr>Activity 1: Booklet task</vt:lpstr>
      <vt:lpstr>Lesson 6</vt:lpstr>
      <vt:lpstr>PowerPoint Presentation</vt:lpstr>
      <vt:lpstr>Brainstorming design criteria</vt:lpstr>
      <vt:lpstr>Activity 1: Booklet task</vt:lpstr>
      <vt:lpstr>Lesson 7</vt:lpstr>
      <vt:lpstr>PowerPoint Presentation</vt:lpstr>
      <vt:lpstr>PowerPoint Presentation</vt:lpstr>
      <vt:lpstr>PowerPoint Presentation</vt:lpstr>
      <vt:lpstr>Activity 1: Booklet task</vt:lpstr>
      <vt:lpstr>Lesson 8 and 9</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Editor</dc:creator>
  <cp:lastModifiedBy>Editor</cp:lastModifiedBy>
  <cp:revision>1</cp:revision>
  <dcterms:created xsi:type="dcterms:W3CDTF">2025-08-29T04:42:22Z</dcterms:created>
  <dcterms:modified xsi:type="dcterms:W3CDTF">2025-11-10T23:54:56Z</dcterms:modified>
</cp:coreProperties>
</file>