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1" r:id="rId3"/>
    <p:sldId id="262" r:id="rId4"/>
    <p:sldId id="260" r:id="rId5"/>
    <p:sldId id="267" r:id="rId6"/>
    <p:sldId id="264" r:id="rId7"/>
    <p:sldId id="268" r:id="rId8"/>
    <p:sldId id="263"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9A2"/>
    <a:srgbClr val="AD77AB"/>
    <a:srgbClr val="6492D8"/>
    <a:srgbClr val="437B17"/>
    <a:srgbClr val="C0C0C0"/>
    <a:srgbClr val="FFFF00"/>
    <a:srgbClr val="ACCA32"/>
    <a:srgbClr val="E39219"/>
    <a:srgbClr val="FFC269"/>
    <a:srgbClr val="FFB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AFFAF-C852-4EB9-8233-E3D3ADB90F2C}" v="12" dt="2025-11-07T10:14:35.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29" autoAdjust="0"/>
  </p:normalViewPr>
  <p:slideViewPr>
    <p:cSldViewPr snapToGrid="0">
      <p:cViewPr varScale="1">
        <p:scale>
          <a:sx n="49" d="100"/>
          <a:sy n="49" d="100"/>
        </p:scale>
        <p:origin x="1925" y="269"/>
      </p:cViewPr>
      <p:guideLst/>
    </p:cSldViewPr>
  </p:slideViewPr>
  <p:notesTextViewPr>
    <p:cViewPr>
      <p:scale>
        <a:sx n="1" d="1"/>
        <a:sy n="1" d="1"/>
      </p:scale>
      <p:origin x="0" y="-965"/>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Craig" userId="b403983d7592b689" providerId="LiveId" clId="{B3B75DA0-8123-49D9-A973-119B14C712D1}"/>
    <pc:docChg chg="modSld">
      <pc:chgData name="Peta Craig" userId="b403983d7592b689" providerId="LiveId" clId="{B3B75DA0-8123-49D9-A973-119B14C712D1}" dt="2025-11-07T10:14:25.952" v="4" actId="5793"/>
      <pc:docMkLst>
        <pc:docMk/>
      </pc:docMkLst>
      <pc:sldChg chg="modNotesTx">
        <pc:chgData name="Peta Craig" userId="b403983d7592b689" providerId="LiveId" clId="{B3B75DA0-8123-49D9-A973-119B14C712D1}" dt="2025-11-07T10:13:48.028" v="1" actId="255"/>
        <pc:sldMkLst>
          <pc:docMk/>
          <pc:sldMk cId="2993294294" sldId="261"/>
        </pc:sldMkLst>
      </pc:sldChg>
      <pc:sldChg chg="modNotesTx">
        <pc:chgData name="Peta Craig" userId="b403983d7592b689" providerId="LiveId" clId="{B3B75DA0-8123-49D9-A973-119B14C712D1}" dt="2025-11-07T10:14:01.748" v="3" actId="255"/>
        <pc:sldMkLst>
          <pc:docMk/>
          <pc:sldMk cId="1466090479" sldId="262"/>
        </pc:sldMkLst>
      </pc:sldChg>
      <pc:sldChg chg="modNotesTx">
        <pc:chgData name="Peta Craig" userId="b403983d7592b689" providerId="LiveId" clId="{B3B75DA0-8123-49D9-A973-119B14C712D1}" dt="2025-11-07T10:14:25.952" v="4" actId="5793"/>
        <pc:sldMkLst>
          <pc:docMk/>
          <pc:sldMk cId="1819295951"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84B35-0B0E-4E93-96F0-92D312E22F3B}" type="datetimeFigureOut">
              <a:rPr lang="en-AU" smtClean="0"/>
              <a:t>7/11/2025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7DA54-C4FE-4877-8DF5-AF24F4B46978}" type="slidenum">
              <a:rPr lang="en-AU" smtClean="0"/>
              <a:t>‹#›</a:t>
            </a:fld>
            <a:endParaRPr lang="en-AU"/>
          </a:p>
        </p:txBody>
      </p:sp>
    </p:spTree>
    <p:extLst>
      <p:ext uri="{BB962C8B-B14F-4D97-AF65-F5344CB8AC3E}">
        <p14:creationId xmlns:p14="http://schemas.microsoft.com/office/powerpoint/2010/main" val="267119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atforhealth.gov.au/food-essentials/how-much-do-we-need-each-day/recommended-number-serves-adul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The Australian Guide to Healthy Eating (AGHE) is a visual representation of the Australian Dietary Guidelines.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It is a broad guide to the types and amounts of foods we should eat each day.</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The food groups:</a:t>
            </a:r>
          </a:p>
          <a:p>
            <a:pPr marL="685800" lvl="1" indent="-228600">
              <a:buFont typeface="+mj-lt"/>
              <a:buAutoNum type="arabicPeriod"/>
            </a:pPr>
            <a:r>
              <a:rPr lang="en-AU" sz="1100" dirty="0">
                <a:latin typeface="Arial" panose="020B0604020202020204" pitchFamily="34" charset="0"/>
                <a:cs typeface="Arial" panose="020B0604020202020204" pitchFamily="34" charset="0"/>
              </a:rPr>
              <a:t>Grain foods</a:t>
            </a:r>
          </a:p>
          <a:p>
            <a:pPr marL="685800" lvl="1" indent="-228600">
              <a:buFont typeface="+mj-lt"/>
              <a:buAutoNum type="arabicPeriod"/>
            </a:pPr>
            <a:r>
              <a:rPr lang="en-AU" sz="1100" dirty="0">
                <a:latin typeface="Arial" panose="020B0604020202020204" pitchFamily="34" charset="0"/>
                <a:cs typeface="Arial" panose="020B0604020202020204" pitchFamily="34" charset="0"/>
              </a:rPr>
              <a:t>Vegetables</a:t>
            </a:r>
          </a:p>
          <a:p>
            <a:pPr marL="685800" lvl="1" indent="-228600">
              <a:buFont typeface="+mj-lt"/>
              <a:buAutoNum type="arabicPeriod"/>
            </a:pPr>
            <a:r>
              <a:rPr lang="en-AU" sz="1100" dirty="0">
                <a:latin typeface="Arial" panose="020B0604020202020204" pitchFamily="34" charset="0"/>
                <a:cs typeface="Arial" panose="020B0604020202020204" pitchFamily="34" charset="0"/>
              </a:rPr>
              <a:t>Fruit</a:t>
            </a:r>
          </a:p>
          <a:p>
            <a:pPr marL="685800" lvl="1" indent="-228600">
              <a:buFont typeface="+mj-lt"/>
              <a:buAutoNum type="arabicPeriod"/>
            </a:pPr>
            <a:r>
              <a:rPr lang="en-AU" sz="1100" dirty="0">
                <a:latin typeface="Arial" panose="020B0604020202020204" pitchFamily="34" charset="0"/>
                <a:cs typeface="Arial" panose="020B0604020202020204" pitchFamily="34" charset="0"/>
              </a:rPr>
              <a:t>Dairy and alternatives</a:t>
            </a:r>
          </a:p>
          <a:p>
            <a:pPr marL="685800" lvl="1" indent="-228600">
              <a:buFont typeface="+mj-lt"/>
              <a:buAutoNum type="arabicPeriod"/>
            </a:pPr>
            <a:r>
              <a:rPr lang="en-AU" sz="1100" dirty="0">
                <a:latin typeface="Arial" panose="020B0604020202020204" pitchFamily="34" charset="0"/>
                <a:cs typeface="Arial" panose="020B0604020202020204" pitchFamily="34" charset="0"/>
              </a:rPr>
              <a:t>Meat and alternatives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Sitting off to the side are foods categorised as ‘sometimes’ </a:t>
            </a:r>
            <a:r>
              <a:rPr lang="en-AU" sz="1100">
                <a:latin typeface="Arial" panose="020B0604020202020204" pitchFamily="34" charset="0"/>
                <a:cs typeface="Arial" panose="020B0604020202020204" pitchFamily="34" charset="0"/>
              </a:rPr>
              <a:t>foods.</a:t>
            </a:r>
            <a:r>
              <a:rPr lang="en-US" sz="1100" b="0" i="0" kern="1200">
                <a:solidFill>
                  <a:schemeClr val="tx1"/>
                </a:solidFill>
                <a:effectLst/>
                <a:latin typeface="Arial" panose="020B0604020202020204" pitchFamily="34" charset="0"/>
                <a:ea typeface="+mn-ea"/>
                <a:cs typeface="Arial" panose="020B0604020202020204" pitchFamily="34" charset="0"/>
              </a:rPr>
              <a:t> </a:t>
            </a:r>
            <a:r>
              <a:rPr lang="en-US" sz="1100" b="0" i="0" kern="1200" dirty="0">
                <a:solidFill>
                  <a:schemeClr val="tx1"/>
                </a:solidFill>
                <a:effectLst/>
                <a:latin typeface="Arial" panose="020B0604020202020204" pitchFamily="34" charset="0"/>
                <a:ea typeface="+mn-ea"/>
                <a:cs typeface="Arial" panose="020B0604020202020204" pitchFamily="34" charset="0"/>
              </a:rPr>
              <a:t>These foods are high in saturated fat and/or added sugars, added salt or alcohol and low in </a:t>
            </a:r>
            <a:r>
              <a:rPr lang="en-US" sz="1100" b="0" i="0" kern="1200" dirty="0" err="1">
                <a:solidFill>
                  <a:schemeClr val="tx1"/>
                </a:solidFill>
                <a:effectLst/>
                <a:latin typeface="Arial" panose="020B0604020202020204" pitchFamily="34" charset="0"/>
                <a:ea typeface="+mn-ea"/>
                <a:cs typeface="Arial" panose="020B0604020202020204" pitchFamily="34" charset="0"/>
              </a:rPr>
              <a:t>fibre</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and drinks can also be high in kilojoules (energy).</a:t>
            </a:r>
            <a:endParaRPr lang="en-AU"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1</a:t>
            </a:fld>
            <a:endParaRPr lang="en-AU"/>
          </a:p>
        </p:txBody>
      </p:sp>
    </p:spTree>
    <p:extLst>
      <p:ext uri="{BB962C8B-B14F-4D97-AF65-F5344CB8AC3E}">
        <p14:creationId xmlns:p14="http://schemas.microsoft.com/office/powerpoint/2010/main" val="199011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361-A9A4-F612-125D-BAE8B09ED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EE8-7261-5A65-5BC5-9221A6137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84B3D-3D8B-F825-AD7C-D94F70A2F7D9}"/>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Some foods and drinks do not fit into the five food groups. These foods are high in saturated fat and/or added sugars, added salt or alcohol and low in fibre. These foods and drinks can also be high in kilojoules (energy).</a:t>
            </a:r>
            <a:endParaRPr lang="en-AU"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pPr marL="171450"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Higher added sugars: </a:t>
            </a:r>
            <a:r>
              <a:rPr lang="en-AU" sz="1100" b="0" i="0" kern="1200" dirty="0">
                <a:solidFill>
                  <a:schemeClr val="tx1"/>
                </a:solidFill>
                <a:effectLst/>
                <a:latin typeface="Arial" panose="020B0604020202020204" pitchFamily="34" charset="0"/>
                <a:ea typeface="+mn-ea"/>
                <a:cs typeface="Arial" panose="020B0604020202020204" pitchFamily="34" charset="0"/>
              </a:rPr>
              <a:t>Soft drinks, energy drinks, sugar confectionary, jams, some sauces.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Higher fat: </a:t>
            </a:r>
            <a:r>
              <a:rPr lang="en-AU" sz="1100" b="0" i="0" kern="1200" dirty="0">
                <a:solidFill>
                  <a:schemeClr val="tx1"/>
                </a:solidFill>
                <a:effectLst/>
                <a:latin typeface="Arial" panose="020B0604020202020204" pitchFamily="34" charset="0"/>
                <a:ea typeface="+mn-ea"/>
                <a:cs typeface="Arial" panose="020B0604020202020204" pitchFamily="34" charset="0"/>
              </a:rPr>
              <a:t>Most processed meats (bacon, ham, sausages, </a:t>
            </a:r>
            <a:r>
              <a:rPr lang="en-AU" sz="1100" b="0" i="0" kern="1200" dirty="0" err="1">
                <a:solidFill>
                  <a:schemeClr val="tx1"/>
                </a:solidFill>
                <a:effectLst/>
                <a:latin typeface="Arial" panose="020B0604020202020204" pitchFamily="34" charset="0"/>
                <a:ea typeface="+mn-ea"/>
                <a:cs typeface="Arial" panose="020B0604020202020204" pitchFamily="34" charset="0"/>
              </a:rPr>
              <a:t>frankfurts</a:t>
            </a:r>
            <a:r>
              <a:rPr lang="en-AU" sz="1100" b="0" i="0" kern="1200" dirty="0">
                <a:solidFill>
                  <a:schemeClr val="tx1"/>
                </a:solidFill>
                <a:effectLst/>
                <a:latin typeface="Arial" panose="020B0604020202020204" pitchFamily="34" charset="0"/>
                <a:ea typeface="+mn-ea"/>
                <a:cs typeface="Arial" panose="020B0604020202020204" pitchFamily="34" charset="0"/>
              </a:rPr>
              <a:t>), crisps, butter, cream, pastry products, meat pies, sausage rolls, potato chips, commercial pizza.</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Higher added sugars AND higher fat: </a:t>
            </a:r>
            <a:r>
              <a:rPr lang="en-AU" sz="1100" b="0" i="0" kern="1200" dirty="0">
                <a:solidFill>
                  <a:schemeClr val="tx1"/>
                </a:solidFill>
                <a:effectLst/>
                <a:latin typeface="Arial" panose="020B0604020202020204" pitchFamily="34" charset="0"/>
                <a:ea typeface="+mn-ea"/>
                <a:cs typeface="Arial" panose="020B0604020202020204" pitchFamily="34" charset="0"/>
              </a:rPr>
              <a:t>Biscuits, cakes, chocolate, doughnuts, ice cream, iced buns, some muesli bars, muffins, sweet pastries.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Alcoholic drinks.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‘Sometimes’ foods in a healthy diet:</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Some people require extra serves of food, for example, those who are taller and more active. These can sometimes include extra serves of </a:t>
            </a:r>
            <a:r>
              <a:rPr lang="en-US" sz="1100" b="0" i="0" kern="1200" dirty="0">
                <a:solidFill>
                  <a:schemeClr val="tx1"/>
                </a:solidFill>
                <a:effectLst/>
                <a:latin typeface="Arial" panose="020B0604020202020204" pitchFamily="34" charset="0"/>
                <a:ea typeface="+mn-ea"/>
                <a:cs typeface="Arial" panose="020B0604020202020204" pitchFamily="34" charset="0"/>
                <a:hlinkClick r:id="rId3"/>
              </a:rPr>
              <a:t>‘</a:t>
            </a:r>
            <a:r>
              <a:rPr lang="en-US" sz="1100" b="0" i="0" kern="1200" dirty="0">
                <a:solidFill>
                  <a:schemeClr val="tx1"/>
                </a:solidFill>
                <a:effectLst/>
                <a:latin typeface="Arial" panose="020B0604020202020204" pitchFamily="34" charset="0"/>
                <a:ea typeface="+mn-ea"/>
                <a:cs typeface="Arial" panose="020B0604020202020204" pitchFamily="34" charset="0"/>
              </a:rPr>
              <a:t>sometimes’ foods. It is best if these extra serves come from the five food groups, particularly wholegrain cereals, vegetables including legumes/beans and fruit. However, they can also sometimes include serves of ‘sometimes’ foods (discretionary foods).</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These foods can, however, contribute to a feeling of enjoyment. They should be consumed sometimes, and in small amounts, </a:t>
            </a:r>
            <a:r>
              <a:rPr lang="en-US" sz="1100" b="1" dirty="0">
                <a:latin typeface="Arial" panose="020B0604020202020204" pitchFamily="34" charset="0"/>
                <a:cs typeface="Arial" panose="020B0604020202020204" pitchFamily="34" charset="0"/>
              </a:rPr>
              <a:t>such as once a week</a:t>
            </a:r>
            <a:r>
              <a:rPr lang="en-US" sz="1100" dirty="0">
                <a:latin typeface="Arial" panose="020B0604020202020204" pitchFamily="34" charset="0"/>
                <a:cs typeface="Arial" panose="020B0604020202020204" pitchFamily="34" charset="0"/>
              </a:rPr>
              <a:t>.</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a:solidFill>
                <a:schemeClr val="tx1"/>
              </a:solidFill>
              <a:effectLst/>
              <a:latin typeface="Arial" panose="020B0604020202020204" pitchFamily="34" charset="0"/>
              <a:ea typeface="+mn-ea"/>
              <a:cs typeface="Arial" panose="020B0604020202020204" pitchFamily="34" charset="0"/>
            </a:endParaRP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64B601B-764D-DFA7-7550-5BD8D984EC50}"/>
              </a:ext>
            </a:extLst>
          </p:cNvPr>
          <p:cNvSpPr>
            <a:spLocks noGrp="1"/>
          </p:cNvSpPr>
          <p:nvPr>
            <p:ph type="sldNum" sz="quarter" idx="5"/>
          </p:nvPr>
        </p:nvSpPr>
        <p:spPr/>
        <p:txBody>
          <a:bodyPr/>
          <a:lstStyle/>
          <a:p>
            <a:fld id="{E6D7DA54-C4FE-4877-8DF5-AF24F4B46978}" type="slidenum">
              <a:rPr lang="en-AU" smtClean="0"/>
              <a:t>10</a:t>
            </a:fld>
            <a:endParaRPr lang="en-AU"/>
          </a:p>
        </p:txBody>
      </p:sp>
    </p:spTree>
    <p:extLst>
      <p:ext uri="{BB962C8B-B14F-4D97-AF65-F5344CB8AC3E}">
        <p14:creationId xmlns:p14="http://schemas.microsoft.com/office/powerpoint/2010/main" val="133239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FB5F-57D3-D66A-D163-E293A46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F0485-9EA8-4F37-A0EC-1CBC811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9C1B-A067-3012-C9D7-CEE576DC6F7A}"/>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Grain foods comprise grains that can be cooked and eaten whole, ground into flour to make cereal foods, or made into breakfast cereals:</a:t>
            </a:r>
          </a:p>
          <a:p>
            <a:endParaRPr lang="en-US" sz="1100" b="0"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Breads:</a:t>
            </a:r>
            <a:r>
              <a:rPr lang="en-AU" sz="1100" b="0" i="0" kern="1200" dirty="0">
                <a:solidFill>
                  <a:schemeClr val="tx1"/>
                </a:solidFill>
                <a:effectLst/>
                <a:latin typeface="Arial" panose="020B0604020202020204" pitchFamily="34" charset="0"/>
                <a:ea typeface="+mn-ea"/>
                <a:cs typeface="Arial" panose="020B0604020202020204" pitchFamily="34" charset="0"/>
              </a:rPr>
              <a:t> wholemeal, wholegrain, white, rye, pita, focaccia, crispbreads.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Breakfast cereals:</a:t>
            </a:r>
            <a:r>
              <a:rPr lang="en-AU" sz="1100" b="0" i="0" kern="1200" dirty="0">
                <a:solidFill>
                  <a:schemeClr val="tx1"/>
                </a:solidFill>
                <a:effectLst/>
                <a:latin typeface="Arial" panose="020B0604020202020204" pitchFamily="34" charset="0"/>
                <a:ea typeface="+mn-ea"/>
                <a:cs typeface="Arial" panose="020B0604020202020204" pitchFamily="34" charset="0"/>
              </a:rPr>
              <a:t> high fibre (wholegrain) oats, porridge, muesli, wholewheat biscuits, ready to eat (such as cornflakes, </a:t>
            </a:r>
            <a:r>
              <a:rPr lang="en-AU" sz="1100" b="0" i="0" kern="1200" dirty="0" err="1">
                <a:solidFill>
                  <a:schemeClr val="tx1"/>
                </a:solidFill>
                <a:effectLst/>
                <a:latin typeface="Arial" panose="020B0604020202020204" pitchFamily="34" charset="0"/>
                <a:ea typeface="+mn-ea"/>
                <a:cs typeface="Arial" panose="020B0604020202020204" pitchFamily="34" charset="0"/>
              </a:rPr>
              <a:t>cheerios</a:t>
            </a:r>
            <a:r>
              <a:rPr lang="en-AU" sz="1100" b="0" i="0" kern="1200" dirty="0">
                <a:solidFill>
                  <a:schemeClr val="tx1"/>
                </a:solidFill>
                <a:effectLst/>
                <a:latin typeface="Arial" panose="020B0604020202020204" pitchFamily="34" charset="0"/>
                <a:ea typeface="+mn-ea"/>
                <a:cs typeface="Arial" panose="020B0604020202020204" pitchFamily="34" charset="0"/>
              </a:rPr>
              <a: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Grains:</a:t>
            </a:r>
            <a:r>
              <a:rPr lang="en-AU" sz="1100" b="0" i="0" kern="1200" dirty="0">
                <a:solidFill>
                  <a:schemeClr val="tx1"/>
                </a:solidFill>
                <a:effectLst/>
                <a:latin typeface="Arial" panose="020B0604020202020204" pitchFamily="34" charset="0"/>
                <a:ea typeface="+mn-ea"/>
                <a:cs typeface="Arial" panose="020B0604020202020204" pitchFamily="34" charset="0"/>
              </a:rPr>
              <a:t> rice, barley, corn, polenta, buckwheat, spelt, millet.</a:t>
            </a:r>
          </a:p>
          <a:p>
            <a:r>
              <a:rPr lang="en-AU" sz="1100" b="1" i="0" kern="1200" dirty="0">
                <a:solidFill>
                  <a:schemeClr val="tx1"/>
                </a:solidFill>
                <a:effectLst/>
                <a:latin typeface="Arial" panose="020B0604020202020204" pitchFamily="34" charset="0"/>
                <a:ea typeface="+mn-ea"/>
                <a:cs typeface="Arial" panose="020B0604020202020204" pitchFamily="34" charset="0"/>
              </a:rPr>
              <a:t>Pasta: </a:t>
            </a:r>
            <a:r>
              <a:rPr lang="en-AU" sz="1100" b="0" i="0" kern="1200" dirty="0">
                <a:solidFill>
                  <a:schemeClr val="tx1"/>
                </a:solidFill>
                <a:effectLst/>
                <a:latin typeface="Arial" panose="020B0604020202020204" pitchFamily="34" charset="0"/>
                <a:ea typeface="+mn-ea"/>
                <a:cs typeface="Arial" panose="020B0604020202020204" pitchFamily="34" charset="0"/>
              </a:rPr>
              <a:t>short and long (white and wholemeal).</a:t>
            </a:r>
            <a:endParaRPr lang="en-AU" sz="1100" b="1"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Other products:</a:t>
            </a:r>
            <a:r>
              <a:rPr lang="en-AU" sz="1100" b="0" i="0" kern="1200" dirty="0">
                <a:solidFill>
                  <a:schemeClr val="tx1"/>
                </a:solidFill>
                <a:effectLst/>
                <a:latin typeface="Arial" panose="020B0604020202020204" pitchFamily="34" charset="0"/>
                <a:ea typeface="+mn-ea"/>
                <a:cs typeface="Arial" panose="020B0604020202020204" pitchFamily="34" charset="0"/>
              </a:rPr>
              <a:t> noodles, English muffin, crumpet, rice cakes, couscous, popcorn, flour.</a:t>
            </a:r>
            <a:endParaRPr lang="en-AU" sz="1100" dirty="0">
              <a:latin typeface="Arial" panose="020B0604020202020204" pitchFamily="34" charset="0"/>
              <a:cs typeface="Arial" panose="020B0604020202020204" pitchFamily="34" charset="0"/>
            </a:endParaRP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recommendation is for ‘mostly wholegrain and/or high cereal fibre varieties’ (at least two thirds). Wholegrain cereals contain more nutrients than refined cereal foods (e.g. white bread), because many of the important nutrients occur in the outer layer of the grain which is lost during processing.</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321F15E-BA65-C028-9D1D-BFD0065D8C71}"/>
              </a:ext>
            </a:extLst>
          </p:cNvPr>
          <p:cNvSpPr>
            <a:spLocks noGrp="1"/>
          </p:cNvSpPr>
          <p:nvPr>
            <p:ph type="sldNum" sz="quarter" idx="5"/>
          </p:nvPr>
        </p:nvSpPr>
        <p:spPr/>
        <p:txBody>
          <a:bodyPr/>
          <a:lstStyle/>
          <a:p>
            <a:fld id="{E6D7DA54-C4FE-4877-8DF5-AF24F4B46978}" type="slidenum">
              <a:rPr lang="en-AU" smtClean="0"/>
              <a:t>2</a:t>
            </a:fld>
            <a:endParaRPr lang="en-AU"/>
          </a:p>
        </p:txBody>
      </p:sp>
    </p:spTree>
    <p:extLst>
      <p:ext uri="{BB962C8B-B14F-4D97-AF65-F5344CB8AC3E}">
        <p14:creationId xmlns:p14="http://schemas.microsoft.com/office/powerpoint/2010/main" val="48113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10F0-7B40-FE27-3572-4AE8D76D3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0CA1-577B-B003-09FF-77E317195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24AD-5D92-3085-DD76-CC8A487686BF}"/>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vegetables (also includes legumes and beans):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Dark green and cruciferous:</a:t>
            </a:r>
            <a:r>
              <a:rPr lang="en-AU" sz="1100" b="0" i="0" kern="1200" dirty="0">
                <a:solidFill>
                  <a:schemeClr val="tx1"/>
                </a:solidFill>
                <a:effectLst/>
                <a:latin typeface="Arial" panose="020B0604020202020204" pitchFamily="34" charset="0"/>
                <a:ea typeface="+mn-ea"/>
                <a:cs typeface="Arial" panose="020B0604020202020204" pitchFamily="34" charset="0"/>
              </a:rPr>
              <a:t> broccoli, brussels sprouts, </a:t>
            </a:r>
            <a:r>
              <a:rPr lang="en-AU" sz="1100" b="0" i="0" kern="1200" dirty="0" err="1">
                <a:solidFill>
                  <a:schemeClr val="tx1"/>
                </a:solidFill>
                <a:effectLst/>
                <a:latin typeface="Arial" panose="020B0604020202020204" pitchFamily="34" charset="0"/>
                <a:ea typeface="+mn-ea"/>
                <a:cs typeface="Arial" panose="020B0604020202020204" pitchFamily="34" charset="0"/>
              </a:rPr>
              <a:t>bok</a:t>
            </a:r>
            <a:r>
              <a:rPr lang="en-AU" sz="1100" b="0" i="0" kern="1200" dirty="0">
                <a:solidFill>
                  <a:schemeClr val="tx1"/>
                </a:solidFill>
                <a:effectLst/>
                <a:latin typeface="Arial" panose="020B0604020202020204" pitchFamily="34" charset="0"/>
                <a:ea typeface="+mn-ea"/>
                <a:cs typeface="Arial" panose="020B0604020202020204" pitchFamily="34" charset="0"/>
              </a:rPr>
              <a:t> choy, cabbages, cauliflower, lettuce, spinach, snow peas.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Root/ tubular/ bulb: </a:t>
            </a:r>
            <a:r>
              <a:rPr lang="en-AU" sz="1100" b="0" i="0" kern="1200" dirty="0">
                <a:solidFill>
                  <a:schemeClr val="tx1"/>
                </a:solidFill>
                <a:effectLst/>
                <a:latin typeface="Arial" panose="020B0604020202020204" pitchFamily="34" charset="0"/>
                <a:ea typeface="+mn-ea"/>
                <a:cs typeface="Arial" panose="020B0604020202020204" pitchFamily="34" charset="0"/>
              </a:rPr>
              <a:t>potato, sweet potato, carrots, beetroot, onion, shallots, garlic, swede, turnip.</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Legumes/ beans:</a:t>
            </a:r>
            <a:r>
              <a:rPr lang="en-AU" sz="1100" b="0" i="0" kern="1200" dirty="0">
                <a:solidFill>
                  <a:schemeClr val="tx1"/>
                </a:solidFill>
                <a:effectLst/>
                <a:latin typeface="Arial" panose="020B0604020202020204" pitchFamily="34" charset="0"/>
                <a:ea typeface="+mn-ea"/>
                <a:cs typeface="Arial" panose="020B0604020202020204" pitchFamily="34" charset="0"/>
              </a:rPr>
              <a:t> kidney beans, soybeans, lima beans, cannellini beans, chickpeas, lentils, split peas, tofu.</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Other:</a:t>
            </a:r>
            <a:r>
              <a:rPr lang="en-AU" sz="1100" b="0" i="0" kern="1200" dirty="0">
                <a:solidFill>
                  <a:schemeClr val="tx1"/>
                </a:solidFill>
                <a:effectLst/>
                <a:latin typeface="Arial" panose="020B0604020202020204" pitchFamily="34" charset="0"/>
                <a:ea typeface="+mn-ea"/>
                <a:cs typeface="Arial" panose="020B0604020202020204" pitchFamily="34" charset="0"/>
              </a:rPr>
              <a:t> tomato, celery, zucchini, avocado, capsicum, eggplant, mushrooms, cucumber, pumpkin, green peas, green beans.</a:t>
            </a:r>
            <a:endParaRPr lang="en-AU" sz="1100" dirty="0">
              <a:latin typeface="Arial" panose="020B0604020202020204" pitchFamily="34" charset="0"/>
              <a:cs typeface="Arial" panose="020B0604020202020204" pitchFamily="34" charset="0"/>
            </a:endParaRP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cs typeface="Arial" panose="020B0604020202020204" pitchFamily="34" charset="0"/>
              </a:rPr>
              <a:t>Eat different colours of vegetables, as the different colour groups have different vitamins and minerals.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cs typeface="Arial" panose="020B0604020202020204" pitchFamily="34" charset="0"/>
              </a:rPr>
              <a:t>Vegetables such as tomatoes and pumpkins are </a:t>
            </a:r>
            <a:r>
              <a:rPr lang="en-US" sz="1100" b="1" i="0" u="none" strike="noStrike" baseline="0" dirty="0">
                <a:solidFill>
                  <a:srgbClr val="000000"/>
                </a:solidFill>
                <a:latin typeface="Arial" panose="020B0604020202020204" pitchFamily="34" charset="0"/>
                <a:cs typeface="Arial" panose="020B0604020202020204" pitchFamily="34" charset="0"/>
              </a:rPr>
              <a:t>technically classified as fruit </a:t>
            </a:r>
            <a:r>
              <a:rPr lang="en-US" sz="1100" b="0" i="0" u="none" strike="noStrike" baseline="0" dirty="0">
                <a:solidFill>
                  <a:srgbClr val="000000"/>
                </a:solidFill>
                <a:latin typeface="Arial" panose="020B0604020202020204" pitchFamily="34" charset="0"/>
                <a:cs typeface="Arial" panose="020B0604020202020204" pitchFamily="34" charset="0"/>
              </a:rPr>
              <a:t>because they have seeds. They are included in the vegetable group because they have similar nutritional properties as vegetables and are typically eaten as a vegetable.  </a:t>
            </a:r>
          </a:p>
          <a:p>
            <a:pPr marL="171450" indent="-171450">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64D54D9-5AC9-A538-437F-EFE333431943}"/>
              </a:ext>
            </a:extLst>
          </p:cNvPr>
          <p:cNvSpPr>
            <a:spLocks noGrp="1"/>
          </p:cNvSpPr>
          <p:nvPr>
            <p:ph type="sldNum" sz="quarter" idx="5"/>
          </p:nvPr>
        </p:nvSpPr>
        <p:spPr/>
        <p:txBody>
          <a:bodyPr/>
          <a:lstStyle/>
          <a:p>
            <a:fld id="{E6D7DA54-C4FE-4877-8DF5-AF24F4B46978}" type="slidenum">
              <a:rPr lang="en-AU" smtClean="0"/>
              <a:t>3</a:t>
            </a:fld>
            <a:endParaRPr lang="en-AU"/>
          </a:p>
        </p:txBody>
      </p:sp>
    </p:spTree>
    <p:extLst>
      <p:ext uri="{BB962C8B-B14F-4D97-AF65-F5344CB8AC3E}">
        <p14:creationId xmlns:p14="http://schemas.microsoft.com/office/powerpoint/2010/main" val="164032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4928-D64D-912D-8F42-22EE7C14C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1B2-6BD1-A227-E4D7-143DA0938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9EC3-B8F6-53B9-5473-1DB553478917}"/>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fruit:</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Pome fruit:</a:t>
            </a:r>
            <a:r>
              <a:rPr lang="en-AU" sz="1100" b="0" i="0" kern="1200" dirty="0">
                <a:solidFill>
                  <a:schemeClr val="tx1"/>
                </a:solidFill>
                <a:effectLst/>
                <a:latin typeface="Arial" panose="020B0604020202020204" pitchFamily="34" charset="0"/>
                <a:ea typeface="+mn-ea"/>
                <a:cs typeface="Arial" panose="020B0604020202020204" pitchFamily="34" charset="0"/>
              </a:rPr>
              <a:t> apple, pear.</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Citrus fruit: </a:t>
            </a:r>
            <a:r>
              <a:rPr lang="en-AU" sz="1100" b="0" i="0" kern="1200" dirty="0">
                <a:solidFill>
                  <a:schemeClr val="tx1"/>
                </a:solidFill>
                <a:effectLst/>
                <a:latin typeface="Arial" panose="020B0604020202020204" pitchFamily="34" charset="0"/>
                <a:ea typeface="+mn-ea"/>
                <a:cs typeface="Arial" panose="020B0604020202020204" pitchFamily="34" charset="0"/>
              </a:rPr>
              <a:t>orange, mandarin, grapefruit.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Stone fruit:</a:t>
            </a:r>
            <a:r>
              <a:rPr lang="en-AU" sz="1100" b="0" i="0" kern="1200" dirty="0">
                <a:solidFill>
                  <a:schemeClr val="tx1"/>
                </a:solidFill>
                <a:effectLst/>
                <a:latin typeface="Arial" panose="020B0604020202020204" pitchFamily="34" charset="0"/>
                <a:ea typeface="+mn-ea"/>
                <a:cs typeface="Arial" panose="020B0604020202020204" pitchFamily="34" charset="0"/>
              </a:rPr>
              <a:t> apricot, cherry, peach, nectarine, plum.</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Tropical:</a:t>
            </a:r>
            <a:r>
              <a:rPr lang="en-AU" sz="1100" b="0" i="0" kern="1200" dirty="0">
                <a:solidFill>
                  <a:schemeClr val="tx1"/>
                </a:solidFill>
                <a:effectLst/>
                <a:latin typeface="Arial" panose="020B0604020202020204" pitchFamily="34" charset="0"/>
                <a:ea typeface="+mn-ea"/>
                <a:cs typeface="Arial" panose="020B0604020202020204" pitchFamily="34" charset="0"/>
              </a:rPr>
              <a:t> banana, paw </a:t>
            </a:r>
            <a:r>
              <a:rPr lang="en-AU" sz="1100" b="0" i="0" kern="1200" dirty="0" err="1">
                <a:solidFill>
                  <a:schemeClr val="tx1"/>
                </a:solidFill>
                <a:effectLst/>
                <a:latin typeface="Arial" panose="020B0604020202020204" pitchFamily="34" charset="0"/>
                <a:ea typeface="+mn-ea"/>
                <a:cs typeface="Arial" panose="020B0604020202020204" pitchFamily="34" charset="0"/>
              </a:rPr>
              <a:t>paw</a:t>
            </a:r>
            <a:r>
              <a:rPr lang="en-AU" sz="1100" b="0" i="0" kern="1200" dirty="0">
                <a:solidFill>
                  <a:schemeClr val="tx1"/>
                </a:solidFill>
                <a:effectLst/>
                <a:latin typeface="Arial" panose="020B0604020202020204" pitchFamily="34" charset="0"/>
                <a:ea typeface="+mn-ea"/>
                <a:cs typeface="Arial" panose="020B0604020202020204" pitchFamily="34" charset="0"/>
              </a:rPr>
              <a:t>, mangoes, pineapple and melon.</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Berries: </a:t>
            </a:r>
            <a:r>
              <a:rPr lang="en-AU" sz="1100" b="0" i="0" kern="1200" dirty="0">
                <a:solidFill>
                  <a:schemeClr val="tx1"/>
                </a:solidFill>
                <a:effectLst/>
                <a:latin typeface="Arial" panose="020B0604020202020204" pitchFamily="34" charset="0"/>
                <a:ea typeface="+mn-ea"/>
                <a:cs typeface="Arial" panose="020B0604020202020204" pitchFamily="34" charset="0"/>
              </a:rPr>
              <a:t>strawberry, blueberry, raspberry, blackberry.</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Other:</a:t>
            </a:r>
            <a:r>
              <a:rPr lang="en-AU" sz="1100" b="0" i="0" kern="1200" dirty="0">
                <a:solidFill>
                  <a:schemeClr val="tx1"/>
                </a:solidFill>
                <a:effectLst/>
                <a:latin typeface="Arial" panose="020B0604020202020204" pitchFamily="34" charset="0"/>
                <a:ea typeface="+mn-ea"/>
                <a:cs typeface="Arial" panose="020B0604020202020204" pitchFamily="34" charset="0"/>
              </a:rPr>
              <a:t> grapes, passionfruit.</a:t>
            </a:r>
            <a:endParaRPr lang="en-AU" sz="1100" dirty="0">
              <a:latin typeface="Arial" panose="020B0604020202020204" pitchFamily="34" charset="0"/>
              <a:cs typeface="Arial" panose="020B0604020202020204" pitchFamily="34" charset="0"/>
            </a:endParaRP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Whole or chopped fruit is the best choice.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Fresh, frozen and canned fruits are all part of this food group. It is best to avoid fruits canned in syrup and choose varieties canned in natural juice or water instead.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Choose dried fruit or fruit juice only occasionally:</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Eating dried fruit regularly is not recommended as it is high in kilojoules, can stick to the teeth and increases the risk of dental decay. You can also easily eat more than you realise.</a:t>
            </a:r>
            <a:r>
              <a:rPr lang="en-US" sz="1100" b="0" i="0" u="none" strike="noStrike" baseline="0" dirty="0">
                <a:solidFill>
                  <a:srgbClr val="000000"/>
                </a:solidFill>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Fruit juice is acidic and can increase the risk of dental decay.  Fruit juice also has less fibre and other nutrients than whole fruit.</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Different fruits can help protect our bodies in different ways, so it’s important to choose a variety, including different colours, each day.</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r>
              <a:rPr lang="en-US" sz="1100" b="1" i="0" kern="1200" dirty="0">
                <a:solidFill>
                  <a:schemeClr val="tx1"/>
                </a:solidFill>
                <a:effectLst/>
                <a:latin typeface="+mn-lt"/>
                <a:ea typeface="+mn-ea"/>
                <a:cs typeface="+mn-cs"/>
              </a:rPr>
              <a:t>Differences between fruit and vegetables</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Fruits</a:t>
            </a:r>
            <a:r>
              <a:rPr lang="en-AU" sz="1100" dirty="0">
                <a:latin typeface="Arial" panose="020B0604020202020204" pitchFamily="34" charset="0"/>
                <a:cs typeface="Arial" panose="020B0604020202020204" pitchFamily="34" charset="0"/>
              </a:rPr>
              <a:t> and vegetables are from different parts of a plant. </a:t>
            </a:r>
            <a:r>
              <a:rPr lang="en-AU" sz="1100" b="1" dirty="0">
                <a:latin typeface="Arial" panose="020B0604020202020204" pitchFamily="34" charset="0"/>
                <a:cs typeface="Arial" panose="020B0604020202020204" pitchFamily="34" charset="0"/>
              </a:rPr>
              <a:t>Fruits come from the flowering part of a plant and contain seeds.</a:t>
            </a:r>
            <a:r>
              <a:rPr lang="en-AU" sz="1100" dirty="0">
                <a:latin typeface="Arial" panose="020B0604020202020204" pitchFamily="34" charset="0"/>
                <a:cs typeface="Arial" panose="020B0604020202020204" pitchFamily="34" charset="0"/>
              </a:rPr>
              <a:t> </a:t>
            </a:r>
            <a:r>
              <a:rPr lang="en-AU" sz="1100" b="1" dirty="0">
                <a:latin typeface="Arial" panose="020B0604020202020204" pitchFamily="34" charset="0"/>
                <a:cs typeface="Arial" panose="020B0604020202020204" pitchFamily="34" charset="0"/>
              </a:rPr>
              <a:t>Vegetables are the edible parts of a plant, such as the leaves, stem, roots, and bulbs.</a:t>
            </a:r>
          </a:p>
          <a:p>
            <a:pPr marL="171450" indent="-171450">
              <a:buFont typeface="Arial" panose="020B0604020202020204" pitchFamily="34" charset="0"/>
              <a:buChar char="•"/>
            </a:pPr>
            <a:r>
              <a:rPr lang="en-AU" sz="1100" b="0" dirty="0">
                <a:latin typeface="Arial" panose="020B0604020202020204" pitchFamily="34" charset="0"/>
                <a:cs typeface="Arial" panose="020B0604020202020204" pitchFamily="34" charset="0"/>
              </a:rPr>
              <a:t>Fruits that are eaten like vegetables: pumpkin, cucumber, tomato (and therefore part of the vegetable group).</a:t>
            </a:r>
          </a:p>
          <a:p>
            <a:pPr marL="171450" indent="-171450">
              <a:buFont typeface="Arial" panose="020B0604020202020204" pitchFamily="34" charset="0"/>
              <a:buChar char="•"/>
            </a:pPr>
            <a:endParaRPr lang="en-AU"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BB8F03-8C9B-BFBA-BCAF-A25BCA681126}"/>
              </a:ext>
            </a:extLst>
          </p:cNvPr>
          <p:cNvSpPr>
            <a:spLocks noGrp="1"/>
          </p:cNvSpPr>
          <p:nvPr>
            <p:ph type="sldNum" sz="quarter" idx="5"/>
          </p:nvPr>
        </p:nvSpPr>
        <p:spPr/>
        <p:txBody>
          <a:bodyPr/>
          <a:lstStyle/>
          <a:p>
            <a:fld id="{E6D7DA54-C4FE-4877-8DF5-AF24F4B46978}" type="slidenum">
              <a:rPr lang="en-AU" smtClean="0"/>
              <a:t>4</a:t>
            </a:fld>
            <a:endParaRPr lang="en-AU"/>
          </a:p>
        </p:txBody>
      </p:sp>
    </p:spTree>
    <p:extLst>
      <p:ext uri="{BB962C8B-B14F-4D97-AF65-F5344CB8AC3E}">
        <p14:creationId xmlns:p14="http://schemas.microsoft.com/office/powerpoint/2010/main" val="410629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7836-0DA4-CF98-775A-7BD2F210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159C-DA1A-5A1F-252D-D6FD14B3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A8C2-1B04-6C25-5783-8D52EA4739B0}"/>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complex carbohydrates in these foods are slowly digested, which provides energy over time and helps prevent overeating.</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Carbohydrate provides the best source of energy for the brain. </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helps us stay fuller for longer, which can help with concentration.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is especially useful in keeping the digestive track (including the intestines) healthy and can assist with constipation.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vast range of vitamins and minerals are important for growth and repair, healthy ageing, and preventing chronic conditions. </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1D9163C1-1200-C9C6-5061-ED4715631C83}"/>
              </a:ext>
            </a:extLst>
          </p:cNvPr>
          <p:cNvSpPr>
            <a:spLocks noGrp="1"/>
          </p:cNvSpPr>
          <p:nvPr>
            <p:ph type="sldNum" sz="quarter" idx="5"/>
          </p:nvPr>
        </p:nvSpPr>
        <p:spPr/>
        <p:txBody>
          <a:bodyPr/>
          <a:lstStyle/>
          <a:p>
            <a:fld id="{E6D7DA54-C4FE-4877-8DF5-AF24F4B46978}" type="slidenum">
              <a:rPr lang="en-AU" smtClean="0"/>
              <a:t>5</a:t>
            </a:fld>
            <a:endParaRPr lang="en-AU"/>
          </a:p>
        </p:txBody>
      </p:sp>
    </p:spTree>
    <p:extLst>
      <p:ext uri="{BB962C8B-B14F-4D97-AF65-F5344CB8AC3E}">
        <p14:creationId xmlns:p14="http://schemas.microsoft.com/office/powerpoint/2010/main" val="302483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798-161C-7BE7-7D1A-52F7AFAE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F3B9-60B8-2336-04A6-82AA313C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FC42-0697-0C8D-8919-E784282FF72B}"/>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foods: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Milks:</a:t>
            </a:r>
            <a:r>
              <a:rPr lang="en-AU" sz="1100" b="0" i="0" kern="1200" dirty="0">
                <a:solidFill>
                  <a:schemeClr val="tx1"/>
                </a:solidFill>
                <a:effectLst/>
                <a:latin typeface="Arial" panose="020B0604020202020204" pitchFamily="34" charset="0"/>
                <a:ea typeface="+mn-ea"/>
                <a:cs typeface="Arial" panose="020B0604020202020204" pitchFamily="34" charset="0"/>
              </a:rPr>
              <a:t> All reduced fat or full cream milks, plain and flavoured, long life milks, powdered milk, evaporated milk, soy beverages (</a:t>
            </a:r>
            <a:r>
              <a:rPr lang="en-AU" sz="1100" b="1" i="0" kern="1200" dirty="0">
                <a:solidFill>
                  <a:schemeClr val="tx1"/>
                </a:solidFill>
                <a:effectLst/>
                <a:latin typeface="Arial" panose="020B0604020202020204" pitchFamily="34" charset="0"/>
                <a:ea typeface="+mn-ea"/>
                <a:cs typeface="Arial" panose="020B0604020202020204" pitchFamily="34" charset="0"/>
              </a:rPr>
              <a:t>fortified with at least 100mg calcium/100mL</a:t>
            </a:r>
            <a:r>
              <a:rPr lang="en-AU" sz="1100" b="0" i="0" kern="1200" dirty="0">
                <a:solidFill>
                  <a:schemeClr val="tx1"/>
                </a:solidFill>
                <a:effectLst/>
                <a:latin typeface="Arial" panose="020B0604020202020204" pitchFamily="34" charset="0"/>
                <a:ea typeface="+mn-ea"/>
                <a:cs typeface="Arial" panose="020B0604020202020204" pitchFamily="34" charset="0"/>
              </a:rPr>
              <a: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Yoghurt:</a:t>
            </a:r>
            <a:r>
              <a:rPr lang="en-AU" sz="1100" b="0" i="0" kern="1200" dirty="0">
                <a:solidFill>
                  <a:schemeClr val="tx1"/>
                </a:solidFill>
                <a:effectLst/>
                <a:latin typeface="Arial" panose="020B0604020202020204" pitchFamily="34" charset="0"/>
                <a:ea typeface="+mn-ea"/>
                <a:cs typeface="Arial" panose="020B0604020202020204" pitchFamily="34" charset="0"/>
              </a:rPr>
              <a:t> All yoghurts including reduced fat or full cream, plain and flavoured, soy yoghurt (</a:t>
            </a:r>
            <a:r>
              <a:rPr lang="en-AU" sz="1100" b="1" i="0" kern="1200" dirty="0">
                <a:solidFill>
                  <a:schemeClr val="tx1"/>
                </a:solidFill>
                <a:effectLst/>
                <a:latin typeface="Arial" panose="020B0604020202020204" pitchFamily="34" charset="0"/>
                <a:ea typeface="+mn-ea"/>
                <a:cs typeface="Arial" panose="020B0604020202020204" pitchFamily="34" charset="0"/>
              </a:rPr>
              <a:t>calcium fortified</a:t>
            </a:r>
            <a:r>
              <a:rPr lang="en-AU" sz="1100" b="0" i="0" kern="1200" dirty="0">
                <a:solidFill>
                  <a:schemeClr val="tx1"/>
                </a:solidFill>
                <a:effectLst/>
                <a:latin typeface="Arial" panose="020B0604020202020204" pitchFamily="34" charset="0"/>
                <a:ea typeface="+mn-ea"/>
                <a:cs typeface="Arial" panose="020B0604020202020204" pitchFamily="34" charset="0"/>
              </a:rPr>
              <a: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Cheese:</a:t>
            </a:r>
            <a:r>
              <a:rPr lang="en-AU" sz="1100" b="0" i="0" kern="1200" dirty="0">
                <a:solidFill>
                  <a:schemeClr val="tx1"/>
                </a:solidFill>
                <a:effectLst/>
                <a:latin typeface="Arial" panose="020B0604020202020204" pitchFamily="34" charset="0"/>
                <a:ea typeface="+mn-ea"/>
                <a:cs typeface="Arial" panose="020B0604020202020204" pitchFamily="34" charset="0"/>
              </a:rPr>
              <a:t> All hard cheeses, reduced or full fat, for example cheddar, red Leicester, Gloucester, Edam, Gouda Soy cheeses (</a:t>
            </a:r>
            <a:r>
              <a:rPr lang="en-AU" sz="1100" b="1" i="0" kern="1200" dirty="0">
                <a:solidFill>
                  <a:schemeClr val="tx1"/>
                </a:solidFill>
                <a:effectLst/>
                <a:latin typeface="Arial" panose="020B0604020202020204" pitchFamily="34" charset="0"/>
                <a:ea typeface="+mn-ea"/>
                <a:cs typeface="Arial" panose="020B0604020202020204" pitchFamily="34" charset="0"/>
              </a:rPr>
              <a:t>calcium fortified</a:t>
            </a:r>
            <a:r>
              <a:rPr lang="en-AU" sz="1100" b="0" i="0" kern="1200" dirty="0">
                <a:solidFill>
                  <a:schemeClr val="tx1"/>
                </a:solidFill>
                <a:effectLst/>
                <a:latin typeface="Arial" panose="020B0604020202020204" pitchFamily="34" charset="0"/>
                <a:ea typeface="+mn-ea"/>
                <a:cs typeface="Arial" panose="020B0604020202020204" pitchFamily="34" charset="0"/>
              </a:rPr>
              <a:t>).</a:t>
            </a: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Dairy = products made from milk.</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Dairy alternatives:</a:t>
            </a:r>
          </a:p>
          <a:p>
            <a:pPr marL="628650" lvl="1" indent="-171450">
              <a:buFont typeface="Arial" panose="020B0604020202020204" pitchFamily="34" charset="0"/>
              <a:buChar char="•"/>
            </a:pPr>
            <a:r>
              <a:rPr lang="en-AU" sz="1000" b="0" i="0" u="none" strike="noStrike" baseline="0" dirty="0">
                <a:solidFill>
                  <a:schemeClr val="tx1"/>
                </a:solidFill>
                <a:latin typeface="Arial" panose="020B0604020202020204" pitchFamily="34" charset="0"/>
                <a:cs typeface="Arial" panose="020B0604020202020204" pitchFamily="34" charset="0"/>
              </a:rPr>
              <a:t>Calcium</a:t>
            </a:r>
            <a:r>
              <a:rPr lang="en-US" sz="1000" b="0" i="0" u="none" strike="noStrike" baseline="0" dirty="0">
                <a:solidFill>
                  <a:srgbClr val="000000"/>
                </a:solidFill>
                <a:latin typeface="Arial" panose="020B0604020202020204" pitchFamily="34" charset="0"/>
                <a:cs typeface="Arial" panose="020B0604020202020204" pitchFamily="34" charset="0"/>
              </a:rPr>
              <a:t>-fortified dairy alternatives include soy, rice, almond or oat milk and soy or lactose free yoghurts and cheeses. </a:t>
            </a:r>
          </a:p>
          <a:p>
            <a:pPr marL="628650" lvl="1" indent="-171450">
              <a:buFont typeface="Arial" panose="020B0604020202020204" pitchFamily="34" charset="0"/>
              <a:buChar char="•"/>
            </a:pPr>
            <a:r>
              <a:rPr lang="en-US" sz="1000" b="0" i="0" u="none" strike="noStrike" baseline="0" dirty="0">
                <a:solidFill>
                  <a:srgbClr val="000000"/>
                </a:solidFill>
                <a:latin typeface="Arial" panose="020B0604020202020204" pitchFamily="34" charset="0"/>
                <a:cs typeface="Arial" panose="020B0604020202020204" pitchFamily="34" charset="0"/>
              </a:rPr>
              <a:t>Non-dairy alternatives do not naturally contain calcium. It is important to select products labelled as calcium-fortified. </a:t>
            </a:r>
          </a:p>
          <a:p>
            <a:pPr marL="628650" lvl="1" indent="-171450">
              <a:buFont typeface="Arial" panose="020B0604020202020204" pitchFamily="34" charset="0"/>
              <a:buChar char="•"/>
            </a:pPr>
            <a:r>
              <a:rPr lang="en-US" sz="1000" b="0" i="0" u="none" strike="noStrike" baseline="0" dirty="0">
                <a:solidFill>
                  <a:srgbClr val="000000"/>
                </a:solidFill>
                <a:latin typeface="Arial" panose="020B0604020202020204" pitchFamily="34" charset="0"/>
                <a:cs typeface="Arial" panose="020B0604020202020204" pitchFamily="34" charset="0"/>
              </a:rPr>
              <a:t>Many of the alternative milks, with the exception of soy milk products, may not be a good source of protein and other key nutrients found in milk and products made from milk. </a:t>
            </a:r>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For </a:t>
            </a:r>
            <a:r>
              <a:rPr lang="en-US" sz="1100" b="1" i="0" u="none" strike="noStrike" baseline="0" dirty="0">
                <a:solidFill>
                  <a:srgbClr val="000000"/>
                </a:solidFill>
                <a:latin typeface="Arial" panose="020B0604020202020204" pitchFamily="34" charset="0"/>
                <a:cs typeface="Arial" panose="020B0604020202020204" pitchFamily="34" charset="0"/>
              </a:rPr>
              <a:t>vegetarians and vegans</a:t>
            </a:r>
            <a:r>
              <a:rPr lang="en-US" sz="1100" b="0" i="0" u="none" strike="noStrike" baseline="0" dirty="0">
                <a:solidFill>
                  <a:srgbClr val="000000"/>
                </a:solidFill>
                <a:latin typeface="Arial" panose="020B0604020202020204" pitchFamily="34" charset="0"/>
                <a:cs typeface="Arial" panose="020B0604020202020204" pitchFamily="34" charset="0"/>
              </a:rPr>
              <a:t>, dairy alternative products such as soy milk and cheese are a key source of nutrients, particularly protein and calcium (if calcium is added by the manufacturer), and need to be included regularly to ensure their diet is nutritionally balanced.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051A27-1302-CA28-C739-8974F2E11427}"/>
              </a:ext>
            </a:extLst>
          </p:cNvPr>
          <p:cNvSpPr>
            <a:spLocks noGrp="1"/>
          </p:cNvSpPr>
          <p:nvPr>
            <p:ph type="sldNum" sz="quarter" idx="5"/>
          </p:nvPr>
        </p:nvSpPr>
        <p:spPr/>
        <p:txBody>
          <a:bodyPr/>
          <a:lstStyle/>
          <a:p>
            <a:fld id="{E6D7DA54-C4FE-4877-8DF5-AF24F4B46978}" type="slidenum">
              <a:rPr lang="en-AU" smtClean="0"/>
              <a:t>6</a:t>
            </a:fld>
            <a:endParaRPr lang="en-AU"/>
          </a:p>
        </p:txBody>
      </p:sp>
    </p:spTree>
    <p:extLst>
      <p:ext uri="{BB962C8B-B14F-4D97-AF65-F5344CB8AC3E}">
        <p14:creationId xmlns:p14="http://schemas.microsoft.com/office/powerpoint/2010/main" val="357886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C90-1FB4-8F3A-6DE8-6E3BD34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7DA5E-EE56-DCFF-7F91-CE97F82B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08A32-8727-A701-7548-67B5E1826DA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Calcium helps ensure strong bones and teeth.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Proteins are made up of chemical 'building blocks' called amino acids. Your body uses amino acids to build and repair muscles and bones.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Iodine is needed to make essential thyroid hormones. These are used by the body for growth and energy use, as well as brain and bone development in the early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Vitamin B12 is essential for the production of red blood cells, which are needed to carry oxygen from the lungs to the body’s tissues and organs.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93120E-0DEE-247F-FD82-37B4BB60A644}"/>
              </a:ext>
            </a:extLst>
          </p:cNvPr>
          <p:cNvSpPr>
            <a:spLocks noGrp="1"/>
          </p:cNvSpPr>
          <p:nvPr>
            <p:ph type="sldNum" sz="quarter" idx="5"/>
          </p:nvPr>
        </p:nvSpPr>
        <p:spPr/>
        <p:txBody>
          <a:bodyPr/>
          <a:lstStyle/>
          <a:p>
            <a:fld id="{E6D7DA54-C4FE-4877-8DF5-AF24F4B46978}" type="slidenum">
              <a:rPr lang="en-AU" smtClean="0"/>
              <a:t>7</a:t>
            </a:fld>
            <a:endParaRPr lang="en-AU"/>
          </a:p>
        </p:txBody>
      </p:sp>
    </p:spTree>
    <p:extLst>
      <p:ext uri="{BB962C8B-B14F-4D97-AF65-F5344CB8AC3E}">
        <p14:creationId xmlns:p14="http://schemas.microsoft.com/office/powerpoint/2010/main" val="113004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9C65-6537-0004-E2A8-2386CDEAD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5E1C-6033-66F9-BA63-6AFB23CB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32787-DCFF-2BD2-CDC5-2BA1B4D9A913}"/>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foods: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Lean meats: </a:t>
            </a:r>
            <a:r>
              <a:rPr lang="en-AU" sz="1100" b="0" i="0" kern="1200" dirty="0">
                <a:solidFill>
                  <a:schemeClr val="tx1"/>
                </a:solidFill>
                <a:effectLst/>
                <a:latin typeface="Arial" panose="020B0604020202020204" pitchFamily="34" charset="0"/>
                <a:ea typeface="+mn-ea"/>
                <a:cs typeface="Arial" panose="020B0604020202020204" pitchFamily="34" charset="0"/>
              </a:rPr>
              <a:t>beef, lamb, pork, kangaroo, lean and low salt sausages.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Poultry:</a:t>
            </a:r>
            <a:r>
              <a:rPr lang="en-AU" sz="1100" b="0" i="0" kern="1200" dirty="0">
                <a:solidFill>
                  <a:schemeClr val="tx1"/>
                </a:solidFill>
                <a:effectLst/>
                <a:latin typeface="Arial" panose="020B0604020202020204" pitchFamily="34" charset="0"/>
                <a:ea typeface="+mn-ea"/>
                <a:cs typeface="Arial" panose="020B0604020202020204" pitchFamily="34" charset="0"/>
              </a:rPr>
              <a:t> chicken, turkey, duck, emu, goose.</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Fish and seafood:</a:t>
            </a:r>
            <a:r>
              <a:rPr lang="en-AU" sz="1100" b="0" i="0" kern="1200" dirty="0">
                <a:solidFill>
                  <a:schemeClr val="tx1"/>
                </a:solidFill>
                <a:effectLst/>
                <a:latin typeface="Arial" panose="020B0604020202020204" pitchFamily="34" charset="0"/>
                <a:ea typeface="+mn-ea"/>
                <a:cs typeface="Arial" panose="020B0604020202020204" pitchFamily="34" charset="0"/>
              </a:rPr>
              <a:t> fish, prawns, crab, lobster, mussels, oysters, scallops, clams.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Eggs:</a:t>
            </a:r>
            <a:r>
              <a:rPr lang="en-AU" sz="1100" b="0" i="0" kern="1200" dirty="0">
                <a:solidFill>
                  <a:schemeClr val="tx1"/>
                </a:solidFill>
                <a:effectLst/>
                <a:latin typeface="Arial" panose="020B0604020202020204" pitchFamily="34" charset="0"/>
                <a:ea typeface="+mn-ea"/>
                <a:cs typeface="Arial" panose="020B0604020202020204" pitchFamily="34" charset="0"/>
              </a:rPr>
              <a:t> chicken eggs, duck eggs.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Nuts and seeds:</a:t>
            </a:r>
            <a:r>
              <a:rPr lang="en-AU" sz="1100" b="0" i="0" kern="1200" dirty="0">
                <a:solidFill>
                  <a:schemeClr val="tx1"/>
                </a:solidFill>
                <a:effectLst/>
                <a:latin typeface="Arial" panose="020B0604020202020204" pitchFamily="34" charset="0"/>
                <a:ea typeface="+mn-ea"/>
                <a:cs typeface="Arial" panose="020B0604020202020204" pitchFamily="34" charset="0"/>
              </a:rPr>
              <a:t> almonds, pine nuts, walnut, macadamia, hazelnut, cashew, peanut, nut spreads, </a:t>
            </a:r>
            <a:r>
              <a:rPr lang="en-AU" sz="1100" b="0" i="0" kern="1200" dirty="0" err="1">
                <a:solidFill>
                  <a:schemeClr val="tx1"/>
                </a:solidFill>
                <a:effectLst/>
                <a:latin typeface="Arial" panose="020B0604020202020204" pitchFamily="34" charset="0"/>
                <a:ea typeface="+mn-ea"/>
                <a:cs typeface="Arial" panose="020B0604020202020204" pitchFamily="34" charset="0"/>
              </a:rPr>
              <a:t>brazil</a:t>
            </a:r>
            <a:r>
              <a:rPr lang="en-AU" sz="1100" b="0" i="0" kern="1200" dirty="0">
                <a:solidFill>
                  <a:schemeClr val="tx1"/>
                </a:solidFill>
                <a:effectLst/>
                <a:latin typeface="Arial" panose="020B0604020202020204" pitchFamily="34" charset="0"/>
                <a:ea typeface="+mn-ea"/>
                <a:cs typeface="Arial" panose="020B0604020202020204" pitchFamily="34" charset="0"/>
              </a:rPr>
              <a:t> nuts, seeds.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Legumes/beans:</a:t>
            </a:r>
            <a:r>
              <a:rPr lang="en-AU" sz="1100" b="0" i="0" kern="1200" dirty="0">
                <a:solidFill>
                  <a:schemeClr val="tx1"/>
                </a:solidFill>
                <a:effectLst/>
                <a:latin typeface="Arial" panose="020B0604020202020204" pitchFamily="34" charset="0"/>
                <a:ea typeface="+mn-ea"/>
                <a:cs typeface="Arial" panose="020B0604020202020204" pitchFamily="34" charset="0"/>
              </a:rPr>
              <a:t> all beans, lentils, chickpeas, split peas, tofu.</a:t>
            </a: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To ensure adequate iron and zinc, about half the serves from this food group should be lean meats. For those who do not eat animal foods, nuts, seeds, legumes (including tofu) can provide some iron and zinc, plus a good mix of plant-based protein.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Choose lean meat options and/or remove the visible fat from the meat prior to cooking to reduce the total amount of saturated fat consumed.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Fresh, frozen and canned varieties of meat, poultry or fish are included in this group. It is important that canned varieties are low in fat and low in salt (no added salt) and canned in water rather than in oil or brine.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u="none" strike="noStrike" baseline="0" dirty="0">
                <a:solidFill>
                  <a:srgbClr val="000000"/>
                </a:solidFill>
                <a:latin typeface="Arial" panose="020B0604020202020204" pitchFamily="34" charset="0"/>
                <a:cs typeface="Arial" panose="020B0604020202020204" pitchFamily="34" charset="0"/>
              </a:rPr>
              <a:t>Sausages, commercial burgers and meat pastries </a:t>
            </a:r>
            <a:r>
              <a:rPr lang="en-US" sz="1100" b="0" i="0" u="none" strike="noStrike" baseline="0" dirty="0">
                <a:solidFill>
                  <a:srgbClr val="000000"/>
                </a:solidFill>
                <a:latin typeface="Arial" panose="020B0604020202020204" pitchFamily="34" charset="0"/>
                <a:cs typeface="Arial" panose="020B0604020202020204" pitchFamily="34" charset="0"/>
              </a:rPr>
              <a:t>can be high in saturated fat and are classified as a ‘sometimes’ food. It is recommended the consumption of these foods be limited. If purchasing sausages, it is best to select lean or reduced fat versions and boil or fry in a non-stick pan or BBQ.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u="none" strike="noStrike" baseline="0" dirty="0">
                <a:solidFill>
                  <a:srgbClr val="000000"/>
                </a:solidFill>
                <a:latin typeface="Arial" panose="020B0604020202020204" pitchFamily="34" charset="0"/>
                <a:cs typeface="Arial" panose="020B0604020202020204" pitchFamily="34" charset="0"/>
              </a:rPr>
              <a:t>Processed meats</a:t>
            </a:r>
            <a:r>
              <a:rPr lang="en-US" sz="1100" b="0" i="0" u="none" strike="noStrike" baseline="0" dirty="0">
                <a:solidFill>
                  <a:srgbClr val="000000"/>
                </a:solidFill>
                <a:latin typeface="Arial" panose="020B0604020202020204" pitchFamily="34" charset="0"/>
                <a:cs typeface="Arial" panose="020B0604020202020204" pitchFamily="34" charset="0"/>
              </a:rPr>
              <a:t>, such as salami and bacon are high in salt and saturated fats are classified as a ‘sometimes’ food. Consumption should be limited.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1" dirty="0">
                <a:latin typeface="Arial" panose="020B0604020202020204" pitchFamily="34" charset="0"/>
                <a:cs typeface="Arial" panose="020B0604020202020204" pitchFamily="34" charset="0"/>
              </a:rPr>
              <a:t>Meat alternatives (plant foods)</a:t>
            </a:r>
            <a:r>
              <a:rPr lang="en-AU" sz="1100" dirty="0">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Nuts and seeds.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Legumes/beans appear in this group as well as the vegetable group.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For </a:t>
            </a:r>
            <a:r>
              <a:rPr lang="en-US" sz="1100" b="1" i="0" u="none" strike="noStrike" baseline="0" dirty="0">
                <a:solidFill>
                  <a:srgbClr val="000000"/>
                </a:solidFill>
                <a:latin typeface="Arial" panose="020B0604020202020204" pitchFamily="34" charset="0"/>
                <a:cs typeface="Arial" panose="020B0604020202020204" pitchFamily="34" charset="0"/>
              </a:rPr>
              <a:t>vegetarians and vegans</a:t>
            </a:r>
            <a:r>
              <a:rPr lang="en-US" sz="1100" b="0" i="0" u="none" strike="noStrike" baseline="0" dirty="0">
                <a:solidFill>
                  <a:srgbClr val="000000"/>
                </a:solidFill>
                <a:latin typeface="Arial" panose="020B0604020202020204" pitchFamily="34" charset="0"/>
                <a:cs typeface="Arial" panose="020B0604020202020204" pitchFamily="34" charset="0"/>
              </a:rPr>
              <a:t>, these foods are a key source of nutrients, particularly protein and iron, and need to be included regularly to ensure their diet is nutritionally balanced.</a:t>
            </a:r>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C58BA0-B09E-1090-4CBA-0D719AD7CD20}"/>
              </a:ext>
            </a:extLst>
          </p:cNvPr>
          <p:cNvSpPr>
            <a:spLocks noGrp="1"/>
          </p:cNvSpPr>
          <p:nvPr>
            <p:ph type="sldNum" sz="quarter" idx="5"/>
          </p:nvPr>
        </p:nvSpPr>
        <p:spPr/>
        <p:txBody>
          <a:bodyPr/>
          <a:lstStyle/>
          <a:p>
            <a:fld id="{E6D7DA54-C4FE-4877-8DF5-AF24F4B46978}" type="slidenum">
              <a:rPr lang="en-AU" smtClean="0"/>
              <a:t>8</a:t>
            </a:fld>
            <a:endParaRPr lang="en-AU"/>
          </a:p>
        </p:txBody>
      </p:sp>
    </p:spTree>
    <p:extLst>
      <p:ext uri="{BB962C8B-B14F-4D97-AF65-F5344CB8AC3E}">
        <p14:creationId xmlns:p14="http://schemas.microsoft.com/office/powerpoint/2010/main" val="397461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Proteins are made up of chemical 'building blocks' called amino acids. Your body uses amino acids to build and repair muscles and bones.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Iron is particularly important for transporting oxygen in the blood. This is essential for providing energy for daily life. Iron also helps our immune system fight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Zinc is important for growth and for the immune system to fight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9</a:t>
            </a:fld>
            <a:endParaRPr lang="en-AU"/>
          </a:p>
        </p:txBody>
      </p:sp>
    </p:spTree>
    <p:extLst>
      <p:ext uri="{BB962C8B-B14F-4D97-AF65-F5344CB8AC3E}">
        <p14:creationId xmlns:p14="http://schemas.microsoft.com/office/powerpoint/2010/main" val="89533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7F0D-D387-5BAC-C8F2-FB055587125F}"/>
              </a:ext>
            </a:extLst>
          </p:cNvPr>
          <p:cNvSpPr>
            <a:spLocks noGrp="1"/>
          </p:cNvSpPr>
          <p:nvPr>
            <p:ph type="ctrTitle"/>
          </p:nvPr>
        </p:nvSpPr>
        <p:spPr>
          <a:xfrm>
            <a:off x="1524000" y="905293"/>
            <a:ext cx="9144000" cy="1655763"/>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9B03CA4-7833-D786-52E4-AA6D65BFD5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2C6FD536-B77E-DE5A-B6F6-0366234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356645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 and SC">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321F238C-5593-35CA-0161-6E3CDC34275A}"/>
              </a:ext>
            </a:extLst>
          </p:cNvPr>
          <p:cNvSpPr txBox="1">
            <a:spLocks/>
          </p:cNvSpPr>
          <p:nvPr/>
        </p:nvSpPr>
        <p:spPr>
          <a:xfrm>
            <a:off x="838200" y="957882"/>
            <a:ext cx="10515600" cy="1714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400" b="1" dirty="0">
                <a:solidFill>
                  <a:schemeClr val="tx1"/>
                </a:solidFill>
                <a:latin typeface="Arial" panose="020B0604020202020204" pitchFamily="34" charset="0"/>
                <a:cs typeface="Arial" panose="020B0604020202020204" pitchFamily="34" charset="0"/>
              </a:rPr>
              <a:t>Learning intention: </a:t>
            </a:r>
            <a:r>
              <a:rPr lang="en-AU" sz="4400" dirty="0">
                <a:latin typeface="Arial" panose="020B0604020202020204" pitchFamily="34" charset="0"/>
                <a:cs typeface="Arial" panose="020B0604020202020204" pitchFamily="34" charset="0"/>
              </a:rPr>
              <a:t>To add</a:t>
            </a:r>
            <a:br>
              <a:rPr lang="en-AU" sz="4400" dirty="0">
                <a:latin typeface="Arial" panose="020B0604020202020204" pitchFamily="34" charset="0"/>
                <a:cs typeface="Arial" panose="020B0604020202020204" pitchFamily="34" charset="0"/>
              </a:rPr>
            </a:br>
            <a:endParaRPr lang="en-AU" sz="44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2328292"/>
          </a:xfrm>
        </p:spPr>
        <p:txBody>
          <a:bodyPr>
            <a:normAutofit/>
          </a:bodyPr>
          <a:lstStyle>
            <a:lvl1pPr marL="540000" indent="-540000">
              <a:defRPr/>
            </a:lvl1pPr>
          </a:lstStyle>
          <a:p>
            <a:pPr marL="0" indent="0">
              <a:buNone/>
            </a:pPr>
            <a:r>
              <a:rPr lang="en-AU" sz="4400" b="1" dirty="0">
                <a:latin typeface="Arial" panose="020B0604020202020204" pitchFamily="34" charset="0"/>
                <a:cs typeface="Arial" panose="020B0604020202020204" pitchFamily="34" charset="0"/>
              </a:rPr>
              <a:t>Success criteria:</a:t>
            </a:r>
          </a:p>
          <a:p>
            <a:r>
              <a:rPr lang="en-AU" sz="4400" dirty="0">
                <a:latin typeface="Arial" panose="020B0604020202020204" pitchFamily="34" charset="0"/>
                <a:cs typeface="Arial" panose="020B0604020202020204" pitchFamily="34" charset="0"/>
              </a:rPr>
              <a:t>To add</a:t>
            </a:r>
          </a:p>
        </p:txBody>
      </p:sp>
      <p:pic>
        <p:nvPicPr>
          <p:cNvPr id="2" name="Picture 1">
            <a:extLst>
              <a:ext uri="{FF2B5EF4-FFF2-40B4-BE49-F238E27FC236}">
                <a16:creationId xmlns:a16="http://schemas.microsoft.com/office/drawing/2014/main" id="{3B93C7F0-93B9-BB4E-A9D8-82C8FF45F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153718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p:nvPr>
        </p:nvSpPr>
        <p:spPr>
          <a:xfrm>
            <a:off x="838200" y="98787"/>
            <a:ext cx="10515600" cy="1325563"/>
          </a:xfrm>
          <a:prstGeom prst="rect">
            <a:avLst/>
          </a:prstGeom>
        </p:spPr>
        <p:txBody>
          <a:bodyPr/>
          <a:lstStyle>
            <a:lvl1pPr>
              <a:defRPr>
                <a:solidFill>
                  <a:srgbClr val="FF990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D0D42A19-221D-63EE-C80C-7E1347346304}"/>
              </a:ext>
            </a:extLst>
          </p:cNvPr>
          <p:cNvSpPr>
            <a:spLocks noGrp="1"/>
          </p:cNvSpPr>
          <p:nvPr>
            <p:ph idx="1"/>
          </p:nvPr>
        </p:nvSpPr>
        <p:spPr>
          <a:xfrm>
            <a:off x="838200" y="1553592"/>
            <a:ext cx="10515600" cy="4623371"/>
          </a:xfrm>
          <a:prstGeom prst="rect">
            <a:avLst/>
          </a:prstGeom>
        </p:spPr>
        <p:txBody>
          <a:bodyPr>
            <a:normAutofit/>
          </a:bodyPr>
          <a:lstStyle>
            <a:lvl1pPr marL="540000" indent="-540000">
              <a:defRPr sz="4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2130503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BEEFA-94E5-2732-9E50-038B8E1B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F2B8E7D0-7EE8-5FED-52F5-29233B920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69EC90F-855B-E58E-DCCF-12E86C62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2EBB0B-CE9C-4A5D-8F8F-C4839651C9FF}" type="datetimeFigureOut">
              <a:rPr lang="en-AU" smtClean="0"/>
              <a:t>7/11/2025</a:t>
            </a:fld>
            <a:endParaRPr lang="en-AU"/>
          </a:p>
        </p:txBody>
      </p:sp>
      <p:sp>
        <p:nvSpPr>
          <p:cNvPr id="5" name="Footer Placeholder 4">
            <a:extLst>
              <a:ext uri="{FF2B5EF4-FFF2-40B4-BE49-F238E27FC236}">
                <a16:creationId xmlns:a16="http://schemas.microsoft.com/office/drawing/2014/main" id="{537C89B0-6D05-41F2-8B62-3BDB552A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6E31E7D-3D91-22D2-51F2-B9333CAD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A142ED-8A2F-4E70-9074-6F6776E5ABB0}" type="slidenum">
              <a:rPr lang="en-AU" smtClean="0"/>
              <a:t>‹#›</a:t>
            </a:fld>
            <a:endParaRPr lang="en-AU"/>
          </a:p>
        </p:txBody>
      </p:sp>
    </p:spTree>
    <p:extLst>
      <p:ext uri="{BB962C8B-B14F-4D97-AF65-F5344CB8AC3E}">
        <p14:creationId xmlns:p14="http://schemas.microsoft.com/office/powerpoint/2010/main" val="1773560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7.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9B0-911B-767E-0FE1-50F4D1B3665F}"/>
              </a:ext>
            </a:extLst>
          </p:cNvPr>
          <p:cNvSpPr>
            <a:spLocks noGrp="1"/>
          </p:cNvSpPr>
          <p:nvPr>
            <p:ph type="title"/>
          </p:nvPr>
        </p:nvSpPr>
        <p:spPr/>
        <p:txBody>
          <a:bodyPr/>
          <a:lstStyle/>
          <a:p>
            <a:pPr algn="ctr"/>
            <a:r>
              <a:rPr lang="en-AU" dirty="0"/>
              <a:t>The Australian Guide to Healthy Eating</a:t>
            </a:r>
          </a:p>
        </p:txBody>
      </p:sp>
      <p:pic>
        <p:nvPicPr>
          <p:cNvPr id="4" name="Picture 3">
            <a:extLst>
              <a:ext uri="{FF2B5EF4-FFF2-40B4-BE49-F238E27FC236}">
                <a16:creationId xmlns:a16="http://schemas.microsoft.com/office/drawing/2014/main" id="{9FE47F82-0307-AB31-A3CB-415FD4FE9010}"/>
              </a:ext>
            </a:extLst>
          </p:cNvPr>
          <p:cNvPicPr>
            <a:picLocks noChangeAspect="1"/>
          </p:cNvPicPr>
          <p:nvPr/>
        </p:nvPicPr>
        <p:blipFill>
          <a:blip r:embed="rId3"/>
          <a:stretch>
            <a:fillRect/>
          </a:stretch>
        </p:blipFill>
        <p:spPr>
          <a:xfrm>
            <a:off x="3960185" y="1183422"/>
            <a:ext cx="4271629" cy="5500635"/>
          </a:xfrm>
          <a:prstGeom prst="rect">
            <a:avLst/>
          </a:prstGeom>
        </p:spPr>
      </p:pic>
    </p:spTree>
    <p:extLst>
      <p:ext uri="{BB962C8B-B14F-4D97-AF65-F5344CB8AC3E}">
        <p14:creationId xmlns:p14="http://schemas.microsoft.com/office/powerpoint/2010/main" val="301967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66E7-4848-A439-AA39-DEB210B6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05E-B33F-CD68-BB5A-2AD02B33D74C}"/>
              </a:ext>
            </a:extLst>
          </p:cNvPr>
          <p:cNvSpPr>
            <a:spLocks noGrp="1"/>
          </p:cNvSpPr>
          <p:nvPr>
            <p:ph type="title"/>
          </p:nvPr>
        </p:nvSpPr>
        <p:spPr/>
        <p:txBody>
          <a:bodyPr/>
          <a:lstStyle/>
          <a:p>
            <a:pPr algn="ctr"/>
            <a:r>
              <a:rPr lang="en-AU" dirty="0"/>
              <a:t>‘Sometimes’ foods</a:t>
            </a:r>
          </a:p>
        </p:txBody>
      </p:sp>
      <p:sp>
        <p:nvSpPr>
          <p:cNvPr id="65" name="Rectangle: Rounded Corners 64">
            <a:extLst>
              <a:ext uri="{FF2B5EF4-FFF2-40B4-BE49-F238E27FC236}">
                <a16:creationId xmlns:a16="http://schemas.microsoft.com/office/drawing/2014/main" id="{BBD94698-FA40-1426-0BA4-09280940E870}"/>
              </a:ext>
            </a:extLst>
          </p:cNvPr>
          <p:cNvSpPr/>
          <p:nvPr/>
        </p:nvSpPr>
        <p:spPr>
          <a:xfrm>
            <a:off x="1009934" y="2684572"/>
            <a:ext cx="4053386"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added sugars</a:t>
            </a:r>
          </a:p>
        </p:txBody>
      </p:sp>
      <p:sp>
        <p:nvSpPr>
          <p:cNvPr id="66" name="Rectangle: Rounded Corners 65">
            <a:extLst>
              <a:ext uri="{FF2B5EF4-FFF2-40B4-BE49-F238E27FC236}">
                <a16:creationId xmlns:a16="http://schemas.microsoft.com/office/drawing/2014/main" id="{17ED571C-C6CA-8311-5AD8-A92255402A05}"/>
              </a:ext>
            </a:extLst>
          </p:cNvPr>
          <p:cNvSpPr/>
          <p:nvPr/>
        </p:nvSpPr>
        <p:spPr>
          <a:xfrm>
            <a:off x="1009932" y="3761093"/>
            <a:ext cx="6086903"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fat (and sodium)</a:t>
            </a:r>
          </a:p>
        </p:txBody>
      </p:sp>
      <p:sp>
        <p:nvSpPr>
          <p:cNvPr id="67" name="Rectangle: Rounded Corners 66">
            <a:extLst>
              <a:ext uri="{FF2B5EF4-FFF2-40B4-BE49-F238E27FC236}">
                <a16:creationId xmlns:a16="http://schemas.microsoft.com/office/drawing/2014/main" id="{59EF8CFF-3A3E-5308-E60B-FA1916A72D59}"/>
              </a:ext>
            </a:extLst>
          </p:cNvPr>
          <p:cNvSpPr/>
          <p:nvPr/>
        </p:nvSpPr>
        <p:spPr>
          <a:xfrm>
            <a:off x="1009933" y="4839737"/>
            <a:ext cx="4053387"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both</a:t>
            </a:r>
          </a:p>
        </p:txBody>
      </p:sp>
      <p:sp>
        <p:nvSpPr>
          <p:cNvPr id="81" name="Rectangle: Rounded Corners 80">
            <a:extLst>
              <a:ext uri="{FF2B5EF4-FFF2-40B4-BE49-F238E27FC236}">
                <a16:creationId xmlns:a16="http://schemas.microsoft.com/office/drawing/2014/main" id="{2F3EE55B-AD41-5DCC-640A-59BC6AD22FDB}"/>
              </a:ext>
            </a:extLst>
          </p:cNvPr>
          <p:cNvSpPr/>
          <p:nvPr/>
        </p:nvSpPr>
        <p:spPr>
          <a:xfrm>
            <a:off x="1581070" y="5839424"/>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To be consumed sometimes and in small amounts</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2391F87-756D-698D-8B5B-0A5545C34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1">
            <a:extLst>
              <a:ext uri="{FF2B5EF4-FFF2-40B4-BE49-F238E27FC236}">
                <a16:creationId xmlns:a16="http://schemas.microsoft.com/office/drawing/2014/main" id="{0146897C-C75C-E925-42E0-983082DFCF0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2">
            <a:extLst>
              <a:ext uri="{FF2B5EF4-FFF2-40B4-BE49-F238E27FC236}">
                <a16:creationId xmlns:a16="http://schemas.microsoft.com/office/drawing/2014/main" id="{7F01EB24-9E2D-515C-239C-C6541201C980}"/>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3C414B04-1C7D-09B3-E125-EB2CABB6881B}"/>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5" name="Picture 14">
            <a:extLst>
              <a:ext uri="{FF2B5EF4-FFF2-40B4-BE49-F238E27FC236}">
                <a16:creationId xmlns:a16="http://schemas.microsoft.com/office/drawing/2014/main" id="{3BD82ACC-6602-22D4-27E0-9D5C8FCFBF25}"/>
              </a:ext>
            </a:extLst>
          </p:cNvPr>
          <p:cNvPicPr>
            <a:picLocks noChangeAspect="1"/>
          </p:cNvPicPr>
          <p:nvPr/>
        </p:nvPicPr>
        <p:blipFill>
          <a:blip r:embed="rId3"/>
          <a:stretch>
            <a:fillRect/>
          </a:stretch>
        </p:blipFill>
        <p:spPr>
          <a:xfrm>
            <a:off x="152400" y="1112112"/>
            <a:ext cx="4385691" cy="1410927"/>
          </a:xfrm>
          <a:prstGeom prst="rect">
            <a:avLst/>
          </a:prstGeom>
        </p:spPr>
      </p:pic>
      <p:pic>
        <p:nvPicPr>
          <p:cNvPr id="8" name="Picture 7">
            <a:extLst>
              <a:ext uri="{FF2B5EF4-FFF2-40B4-BE49-F238E27FC236}">
                <a16:creationId xmlns:a16="http://schemas.microsoft.com/office/drawing/2014/main" id="{8C364F14-FF45-C468-91D2-5D1A0341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89" y="1560494"/>
            <a:ext cx="968374" cy="1839911"/>
          </a:xfrm>
          <a:prstGeom prst="rect">
            <a:avLst/>
          </a:prstGeom>
        </p:spPr>
      </p:pic>
      <p:pic>
        <p:nvPicPr>
          <p:cNvPr id="10" name="Picture 9">
            <a:extLst>
              <a:ext uri="{FF2B5EF4-FFF2-40B4-BE49-F238E27FC236}">
                <a16:creationId xmlns:a16="http://schemas.microsoft.com/office/drawing/2014/main" id="{72779FF3-D6DD-3B75-B59B-C2F98C07D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6267" y="2249122"/>
            <a:ext cx="2831351" cy="1133213"/>
          </a:xfrm>
          <a:prstGeom prst="rect">
            <a:avLst/>
          </a:prstGeom>
        </p:spPr>
      </p:pic>
      <p:pic>
        <p:nvPicPr>
          <p:cNvPr id="12" name="Picture 11">
            <a:extLst>
              <a:ext uri="{FF2B5EF4-FFF2-40B4-BE49-F238E27FC236}">
                <a16:creationId xmlns:a16="http://schemas.microsoft.com/office/drawing/2014/main" id="{CCD7BB20-8C60-7097-74AE-877B4773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1032" y="3759382"/>
            <a:ext cx="1261452" cy="808093"/>
          </a:xfrm>
          <a:prstGeom prst="rect">
            <a:avLst/>
          </a:prstGeom>
        </p:spPr>
      </p:pic>
      <p:pic>
        <p:nvPicPr>
          <p:cNvPr id="14" name="Picture 13">
            <a:extLst>
              <a:ext uri="{FF2B5EF4-FFF2-40B4-BE49-F238E27FC236}">
                <a16:creationId xmlns:a16="http://schemas.microsoft.com/office/drawing/2014/main" id="{D5593A28-C2C3-3FD4-07C8-EBDD94103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38328" y="4449503"/>
            <a:ext cx="1471876" cy="728292"/>
          </a:xfrm>
          <a:prstGeom prst="rect">
            <a:avLst/>
          </a:prstGeom>
        </p:spPr>
      </p:pic>
      <p:pic>
        <p:nvPicPr>
          <p:cNvPr id="19" name="Picture 18">
            <a:extLst>
              <a:ext uri="{FF2B5EF4-FFF2-40B4-BE49-F238E27FC236}">
                <a16:creationId xmlns:a16="http://schemas.microsoft.com/office/drawing/2014/main" id="{DD5DEEB8-0480-6032-4D1B-D3B336C748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3722" y="3725330"/>
            <a:ext cx="1851660" cy="899872"/>
          </a:xfrm>
          <a:prstGeom prst="rect">
            <a:avLst/>
          </a:prstGeom>
        </p:spPr>
      </p:pic>
      <p:pic>
        <p:nvPicPr>
          <p:cNvPr id="22" name="Picture 21">
            <a:extLst>
              <a:ext uri="{FF2B5EF4-FFF2-40B4-BE49-F238E27FC236}">
                <a16:creationId xmlns:a16="http://schemas.microsoft.com/office/drawing/2014/main" id="{ADCF2FBB-25F0-FE8F-31B0-2B2FFE1438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9938" y="4649470"/>
            <a:ext cx="950885" cy="1036660"/>
          </a:xfrm>
          <a:prstGeom prst="rect">
            <a:avLst/>
          </a:prstGeom>
        </p:spPr>
      </p:pic>
    </p:spTree>
    <p:extLst>
      <p:ext uri="{BB962C8B-B14F-4D97-AF65-F5344CB8AC3E}">
        <p14:creationId xmlns:p14="http://schemas.microsoft.com/office/powerpoint/2010/main" val="170990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389C-68FA-87A2-BA74-DFD68ACD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C6F3F-D032-8B5A-9987-65959F3D73AF}"/>
              </a:ext>
            </a:extLst>
          </p:cNvPr>
          <p:cNvSpPr>
            <a:spLocks noGrp="1"/>
          </p:cNvSpPr>
          <p:nvPr>
            <p:ph type="title"/>
          </p:nvPr>
        </p:nvSpPr>
        <p:spPr/>
        <p:txBody>
          <a:bodyPr/>
          <a:lstStyle/>
          <a:p>
            <a:pPr algn="ctr"/>
            <a:r>
              <a:rPr lang="en-AU" dirty="0"/>
              <a:t>Grain foods</a:t>
            </a:r>
          </a:p>
        </p:txBody>
      </p:sp>
      <p:sp>
        <p:nvSpPr>
          <p:cNvPr id="65" name="Rectangle: Rounded Corners 64">
            <a:extLst>
              <a:ext uri="{FF2B5EF4-FFF2-40B4-BE49-F238E27FC236}">
                <a16:creationId xmlns:a16="http://schemas.microsoft.com/office/drawing/2014/main" id="{498BBCDA-4029-FA37-BA4D-808990E2B271}"/>
              </a:ext>
            </a:extLst>
          </p:cNvPr>
          <p:cNvSpPr/>
          <p:nvPr/>
        </p:nvSpPr>
        <p:spPr>
          <a:xfrm>
            <a:off x="2893325" y="1542195"/>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Breads</a:t>
            </a:r>
          </a:p>
        </p:txBody>
      </p:sp>
      <p:sp>
        <p:nvSpPr>
          <p:cNvPr id="66" name="Rectangle: Rounded Corners 65">
            <a:extLst>
              <a:ext uri="{FF2B5EF4-FFF2-40B4-BE49-F238E27FC236}">
                <a16:creationId xmlns:a16="http://schemas.microsoft.com/office/drawing/2014/main" id="{E1433EDA-0F0B-C8C9-3DD3-7E208BA606E5}"/>
              </a:ext>
            </a:extLst>
          </p:cNvPr>
          <p:cNvSpPr/>
          <p:nvPr/>
        </p:nvSpPr>
        <p:spPr>
          <a:xfrm>
            <a:off x="2893324" y="2367332"/>
            <a:ext cx="2988861"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Breakfast cereal</a:t>
            </a:r>
          </a:p>
        </p:txBody>
      </p:sp>
      <p:sp>
        <p:nvSpPr>
          <p:cNvPr id="67" name="Rectangle: Rounded Corners 66">
            <a:extLst>
              <a:ext uri="{FF2B5EF4-FFF2-40B4-BE49-F238E27FC236}">
                <a16:creationId xmlns:a16="http://schemas.microsoft.com/office/drawing/2014/main" id="{7DA9C524-2995-ACA9-D6AD-ED6C68908E5E}"/>
              </a:ext>
            </a:extLst>
          </p:cNvPr>
          <p:cNvSpPr/>
          <p:nvPr/>
        </p:nvSpPr>
        <p:spPr>
          <a:xfrm>
            <a:off x="2893324" y="3193975"/>
            <a:ext cx="2988860"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Grains</a:t>
            </a:r>
          </a:p>
        </p:txBody>
      </p:sp>
      <p:sp>
        <p:nvSpPr>
          <p:cNvPr id="69" name="Rectangle: Rounded Corners 68">
            <a:extLst>
              <a:ext uri="{FF2B5EF4-FFF2-40B4-BE49-F238E27FC236}">
                <a16:creationId xmlns:a16="http://schemas.microsoft.com/office/drawing/2014/main" id="{D41F2B85-416A-CD3B-29FD-B60C676F3C49}"/>
              </a:ext>
            </a:extLst>
          </p:cNvPr>
          <p:cNvSpPr/>
          <p:nvPr/>
        </p:nvSpPr>
        <p:spPr>
          <a:xfrm>
            <a:off x="2893323" y="4020618"/>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Pasta</a:t>
            </a:r>
          </a:p>
        </p:txBody>
      </p:sp>
      <p:pic>
        <p:nvPicPr>
          <p:cNvPr id="75" name="Picture 74">
            <a:extLst>
              <a:ext uri="{FF2B5EF4-FFF2-40B4-BE49-F238E27FC236}">
                <a16:creationId xmlns:a16="http://schemas.microsoft.com/office/drawing/2014/main" id="{B3015150-14A0-A806-0CB8-E115D678D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805" y="1837993"/>
            <a:ext cx="1400761" cy="1805104"/>
          </a:xfrm>
          <a:prstGeom prst="rect">
            <a:avLst/>
          </a:prstGeom>
        </p:spPr>
      </p:pic>
      <p:pic>
        <p:nvPicPr>
          <p:cNvPr id="77" name="Picture 76">
            <a:extLst>
              <a:ext uri="{FF2B5EF4-FFF2-40B4-BE49-F238E27FC236}">
                <a16:creationId xmlns:a16="http://schemas.microsoft.com/office/drawing/2014/main" id="{85C3D7FC-9043-1135-86C1-3132F3264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492" y="2838844"/>
            <a:ext cx="1772661" cy="1181774"/>
          </a:xfrm>
          <a:prstGeom prst="rect">
            <a:avLst/>
          </a:prstGeom>
        </p:spPr>
      </p:pic>
      <p:sp>
        <p:nvSpPr>
          <p:cNvPr id="81" name="Rectangle: Rounded Corners 80">
            <a:extLst>
              <a:ext uri="{FF2B5EF4-FFF2-40B4-BE49-F238E27FC236}">
                <a16:creationId xmlns:a16="http://schemas.microsoft.com/office/drawing/2014/main" id="{F4F2F746-A5DE-3251-0D5C-A62E491FEB7E}"/>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Mostly wholegrain and/or high cereal fibre varieties</a:t>
            </a:r>
            <a:endParaRPr lang="en-AU" sz="280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AFEACD2-039D-64AE-4F39-78ACC56EB05F}"/>
              </a:ext>
            </a:extLst>
          </p:cNvPr>
          <p:cNvSpPr/>
          <p:nvPr/>
        </p:nvSpPr>
        <p:spPr>
          <a:xfrm>
            <a:off x="2893321" y="4845755"/>
            <a:ext cx="2988861" cy="719383"/>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 products</a:t>
            </a:r>
          </a:p>
        </p:txBody>
      </p:sp>
      <p:pic>
        <p:nvPicPr>
          <p:cNvPr id="4" name="Picture 3">
            <a:extLst>
              <a:ext uri="{FF2B5EF4-FFF2-40B4-BE49-F238E27FC236}">
                <a16:creationId xmlns:a16="http://schemas.microsoft.com/office/drawing/2014/main" id="{092262BF-A820-D627-9BA1-CBE1C271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11" y="107927"/>
            <a:ext cx="2454898" cy="3151494"/>
          </a:xfrm>
          <a:prstGeom prst="rect">
            <a:avLst/>
          </a:prstGeom>
        </p:spPr>
      </p:pic>
      <p:pic>
        <p:nvPicPr>
          <p:cNvPr id="6" name="Picture 5">
            <a:extLst>
              <a:ext uri="{FF2B5EF4-FFF2-40B4-BE49-F238E27FC236}">
                <a16:creationId xmlns:a16="http://schemas.microsoft.com/office/drawing/2014/main" id="{4582533E-D095-F945-D134-66D00A16D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3492" y="4327932"/>
            <a:ext cx="1773621" cy="1182414"/>
          </a:xfrm>
          <a:prstGeom prst="rect">
            <a:avLst/>
          </a:prstGeom>
        </p:spPr>
      </p:pic>
      <p:pic>
        <p:nvPicPr>
          <p:cNvPr id="7" name="Picture 6">
            <a:extLst>
              <a:ext uri="{FF2B5EF4-FFF2-40B4-BE49-F238E27FC236}">
                <a16:creationId xmlns:a16="http://schemas.microsoft.com/office/drawing/2014/main" id="{04678109-1F20-9BFB-92EE-918D91A6AF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3492" y="1201107"/>
            <a:ext cx="1546994" cy="1432684"/>
          </a:xfrm>
          <a:prstGeom prst="rect">
            <a:avLst/>
          </a:prstGeom>
        </p:spPr>
      </p:pic>
      <p:pic>
        <p:nvPicPr>
          <p:cNvPr id="9" name="Picture 8">
            <a:extLst>
              <a:ext uri="{FF2B5EF4-FFF2-40B4-BE49-F238E27FC236}">
                <a16:creationId xmlns:a16="http://schemas.microsoft.com/office/drawing/2014/main" id="{6F0B9D98-4388-799F-D7E6-A2079D1B5B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02805" y="4201357"/>
            <a:ext cx="1841547" cy="1160393"/>
          </a:xfrm>
          <a:prstGeom prst="rect">
            <a:avLst/>
          </a:prstGeom>
        </p:spPr>
      </p:pic>
    </p:spTree>
    <p:extLst>
      <p:ext uri="{BB962C8B-B14F-4D97-AF65-F5344CB8AC3E}">
        <p14:creationId xmlns:p14="http://schemas.microsoft.com/office/powerpoint/2010/main" val="299329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3F1E-9822-2F96-0A0D-6BCB7D6E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EDF3A-7C36-F81A-E249-3A6208A5D386}"/>
              </a:ext>
            </a:extLst>
          </p:cNvPr>
          <p:cNvSpPr>
            <a:spLocks noGrp="1"/>
          </p:cNvSpPr>
          <p:nvPr>
            <p:ph type="title"/>
          </p:nvPr>
        </p:nvSpPr>
        <p:spPr/>
        <p:txBody>
          <a:bodyPr/>
          <a:lstStyle/>
          <a:p>
            <a:pPr algn="ctr"/>
            <a:r>
              <a:rPr lang="en-AU" dirty="0"/>
              <a:t>Vegetables</a:t>
            </a:r>
          </a:p>
        </p:txBody>
      </p:sp>
      <p:sp>
        <p:nvSpPr>
          <p:cNvPr id="65" name="Rectangle: Rounded Corners 64">
            <a:extLst>
              <a:ext uri="{FF2B5EF4-FFF2-40B4-BE49-F238E27FC236}">
                <a16:creationId xmlns:a16="http://schemas.microsoft.com/office/drawing/2014/main" id="{192EAF51-3055-DAEF-D903-62762B947444}"/>
              </a:ext>
            </a:extLst>
          </p:cNvPr>
          <p:cNvSpPr/>
          <p:nvPr/>
        </p:nvSpPr>
        <p:spPr>
          <a:xfrm>
            <a:off x="2893324" y="1542195"/>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Dark green and cruciferous</a:t>
            </a:r>
          </a:p>
        </p:txBody>
      </p:sp>
      <p:sp>
        <p:nvSpPr>
          <p:cNvPr id="66" name="Rectangle: Rounded Corners 65">
            <a:extLst>
              <a:ext uri="{FF2B5EF4-FFF2-40B4-BE49-F238E27FC236}">
                <a16:creationId xmlns:a16="http://schemas.microsoft.com/office/drawing/2014/main" id="{FD1FE260-1600-408B-F7EC-F4BA2ABD7C93}"/>
              </a:ext>
            </a:extLst>
          </p:cNvPr>
          <p:cNvSpPr/>
          <p:nvPr/>
        </p:nvSpPr>
        <p:spPr>
          <a:xfrm>
            <a:off x="2893323" y="2588059"/>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Root/ tubular/ bulb</a:t>
            </a:r>
          </a:p>
        </p:txBody>
      </p:sp>
      <p:sp>
        <p:nvSpPr>
          <p:cNvPr id="67" name="Rectangle: Rounded Corners 66">
            <a:extLst>
              <a:ext uri="{FF2B5EF4-FFF2-40B4-BE49-F238E27FC236}">
                <a16:creationId xmlns:a16="http://schemas.microsoft.com/office/drawing/2014/main" id="{034AF730-F3EB-B027-004A-976A763B435E}"/>
              </a:ext>
            </a:extLst>
          </p:cNvPr>
          <p:cNvSpPr/>
          <p:nvPr/>
        </p:nvSpPr>
        <p:spPr>
          <a:xfrm>
            <a:off x="2893323" y="3633923"/>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sp>
        <p:nvSpPr>
          <p:cNvPr id="69" name="Rectangle: Rounded Corners 68">
            <a:extLst>
              <a:ext uri="{FF2B5EF4-FFF2-40B4-BE49-F238E27FC236}">
                <a16:creationId xmlns:a16="http://schemas.microsoft.com/office/drawing/2014/main" id="{8D94373B-6FBB-D983-3578-178B3215686F}"/>
              </a:ext>
            </a:extLst>
          </p:cNvPr>
          <p:cNvSpPr/>
          <p:nvPr/>
        </p:nvSpPr>
        <p:spPr>
          <a:xfrm>
            <a:off x="2893323" y="4679787"/>
            <a:ext cx="2988861"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a:t>
            </a:r>
          </a:p>
        </p:txBody>
      </p:sp>
      <p:sp>
        <p:nvSpPr>
          <p:cNvPr id="81" name="Rectangle: Rounded Corners 80">
            <a:extLst>
              <a:ext uri="{FF2B5EF4-FFF2-40B4-BE49-F238E27FC236}">
                <a16:creationId xmlns:a16="http://schemas.microsoft.com/office/drawing/2014/main" id="{6E0E3471-72BF-20BB-3C61-455476F78BF2}"/>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a variety, including different colours, each day</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B0147AE1-65D2-09E9-5EB8-58D8CB20E8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1A56DDB1-1988-22F1-D5C9-877ADF253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720" y="55245"/>
            <a:ext cx="2059757" cy="2596925"/>
          </a:xfrm>
          <a:prstGeom prst="rect">
            <a:avLst/>
          </a:prstGeom>
        </p:spPr>
      </p:pic>
      <p:pic>
        <p:nvPicPr>
          <p:cNvPr id="5" name="Picture 4">
            <a:extLst>
              <a:ext uri="{FF2B5EF4-FFF2-40B4-BE49-F238E27FC236}">
                <a16:creationId xmlns:a16="http://schemas.microsoft.com/office/drawing/2014/main" id="{95337F81-31D3-46D1-6DD0-B58A6C1FB9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823" y="1467892"/>
            <a:ext cx="1077890" cy="860935"/>
          </a:xfrm>
          <a:prstGeom prst="rect">
            <a:avLst/>
          </a:prstGeom>
        </p:spPr>
      </p:pic>
      <p:pic>
        <p:nvPicPr>
          <p:cNvPr id="7" name="Picture 6">
            <a:extLst>
              <a:ext uri="{FF2B5EF4-FFF2-40B4-BE49-F238E27FC236}">
                <a16:creationId xmlns:a16="http://schemas.microsoft.com/office/drawing/2014/main" id="{1E72772D-2B76-085D-8A7B-D7D25F9C8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667" y="1477159"/>
            <a:ext cx="834457" cy="831995"/>
          </a:xfrm>
          <a:prstGeom prst="rect">
            <a:avLst/>
          </a:prstGeom>
        </p:spPr>
      </p:pic>
      <p:pic>
        <p:nvPicPr>
          <p:cNvPr id="10" name="Picture 9">
            <a:extLst>
              <a:ext uri="{FF2B5EF4-FFF2-40B4-BE49-F238E27FC236}">
                <a16:creationId xmlns:a16="http://schemas.microsoft.com/office/drawing/2014/main" id="{1C57DEFA-AAC8-9F1E-DA13-796FA96493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989" y="1463937"/>
            <a:ext cx="912497" cy="860400"/>
          </a:xfrm>
          <a:prstGeom prst="rect">
            <a:avLst/>
          </a:prstGeom>
        </p:spPr>
      </p:pic>
      <p:pic>
        <p:nvPicPr>
          <p:cNvPr id="12" name="Picture 11">
            <a:extLst>
              <a:ext uri="{FF2B5EF4-FFF2-40B4-BE49-F238E27FC236}">
                <a16:creationId xmlns:a16="http://schemas.microsoft.com/office/drawing/2014/main" id="{A98229C4-AEA1-ADE0-835F-3C728FB21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637" y="2577597"/>
            <a:ext cx="1044154" cy="676458"/>
          </a:xfrm>
          <a:prstGeom prst="rect">
            <a:avLst/>
          </a:prstGeom>
        </p:spPr>
      </p:pic>
      <p:pic>
        <p:nvPicPr>
          <p:cNvPr id="15" name="Picture 14">
            <a:extLst>
              <a:ext uri="{FF2B5EF4-FFF2-40B4-BE49-F238E27FC236}">
                <a16:creationId xmlns:a16="http://schemas.microsoft.com/office/drawing/2014/main" id="{2CE14B9D-DE13-EA15-91C7-F0E18E8B47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656" y="2483964"/>
            <a:ext cx="1068696" cy="832701"/>
          </a:xfrm>
          <a:prstGeom prst="rect">
            <a:avLst/>
          </a:prstGeom>
        </p:spPr>
      </p:pic>
      <p:pic>
        <p:nvPicPr>
          <p:cNvPr id="20" name="Picture 19">
            <a:extLst>
              <a:ext uri="{FF2B5EF4-FFF2-40B4-BE49-F238E27FC236}">
                <a16:creationId xmlns:a16="http://schemas.microsoft.com/office/drawing/2014/main" id="{60E2CDC5-DF36-53D2-1FCD-0BCAFC11F4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3481" y="2334846"/>
            <a:ext cx="497511" cy="942754"/>
          </a:xfrm>
          <a:prstGeom prst="rect">
            <a:avLst/>
          </a:prstGeom>
        </p:spPr>
      </p:pic>
      <p:pic>
        <p:nvPicPr>
          <p:cNvPr id="26" name="Picture 25">
            <a:extLst>
              <a:ext uri="{FF2B5EF4-FFF2-40B4-BE49-F238E27FC236}">
                <a16:creationId xmlns:a16="http://schemas.microsoft.com/office/drawing/2014/main" id="{220CB808-8018-A76C-0E2E-A665624C81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93244" y="3412757"/>
            <a:ext cx="761794" cy="1109886"/>
          </a:xfrm>
          <a:prstGeom prst="rect">
            <a:avLst/>
          </a:prstGeom>
        </p:spPr>
      </p:pic>
      <p:pic>
        <p:nvPicPr>
          <p:cNvPr id="32" name="Picture 31">
            <a:extLst>
              <a:ext uri="{FF2B5EF4-FFF2-40B4-BE49-F238E27FC236}">
                <a16:creationId xmlns:a16="http://schemas.microsoft.com/office/drawing/2014/main" id="{8C985578-FE3D-AB15-D62A-55615732C1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01072" y="3627219"/>
            <a:ext cx="1628104" cy="749060"/>
          </a:xfrm>
          <a:prstGeom prst="rect">
            <a:avLst/>
          </a:prstGeom>
        </p:spPr>
      </p:pic>
      <p:pic>
        <p:nvPicPr>
          <p:cNvPr id="35" name="Picture 34">
            <a:extLst>
              <a:ext uri="{FF2B5EF4-FFF2-40B4-BE49-F238E27FC236}">
                <a16:creationId xmlns:a16="http://schemas.microsoft.com/office/drawing/2014/main" id="{8FFE0857-03FF-AE33-133C-D3969ABDA5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95738" y="4586719"/>
            <a:ext cx="1151472" cy="942113"/>
          </a:xfrm>
          <a:prstGeom prst="rect">
            <a:avLst/>
          </a:prstGeom>
        </p:spPr>
      </p:pic>
      <p:pic>
        <p:nvPicPr>
          <p:cNvPr id="38" name="Picture 37">
            <a:extLst>
              <a:ext uri="{FF2B5EF4-FFF2-40B4-BE49-F238E27FC236}">
                <a16:creationId xmlns:a16="http://schemas.microsoft.com/office/drawing/2014/main" id="{2B84DE8C-B579-5D9C-807C-129099204C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6679" y="4667395"/>
            <a:ext cx="1228069" cy="838047"/>
          </a:xfrm>
          <a:prstGeom prst="rect">
            <a:avLst/>
          </a:prstGeom>
        </p:spPr>
      </p:pic>
      <p:pic>
        <p:nvPicPr>
          <p:cNvPr id="40" name="Picture 39">
            <a:extLst>
              <a:ext uri="{FF2B5EF4-FFF2-40B4-BE49-F238E27FC236}">
                <a16:creationId xmlns:a16="http://schemas.microsoft.com/office/drawing/2014/main" id="{B42DDB78-BD64-EE47-B3C1-8A62ABBD5C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20706" y="4640592"/>
            <a:ext cx="1151472" cy="867639"/>
          </a:xfrm>
          <a:prstGeom prst="rect">
            <a:avLst/>
          </a:prstGeom>
        </p:spPr>
      </p:pic>
    </p:spTree>
    <p:extLst>
      <p:ext uri="{BB962C8B-B14F-4D97-AF65-F5344CB8AC3E}">
        <p14:creationId xmlns:p14="http://schemas.microsoft.com/office/powerpoint/2010/main" val="146609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B4C9-C279-85C6-2247-758EC1D7C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93DF-11A0-3E4A-4BFB-52D2E5AECD5A}"/>
              </a:ext>
            </a:extLst>
          </p:cNvPr>
          <p:cNvSpPr>
            <a:spLocks noGrp="1"/>
          </p:cNvSpPr>
          <p:nvPr>
            <p:ph type="title"/>
          </p:nvPr>
        </p:nvSpPr>
        <p:spPr/>
        <p:txBody>
          <a:bodyPr/>
          <a:lstStyle/>
          <a:p>
            <a:pPr algn="ctr"/>
            <a:r>
              <a:rPr lang="en-AU" dirty="0"/>
              <a:t>Fruit</a:t>
            </a:r>
          </a:p>
        </p:txBody>
      </p:sp>
      <p:sp>
        <p:nvSpPr>
          <p:cNvPr id="65" name="Rectangle: Rounded Corners 64">
            <a:extLst>
              <a:ext uri="{FF2B5EF4-FFF2-40B4-BE49-F238E27FC236}">
                <a16:creationId xmlns:a16="http://schemas.microsoft.com/office/drawing/2014/main" id="{CFB3E930-248E-EC11-E974-A6A1670E510E}"/>
              </a:ext>
            </a:extLst>
          </p:cNvPr>
          <p:cNvSpPr/>
          <p:nvPr/>
        </p:nvSpPr>
        <p:spPr>
          <a:xfrm>
            <a:off x="2893325" y="1542195"/>
            <a:ext cx="2988859"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Pomme</a:t>
            </a:r>
          </a:p>
        </p:txBody>
      </p:sp>
      <p:sp>
        <p:nvSpPr>
          <p:cNvPr id="66" name="Rectangle: Rounded Corners 65">
            <a:extLst>
              <a:ext uri="{FF2B5EF4-FFF2-40B4-BE49-F238E27FC236}">
                <a16:creationId xmlns:a16="http://schemas.microsoft.com/office/drawing/2014/main" id="{AE6D7EFE-B970-9D41-5873-CB9D5C06B473}"/>
              </a:ext>
            </a:extLst>
          </p:cNvPr>
          <p:cNvSpPr/>
          <p:nvPr/>
        </p:nvSpPr>
        <p:spPr>
          <a:xfrm>
            <a:off x="2893324" y="2367332"/>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Citrus</a:t>
            </a:r>
          </a:p>
        </p:txBody>
      </p:sp>
      <p:sp>
        <p:nvSpPr>
          <p:cNvPr id="67" name="Rectangle: Rounded Corners 66">
            <a:extLst>
              <a:ext uri="{FF2B5EF4-FFF2-40B4-BE49-F238E27FC236}">
                <a16:creationId xmlns:a16="http://schemas.microsoft.com/office/drawing/2014/main" id="{08AECD6C-34BC-D039-B371-89B061B646AD}"/>
              </a:ext>
            </a:extLst>
          </p:cNvPr>
          <p:cNvSpPr/>
          <p:nvPr/>
        </p:nvSpPr>
        <p:spPr>
          <a:xfrm>
            <a:off x="2893324" y="3193975"/>
            <a:ext cx="2988860"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Stone</a:t>
            </a:r>
          </a:p>
        </p:txBody>
      </p:sp>
      <p:sp>
        <p:nvSpPr>
          <p:cNvPr id="69" name="Rectangle: Rounded Corners 68">
            <a:extLst>
              <a:ext uri="{FF2B5EF4-FFF2-40B4-BE49-F238E27FC236}">
                <a16:creationId xmlns:a16="http://schemas.microsoft.com/office/drawing/2014/main" id="{C31FC81F-6BF9-7E62-8B97-0F01051D4990}"/>
              </a:ext>
            </a:extLst>
          </p:cNvPr>
          <p:cNvSpPr/>
          <p:nvPr/>
        </p:nvSpPr>
        <p:spPr>
          <a:xfrm>
            <a:off x="2893323" y="4020618"/>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Tropical</a:t>
            </a:r>
          </a:p>
        </p:txBody>
      </p:sp>
      <p:sp>
        <p:nvSpPr>
          <p:cNvPr id="81" name="Rectangle: Rounded Corners 80">
            <a:extLst>
              <a:ext uri="{FF2B5EF4-FFF2-40B4-BE49-F238E27FC236}">
                <a16:creationId xmlns:a16="http://schemas.microsoft.com/office/drawing/2014/main" id="{1CA74ADE-F888-B5B4-E7C9-04D29249AD33}"/>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dried fruit or fruit juice only occasionally </a:t>
            </a:r>
            <a:endParaRPr lang="en-AU"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19EC4D-8A9A-EA30-B4C3-80CD45682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02" y="238261"/>
            <a:ext cx="2650897" cy="2302095"/>
          </a:xfrm>
          <a:prstGeom prst="rect">
            <a:avLst/>
          </a:prstGeom>
        </p:spPr>
      </p:pic>
      <p:sp>
        <p:nvSpPr>
          <p:cNvPr id="5" name="Rectangle: Rounded Corners 4">
            <a:extLst>
              <a:ext uri="{FF2B5EF4-FFF2-40B4-BE49-F238E27FC236}">
                <a16:creationId xmlns:a16="http://schemas.microsoft.com/office/drawing/2014/main" id="{CCA17915-C6D6-798C-FEF8-77C7974ED9AC}"/>
              </a:ext>
            </a:extLst>
          </p:cNvPr>
          <p:cNvSpPr/>
          <p:nvPr/>
        </p:nvSpPr>
        <p:spPr>
          <a:xfrm>
            <a:off x="2893322" y="4835759"/>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Berries</a:t>
            </a:r>
          </a:p>
        </p:txBody>
      </p:sp>
      <p:pic>
        <p:nvPicPr>
          <p:cNvPr id="10" name="Picture 9">
            <a:extLst>
              <a:ext uri="{FF2B5EF4-FFF2-40B4-BE49-F238E27FC236}">
                <a16:creationId xmlns:a16="http://schemas.microsoft.com/office/drawing/2014/main" id="{4498FE5C-DA83-3118-7C73-07626CD6B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214" y="2330104"/>
            <a:ext cx="1127568" cy="739227"/>
          </a:xfrm>
          <a:prstGeom prst="rect">
            <a:avLst/>
          </a:prstGeom>
        </p:spPr>
      </p:pic>
      <p:pic>
        <p:nvPicPr>
          <p:cNvPr id="14" name="Picture 13">
            <a:extLst>
              <a:ext uri="{FF2B5EF4-FFF2-40B4-BE49-F238E27FC236}">
                <a16:creationId xmlns:a16="http://schemas.microsoft.com/office/drawing/2014/main" id="{53B193DC-A601-59DD-3CCC-0E48BCA1A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932" y="3143273"/>
            <a:ext cx="1111798" cy="739227"/>
          </a:xfrm>
          <a:prstGeom prst="rect">
            <a:avLst/>
          </a:prstGeom>
        </p:spPr>
      </p:pic>
      <p:sp>
        <p:nvSpPr>
          <p:cNvPr id="18" name="Rectangle 2">
            <a:extLst>
              <a:ext uri="{FF2B5EF4-FFF2-40B4-BE49-F238E27FC236}">
                <a16:creationId xmlns:a16="http://schemas.microsoft.com/office/drawing/2014/main" id="{5D1D5C9B-60CF-198B-A771-99241528E7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EA536170-89C9-3612-E882-843AE18C4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122" y="1491448"/>
            <a:ext cx="743418" cy="731442"/>
          </a:xfrm>
          <a:prstGeom prst="rect">
            <a:avLst/>
          </a:prstGeom>
        </p:spPr>
      </p:pic>
      <p:pic>
        <p:nvPicPr>
          <p:cNvPr id="7" name="Picture 6" descr="green pears on white">
            <a:extLst>
              <a:ext uri="{FF2B5EF4-FFF2-40B4-BE49-F238E27FC236}">
                <a16:creationId xmlns:a16="http://schemas.microsoft.com/office/drawing/2014/main" id="{26CFC57E-D2E5-0DB6-AF13-3195274DF9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7415478" y="1417851"/>
            <a:ext cx="607190" cy="8350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215F57D-34D8-115D-49B8-30DB1F872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9472" y="3240419"/>
            <a:ext cx="661837" cy="625068"/>
          </a:xfrm>
          <a:prstGeom prst="rect">
            <a:avLst/>
          </a:prstGeom>
        </p:spPr>
      </p:pic>
      <p:pic>
        <p:nvPicPr>
          <p:cNvPr id="13" name="Picture 12">
            <a:extLst>
              <a:ext uri="{FF2B5EF4-FFF2-40B4-BE49-F238E27FC236}">
                <a16:creationId xmlns:a16="http://schemas.microsoft.com/office/drawing/2014/main" id="{F3AC89EE-7EFE-E4CA-2238-13D075F70A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2931" y="3252761"/>
            <a:ext cx="1051490" cy="600383"/>
          </a:xfrm>
          <a:prstGeom prst="rect">
            <a:avLst/>
          </a:prstGeom>
        </p:spPr>
      </p:pic>
      <p:pic>
        <p:nvPicPr>
          <p:cNvPr id="16" name="Picture 15">
            <a:extLst>
              <a:ext uri="{FF2B5EF4-FFF2-40B4-BE49-F238E27FC236}">
                <a16:creationId xmlns:a16="http://schemas.microsoft.com/office/drawing/2014/main" id="{09062582-92A9-C6D8-06B4-1FEE17BDD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7956" y="2419275"/>
            <a:ext cx="1034050" cy="668634"/>
          </a:xfrm>
          <a:prstGeom prst="rect">
            <a:avLst/>
          </a:prstGeom>
        </p:spPr>
      </p:pic>
      <p:pic>
        <p:nvPicPr>
          <p:cNvPr id="17" name="Picture 16">
            <a:extLst>
              <a:ext uri="{FF2B5EF4-FFF2-40B4-BE49-F238E27FC236}">
                <a16:creationId xmlns:a16="http://schemas.microsoft.com/office/drawing/2014/main" id="{40104BB3-641F-8349-A0E5-B33861AD102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6167214" y="4048086"/>
            <a:ext cx="729352" cy="575179"/>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E530B035-5C0F-E29F-822B-9AB34E416B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3777" y="3788145"/>
            <a:ext cx="415007" cy="830014"/>
          </a:xfrm>
          <a:prstGeom prst="rect">
            <a:avLst/>
          </a:prstGeom>
        </p:spPr>
      </p:pic>
      <p:pic>
        <p:nvPicPr>
          <p:cNvPr id="22" name="Picture 21" descr="92 Mango Cheek Images, Stock Photos, 3D objects, &amp; Vectors | Shutterstock">
            <a:extLst>
              <a:ext uri="{FF2B5EF4-FFF2-40B4-BE49-F238E27FC236}">
                <a16:creationId xmlns:a16="http://schemas.microsoft.com/office/drawing/2014/main" id="{6DBE9D89-49EF-56F2-8D02-76646A0C6BA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786469" y="3980853"/>
            <a:ext cx="815087" cy="637306"/>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53A39B8-43E5-A288-A0F5-A18D3D3123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59472" y="4017997"/>
            <a:ext cx="756128" cy="698785"/>
          </a:xfrm>
          <a:prstGeom prst="rect">
            <a:avLst/>
          </a:prstGeom>
        </p:spPr>
      </p:pic>
      <p:pic>
        <p:nvPicPr>
          <p:cNvPr id="27" name="Picture 26">
            <a:extLst>
              <a:ext uri="{FF2B5EF4-FFF2-40B4-BE49-F238E27FC236}">
                <a16:creationId xmlns:a16="http://schemas.microsoft.com/office/drawing/2014/main" id="{F424C176-1615-3155-CA43-3CAAFDBCF4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67214" y="4926102"/>
            <a:ext cx="1060341" cy="572341"/>
          </a:xfrm>
          <a:prstGeom prst="rect">
            <a:avLst/>
          </a:prstGeom>
        </p:spPr>
      </p:pic>
      <p:pic>
        <p:nvPicPr>
          <p:cNvPr id="29" name="Picture 28">
            <a:extLst>
              <a:ext uri="{FF2B5EF4-FFF2-40B4-BE49-F238E27FC236}">
                <a16:creationId xmlns:a16="http://schemas.microsoft.com/office/drawing/2014/main" id="{16763A53-F54E-F9F8-2CC1-DA8EEECA18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956" y="4848882"/>
            <a:ext cx="772668" cy="691710"/>
          </a:xfrm>
          <a:prstGeom prst="rect">
            <a:avLst/>
          </a:prstGeom>
        </p:spPr>
      </p:pic>
      <p:pic>
        <p:nvPicPr>
          <p:cNvPr id="33" name="Picture 32">
            <a:extLst>
              <a:ext uri="{FF2B5EF4-FFF2-40B4-BE49-F238E27FC236}">
                <a16:creationId xmlns:a16="http://schemas.microsoft.com/office/drawing/2014/main" id="{8580EDE9-ADA2-179C-B40C-0DE823D200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6948" y="2946346"/>
            <a:ext cx="1379609" cy="881812"/>
          </a:xfrm>
          <a:prstGeom prst="rect">
            <a:avLst/>
          </a:prstGeom>
        </p:spPr>
      </p:pic>
      <p:pic>
        <p:nvPicPr>
          <p:cNvPr id="35" name="Picture 34">
            <a:extLst>
              <a:ext uri="{FF2B5EF4-FFF2-40B4-BE49-F238E27FC236}">
                <a16:creationId xmlns:a16="http://schemas.microsoft.com/office/drawing/2014/main" id="{9124C912-A1B0-5A32-F95C-9EA3ED6F89D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2012" y="4144238"/>
            <a:ext cx="1238115" cy="947842"/>
          </a:xfrm>
          <a:prstGeom prst="rect">
            <a:avLst/>
          </a:prstGeom>
        </p:spPr>
      </p:pic>
    </p:spTree>
    <p:extLst>
      <p:ext uri="{BB962C8B-B14F-4D97-AF65-F5344CB8AC3E}">
        <p14:creationId xmlns:p14="http://schemas.microsoft.com/office/powerpoint/2010/main" val="424008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7B6-70F4-7232-DB9F-818C8C20B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C0FA3-BE3D-8D9F-8E97-4798320B5EEA}"/>
              </a:ext>
            </a:extLst>
          </p:cNvPr>
          <p:cNvSpPr>
            <a:spLocks noGrp="1"/>
          </p:cNvSpPr>
          <p:nvPr>
            <p:ph type="title"/>
          </p:nvPr>
        </p:nvSpPr>
        <p:spPr>
          <a:xfrm>
            <a:off x="838200" y="248915"/>
            <a:ext cx="10515600" cy="1325563"/>
          </a:xfrm>
        </p:spPr>
        <p:txBody>
          <a:bodyPr/>
          <a:lstStyle/>
          <a:p>
            <a:pPr algn="ctr"/>
            <a:r>
              <a:rPr lang="en-AU" dirty="0"/>
              <a:t>Why grain foods, vegetables and fruit are important</a:t>
            </a:r>
          </a:p>
        </p:txBody>
      </p:sp>
      <p:sp>
        <p:nvSpPr>
          <p:cNvPr id="4" name="Rectangle: Rounded Corners 3">
            <a:extLst>
              <a:ext uri="{FF2B5EF4-FFF2-40B4-BE49-F238E27FC236}">
                <a16:creationId xmlns:a16="http://schemas.microsoft.com/office/drawing/2014/main" id="{2247F7BC-66AB-1552-1B47-B8671B411B07}"/>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F649BFC-D647-E1AA-18F3-B13C66681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C8AA727B-83B5-7CE2-D636-60A92B749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AAD7657C-7259-7FFD-77D4-DE6B143940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EA3B8574-CB46-482A-5CF9-CD7184D8CF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E6D7518C-CD47-AABE-7FDE-19BF7DC9B091}"/>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422535C2-F365-7834-042A-5492D7F2C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6BC3B5CC-A555-609E-B617-96BB63104906}"/>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FEEAA7BE-9664-AF14-F6B6-74E473133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424347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806D-45EA-6CBE-1563-99FBC595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C2BB-6050-1E03-B824-4BDE328A97DC}"/>
              </a:ext>
            </a:extLst>
          </p:cNvPr>
          <p:cNvSpPr>
            <a:spLocks noGrp="1"/>
          </p:cNvSpPr>
          <p:nvPr>
            <p:ph type="title"/>
          </p:nvPr>
        </p:nvSpPr>
        <p:spPr/>
        <p:txBody>
          <a:bodyPr/>
          <a:lstStyle/>
          <a:p>
            <a:pPr algn="ctr"/>
            <a:r>
              <a:rPr lang="en-AU" dirty="0"/>
              <a:t>Dairy and alternatives</a:t>
            </a:r>
          </a:p>
        </p:txBody>
      </p:sp>
      <p:sp>
        <p:nvSpPr>
          <p:cNvPr id="65" name="Rectangle: Rounded Corners 64">
            <a:extLst>
              <a:ext uri="{FF2B5EF4-FFF2-40B4-BE49-F238E27FC236}">
                <a16:creationId xmlns:a16="http://schemas.microsoft.com/office/drawing/2014/main" id="{F4B4E04A-3879-A762-C877-BD5B1ED1FEDA}"/>
              </a:ext>
            </a:extLst>
          </p:cNvPr>
          <p:cNvSpPr/>
          <p:nvPr/>
        </p:nvSpPr>
        <p:spPr>
          <a:xfrm>
            <a:off x="2893325" y="1542195"/>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Milk (fresh and long life)</a:t>
            </a:r>
          </a:p>
        </p:txBody>
      </p:sp>
      <p:sp>
        <p:nvSpPr>
          <p:cNvPr id="66" name="Rectangle: Rounded Corners 65">
            <a:extLst>
              <a:ext uri="{FF2B5EF4-FFF2-40B4-BE49-F238E27FC236}">
                <a16:creationId xmlns:a16="http://schemas.microsoft.com/office/drawing/2014/main" id="{4866BD5E-D250-2D58-AEA3-AF6D839A68BC}"/>
              </a:ext>
            </a:extLst>
          </p:cNvPr>
          <p:cNvSpPr/>
          <p:nvPr/>
        </p:nvSpPr>
        <p:spPr>
          <a:xfrm>
            <a:off x="2893323" y="3005959"/>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Yoghurt</a:t>
            </a:r>
          </a:p>
        </p:txBody>
      </p:sp>
      <p:sp>
        <p:nvSpPr>
          <p:cNvPr id="67" name="Rectangle: Rounded Corners 66">
            <a:extLst>
              <a:ext uri="{FF2B5EF4-FFF2-40B4-BE49-F238E27FC236}">
                <a16:creationId xmlns:a16="http://schemas.microsoft.com/office/drawing/2014/main" id="{5F341BAE-EC45-E83E-1A54-8DDF8FD4A003}"/>
              </a:ext>
            </a:extLst>
          </p:cNvPr>
          <p:cNvSpPr/>
          <p:nvPr/>
        </p:nvSpPr>
        <p:spPr>
          <a:xfrm>
            <a:off x="2893323" y="4469724"/>
            <a:ext cx="4053387"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Cheese</a:t>
            </a:r>
          </a:p>
        </p:txBody>
      </p:sp>
      <p:sp>
        <p:nvSpPr>
          <p:cNvPr id="81" name="Rectangle: Rounded Corners 80">
            <a:extLst>
              <a:ext uri="{FF2B5EF4-FFF2-40B4-BE49-F238E27FC236}">
                <a16:creationId xmlns:a16="http://schemas.microsoft.com/office/drawing/2014/main" id="{06FC08CC-579E-8975-1163-D38760F10B36}"/>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Reduced fat varieties are the best choice for most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879B875-57BF-10B7-3441-AF28982200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1" name="Picture 20">
            <a:extLst>
              <a:ext uri="{FF2B5EF4-FFF2-40B4-BE49-F238E27FC236}">
                <a16:creationId xmlns:a16="http://schemas.microsoft.com/office/drawing/2014/main" id="{580A4146-53CB-A1E4-82FB-FA2428E22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3" y="283214"/>
            <a:ext cx="1972059" cy="2497942"/>
          </a:xfrm>
          <a:prstGeom prst="rect">
            <a:avLst/>
          </a:prstGeom>
        </p:spPr>
      </p:pic>
      <p:pic>
        <p:nvPicPr>
          <p:cNvPr id="5" name="Picture 4">
            <a:extLst>
              <a:ext uri="{FF2B5EF4-FFF2-40B4-BE49-F238E27FC236}">
                <a16:creationId xmlns:a16="http://schemas.microsoft.com/office/drawing/2014/main" id="{80F0516A-8C32-CDD9-04A9-7F58A9320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645" y="1102474"/>
            <a:ext cx="1125364" cy="1515747"/>
          </a:xfrm>
          <a:prstGeom prst="rect">
            <a:avLst/>
          </a:prstGeom>
        </p:spPr>
      </p:pic>
      <p:pic>
        <p:nvPicPr>
          <p:cNvPr id="9" name="Picture 8">
            <a:extLst>
              <a:ext uri="{FF2B5EF4-FFF2-40B4-BE49-F238E27FC236}">
                <a16:creationId xmlns:a16="http://schemas.microsoft.com/office/drawing/2014/main" id="{CF64AC24-8D07-19B7-4AD1-53F911BF3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152" y="2781156"/>
            <a:ext cx="1072265" cy="1406844"/>
          </a:xfrm>
          <a:prstGeom prst="rect">
            <a:avLst/>
          </a:prstGeom>
        </p:spPr>
      </p:pic>
      <p:pic>
        <p:nvPicPr>
          <p:cNvPr id="14" name="Picture 13">
            <a:extLst>
              <a:ext uri="{FF2B5EF4-FFF2-40B4-BE49-F238E27FC236}">
                <a16:creationId xmlns:a16="http://schemas.microsoft.com/office/drawing/2014/main" id="{8DB0A289-F9D4-B0F1-9802-D6FA44197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406" y="3679670"/>
            <a:ext cx="1762313" cy="1783805"/>
          </a:xfrm>
          <a:prstGeom prst="rect">
            <a:avLst/>
          </a:prstGeom>
        </p:spPr>
      </p:pic>
    </p:spTree>
    <p:extLst>
      <p:ext uri="{BB962C8B-B14F-4D97-AF65-F5344CB8AC3E}">
        <p14:creationId xmlns:p14="http://schemas.microsoft.com/office/powerpoint/2010/main" val="39391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F25C-F307-F73E-EC30-6DC44E6AD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E2378-5218-A9B5-EAC6-901BCB008C48}"/>
              </a:ext>
            </a:extLst>
          </p:cNvPr>
          <p:cNvSpPr>
            <a:spLocks noGrp="1"/>
          </p:cNvSpPr>
          <p:nvPr>
            <p:ph type="title"/>
          </p:nvPr>
        </p:nvSpPr>
        <p:spPr>
          <a:xfrm>
            <a:off x="838200" y="248915"/>
            <a:ext cx="10515600" cy="1325563"/>
          </a:xfrm>
        </p:spPr>
        <p:txBody>
          <a:bodyPr/>
          <a:lstStyle/>
          <a:p>
            <a:pPr algn="ctr"/>
            <a:r>
              <a:rPr lang="en-AU" dirty="0"/>
              <a:t>Why dairy and alternative foods are important</a:t>
            </a:r>
          </a:p>
        </p:txBody>
      </p:sp>
      <p:sp>
        <p:nvSpPr>
          <p:cNvPr id="4" name="Rectangle: Rounded Corners 3">
            <a:extLst>
              <a:ext uri="{FF2B5EF4-FFF2-40B4-BE49-F238E27FC236}">
                <a16:creationId xmlns:a16="http://schemas.microsoft.com/office/drawing/2014/main" id="{835AE1B1-4A6D-1FA5-EFB7-3EA7D7EB1492}"/>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475BF0-AC8C-09E6-F7BB-8865821C8C87}"/>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BE7D1B0-F6A4-94A3-DA01-F6183D508FAF}"/>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B4BE8F7E-EC98-73F3-87EA-4E042843A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EA117A1D-53EB-4D70-B7EE-9CE90CECC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51C385A0-8645-1B2B-8F3D-34C3F8D9A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FD243185-D54A-6D0D-4FA3-3240B728F2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289492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8B8B-BBF6-DF39-B7E6-3D22AE77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E3D72-6508-16E1-E611-9D21D9901219}"/>
              </a:ext>
            </a:extLst>
          </p:cNvPr>
          <p:cNvSpPr>
            <a:spLocks noGrp="1"/>
          </p:cNvSpPr>
          <p:nvPr>
            <p:ph type="title"/>
          </p:nvPr>
        </p:nvSpPr>
        <p:spPr/>
        <p:txBody>
          <a:bodyPr/>
          <a:lstStyle/>
          <a:p>
            <a:pPr algn="ctr"/>
            <a:r>
              <a:rPr lang="en-AU" dirty="0"/>
              <a:t>Meat and alternatives</a:t>
            </a:r>
          </a:p>
        </p:txBody>
      </p:sp>
      <p:sp>
        <p:nvSpPr>
          <p:cNvPr id="65" name="Rectangle: Rounded Corners 64">
            <a:extLst>
              <a:ext uri="{FF2B5EF4-FFF2-40B4-BE49-F238E27FC236}">
                <a16:creationId xmlns:a16="http://schemas.microsoft.com/office/drawing/2014/main" id="{E0C2D6CD-A93B-208E-A226-B19D86E621AC}"/>
              </a:ext>
            </a:extLst>
          </p:cNvPr>
          <p:cNvSpPr/>
          <p:nvPr/>
        </p:nvSpPr>
        <p:spPr>
          <a:xfrm>
            <a:off x="2893315" y="1196975"/>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Pink and red meat</a:t>
            </a:r>
          </a:p>
        </p:txBody>
      </p:sp>
      <p:sp>
        <p:nvSpPr>
          <p:cNvPr id="66" name="Rectangle: Rounded Corners 65">
            <a:extLst>
              <a:ext uri="{FF2B5EF4-FFF2-40B4-BE49-F238E27FC236}">
                <a16:creationId xmlns:a16="http://schemas.microsoft.com/office/drawing/2014/main" id="{0D8933E2-258B-3194-63AA-7E54C320F66C}"/>
              </a:ext>
            </a:extLst>
          </p:cNvPr>
          <p:cNvSpPr/>
          <p:nvPr/>
        </p:nvSpPr>
        <p:spPr>
          <a:xfrm>
            <a:off x="2893315" y="1929936"/>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Poultry</a:t>
            </a:r>
          </a:p>
        </p:txBody>
      </p:sp>
      <p:sp>
        <p:nvSpPr>
          <p:cNvPr id="67" name="Rectangle: Rounded Corners 66">
            <a:extLst>
              <a:ext uri="{FF2B5EF4-FFF2-40B4-BE49-F238E27FC236}">
                <a16:creationId xmlns:a16="http://schemas.microsoft.com/office/drawing/2014/main" id="{482596B1-6001-4DE1-AA38-A424ED6C4A44}"/>
              </a:ext>
            </a:extLst>
          </p:cNvPr>
          <p:cNvSpPr/>
          <p:nvPr/>
        </p:nvSpPr>
        <p:spPr>
          <a:xfrm>
            <a:off x="2893314" y="2666006"/>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Fish and seafood</a:t>
            </a:r>
          </a:p>
        </p:txBody>
      </p:sp>
      <p:sp>
        <p:nvSpPr>
          <p:cNvPr id="69" name="Rectangle: Rounded Corners 68">
            <a:extLst>
              <a:ext uri="{FF2B5EF4-FFF2-40B4-BE49-F238E27FC236}">
                <a16:creationId xmlns:a16="http://schemas.microsoft.com/office/drawing/2014/main" id="{0FF6306E-6A83-CAB8-8B4F-C011050F35BC}"/>
              </a:ext>
            </a:extLst>
          </p:cNvPr>
          <p:cNvSpPr/>
          <p:nvPr/>
        </p:nvSpPr>
        <p:spPr>
          <a:xfrm>
            <a:off x="2893314" y="3403060"/>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Eggs</a:t>
            </a:r>
          </a:p>
        </p:txBody>
      </p:sp>
      <p:sp>
        <p:nvSpPr>
          <p:cNvPr id="81" name="Rectangle: Rounded Corners 80">
            <a:extLst>
              <a:ext uri="{FF2B5EF4-FFF2-40B4-BE49-F238E27FC236}">
                <a16:creationId xmlns:a16="http://schemas.microsoft.com/office/drawing/2014/main" id="{D9C9805D-E6B7-5D3E-A21C-D9EAB871E2FB}"/>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meat without visible fat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8207FFD5-D3C4-84E8-13D2-2F7396052F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a:extLst>
              <a:ext uri="{FF2B5EF4-FFF2-40B4-BE49-F238E27FC236}">
                <a16:creationId xmlns:a16="http://schemas.microsoft.com/office/drawing/2014/main" id="{6394BE42-8ADA-8540-DFCF-34B818FDF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9" y="287234"/>
            <a:ext cx="2475241" cy="2524256"/>
          </a:xfrm>
          <a:prstGeom prst="rect">
            <a:avLst/>
          </a:prstGeom>
        </p:spPr>
      </p:pic>
      <p:sp>
        <p:nvSpPr>
          <p:cNvPr id="5" name="Rectangle: Rounded Corners 4">
            <a:extLst>
              <a:ext uri="{FF2B5EF4-FFF2-40B4-BE49-F238E27FC236}">
                <a16:creationId xmlns:a16="http://schemas.microsoft.com/office/drawing/2014/main" id="{CBF28BB2-D87D-A69D-4A34-572A73B8632A}"/>
              </a:ext>
            </a:extLst>
          </p:cNvPr>
          <p:cNvSpPr/>
          <p:nvPr/>
        </p:nvSpPr>
        <p:spPr>
          <a:xfrm>
            <a:off x="2893314" y="4132253"/>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Nuts and seeds</a:t>
            </a:r>
          </a:p>
        </p:txBody>
      </p:sp>
      <p:sp>
        <p:nvSpPr>
          <p:cNvPr id="6" name="Rectangle: Rounded Corners 5">
            <a:extLst>
              <a:ext uri="{FF2B5EF4-FFF2-40B4-BE49-F238E27FC236}">
                <a16:creationId xmlns:a16="http://schemas.microsoft.com/office/drawing/2014/main" id="{16495C0D-2110-DD9F-7642-661C7D0BA3A4}"/>
              </a:ext>
            </a:extLst>
          </p:cNvPr>
          <p:cNvSpPr/>
          <p:nvPr/>
        </p:nvSpPr>
        <p:spPr>
          <a:xfrm>
            <a:off x="2893316" y="4861447"/>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pic>
        <p:nvPicPr>
          <p:cNvPr id="9" name="Picture 8">
            <a:extLst>
              <a:ext uri="{FF2B5EF4-FFF2-40B4-BE49-F238E27FC236}">
                <a16:creationId xmlns:a16="http://schemas.microsoft.com/office/drawing/2014/main" id="{50850E48-88A6-406D-22E6-C801FA3EB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20" y="2440515"/>
            <a:ext cx="1111958" cy="823432"/>
          </a:xfrm>
          <a:prstGeom prst="rect">
            <a:avLst/>
          </a:prstGeom>
        </p:spPr>
      </p:pic>
      <p:pic>
        <p:nvPicPr>
          <p:cNvPr id="12" name="Picture 11">
            <a:extLst>
              <a:ext uri="{FF2B5EF4-FFF2-40B4-BE49-F238E27FC236}">
                <a16:creationId xmlns:a16="http://schemas.microsoft.com/office/drawing/2014/main" id="{BD9C98D5-7FD6-FBDE-4655-2BDB842A2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076" y="1172473"/>
            <a:ext cx="854037" cy="581547"/>
          </a:xfrm>
          <a:prstGeom prst="rect">
            <a:avLst/>
          </a:prstGeom>
        </p:spPr>
      </p:pic>
      <p:pic>
        <p:nvPicPr>
          <p:cNvPr id="15" name="Picture 14">
            <a:extLst>
              <a:ext uri="{FF2B5EF4-FFF2-40B4-BE49-F238E27FC236}">
                <a16:creationId xmlns:a16="http://schemas.microsoft.com/office/drawing/2014/main" id="{B22B9432-C5A3-123F-AE59-8C60E44DAC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40" y="879301"/>
            <a:ext cx="907954" cy="944336"/>
          </a:xfrm>
          <a:prstGeom prst="rect">
            <a:avLst/>
          </a:prstGeom>
        </p:spPr>
      </p:pic>
      <p:pic>
        <p:nvPicPr>
          <p:cNvPr id="19" name="Picture 18">
            <a:extLst>
              <a:ext uri="{FF2B5EF4-FFF2-40B4-BE49-F238E27FC236}">
                <a16:creationId xmlns:a16="http://schemas.microsoft.com/office/drawing/2014/main" id="{79B352EB-6102-90C5-0F2E-F4ECEF08A8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1250" y="1071769"/>
            <a:ext cx="1004612" cy="723795"/>
          </a:xfrm>
          <a:prstGeom prst="rect">
            <a:avLst/>
          </a:prstGeom>
        </p:spPr>
      </p:pic>
      <p:pic>
        <p:nvPicPr>
          <p:cNvPr id="22" name="Picture 21">
            <a:extLst>
              <a:ext uri="{FF2B5EF4-FFF2-40B4-BE49-F238E27FC236}">
                <a16:creationId xmlns:a16="http://schemas.microsoft.com/office/drawing/2014/main" id="{1222BB8F-DCAE-F0FE-0957-016E63646D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85058" y="2052063"/>
            <a:ext cx="1209842" cy="1239402"/>
          </a:xfrm>
          <a:prstGeom prst="rect">
            <a:avLst/>
          </a:prstGeom>
        </p:spPr>
      </p:pic>
      <p:pic>
        <p:nvPicPr>
          <p:cNvPr id="25" name="Picture 24">
            <a:extLst>
              <a:ext uri="{FF2B5EF4-FFF2-40B4-BE49-F238E27FC236}">
                <a16:creationId xmlns:a16="http://schemas.microsoft.com/office/drawing/2014/main" id="{E2B8ECF5-70D1-FA31-9AD1-C3F9978C4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2410" y="2007035"/>
            <a:ext cx="993254" cy="771266"/>
          </a:xfrm>
          <a:prstGeom prst="rect">
            <a:avLst/>
          </a:prstGeom>
        </p:spPr>
      </p:pic>
      <p:pic>
        <p:nvPicPr>
          <p:cNvPr id="32" name="Picture 31">
            <a:extLst>
              <a:ext uri="{FF2B5EF4-FFF2-40B4-BE49-F238E27FC236}">
                <a16:creationId xmlns:a16="http://schemas.microsoft.com/office/drawing/2014/main" id="{0D4A1076-67AA-BC62-AC48-1C3FB3B47A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9389" y="3200932"/>
            <a:ext cx="1046275" cy="602840"/>
          </a:xfrm>
          <a:prstGeom prst="rect">
            <a:avLst/>
          </a:prstGeom>
        </p:spPr>
      </p:pic>
      <p:pic>
        <p:nvPicPr>
          <p:cNvPr id="35" name="Picture 34">
            <a:extLst>
              <a:ext uri="{FF2B5EF4-FFF2-40B4-BE49-F238E27FC236}">
                <a16:creationId xmlns:a16="http://schemas.microsoft.com/office/drawing/2014/main" id="{5EF3DB0C-D7EE-87E9-55F4-0B626D47D5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6520" y="3753701"/>
            <a:ext cx="1478205" cy="696666"/>
          </a:xfrm>
          <a:prstGeom prst="rect">
            <a:avLst/>
          </a:prstGeom>
        </p:spPr>
      </p:pic>
      <p:pic>
        <p:nvPicPr>
          <p:cNvPr id="36" name="Picture 35">
            <a:extLst>
              <a:ext uri="{FF2B5EF4-FFF2-40B4-BE49-F238E27FC236}">
                <a16:creationId xmlns:a16="http://schemas.microsoft.com/office/drawing/2014/main" id="{B4C960B4-239C-2687-1BEF-3CF6EB89B5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19299" y="4355921"/>
            <a:ext cx="761794" cy="1109886"/>
          </a:xfrm>
          <a:prstGeom prst="rect">
            <a:avLst/>
          </a:prstGeom>
        </p:spPr>
      </p:pic>
      <p:pic>
        <p:nvPicPr>
          <p:cNvPr id="38" name="Picture 37">
            <a:extLst>
              <a:ext uri="{FF2B5EF4-FFF2-40B4-BE49-F238E27FC236}">
                <a16:creationId xmlns:a16="http://schemas.microsoft.com/office/drawing/2014/main" id="{A6B6965B-5FF0-3796-A48E-31FFECA985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56954" y="4821581"/>
            <a:ext cx="1628104" cy="749060"/>
          </a:xfrm>
          <a:prstGeom prst="rect">
            <a:avLst/>
          </a:prstGeom>
        </p:spPr>
      </p:pic>
      <p:pic>
        <p:nvPicPr>
          <p:cNvPr id="40" name="Picture 39">
            <a:extLst>
              <a:ext uri="{FF2B5EF4-FFF2-40B4-BE49-F238E27FC236}">
                <a16:creationId xmlns:a16="http://schemas.microsoft.com/office/drawing/2014/main" id="{64101500-2537-C64B-FB2B-1BFDD12B55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12707" y="3792954"/>
            <a:ext cx="1286851" cy="657413"/>
          </a:xfrm>
          <a:prstGeom prst="rect">
            <a:avLst/>
          </a:prstGeom>
        </p:spPr>
      </p:pic>
    </p:spTree>
    <p:extLst>
      <p:ext uri="{BB962C8B-B14F-4D97-AF65-F5344CB8AC3E}">
        <p14:creationId xmlns:p14="http://schemas.microsoft.com/office/powerpoint/2010/main" val="181929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8D7-3973-DF21-E4EA-440B289071C5}"/>
              </a:ext>
            </a:extLst>
          </p:cNvPr>
          <p:cNvSpPr>
            <a:spLocks noGrp="1"/>
          </p:cNvSpPr>
          <p:nvPr>
            <p:ph type="title"/>
          </p:nvPr>
        </p:nvSpPr>
        <p:spPr>
          <a:xfrm>
            <a:off x="838200" y="248915"/>
            <a:ext cx="10515600" cy="1325563"/>
          </a:xfrm>
        </p:spPr>
        <p:txBody>
          <a:bodyPr/>
          <a:lstStyle/>
          <a:p>
            <a:pPr algn="ctr"/>
            <a:r>
              <a:rPr lang="en-AU" dirty="0"/>
              <a:t>Why meat and alternative foods are important</a:t>
            </a:r>
          </a:p>
        </p:txBody>
      </p:sp>
      <p:sp>
        <p:nvSpPr>
          <p:cNvPr id="4" name="Rectangle: Rounded Corners 3">
            <a:extLst>
              <a:ext uri="{FF2B5EF4-FFF2-40B4-BE49-F238E27FC236}">
                <a16:creationId xmlns:a16="http://schemas.microsoft.com/office/drawing/2014/main" id="{2A663988-A809-F5A7-F069-F58E222A2CE9}"/>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6DD8D76-ED37-6527-96ED-9D170D0822C4}"/>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E4C2F6-3BB1-6F70-51CD-2F547C6A5DF8}"/>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FE731FF-E9E2-9F11-7260-90474BB273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5008E846-7083-7779-5D56-CAF4C8E4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C35D783B-E7C6-0DA9-2584-8AA36B1B1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76041819"/>
      </p:ext>
    </p:extLst>
  </p:cSld>
  <p:clrMapOvr>
    <a:masterClrMapping/>
  </p:clrMapOvr>
</p:sld>
</file>

<file path=ppt/theme/theme1.xml><?xml version="1.0" encoding="utf-8"?>
<a:theme xmlns:a="http://schemas.openxmlformats.org/drawingml/2006/main" name="FN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FNRP slide template</Template>
  <TotalTime>1080</TotalTime>
  <Words>2259</Words>
  <Application>Microsoft Office PowerPoint</Application>
  <PresentationFormat>Widescreen</PresentationFormat>
  <Paragraphs>184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FNRP</vt:lpstr>
      <vt:lpstr>The Australian Guide to Healthy Eating</vt:lpstr>
      <vt:lpstr>Grain foods</vt:lpstr>
      <vt:lpstr>Vegetables</vt:lpstr>
      <vt:lpstr>Fruit</vt:lpstr>
      <vt:lpstr>Why grain foods, vegetables and fruit are important</vt:lpstr>
      <vt:lpstr>Dairy and alternatives</vt:lpstr>
      <vt:lpstr>Why dairy and alternative foods are important</vt:lpstr>
      <vt:lpstr>Meat and alternatives</vt:lpstr>
      <vt:lpstr>Why meat and alternative foods are important</vt:lpstr>
      <vt:lpstr>‘Sometimes’ foods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1</cp:revision>
  <dcterms:created xsi:type="dcterms:W3CDTF">2025-08-12T00:58:14Z</dcterms:created>
  <dcterms:modified xsi:type="dcterms:W3CDTF">2025-11-07T10:14:40Z</dcterms:modified>
</cp:coreProperties>
</file>