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sldIdLst>
    <p:sldId id="257" r:id="rId2"/>
    <p:sldId id="258" r:id="rId3"/>
    <p:sldId id="259" r:id="rId4"/>
    <p:sldId id="262"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89" r:id="rId20"/>
    <p:sldId id="490" r:id="rId21"/>
    <p:sldId id="491" r:id="rId22"/>
    <p:sldId id="492" r:id="rId23"/>
    <p:sldId id="493" r:id="rId24"/>
    <p:sldId id="494" r:id="rId25"/>
    <p:sldId id="495" r:id="rId26"/>
    <p:sldId id="496" r:id="rId27"/>
    <p:sldId id="497" r:id="rId28"/>
    <p:sldId id="498" r:id="rId29"/>
    <p:sldId id="499" r:id="rId30"/>
    <p:sldId id="500" r:id="rId31"/>
    <p:sldId id="501" r:id="rId32"/>
    <p:sldId id="502" r:id="rId33"/>
    <p:sldId id="503" r:id="rId34"/>
    <p:sldId id="504" r:id="rId35"/>
    <p:sldId id="505" r:id="rId36"/>
    <p:sldId id="506" r:id="rId37"/>
    <p:sldId id="264" r:id="rId38"/>
    <p:sldId id="439" r:id="rId39"/>
    <p:sldId id="437" r:id="rId40"/>
    <p:sldId id="438" r:id="rId41"/>
    <p:sldId id="266" r:id="rId42"/>
    <p:sldId id="267" r:id="rId43"/>
    <p:sldId id="268" r:id="rId44"/>
    <p:sldId id="269" r:id="rId45"/>
    <p:sldId id="270" r:id="rId46"/>
    <p:sldId id="271" r:id="rId47"/>
    <p:sldId id="287" r:id="rId48"/>
    <p:sldId id="345" r:id="rId49"/>
    <p:sldId id="309" r:id="rId50"/>
    <p:sldId id="307" r:id="rId51"/>
    <p:sldId id="308" r:id="rId52"/>
    <p:sldId id="311" r:id="rId53"/>
    <p:sldId id="310" r:id="rId54"/>
    <p:sldId id="507" r:id="rId55"/>
    <p:sldId id="508" r:id="rId56"/>
    <p:sldId id="509" r:id="rId57"/>
    <p:sldId id="510" r:id="rId58"/>
    <p:sldId id="279" r:id="rId59"/>
    <p:sldId id="280" r:id="rId60"/>
    <p:sldId id="339" r:id="rId61"/>
    <p:sldId id="340" r:id="rId62"/>
    <p:sldId id="341" r:id="rId63"/>
    <p:sldId id="342" r:id="rId64"/>
    <p:sldId id="511" r:id="rId65"/>
    <p:sldId id="512" r:id="rId66"/>
    <p:sldId id="513" r:id="rId67"/>
    <p:sldId id="514" r:id="rId68"/>
    <p:sldId id="515" r:id="rId69"/>
    <p:sldId id="516" r:id="rId70"/>
    <p:sldId id="517" r:id="rId71"/>
    <p:sldId id="518" r:id="rId72"/>
    <p:sldId id="519" r:id="rId73"/>
    <p:sldId id="520" r:id="rId74"/>
    <p:sldId id="521" r:id="rId75"/>
    <p:sldId id="522" r:id="rId76"/>
    <p:sldId id="523" r:id="rId77"/>
    <p:sldId id="524" r:id="rId78"/>
    <p:sldId id="525" r:id="rId79"/>
    <p:sldId id="526" r:id="rId80"/>
    <p:sldId id="527" r:id="rId81"/>
    <p:sldId id="528" r:id="rId82"/>
    <p:sldId id="529" r:id="rId83"/>
    <p:sldId id="530" r:id="rId84"/>
    <p:sldId id="531" r:id="rId85"/>
    <p:sldId id="532" r:id="rId86"/>
    <p:sldId id="533" r:id="rId87"/>
    <p:sldId id="534" r:id="rId88"/>
    <p:sldId id="535" r:id="rId89"/>
    <p:sldId id="536" r:id="rId90"/>
    <p:sldId id="537" r:id="rId91"/>
    <p:sldId id="538" r:id="rId92"/>
    <p:sldId id="539" r:id="rId93"/>
    <p:sldId id="540" r:id="rId94"/>
    <p:sldId id="541" r:id="rId95"/>
    <p:sldId id="542" r:id="rId96"/>
    <p:sldId id="543" r:id="rId97"/>
    <p:sldId id="544" r:id="rId98"/>
    <p:sldId id="545" r:id="rId99"/>
    <p:sldId id="546" r:id="rId100"/>
    <p:sldId id="547" r:id="rId101"/>
    <p:sldId id="548" r:id="rId102"/>
    <p:sldId id="549" r:id="rId103"/>
    <p:sldId id="550" r:id="rId104"/>
    <p:sldId id="551" r:id="rId105"/>
    <p:sldId id="552"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32FB7-D3DF-4AC2-904D-B340B0DBD493}" v="1" dt="2025-11-11T00:09:48.362"/>
    <p1510:client id="{F140B673-1ECD-40B4-8DB2-D38A1CAB1A86}" v="15" dt="2025-11-10T23:27:43.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329" autoAdjust="0"/>
  </p:normalViewPr>
  <p:slideViewPr>
    <p:cSldViewPr snapToGrid="0">
      <p:cViewPr varScale="1">
        <p:scale>
          <a:sx n="75" d="100"/>
          <a:sy n="75" d="100"/>
        </p:scale>
        <p:origin x="187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undo redo custSel addSld delSld modSld sldOrd">
      <pc:chgData name="Peta Craig" userId="b403983d7592b689" providerId="LiveId" clId="{B3B75DA0-8123-49D9-A973-119B14C712D1}" dt="2025-11-10T23:28:37.715" v="3605" actId="1076"/>
      <pc:docMkLst>
        <pc:docMk/>
      </pc:docMkLst>
      <pc:sldChg chg="modNotesTx">
        <pc:chgData name="Peta Craig" userId="b403983d7592b689" providerId="LiveId" clId="{B3B75DA0-8123-49D9-A973-119B14C712D1}" dt="2025-11-10T23:26:33.525" v="3587" actId="20577"/>
        <pc:sldMkLst>
          <pc:docMk/>
          <pc:sldMk cId="4240081789" sldId="266"/>
        </pc:sldMkLst>
      </pc:sldChg>
      <pc:sldChg chg="modNotesTx">
        <pc:chgData name="Peta Craig" userId="b403983d7592b689" providerId="LiveId" clId="{B3B75DA0-8123-49D9-A973-119B14C712D1}" dt="2025-11-10T23:26:40.895" v="3588" actId="20577"/>
        <pc:sldMkLst>
          <pc:docMk/>
          <pc:sldMk cId="3939197884" sldId="268"/>
        </pc:sldMkLst>
      </pc:sldChg>
      <pc:sldChg chg="modNotesTx">
        <pc:chgData name="Peta Craig" userId="b403983d7592b689" providerId="LiveId" clId="{B3B75DA0-8123-49D9-A973-119B14C712D1}" dt="2025-11-10T23:26:49.087" v="3589" actId="20577"/>
        <pc:sldMkLst>
          <pc:docMk/>
          <pc:sldMk cId="1819295951" sldId="270"/>
        </pc:sldMkLst>
      </pc:sldChg>
      <pc:sldChg chg="modNotesTx">
        <pc:chgData name="Peta Craig" userId="b403983d7592b689" providerId="LiveId" clId="{B3B75DA0-8123-49D9-A973-119B14C712D1}" dt="2025-11-10T23:26:56.184" v="3590" actId="20577"/>
        <pc:sldMkLst>
          <pc:docMk/>
          <pc:sldMk cId="1709906571" sldId="287"/>
        </pc:sldMkLst>
      </pc:sldChg>
      <pc:sldChg chg="modNotesTx">
        <pc:chgData name="Peta Craig" userId="b403983d7592b689" providerId="LiveId" clId="{B3B75DA0-8123-49D9-A973-119B14C712D1}" dt="2025-11-10T23:27:19.415" v="3594" actId="20577"/>
        <pc:sldMkLst>
          <pc:docMk/>
          <pc:sldMk cId="2713051954" sldId="307"/>
        </pc:sldMkLst>
      </pc:sldChg>
      <pc:sldChg chg="modNotesTx">
        <pc:chgData name="Peta Craig" userId="b403983d7592b689" providerId="LiveId" clId="{B3B75DA0-8123-49D9-A973-119B14C712D1}" dt="2025-11-10T23:27:25.342" v="3596" actId="20577"/>
        <pc:sldMkLst>
          <pc:docMk/>
          <pc:sldMk cId="354432096" sldId="308"/>
        </pc:sldMkLst>
      </pc:sldChg>
      <pc:sldChg chg="modNotesTx">
        <pc:chgData name="Peta Craig" userId="b403983d7592b689" providerId="LiveId" clId="{B3B75DA0-8123-49D9-A973-119B14C712D1}" dt="2025-11-10T23:27:08.038" v="3592" actId="255"/>
        <pc:sldMkLst>
          <pc:docMk/>
          <pc:sldMk cId="3770829795" sldId="309"/>
        </pc:sldMkLst>
      </pc:sldChg>
      <pc:sldChg chg="modNotesTx">
        <pc:chgData name="Peta Craig" userId="b403983d7592b689" providerId="LiveId" clId="{B3B75DA0-8123-49D9-A973-119B14C712D1}" dt="2025-11-10T23:27:37.564" v="3600" actId="20577"/>
        <pc:sldMkLst>
          <pc:docMk/>
          <pc:sldMk cId="3599987350" sldId="310"/>
        </pc:sldMkLst>
      </pc:sldChg>
      <pc:sldChg chg="modNotesTx">
        <pc:chgData name="Peta Craig" userId="b403983d7592b689" providerId="LiveId" clId="{B3B75DA0-8123-49D9-A973-119B14C712D1}" dt="2025-11-10T23:27:32.316" v="3598" actId="20577"/>
        <pc:sldMkLst>
          <pc:docMk/>
          <pc:sldMk cId="505504887" sldId="311"/>
        </pc:sldMkLst>
      </pc:sldChg>
      <pc:sldChg chg="modNotesTx">
        <pc:chgData name="Peta Craig" userId="b403983d7592b689" providerId="LiveId" clId="{B3B75DA0-8123-49D9-A973-119B14C712D1}" dt="2025-11-10T23:26:17.407" v="3585" actId="20577"/>
        <pc:sldMkLst>
          <pc:docMk/>
          <pc:sldMk cId="2993294294" sldId="437"/>
        </pc:sldMkLst>
      </pc:sldChg>
      <pc:sldChg chg="modNotesTx">
        <pc:chgData name="Peta Craig" userId="b403983d7592b689" providerId="LiveId" clId="{B3B75DA0-8123-49D9-A973-119B14C712D1}" dt="2025-11-10T23:26:26.247" v="3586" actId="20577"/>
        <pc:sldMkLst>
          <pc:docMk/>
          <pc:sldMk cId="1466090479" sldId="438"/>
        </pc:sldMkLst>
      </pc:sldChg>
      <pc:sldChg chg="addSp delSp modSp new mod modNotesTx">
        <pc:chgData name="Peta Craig" userId="b403983d7592b689" providerId="LiveId" clId="{B3B75DA0-8123-49D9-A973-119B14C712D1}" dt="2025-11-10T23:25:15.257" v="3574" actId="20577"/>
        <pc:sldMkLst>
          <pc:docMk/>
          <pc:sldMk cId="3470283962" sldId="445"/>
        </pc:sldMkLst>
      </pc:sldChg>
      <pc:sldChg chg="addSp delSp modSp new mod delAnim modAnim modNotesTx">
        <pc:chgData name="Peta Craig" userId="b403983d7592b689" providerId="LiveId" clId="{B3B75DA0-8123-49D9-A973-119B14C712D1}" dt="2025-11-10T23:25:37.487" v="3584"/>
        <pc:sldMkLst>
          <pc:docMk/>
          <pc:sldMk cId="4164773811" sldId="454"/>
        </pc:sldMkLst>
        <pc:spChg chg="add mod">
          <ac:chgData name="Peta Craig" userId="b403983d7592b689" providerId="LiveId" clId="{B3B75DA0-8123-49D9-A973-119B14C712D1}" dt="2025-10-23T23:16:58.198" v="3570"/>
          <ac:spMkLst>
            <pc:docMk/>
            <pc:sldMk cId="4164773811" sldId="454"/>
            <ac:spMk id="9" creationId="{E13FB82B-CEC5-6C0E-60EF-ED795793C619}"/>
          </ac:spMkLst>
        </pc:spChg>
        <pc:graphicFrameChg chg="add mod">
          <ac:chgData name="Peta Craig" userId="b403983d7592b689" providerId="LiveId" clId="{B3B75DA0-8123-49D9-A973-119B14C712D1}" dt="2025-10-23T23:16:58.198" v="3570"/>
          <ac:graphicFrameMkLst>
            <pc:docMk/>
            <pc:sldMk cId="4164773811" sldId="454"/>
            <ac:graphicFrameMk id="3" creationId="{1F72D065-5FCE-276F-7A6F-F772AA75863C}"/>
          </ac:graphicFrameMkLst>
        </pc:graphicFrameChg>
        <pc:picChg chg="add mod">
          <ac:chgData name="Peta Craig" userId="b403983d7592b689" providerId="LiveId" clId="{B3B75DA0-8123-49D9-A973-119B14C712D1}" dt="2025-11-10T23:25:37.487" v="3584"/>
          <ac:picMkLst>
            <pc:docMk/>
            <pc:sldMk cId="4164773811" sldId="454"/>
            <ac:picMk id="4" creationId="{429A3A61-BB47-B7DD-AA1D-86F363010100}"/>
          </ac:picMkLst>
        </pc:picChg>
        <pc:cxnChg chg="add mod">
          <ac:chgData name="Peta Craig" userId="b403983d7592b689" providerId="LiveId" clId="{B3B75DA0-8123-49D9-A973-119B14C712D1}" dt="2025-10-23T23:16:58.198" v="3570"/>
          <ac:cxnSpMkLst>
            <pc:docMk/>
            <pc:sldMk cId="4164773811" sldId="454"/>
            <ac:cxnSpMk id="10" creationId="{8E8655A6-010C-6546-FDC6-3F2ECF29BE16}"/>
          </ac:cxnSpMkLst>
        </pc:cxnChg>
      </pc:sldChg>
      <pc:sldChg chg="addSp delSp modSp new mod modNotesTx">
        <pc:chgData name="Peta Craig" userId="b403983d7592b689" providerId="LiveId" clId="{B3B75DA0-8123-49D9-A973-119B14C712D1}" dt="2025-11-10T23:27:43.167" v="3601" actId="20577"/>
        <pc:sldMkLst>
          <pc:docMk/>
          <pc:sldMk cId="3252757212" sldId="507"/>
        </pc:sldMkLst>
      </pc:sldChg>
      <pc:sldChg chg="modSp mod">
        <pc:chgData name="Peta Craig" userId="b403983d7592b689" providerId="LiveId" clId="{B3B75DA0-8123-49D9-A973-119B14C712D1}" dt="2025-11-10T23:28:37.715" v="3605" actId="1076"/>
        <pc:sldMkLst>
          <pc:docMk/>
          <pc:sldMk cId="3038656452" sldId="543"/>
        </pc:sldMkLst>
        <pc:spChg chg="mod">
          <ac:chgData name="Peta Craig" userId="b403983d7592b689" providerId="LiveId" clId="{B3B75DA0-8123-49D9-A973-119B14C712D1}" dt="2025-11-10T23:28:37.715" v="3605" actId="1076"/>
          <ac:spMkLst>
            <pc:docMk/>
            <pc:sldMk cId="3038656452" sldId="543"/>
            <ac:spMk id="7" creationId="{4AE9763F-86EE-DA87-CD47-607F3F54E73A}"/>
          </ac:spMkLst>
        </pc:spChg>
        <pc:spChg chg="mod">
          <ac:chgData name="Peta Craig" userId="b403983d7592b689" providerId="LiveId" clId="{B3B75DA0-8123-49D9-A973-119B14C712D1}" dt="2025-11-10T23:28:24.373" v="3602" actId="1076"/>
          <ac:spMkLst>
            <pc:docMk/>
            <pc:sldMk cId="3038656452" sldId="543"/>
            <ac:spMk id="8" creationId="{E9CC589C-B316-4B4A-DA3B-8C82D4B0A6B7}"/>
          </ac:spMkLst>
        </pc:spChg>
        <pc:spChg chg="mod">
          <ac:chgData name="Peta Craig" userId="b403983d7592b689" providerId="LiveId" clId="{B3B75DA0-8123-49D9-A973-119B14C712D1}" dt="2025-11-10T23:28:30.801" v="3604" actId="1076"/>
          <ac:spMkLst>
            <pc:docMk/>
            <pc:sldMk cId="3038656452" sldId="543"/>
            <ac:spMk id="9" creationId="{3BDE36AA-D8A3-E393-8395-570337542327}"/>
          </ac:spMkLst>
        </pc:spChg>
        <pc:spChg chg="mod">
          <ac:chgData name="Peta Craig" userId="b403983d7592b689" providerId="LiveId" clId="{B3B75DA0-8123-49D9-A973-119B14C712D1}" dt="2025-11-10T23:28:27.126" v="3603" actId="1076"/>
          <ac:spMkLst>
            <pc:docMk/>
            <pc:sldMk cId="3038656452" sldId="543"/>
            <ac:spMk id="10" creationId="{B0D5B2E7-5F6F-E947-6AE9-180A87352337}"/>
          </ac:spMkLst>
        </pc:spChg>
      </pc:sldChg>
      <pc:sldChg chg="addSp delSp modSp add mod">
        <pc:chgData name="Peta Craig" userId="b403983d7592b689" providerId="LiveId" clId="{B3B75DA0-8123-49D9-A973-119B14C712D1}" dt="2025-10-14T03:21:18.193" v="3561" actId="14100"/>
        <pc:sldMkLst>
          <pc:docMk/>
          <pc:sldMk cId="3593950714" sldId="551"/>
        </pc:sldMkLst>
        <pc:picChg chg="add mod">
          <ac:chgData name="Peta Craig" userId="b403983d7592b689" providerId="LiveId" clId="{B3B75DA0-8123-49D9-A973-119B14C712D1}" dt="2025-10-14T03:21:18.193" v="3561" actId="14100"/>
          <ac:picMkLst>
            <pc:docMk/>
            <pc:sldMk cId="3593950714" sldId="551"/>
            <ac:picMk id="4" creationId="{1C9BF2D3-6645-A02B-A293-29B40D0893B6}"/>
          </ac:picMkLst>
        </pc:picChg>
      </pc:sldChg>
      <pc:sldChg chg="addSp delSp modSp add mod">
        <pc:chgData name="Peta Craig" userId="b403983d7592b689" providerId="LiveId" clId="{B3B75DA0-8123-49D9-A973-119B14C712D1}" dt="2025-10-14T03:22:00.640" v="3566" actId="1076"/>
        <pc:sldMkLst>
          <pc:docMk/>
          <pc:sldMk cId="2781876283" sldId="552"/>
        </pc:sldMkLst>
        <pc:picChg chg="add mod">
          <ac:chgData name="Peta Craig" userId="b403983d7592b689" providerId="LiveId" clId="{B3B75DA0-8123-49D9-A973-119B14C712D1}" dt="2025-10-14T03:22:00.640" v="3566" actId="1076"/>
          <ac:picMkLst>
            <pc:docMk/>
            <pc:sldMk cId="2781876283" sldId="552"/>
            <ac:picMk id="4" creationId="{9D7E4477-187B-C168-AB6F-B76C93BA0EF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7CEF2-68C6-44D5-BCB7-D4ABCB97F7B0}" type="datetimeFigureOut">
              <a:rPr lang="en-AU" smtClean="0"/>
              <a:t>11/11/2025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C62DB-7696-492E-9B19-598201EAC406}" type="slidenum">
              <a:rPr lang="en-AU" smtClean="0"/>
              <a:t>‹#›</a:t>
            </a:fld>
            <a:endParaRPr lang="en-AU"/>
          </a:p>
        </p:txBody>
      </p:sp>
    </p:spTree>
    <p:extLst>
      <p:ext uri="{BB962C8B-B14F-4D97-AF65-F5344CB8AC3E}">
        <p14:creationId xmlns:p14="http://schemas.microsoft.com/office/powerpoint/2010/main" val="986378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eatforhealth.gov.au/food-essentials/how-much-do-we-need-each-day/recommended-number-serves-adult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China is the biggest single export destination for Australian agriculture, fisheries and forestry exports.</a:t>
            </a:r>
          </a:p>
          <a:p>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https://www.agriculture.gov.au/abares/products/insights/snapshot-of-australian-agriculture#around-70-of-agricultural-production-is-exported </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11</a:t>
            </a:fld>
            <a:endParaRPr lang="en-AU"/>
          </a:p>
        </p:txBody>
      </p:sp>
    </p:spTree>
    <p:extLst>
      <p:ext uri="{BB962C8B-B14F-4D97-AF65-F5344CB8AC3E}">
        <p14:creationId xmlns:p14="http://schemas.microsoft.com/office/powerpoint/2010/main" val="197873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Source: https://www.agriculture.gov.au/agriculture-land/farm-food-drought/food</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12</a:t>
            </a:fld>
            <a:endParaRPr lang="en-AU"/>
          </a:p>
        </p:txBody>
      </p:sp>
    </p:spTree>
    <p:extLst>
      <p:ext uri="{BB962C8B-B14F-4D97-AF65-F5344CB8AC3E}">
        <p14:creationId xmlns:p14="http://schemas.microsoft.com/office/powerpoint/2010/main" val="162580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Australia’s food and nutrition, 2012, https://www.aihw.gov.au/reports/food-nutrition/australias-food-nutrition-2012/summary</a:t>
            </a:r>
          </a:p>
          <a:p>
            <a:endParaRPr lang="en-AU" dirty="0"/>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13</a:t>
            </a:fld>
            <a:endParaRPr lang="en-AU"/>
          </a:p>
        </p:txBody>
      </p:sp>
    </p:spTree>
    <p:extLst>
      <p:ext uri="{BB962C8B-B14F-4D97-AF65-F5344CB8AC3E}">
        <p14:creationId xmlns:p14="http://schemas.microsoft.com/office/powerpoint/2010/main" val="401214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https://aifs.gov.au/resources/practice-guides/food-insecurity-australia-what-it-who-experiences-it-and-how-can-child</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14</a:t>
            </a:fld>
            <a:endParaRPr lang="en-AU"/>
          </a:p>
        </p:txBody>
      </p:sp>
    </p:spTree>
    <p:extLst>
      <p:ext uri="{BB962C8B-B14F-4D97-AF65-F5344CB8AC3E}">
        <p14:creationId xmlns:p14="http://schemas.microsoft.com/office/powerpoint/2010/main" val="388187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16</a:t>
            </a:fld>
            <a:endParaRPr lang="en-AU"/>
          </a:p>
        </p:txBody>
      </p:sp>
    </p:spTree>
    <p:extLst>
      <p:ext uri="{BB962C8B-B14F-4D97-AF65-F5344CB8AC3E}">
        <p14:creationId xmlns:p14="http://schemas.microsoft.com/office/powerpoint/2010/main" val="43977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For adolescents aged 12-17, these foods make up around one third energy intake. While these foods can contribute to a feeling of enjoyment, this level is currently too high.</a:t>
            </a:r>
          </a:p>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To note: This level slightly decreased from the previous survey in 2011-12, with sometimes foods contributing around 40% of energy intake for children and adolescents.</a:t>
            </a:r>
          </a:p>
          <a:p>
            <a:endParaRPr lang="en-AU" sz="1100" b="0" i="0" u="none" strike="noStrike" baseline="0" dirty="0">
              <a:solidFill>
                <a:srgbClr val="000000"/>
              </a:solidFill>
              <a:latin typeface="Arial" panose="020B0604020202020204" pitchFamily="34" charset="0"/>
              <a:cs typeface="Arial" panose="020B0604020202020204" pitchFamily="34" charset="0"/>
            </a:endParaRPr>
          </a:p>
          <a:p>
            <a:r>
              <a:rPr lang="en-AU" sz="1100" b="0" i="0" u="none" strike="noStrike" baseline="0" dirty="0">
                <a:solidFill>
                  <a:srgbClr val="000000"/>
                </a:solidFill>
                <a:latin typeface="Arial" panose="020B0604020202020204" pitchFamily="34" charset="0"/>
                <a:cs typeface="Arial" panose="020B0604020202020204" pitchFamily="34" charset="0"/>
              </a:rPr>
              <a:t>Source: 2023 National Nutrition and Physical Activity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u="none" strike="noStrike" baseline="0" dirty="0">
                <a:solidFill>
                  <a:srgbClr val="000000"/>
                </a:solidFill>
                <a:latin typeface="Arial" panose="020B0604020202020204" pitchFamily="34" charset="0"/>
                <a:cs typeface="Arial" panose="020B0604020202020204" pitchFamily="34" charset="0"/>
              </a:rPr>
              <a:t>Image: </a:t>
            </a: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b="0" i="0" u="none" strike="noStrike" baseline="0" dirty="0">
              <a:solidFill>
                <a:srgbClr val="000000"/>
              </a:solidFill>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17</a:t>
            </a:fld>
            <a:endParaRPr lang="en-AU"/>
          </a:p>
        </p:txBody>
      </p:sp>
    </p:spTree>
    <p:extLst>
      <p:ext uri="{BB962C8B-B14F-4D97-AF65-F5344CB8AC3E}">
        <p14:creationId xmlns:p14="http://schemas.microsoft.com/office/powerpoint/2010/main" val="1246034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Students can share their findings with the class.</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NOTE: Teacher to check whether an updated version of this report is available prior to the lesson e.g. </a:t>
            </a:r>
            <a:r>
              <a:rPr lang="en-AU" sz="1100" i="1" dirty="0">
                <a:latin typeface="Arial" panose="020B0604020202020204" pitchFamily="34" charset="0"/>
                <a:cs typeface="Arial" panose="020B0604020202020204" pitchFamily="34" charset="0"/>
              </a:rPr>
              <a:t>2026 </a:t>
            </a:r>
            <a:r>
              <a:rPr lang="en-AU" sz="1100" i="0" dirty="0">
                <a:latin typeface="Arial" panose="020B0604020202020204" pitchFamily="34" charset="0"/>
                <a:cs typeface="Arial" panose="020B0604020202020204" pitchFamily="34" charset="0"/>
              </a:rPr>
              <a:t>year.</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18</a:t>
            </a:fld>
            <a:endParaRPr lang="en-AU"/>
          </a:p>
        </p:txBody>
      </p:sp>
    </p:spTree>
    <p:extLst>
      <p:ext uri="{BB962C8B-B14F-4D97-AF65-F5344CB8AC3E}">
        <p14:creationId xmlns:p14="http://schemas.microsoft.com/office/powerpoint/2010/main" val="2421330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22650-E5BB-7476-2661-25C41FDD0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5F49C-53CD-9CCD-49B2-A85CCEEC4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D8CAA-CED7-2D14-258D-DCBA9637B71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E2549F4-B06B-8E33-6231-96E9BE45BEE4}"/>
              </a:ext>
            </a:extLst>
          </p:cNvPr>
          <p:cNvSpPr>
            <a:spLocks noGrp="1"/>
          </p:cNvSpPr>
          <p:nvPr>
            <p:ph type="sldNum" sz="quarter" idx="5"/>
          </p:nvPr>
        </p:nvSpPr>
        <p:spPr/>
        <p:txBody>
          <a:bodyPr/>
          <a:lstStyle/>
          <a:p>
            <a:fld id="{2EB77E40-D0E8-4874-BAFC-253CC826BD69}" type="slidenum">
              <a:rPr lang="en-AU" smtClean="0"/>
              <a:t>19</a:t>
            </a:fld>
            <a:endParaRPr lang="en-AU"/>
          </a:p>
        </p:txBody>
      </p:sp>
    </p:spTree>
    <p:extLst>
      <p:ext uri="{BB962C8B-B14F-4D97-AF65-F5344CB8AC3E}">
        <p14:creationId xmlns:p14="http://schemas.microsoft.com/office/powerpoint/2010/main" val="1830182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C077-C223-4B7F-A129-21F7B774E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180243-C8FC-D60B-78BF-97316FAD4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03FD3-3BC6-EC77-D742-6A15309E65A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990A2FF-C5C7-95E0-060F-EB66156FF7FD}"/>
              </a:ext>
            </a:extLst>
          </p:cNvPr>
          <p:cNvSpPr>
            <a:spLocks noGrp="1"/>
          </p:cNvSpPr>
          <p:nvPr>
            <p:ph type="sldNum" sz="quarter" idx="5"/>
          </p:nvPr>
        </p:nvSpPr>
        <p:spPr/>
        <p:txBody>
          <a:bodyPr/>
          <a:lstStyle/>
          <a:p>
            <a:fld id="{2EB77E40-D0E8-4874-BAFC-253CC826BD69}" type="slidenum">
              <a:rPr lang="en-AU" smtClean="0"/>
              <a:t>20</a:t>
            </a:fld>
            <a:endParaRPr lang="en-AU"/>
          </a:p>
        </p:txBody>
      </p:sp>
    </p:spTree>
    <p:extLst>
      <p:ext uri="{BB962C8B-B14F-4D97-AF65-F5344CB8AC3E}">
        <p14:creationId xmlns:p14="http://schemas.microsoft.com/office/powerpoint/2010/main" val="1394799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the three years to 2023–24 Australia exported around 70% of the total volume of agricultural, fisheries and forestry production.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The export orientation of each industry can vary by commodity type.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https://www.agriculture.gov.au/abares/products/insights/snapshot-of-australian-agriculture#around-70-of-agricultural-production-is-exported </a:t>
            </a:r>
          </a:p>
          <a:p>
            <a:endParaRPr lang="en-AU" dirty="0"/>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22</a:t>
            </a:fld>
            <a:endParaRPr lang="en-AU"/>
          </a:p>
        </p:txBody>
      </p:sp>
    </p:spTree>
    <p:extLst>
      <p:ext uri="{BB962C8B-B14F-4D97-AF65-F5344CB8AC3E}">
        <p14:creationId xmlns:p14="http://schemas.microsoft.com/office/powerpoint/2010/main" val="423307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4EB5-550C-9182-C0DC-FFFC9CFE9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78111-7F18-5C0D-0839-2318A7830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ACEA2-6521-C556-CE3B-E759D98B860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E139EBB-11F2-7D4B-7BC8-25B93AC33013}"/>
              </a:ext>
            </a:extLst>
          </p:cNvPr>
          <p:cNvSpPr>
            <a:spLocks noGrp="1"/>
          </p:cNvSpPr>
          <p:nvPr>
            <p:ph type="sldNum" sz="quarter" idx="5"/>
          </p:nvPr>
        </p:nvSpPr>
        <p:spPr/>
        <p:txBody>
          <a:bodyPr/>
          <a:lstStyle/>
          <a:p>
            <a:fld id="{0363BB70-5BCC-4C8B-B08C-EF437997776C}" type="slidenum">
              <a:rPr lang="en-AU" smtClean="0"/>
              <a:t>24</a:t>
            </a:fld>
            <a:endParaRPr lang="en-AU"/>
          </a:p>
        </p:txBody>
      </p:sp>
    </p:spTree>
    <p:extLst>
      <p:ext uri="{BB962C8B-B14F-4D97-AF65-F5344CB8AC3E}">
        <p14:creationId xmlns:p14="http://schemas.microsoft.com/office/powerpoint/2010/main" val="1089844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https://www.nma.gov.au/explore/features/urban-farming/australias-food-production</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25</a:t>
            </a:fld>
            <a:endParaRPr lang="en-AU"/>
          </a:p>
        </p:txBody>
      </p:sp>
    </p:spTree>
    <p:extLst>
      <p:ext uri="{BB962C8B-B14F-4D97-AF65-F5344CB8AC3E}">
        <p14:creationId xmlns:p14="http://schemas.microsoft.com/office/powerpoint/2010/main" val="1653093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B997E-9ED3-A90C-2DD3-E2D2ED4B7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501BA-E939-190C-C352-D321A8CBD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8B2C2-DE7F-5DE8-0B27-915DAF459015}"/>
              </a:ext>
            </a:extLst>
          </p:cNvPr>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Australian agriculture accounts for:</a:t>
            </a:r>
          </a:p>
          <a:p>
            <a:r>
              <a:rPr lang="en-AU" sz="1100" dirty="0">
                <a:latin typeface="Arial" panose="020B0604020202020204" pitchFamily="34" charset="0"/>
                <a:cs typeface="Arial" panose="020B0604020202020204" pitchFamily="34" charset="0"/>
              </a:rPr>
              <a:t> - 55% of Australian land use (measured December 2023)</a:t>
            </a:r>
          </a:p>
          <a:p>
            <a:r>
              <a:rPr lang="en-AU" sz="1100" dirty="0">
                <a:latin typeface="Arial" panose="020B0604020202020204" pitchFamily="34" charset="0"/>
                <a:cs typeface="Arial" panose="020B0604020202020204" pitchFamily="34" charset="0"/>
              </a:rPr>
              <a:t> - 74% of water consumption (measured for 2021–2022). </a:t>
            </a:r>
          </a:p>
          <a:p>
            <a:r>
              <a:rPr lang="en-AU"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But it also accounts for:</a:t>
            </a:r>
          </a:p>
          <a:p>
            <a:r>
              <a:rPr lang="en-AU" sz="1100" dirty="0">
                <a:latin typeface="Arial" panose="020B0604020202020204" pitchFamily="34" charset="0"/>
                <a:cs typeface="Arial" panose="020B0604020202020204" pitchFamily="34" charset="0"/>
              </a:rPr>
              <a:t> - 10.8% of goods and services exported (measured for 2023–24)</a:t>
            </a:r>
          </a:p>
          <a:p>
            <a:r>
              <a:rPr lang="en-AU" sz="1100" dirty="0">
                <a:latin typeface="Arial" panose="020B0604020202020204" pitchFamily="34" charset="0"/>
                <a:cs typeface="Arial" panose="020B0604020202020204" pitchFamily="34" charset="0"/>
              </a:rPr>
              <a:t> - 5.9% of rural employment (215,600 people in 2023–24).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a:t>
            </a:r>
          </a:p>
          <a:p>
            <a:r>
              <a:rPr lang="en-AU" sz="1100" dirty="0">
                <a:latin typeface="Arial" panose="020B0604020202020204" pitchFamily="34" charset="0"/>
                <a:cs typeface="Arial" panose="020B0604020202020204" pitchFamily="34" charset="0"/>
              </a:rPr>
              <a:t>https://www.nma.gov.a.u/explore/features/urban-farming/australias-food-production</a:t>
            </a:r>
          </a:p>
          <a:p>
            <a:r>
              <a:rPr lang="en-AU" sz="1100" dirty="0">
                <a:latin typeface="Arial" panose="020B0604020202020204" pitchFamily="34" charset="0"/>
                <a:cs typeface="Arial" panose="020B0604020202020204" pitchFamily="34" charset="0"/>
              </a:rPr>
              <a:t>https://daff.ent.sirsidynix.net.au/client/en_AU/search/asset/1036762/0</a:t>
            </a: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AD03EF-9F58-FB6F-D16F-35CDD6EB69E3}"/>
              </a:ext>
            </a:extLst>
          </p:cNvPr>
          <p:cNvSpPr>
            <a:spLocks noGrp="1"/>
          </p:cNvSpPr>
          <p:nvPr>
            <p:ph type="sldNum" sz="quarter" idx="5"/>
          </p:nvPr>
        </p:nvSpPr>
        <p:spPr/>
        <p:txBody>
          <a:bodyPr/>
          <a:lstStyle/>
          <a:p>
            <a:fld id="{F44C62DB-7696-492E-9B19-598201EAC406}" type="slidenum">
              <a:rPr lang="en-AU" smtClean="0"/>
              <a:t>26</a:t>
            </a:fld>
            <a:endParaRPr lang="en-AU"/>
          </a:p>
        </p:txBody>
      </p:sp>
    </p:spTree>
    <p:extLst>
      <p:ext uri="{BB962C8B-B14F-4D97-AF65-F5344CB8AC3E}">
        <p14:creationId xmlns:p14="http://schemas.microsoft.com/office/powerpoint/2010/main" val="405264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Farmers needs to adapt their practices to adjust to the changing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endParaRPr lang="en-AU"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27</a:t>
            </a:fld>
            <a:endParaRPr lang="en-AU"/>
          </a:p>
        </p:txBody>
      </p:sp>
    </p:spTree>
    <p:extLst>
      <p:ext uri="{BB962C8B-B14F-4D97-AF65-F5344CB8AC3E}">
        <p14:creationId xmlns:p14="http://schemas.microsoft.com/office/powerpoint/2010/main" val="1907164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spcBef>
                <a:spcPts val="50"/>
              </a:spcBef>
              <a:spcAft>
                <a:spcPts val="50"/>
              </a:spcAft>
              <a:buFont typeface="Arial" panose="020B0604020202020204" pitchFamily="34" charset="0"/>
              <a:buChar char="•"/>
            </a:pPr>
            <a:r>
              <a:rPr lang="en-US" sz="1100" dirty="0">
                <a:latin typeface="Arial" panose="020B0604020202020204" pitchFamily="34" charset="0"/>
                <a:cs typeface="Arial" panose="020B0604020202020204" pitchFamily="34" charset="0"/>
              </a:rPr>
              <a:t>In recent decades, Australia has seen a shift towards higher temperatures and lower winter rainfall, which has had effects on many farmers. </a:t>
            </a:r>
          </a:p>
          <a:p>
            <a:pPr marL="171450" lvl="0" indent="-171450">
              <a:lnSpc>
                <a:spcPct val="107000"/>
              </a:lnSpc>
              <a:spcBef>
                <a:spcPts val="50"/>
              </a:spcBef>
              <a:spcAft>
                <a:spcPts val="50"/>
              </a:spcAft>
              <a:buFont typeface="Arial" panose="020B0604020202020204" pitchFamily="34" charset="0"/>
              <a:buChar char="•"/>
            </a:pPr>
            <a:r>
              <a:rPr lang="en-US" sz="1100" dirty="0">
                <a:latin typeface="Arial" panose="020B0604020202020204" pitchFamily="34" charset="0"/>
                <a:cs typeface="Arial" panose="020B0604020202020204" pitchFamily="34" charset="0"/>
              </a:rPr>
              <a:t>However, despite these trends, the long-run effects of climate change on farm businesses is still uncertain. </a:t>
            </a:r>
          </a:p>
          <a:p>
            <a:pPr marL="0" lvl="0" indent="0">
              <a:lnSpc>
                <a:spcPct val="107000"/>
              </a:lnSpc>
              <a:spcBef>
                <a:spcPts val="50"/>
              </a:spcBef>
              <a:spcAft>
                <a:spcPts val="50"/>
              </a:spcAft>
              <a:buFont typeface="Symbol" panose="05050102010706020507" pitchFamily="18" charset="2"/>
              <a:buNone/>
            </a:pPr>
            <a:endParaRPr lang="en-US"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US" sz="1100" dirty="0">
                <a:latin typeface="Arial" panose="020B0604020202020204" pitchFamily="34" charset="0"/>
                <a:cs typeface="Arial" panose="020B0604020202020204" pitchFamily="34" charset="0"/>
              </a:rPr>
              <a:t>Source: https://www.agriculture.gov.au/abares/products/insights/climate-change-impacts-and-adaptation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28</a:t>
            </a:fld>
            <a:endParaRPr lang="en-AU"/>
          </a:p>
        </p:txBody>
      </p:sp>
    </p:spTree>
    <p:extLst>
      <p:ext uri="{BB962C8B-B14F-4D97-AF65-F5344CB8AC3E}">
        <p14:creationId xmlns:p14="http://schemas.microsoft.com/office/powerpoint/2010/main" val="1480754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Agricultural Sustainability Framework (AASF) is a joint initiative led by the National Farmers’ Federation and supported by the Australian Government.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AASF was developed in response to increasing pressures on the agricultural sector to demonstrate sustainability performance, both domestically and internationally.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Global shifts towards environmental, social, and governance (ESG) standards put pressure on Australian agriculture to demonstrate its sustainability performance.</a:t>
            </a:r>
          </a:p>
          <a:p>
            <a:endParaRPr lang="en-US"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https://aasf.org.au/</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29</a:t>
            </a:fld>
            <a:endParaRPr lang="en-AU"/>
          </a:p>
        </p:txBody>
      </p:sp>
    </p:spTree>
    <p:extLst>
      <p:ext uri="{BB962C8B-B14F-4D97-AF65-F5344CB8AC3E}">
        <p14:creationId xmlns:p14="http://schemas.microsoft.com/office/powerpoint/2010/main" val="633609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dirty="0">
                <a:latin typeface="Arial" panose="020B0604020202020204" pitchFamily="34" charset="0"/>
                <a:cs typeface="Arial" panose="020B0604020202020204" pitchFamily="34" charset="0"/>
              </a:rPr>
              <a:t>With a focus on the Environmental Stewardship components, ensuring environmental sustainability in agriculture involves: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reducing greenhouse gas emissions throughout the production lifecycle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preserving on-farm natural capital, protecting</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maintaining and improving our soil, land and water assets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using finite resources responsibly</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promoting recycling where possible. </a:t>
            </a:r>
          </a:p>
          <a:p>
            <a:pPr>
              <a:buNone/>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AASF embraces the theme of </a:t>
            </a:r>
            <a:r>
              <a:rPr lang="en-US" sz="1100" i="1" dirty="0">
                <a:latin typeface="Arial" panose="020B0604020202020204" pitchFamily="34" charset="0"/>
                <a:cs typeface="Arial" panose="020B0604020202020204" pitchFamily="34" charset="0"/>
              </a:rPr>
              <a:t>environmental stewardship</a:t>
            </a:r>
            <a:r>
              <a:rPr lang="en-US" sz="1100" dirty="0">
                <a:latin typeface="Arial" panose="020B0604020202020204" pitchFamily="34" charset="0"/>
                <a:cs typeface="Arial" panose="020B0604020202020204" pitchFamily="34" charset="0"/>
              </a:rPr>
              <a:t> through five Principles. These Principles aim to demonstrate sustainable agricultural practices, covering </a:t>
            </a:r>
            <a:r>
              <a:rPr lang="en-US" sz="1100" b="1" dirty="0">
                <a:latin typeface="Arial" panose="020B0604020202020204" pitchFamily="34" charset="0"/>
                <a:cs typeface="Arial" panose="020B0604020202020204" pitchFamily="34" charset="0"/>
              </a:rPr>
              <a:t>greenhouse gas emissions and air</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soil and landscapes</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biodiversity</a:t>
            </a: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water</a:t>
            </a:r>
            <a:r>
              <a:rPr lang="en-US" sz="1100" dirty="0">
                <a:latin typeface="Arial" panose="020B0604020202020204" pitchFamily="34" charset="0"/>
                <a:cs typeface="Arial" panose="020B0604020202020204" pitchFamily="34" charset="0"/>
              </a:rPr>
              <a:t>, and </a:t>
            </a:r>
            <a:r>
              <a:rPr lang="en-US" sz="1100" b="1" dirty="0">
                <a:latin typeface="Arial" panose="020B0604020202020204" pitchFamily="34" charset="0"/>
                <a:cs typeface="Arial" panose="020B0604020202020204" pitchFamily="34" charset="0"/>
              </a:rPr>
              <a:t>materials and resources</a:t>
            </a:r>
            <a:r>
              <a:rPr lang="en-US" sz="11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https://aasf.org.au/environmental-stewardship/</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30</a:t>
            </a:fld>
            <a:endParaRPr lang="en-AU"/>
          </a:p>
        </p:txBody>
      </p:sp>
    </p:spTree>
    <p:extLst>
      <p:ext uri="{BB962C8B-B14F-4D97-AF65-F5344CB8AC3E}">
        <p14:creationId xmlns:p14="http://schemas.microsoft.com/office/powerpoint/2010/main" val="1139328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[12.07]</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Watch with students, which looks at the practices that farmers can implement to use resources more efficiently.</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This is not a YouTube clip. It needs to play from the ABC News website.</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31</a:t>
            </a:fld>
            <a:endParaRPr lang="en-AU"/>
          </a:p>
        </p:txBody>
      </p:sp>
    </p:spTree>
    <p:extLst>
      <p:ext uri="{BB962C8B-B14F-4D97-AF65-F5344CB8AC3E}">
        <p14:creationId xmlns:p14="http://schemas.microsoft.com/office/powerpoint/2010/main" val="1894927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Students to use the resources: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Climate change impacts and adaptation on Australian farms: https://www.agriculture.gov.au/abares/products/insights/climate-change-impacts-and-adaptation#adaptation-will-help-offset-future-climate-impacts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State of the climate 2024: http://www.bom.gov.au/state-of-the-climate/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Conversation article: https://theconversation.com/farms-are-adapting-well-to-climate-change-but-theres-work-ahead-164860</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Teacher note: Check to see whether more recent reports are available.</a:t>
            </a:r>
          </a:p>
          <a:p>
            <a:endParaRPr lang="en-AU" sz="1100" dirty="0"/>
          </a:p>
        </p:txBody>
      </p:sp>
      <p:sp>
        <p:nvSpPr>
          <p:cNvPr id="4" name="Slide Number Placeholder 3"/>
          <p:cNvSpPr>
            <a:spLocks noGrp="1"/>
          </p:cNvSpPr>
          <p:nvPr>
            <p:ph type="sldNum" sz="quarter" idx="5"/>
          </p:nvPr>
        </p:nvSpPr>
        <p:spPr/>
        <p:txBody>
          <a:bodyPr/>
          <a:lstStyle/>
          <a:p>
            <a:fld id="{F44C62DB-7696-492E-9B19-598201EAC406}" type="slidenum">
              <a:rPr lang="en-AU" smtClean="0"/>
              <a:t>32</a:t>
            </a:fld>
            <a:endParaRPr lang="en-AU"/>
          </a:p>
        </p:txBody>
      </p:sp>
    </p:spTree>
    <p:extLst>
      <p:ext uri="{BB962C8B-B14F-4D97-AF65-F5344CB8AC3E}">
        <p14:creationId xmlns:p14="http://schemas.microsoft.com/office/powerpoint/2010/main" val="1688615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DE38-CA56-E58F-DFA1-1B7C11294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118CC-4C72-89A3-7DED-6C43620E5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9681DE-8902-965E-5DEC-E96A559F3B3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8FF158-64F7-BA53-D14E-341FDCD4AC97}"/>
              </a:ext>
            </a:extLst>
          </p:cNvPr>
          <p:cNvSpPr>
            <a:spLocks noGrp="1"/>
          </p:cNvSpPr>
          <p:nvPr>
            <p:ph type="sldNum" sz="quarter" idx="5"/>
          </p:nvPr>
        </p:nvSpPr>
        <p:spPr/>
        <p:txBody>
          <a:bodyPr/>
          <a:lstStyle/>
          <a:p>
            <a:fld id="{2EB77E40-D0E8-4874-BAFC-253CC826BD69}" type="slidenum">
              <a:rPr lang="en-AU" smtClean="0"/>
              <a:t>33</a:t>
            </a:fld>
            <a:endParaRPr lang="en-AU"/>
          </a:p>
        </p:txBody>
      </p:sp>
    </p:spTree>
    <p:extLst>
      <p:ext uri="{BB962C8B-B14F-4D97-AF65-F5344CB8AC3E}">
        <p14:creationId xmlns:p14="http://schemas.microsoft.com/office/powerpoint/2010/main" val="336851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a:t>
            </a:fld>
            <a:endParaRPr lang="en-AU"/>
          </a:p>
        </p:txBody>
      </p:sp>
    </p:spTree>
    <p:extLst>
      <p:ext uri="{BB962C8B-B14F-4D97-AF65-F5344CB8AC3E}">
        <p14:creationId xmlns:p14="http://schemas.microsoft.com/office/powerpoint/2010/main" val="973258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5F7B-5241-085B-0CAA-E44E001FD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90A12-C130-BC72-8B85-811A440BD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88D41-962A-AB83-3F3E-CD13AC343E9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D3F71DB-AD82-8459-5866-13FEDEA44AB0}"/>
              </a:ext>
            </a:extLst>
          </p:cNvPr>
          <p:cNvSpPr>
            <a:spLocks noGrp="1"/>
          </p:cNvSpPr>
          <p:nvPr>
            <p:ph type="sldNum" sz="quarter" idx="5"/>
          </p:nvPr>
        </p:nvSpPr>
        <p:spPr/>
        <p:txBody>
          <a:bodyPr/>
          <a:lstStyle/>
          <a:p>
            <a:fld id="{2EB77E40-D0E8-4874-BAFC-253CC826BD69}" type="slidenum">
              <a:rPr lang="en-AU" smtClean="0"/>
              <a:t>34</a:t>
            </a:fld>
            <a:endParaRPr lang="en-AU"/>
          </a:p>
        </p:txBody>
      </p:sp>
    </p:spTree>
    <p:extLst>
      <p:ext uri="{BB962C8B-B14F-4D97-AF65-F5344CB8AC3E}">
        <p14:creationId xmlns:p14="http://schemas.microsoft.com/office/powerpoint/2010/main" val="2079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35</a:t>
            </a:fld>
            <a:endParaRPr lang="en-AU"/>
          </a:p>
        </p:txBody>
      </p:sp>
    </p:spTree>
    <p:extLst>
      <p:ext uri="{BB962C8B-B14F-4D97-AF65-F5344CB8AC3E}">
        <p14:creationId xmlns:p14="http://schemas.microsoft.com/office/powerpoint/2010/main" val="1327991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A7A0B-5B51-AFD4-F230-FC30B32652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03C89-7669-8E61-DC7E-D465760BB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3C9FD-8105-663C-33BB-7FBFB4FCCDD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3D52A4E-C8F4-8A7A-D80A-290C14E1075A}"/>
              </a:ext>
            </a:extLst>
          </p:cNvPr>
          <p:cNvSpPr>
            <a:spLocks noGrp="1"/>
          </p:cNvSpPr>
          <p:nvPr>
            <p:ph type="sldNum" sz="quarter" idx="5"/>
          </p:nvPr>
        </p:nvSpPr>
        <p:spPr/>
        <p:txBody>
          <a:bodyPr/>
          <a:lstStyle/>
          <a:p>
            <a:fld id="{0363BB70-5BCC-4C8B-B08C-EF437997776C}" type="slidenum">
              <a:rPr lang="en-AU" smtClean="0"/>
              <a:t>36</a:t>
            </a:fld>
            <a:endParaRPr lang="en-AU"/>
          </a:p>
        </p:txBody>
      </p:sp>
    </p:spTree>
    <p:extLst>
      <p:ext uri="{BB962C8B-B14F-4D97-AF65-F5344CB8AC3E}">
        <p14:creationId xmlns:p14="http://schemas.microsoft.com/office/powerpoint/2010/main" val="487545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37</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[2.27]</a:t>
            </a:r>
          </a:p>
          <a:p>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0" dirty="0">
                <a:effectLst/>
                <a:latin typeface="Arial" panose="020B0604020202020204" pitchFamily="34" charset="0"/>
                <a:ea typeface="Calibri" panose="020F0502020204030204" pitchFamily="34" charset="0"/>
                <a:cs typeface="Arial" panose="020B0604020202020204" pitchFamily="34" charset="0"/>
              </a:rPr>
              <a:t>While this video is directed at teachers, it provides a good overview of the five food groups, represented in the Australian Guide to healthy Eating. </a:t>
            </a:r>
            <a:endParaRPr lang="en-AU" sz="1100" dirty="0"/>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38</a:t>
            </a:fld>
            <a:endParaRPr lang="en-AU"/>
          </a:p>
        </p:txBody>
      </p:sp>
    </p:spTree>
    <p:extLst>
      <p:ext uri="{BB962C8B-B14F-4D97-AF65-F5344CB8AC3E}">
        <p14:creationId xmlns:p14="http://schemas.microsoft.com/office/powerpoint/2010/main" val="2678715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Grain foods comprise grains that can be cooked and eaten whole, ground into flour to make cereal foods, or made into breakfast cereals:</a:t>
            </a:r>
          </a:p>
          <a:p>
            <a:endParaRPr lang="en-US"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Breads:</a:t>
            </a:r>
            <a:r>
              <a:rPr lang="en-AU" sz="1100" dirty="0">
                <a:latin typeface="Arial" panose="020B0604020202020204" pitchFamily="34" charset="0"/>
                <a:cs typeface="Arial" panose="020B0604020202020204" pitchFamily="34" charset="0"/>
              </a:rPr>
              <a:t> wholemeal, wholegrain, white, rye, pita, focaccia, crispbreads.</a:t>
            </a:r>
          </a:p>
          <a:p>
            <a:r>
              <a:rPr lang="en-AU" sz="1100" b="1" dirty="0">
                <a:latin typeface="Arial" panose="020B0604020202020204" pitchFamily="34" charset="0"/>
                <a:cs typeface="Arial" panose="020B0604020202020204" pitchFamily="34" charset="0"/>
              </a:rPr>
              <a:t>Breakfast cereals:</a:t>
            </a:r>
            <a:r>
              <a:rPr lang="en-AU" sz="1100" dirty="0">
                <a:latin typeface="Arial" panose="020B0604020202020204" pitchFamily="34" charset="0"/>
                <a:cs typeface="Arial" panose="020B0604020202020204" pitchFamily="34" charset="0"/>
              </a:rPr>
              <a:t> high fibre (wholegrain) oats, porridge, muesli, wholewheat biscuits, ready to eat (such as cornflakes, </a:t>
            </a:r>
            <a:r>
              <a:rPr lang="en-AU" sz="1100" dirty="0" err="1">
                <a:latin typeface="Arial" panose="020B0604020202020204" pitchFamily="34" charset="0"/>
                <a:cs typeface="Arial" panose="020B0604020202020204" pitchFamily="34" charset="0"/>
              </a:rPr>
              <a:t>cheerios</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Grains:</a:t>
            </a:r>
            <a:r>
              <a:rPr lang="en-AU" sz="1100" dirty="0">
                <a:latin typeface="Arial" panose="020B0604020202020204" pitchFamily="34" charset="0"/>
                <a:cs typeface="Arial" panose="020B0604020202020204" pitchFamily="34" charset="0"/>
              </a:rPr>
              <a:t> rice, barley, corn, polenta, buckwheat, spelt, millet.</a:t>
            </a:r>
          </a:p>
          <a:p>
            <a:r>
              <a:rPr lang="en-AU" sz="1100" b="1" dirty="0">
                <a:latin typeface="Arial" panose="020B0604020202020204" pitchFamily="34" charset="0"/>
                <a:cs typeface="Arial" panose="020B0604020202020204" pitchFamily="34" charset="0"/>
              </a:rPr>
              <a:t>Pasta: </a:t>
            </a:r>
            <a:r>
              <a:rPr lang="en-AU" sz="1100" dirty="0">
                <a:latin typeface="Arial" panose="020B0604020202020204" pitchFamily="34" charset="0"/>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Other products:</a:t>
            </a:r>
            <a:r>
              <a:rPr lang="en-AU" sz="1100" dirty="0">
                <a:latin typeface="Arial" panose="020B0604020202020204" pitchFamily="34" charset="0"/>
                <a:cs typeface="Arial" panose="020B0604020202020204" pitchFamily="34" charset="0"/>
              </a:rPr>
              <a:t> noodles, English muffin, crumpet, rice cakes, couscous, popcorn, flour.</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39</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vegetables (also includes legumes and beans):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Dark green and cruciferous:</a:t>
            </a:r>
            <a:r>
              <a:rPr lang="en-AU" sz="1100" dirty="0">
                <a:latin typeface="Arial" panose="020B0604020202020204" pitchFamily="34" charset="0"/>
                <a:cs typeface="Arial" panose="020B0604020202020204" pitchFamily="34" charset="0"/>
              </a:rPr>
              <a:t> broccoli, brussels sprouts, </a:t>
            </a:r>
            <a:r>
              <a:rPr lang="en-AU" sz="1100" dirty="0" err="1">
                <a:latin typeface="Arial" panose="020B0604020202020204" pitchFamily="34" charset="0"/>
                <a:cs typeface="Arial" panose="020B0604020202020204" pitchFamily="34" charset="0"/>
              </a:rPr>
              <a:t>bok</a:t>
            </a:r>
            <a:r>
              <a:rPr lang="en-AU" sz="1100" dirty="0">
                <a:latin typeface="Arial" panose="020B0604020202020204" pitchFamily="34" charset="0"/>
                <a:cs typeface="Arial" panose="020B0604020202020204" pitchFamily="34" charset="0"/>
              </a:rPr>
              <a:t> choy, cabbages, cauliflower, lettuce, spinach, snow peas.</a:t>
            </a:r>
          </a:p>
          <a:p>
            <a:r>
              <a:rPr lang="en-AU" sz="1100" b="1" dirty="0">
                <a:latin typeface="Arial" panose="020B0604020202020204" pitchFamily="34" charset="0"/>
                <a:cs typeface="Arial" panose="020B0604020202020204" pitchFamily="34" charset="0"/>
              </a:rPr>
              <a:t>Root/ tubular/ bulb: </a:t>
            </a:r>
            <a:r>
              <a:rPr lang="en-AU" sz="1100" dirty="0">
                <a:latin typeface="Arial" panose="020B0604020202020204" pitchFamily="34" charset="0"/>
                <a:cs typeface="Arial" panose="020B0604020202020204" pitchFamily="34" charset="0"/>
              </a:rPr>
              <a:t>potato, sweet potato, carrots, beetroot, onion, shallots, garlic, swede, turnip.</a:t>
            </a:r>
          </a:p>
          <a:p>
            <a:r>
              <a:rPr lang="en-AU" sz="1100" b="1" dirty="0">
                <a:latin typeface="Arial" panose="020B0604020202020204" pitchFamily="34" charset="0"/>
                <a:cs typeface="Arial" panose="020B0604020202020204" pitchFamily="34" charset="0"/>
              </a:rPr>
              <a:t>Legumes/ beans:</a:t>
            </a:r>
            <a:r>
              <a:rPr lang="en-AU" sz="1100" dirty="0">
                <a:latin typeface="Arial" panose="020B0604020202020204" pitchFamily="34" charset="0"/>
                <a:cs typeface="Arial" panose="020B0604020202020204" pitchFamily="34" charset="0"/>
              </a:rPr>
              <a:t> kidney beans, soybeans, lima beans, cannellini beans, chickpeas, lentils, split peas, tofu.</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tomato, celery, zucchini, avocado, capsicum, eggplant, mushrooms, cucumber, pumpkin, green peas, green beans.</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Vegetables such as tomatoes and pumpkins are </a:t>
            </a:r>
            <a:r>
              <a:rPr lang="en-US" sz="1100" b="1" dirty="0">
                <a:solidFill>
                  <a:srgbClr val="000000"/>
                </a:solidFill>
                <a:latin typeface="Arial" panose="020B0604020202020204" pitchFamily="34" charset="0"/>
                <a:cs typeface="Arial" panose="020B0604020202020204" pitchFamily="34" charset="0"/>
              </a:rPr>
              <a:t>technically classified as fruit </a:t>
            </a:r>
            <a:r>
              <a:rPr lang="en-US" sz="110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40</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fruit:</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Pome fruit:</a:t>
            </a:r>
            <a:r>
              <a:rPr lang="en-AU" sz="1100" dirty="0">
                <a:latin typeface="Arial" panose="020B0604020202020204" pitchFamily="34" charset="0"/>
                <a:cs typeface="Arial" panose="020B0604020202020204" pitchFamily="34" charset="0"/>
              </a:rPr>
              <a:t> apple, pear.</a:t>
            </a:r>
          </a:p>
          <a:p>
            <a:r>
              <a:rPr lang="en-AU" sz="1100" b="1" dirty="0">
                <a:latin typeface="Arial" panose="020B0604020202020204" pitchFamily="34" charset="0"/>
                <a:cs typeface="Arial" panose="020B0604020202020204" pitchFamily="34" charset="0"/>
              </a:rPr>
              <a:t>Citrus fruit: </a:t>
            </a:r>
            <a:r>
              <a:rPr lang="en-AU" sz="1100" dirty="0">
                <a:latin typeface="Arial" panose="020B0604020202020204" pitchFamily="34" charset="0"/>
                <a:cs typeface="Arial" panose="020B0604020202020204" pitchFamily="34" charset="0"/>
              </a:rPr>
              <a:t>orange, mandarin, grapefruit.</a:t>
            </a:r>
          </a:p>
          <a:p>
            <a:r>
              <a:rPr lang="en-AU" sz="1100" b="1" dirty="0">
                <a:latin typeface="Arial" panose="020B0604020202020204" pitchFamily="34" charset="0"/>
                <a:cs typeface="Arial" panose="020B0604020202020204" pitchFamily="34" charset="0"/>
              </a:rPr>
              <a:t>Stone fruit:</a:t>
            </a:r>
            <a:r>
              <a:rPr lang="en-AU" sz="1100" dirty="0">
                <a:latin typeface="Arial" panose="020B0604020202020204" pitchFamily="34" charset="0"/>
                <a:cs typeface="Arial" panose="020B0604020202020204" pitchFamily="34" charset="0"/>
              </a:rPr>
              <a:t> apricot, cherry, peach, nectarine, plum.</a:t>
            </a:r>
          </a:p>
          <a:p>
            <a:r>
              <a:rPr lang="en-AU" sz="1100" b="1" dirty="0">
                <a:latin typeface="Arial" panose="020B0604020202020204" pitchFamily="34" charset="0"/>
                <a:cs typeface="Arial" panose="020B0604020202020204" pitchFamily="34" charset="0"/>
              </a:rPr>
              <a:t>Tropical:</a:t>
            </a:r>
            <a:r>
              <a:rPr lang="en-AU" sz="1100" dirty="0">
                <a:latin typeface="Arial" panose="020B0604020202020204" pitchFamily="34" charset="0"/>
                <a:cs typeface="Arial" panose="020B0604020202020204" pitchFamily="34" charset="0"/>
              </a:rPr>
              <a:t> banana, paw </a:t>
            </a:r>
            <a:r>
              <a:rPr lang="en-AU" sz="1100" dirty="0" err="1">
                <a:latin typeface="Arial" panose="020B0604020202020204" pitchFamily="34" charset="0"/>
                <a:cs typeface="Arial" panose="020B0604020202020204" pitchFamily="34" charset="0"/>
              </a:rPr>
              <a:t>paw</a:t>
            </a:r>
            <a:r>
              <a:rPr lang="en-AU" sz="1100" dirty="0">
                <a:latin typeface="Arial" panose="020B0604020202020204" pitchFamily="34" charset="0"/>
                <a:cs typeface="Arial" panose="020B0604020202020204" pitchFamily="34" charset="0"/>
              </a:rPr>
              <a:t>, mangoes, pineapple and melon.</a:t>
            </a:r>
          </a:p>
          <a:p>
            <a:r>
              <a:rPr lang="en-AU" sz="1100" b="1" dirty="0">
                <a:latin typeface="Arial" panose="020B0604020202020204" pitchFamily="34" charset="0"/>
                <a:cs typeface="Arial" panose="020B0604020202020204" pitchFamily="34" charset="0"/>
              </a:rPr>
              <a:t>Berries: </a:t>
            </a:r>
            <a:r>
              <a:rPr lang="en-AU" sz="1100" dirty="0">
                <a:latin typeface="Arial" panose="020B0604020202020204" pitchFamily="34" charset="0"/>
                <a:cs typeface="Arial" panose="020B0604020202020204" pitchFamily="34" charset="0"/>
              </a:rPr>
              <a:t>strawberry, blueberry, raspberry, blackberry.</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grapes, passionfruit.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Whole or chopped fruit is the best choice.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Choose dried fruit or fruit juice only occasionally:</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dirty="0">
                <a:solidFill>
                  <a:srgbClr val="000000"/>
                </a:solidFill>
                <a:latin typeface="Arial" panose="020B0604020202020204" pitchFamily="34" charset="0"/>
                <a:cs typeface="Arial" panose="020B0604020202020204" pitchFamily="34" charset="0"/>
              </a:rPr>
              <a:t> </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t>Different fruits can help protect our bodies in different ways, so it’s important to choose a variety, including different colours, each day.</a:t>
            </a:r>
          </a:p>
          <a:p>
            <a:endParaRPr lang="en-US" sz="1100" dirty="0"/>
          </a:p>
          <a:p>
            <a:r>
              <a:rPr lang="en-US" sz="1100" b="1" dirty="0"/>
              <a:t>Differences between fruit and vegetables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41</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42</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Milks:</a:t>
            </a:r>
            <a:r>
              <a:rPr lang="en-AU" sz="1100" dirty="0">
                <a:latin typeface="Arial" panose="020B0604020202020204" pitchFamily="34" charset="0"/>
                <a:cs typeface="Arial" panose="020B0604020202020204" pitchFamily="34" charset="0"/>
              </a:rPr>
              <a:t> All reduced fat or full cream milks, plain and flavoured, long life milks, powdered milk, evaporated milk, soy beverages (</a:t>
            </a:r>
            <a:r>
              <a:rPr lang="en-AU" sz="1100" b="1" dirty="0">
                <a:latin typeface="Arial" panose="020B0604020202020204" pitchFamily="34" charset="0"/>
                <a:cs typeface="Arial" panose="020B0604020202020204" pitchFamily="34" charset="0"/>
              </a:rPr>
              <a:t>fortified with at least 100mg calcium/100mL</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Yoghurt:</a:t>
            </a:r>
            <a:r>
              <a:rPr lang="en-AU" sz="1100" dirty="0">
                <a:latin typeface="Arial" panose="020B0604020202020204" pitchFamily="34" charset="0"/>
                <a:cs typeface="Arial" panose="020B0604020202020204" pitchFamily="34" charset="0"/>
              </a:rPr>
              <a:t> All yoghurts including reduced fat or full cream, plain and flavoured, soy yoghurt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Cheese:</a:t>
            </a:r>
            <a:r>
              <a:rPr lang="en-AU" sz="1100" dirty="0">
                <a:latin typeface="Arial" panose="020B0604020202020204" pitchFamily="34" charset="0"/>
                <a:cs typeface="Arial" panose="020B0604020202020204" pitchFamily="34" charset="0"/>
              </a:rPr>
              <a:t> All hard cheeses, reduced or full fat, for example cheddar, red Leicester, Gloucester, Edam, Gouda Soy cheeses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 products made from milk.</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alternatives:</a:t>
            </a:r>
          </a:p>
          <a:p>
            <a:pPr marL="664232" lvl="1"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Calcium</a:t>
            </a:r>
            <a:r>
              <a:rPr lang="en-US" sz="110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81154" indent="-181154" defTabSz="966155">
              <a:buFont typeface="Arial" panose="020B0604020202020204" pitchFamily="34" charset="0"/>
              <a:buChar char="•"/>
              <a:defRP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defTabSz="966155">
              <a:defRPr/>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43</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5</a:t>
            </a:fld>
            <a:endParaRPr lang="en-AU"/>
          </a:p>
        </p:txBody>
      </p:sp>
    </p:spTree>
    <p:extLst>
      <p:ext uri="{BB962C8B-B14F-4D97-AF65-F5344CB8AC3E}">
        <p14:creationId xmlns:p14="http://schemas.microsoft.com/office/powerpoint/2010/main" val="2181828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44</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Lean meats: </a:t>
            </a:r>
            <a:r>
              <a:rPr lang="en-AU" sz="1100" dirty="0">
                <a:latin typeface="Arial" panose="020B0604020202020204" pitchFamily="34" charset="0"/>
                <a:cs typeface="Arial" panose="020B0604020202020204" pitchFamily="34" charset="0"/>
              </a:rPr>
              <a:t>beef, lamb, pork, kangaroo, lean and low salt sausages.</a:t>
            </a:r>
          </a:p>
          <a:p>
            <a:r>
              <a:rPr lang="en-AU" sz="1100" b="1" dirty="0">
                <a:latin typeface="Arial" panose="020B0604020202020204" pitchFamily="34" charset="0"/>
                <a:cs typeface="Arial" panose="020B0604020202020204" pitchFamily="34" charset="0"/>
              </a:rPr>
              <a:t>Poultry:</a:t>
            </a:r>
            <a:r>
              <a:rPr lang="en-AU" sz="1100" dirty="0">
                <a:latin typeface="Arial" panose="020B0604020202020204" pitchFamily="34" charset="0"/>
                <a:cs typeface="Arial" panose="020B0604020202020204" pitchFamily="34" charset="0"/>
              </a:rPr>
              <a:t> chicken, turkey, duck, emu, goose.</a:t>
            </a:r>
          </a:p>
          <a:p>
            <a:r>
              <a:rPr lang="en-AU" sz="1100" b="1" dirty="0">
                <a:latin typeface="Arial" panose="020B0604020202020204" pitchFamily="34" charset="0"/>
                <a:cs typeface="Arial" panose="020B0604020202020204" pitchFamily="34" charset="0"/>
              </a:rPr>
              <a:t>Fish and seafood:</a:t>
            </a:r>
            <a:r>
              <a:rPr lang="en-AU" sz="1100" dirty="0">
                <a:latin typeface="Arial" panose="020B0604020202020204" pitchFamily="34" charset="0"/>
                <a:cs typeface="Arial" panose="020B0604020202020204" pitchFamily="34" charset="0"/>
              </a:rPr>
              <a:t> fish, prawns, crab, lobster, mussels, oysters, scallops, clams.</a:t>
            </a:r>
          </a:p>
          <a:p>
            <a:r>
              <a:rPr lang="en-AU" sz="1100" b="1" dirty="0">
                <a:latin typeface="Arial" panose="020B0604020202020204" pitchFamily="34" charset="0"/>
                <a:cs typeface="Arial" panose="020B0604020202020204" pitchFamily="34" charset="0"/>
              </a:rPr>
              <a:t>Eggs:</a:t>
            </a:r>
            <a:r>
              <a:rPr lang="en-AU" sz="1100" dirty="0">
                <a:latin typeface="Arial" panose="020B0604020202020204" pitchFamily="34" charset="0"/>
                <a:cs typeface="Arial" panose="020B0604020202020204" pitchFamily="34" charset="0"/>
              </a:rPr>
              <a:t> chicken eggs, duck eggs.</a:t>
            </a:r>
          </a:p>
          <a:p>
            <a:r>
              <a:rPr lang="en-AU" sz="1100" b="1" dirty="0">
                <a:latin typeface="Arial" panose="020B0604020202020204" pitchFamily="34" charset="0"/>
                <a:cs typeface="Arial" panose="020B0604020202020204" pitchFamily="34" charset="0"/>
              </a:rPr>
              <a:t>Nuts and seeds:</a:t>
            </a:r>
            <a:r>
              <a:rPr lang="en-AU" sz="1100" dirty="0">
                <a:latin typeface="Arial" panose="020B0604020202020204" pitchFamily="34" charset="0"/>
                <a:cs typeface="Arial" panose="020B0604020202020204" pitchFamily="34" charset="0"/>
              </a:rPr>
              <a:t> almonds, pine nuts, walnut, macadamia, hazelnut, cashew, peanut, nut spreads, </a:t>
            </a:r>
            <a:r>
              <a:rPr lang="en-AU" sz="1100" dirty="0" err="1">
                <a:latin typeface="Arial" panose="020B0604020202020204" pitchFamily="34" charset="0"/>
                <a:cs typeface="Arial" panose="020B0604020202020204" pitchFamily="34" charset="0"/>
              </a:rPr>
              <a:t>brazil</a:t>
            </a:r>
            <a:r>
              <a:rPr lang="en-AU" sz="1100" dirty="0">
                <a:latin typeface="Arial" panose="020B0604020202020204" pitchFamily="34" charset="0"/>
                <a:cs typeface="Arial" panose="020B0604020202020204" pitchFamily="34" charset="0"/>
              </a:rPr>
              <a:t> nuts, seeds.</a:t>
            </a:r>
          </a:p>
          <a:p>
            <a:r>
              <a:rPr lang="en-AU" sz="1100" b="1" dirty="0">
                <a:latin typeface="Arial" panose="020B0604020202020204" pitchFamily="34" charset="0"/>
                <a:cs typeface="Arial" panose="020B0604020202020204" pitchFamily="34" charset="0"/>
              </a:rPr>
              <a:t>Legumes/beans:</a:t>
            </a:r>
            <a:r>
              <a:rPr lang="en-AU" sz="1100" dirty="0">
                <a:latin typeface="Arial" panose="020B0604020202020204" pitchFamily="34" charset="0"/>
                <a:cs typeface="Arial" panose="020B0604020202020204" pitchFamily="34" charset="0"/>
              </a:rPr>
              <a:t> all beans, lentils, chickpeas, split peas, tofu.</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Sausages, commercial burgers and meat pastries </a:t>
            </a:r>
            <a:r>
              <a:rPr lang="en-US" sz="110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Processed meats</a:t>
            </a:r>
            <a:r>
              <a:rPr lang="en-US" sz="110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81154" indent="-181154" defTabSz="966155">
              <a:buFont typeface="Arial" panose="020B0604020202020204" pitchFamily="34" charset="0"/>
              <a:buChar char="•"/>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Nuts and seeds.</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45</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46</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Higher added sugars: </a:t>
            </a:r>
            <a:r>
              <a:rPr lang="en-AU" sz="1100" dirty="0">
                <a:latin typeface="Arial" panose="020B0604020202020204" pitchFamily="34" charset="0"/>
                <a:cs typeface="Arial" panose="020B0604020202020204" pitchFamily="34" charset="0"/>
              </a:rPr>
              <a:t>Soft drinks, energy drinks, sugar confectionary, jams, some sauces.</a:t>
            </a:r>
          </a:p>
          <a:p>
            <a:r>
              <a:rPr lang="en-AU" sz="1100" b="1" dirty="0">
                <a:latin typeface="Arial" panose="020B0604020202020204" pitchFamily="34" charset="0"/>
                <a:cs typeface="Arial" panose="020B0604020202020204" pitchFamily="34" charset="0"/>
              </a:rPr>
              <a:t>Higher fat: </a:t>
            </a:r>
            <a:r>
              <a:rPr lang="en-AU" sz="1100" dirty="0">
                <a:latin typeface="Arial" panose="020B0604020202020204" pitchFamily="34" charset="0"/>
                <a:cs typeface="Arial" panose="020B0604020202020204" pitchFamily="34" charset="0"/>
              </a:rPr>
              <a:t>Most processed meats (bacon, ham, sausages, </a:t>
            </a:r>
            <a:r>
              <a:rPr lang="en-AU" sz="1100" dirty="0" err="1">
                <a:latin typeface="Arial" panose="020B0604020202020204" pitchFamily="34" charset="0"/>
                <a:cs typeface="Arial" panose="020B0604020202020204" pitchFamily="34" charset="0"/>
              </a:rPr>
              <a:t>frankfurts</a:t>
            </a:r>
            <a:r>
              <a:rPr lang="en-AU" sz="1100" dirty="0">
                <a:latin typeface="Arial" panose="020B0604020202020204" pitchFamily="34" charset="0"/>
                <a:cs typeface="Arial" panose="020B0604020202020204" pitchFamily="34" charset="0"/>
              </a:rPr>
              <a:t>), crisps, butter, cream, pastry products, meat pies, sausage rolls, potato chips, commercial pizza.</a:t>
            </a:r>
          </a:p>
          <a:p>
            <a:r>
              <a:rPr lang="en-AU" sz="1100" b="1" dirty="0">
                <a:latin typeface="Arial" panose="020B0604020202020204" pitchFamily="34" charset="0"/>
                <a:cs typeface="Arial" panose="020B0604020202020204" pitchFamily="34" charset="0"/>
              </a:rPr>
              <a:t>Higher added sugars AND higher fat: </a:t>
            </a:r>
            <a:r>
              <a:rPr lang="en-AU" sz="1100" dirty="0">
                <a:latin typeface="Arial" panose="020B0604020202020204" pitchFamily="34" charset="0"/>
                <a:cs typeface="Arial" panose="020B0604020202020204" pitchFamily="34" charset="0"/>
              </a:rPr>
              <a:t>Biscuits, cakes, chocolate, doughnuts, ice cream, iced buns, some muesli bars, muffins, sweet pastries.</a:t>
            </a:r>
          </a:p>
          <a:p>
            <a:r>
              <a:rPr lang="en-AU" sz="1100" b="1" dirty="0">
                <a:latin typeface="Arial" panose="020B0604020202020204" pitchFamily="34" charset="0"/>
                <a:cs typeface="Arial" panose="020B0604020202020204" pitchFamily="34" charset="0"/>
              </a:rPr>
              <a:t>Alcoholic drinks.</a:t>
            </a:r>
          </a:p>
          <a:p>
            <a:endParaRPr lang="en-AU" sz="1100" b="1"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‘Sometimes’ foods in a healthy diet:</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people require extra serves of food, for example, those who are taller and more active. These can sometimes include extra serves of </a:t>
            </a:r>
            <a:r>
              <a:rPr lang="en-US" sz="1100" dirty="0">
                <a:latin typeface="Arial" panose="020B0604020202020204" pitchFamily="34" charset="0"/>
                <a:cs typeface="Arial" panose="020B0604020202020204" pitchFamily="34" charset="0"/>
                <a:hlinkClick r:id="rId3"/>
              </a:rPr>
              <a:t>‘</a:t>
            </a:r>
            <a:r>
              <a:rPr lang="en-US" sz="1100" dirty="0">
                <a:latin typeface="Arial" panose="020B0604020202020204" pitchFamily="34" charset="0"/>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 </a:t>
            </a:r>
            <a:r>
              <a:rPr lang="en-US" sz="1100" b="1" dirty="0">
                <a:latin typeface="Arial" panose="020B0604020202020204" pitchFamily="34" charset="0"/>
                <a:cs typeface="Arial" panose="020B0604020202020204" pitchFamily="34" charset="0"/>
              </a:rPr>
              <a:t>such as once a week</a:t>
            </a:r>
            <a:r>
              <a:rPr lang="en-US" sz="1100" dirty="0">
                <a:latin typeface="Arial" panose="020B0604020202020204" pitchFamily="34" charset="0"/>
                <a:cs typeface="Arial" panose="020B0604020202020204" pitchFamily="34" charset="0"/>
              </a:rPr>
              <a:t>.</a:t>
            </a:r>
          </a:p>
          <a:p>
            <a:endParaRPr lang="en-AU" sz="1100" b="1"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47</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131B-22C8-E96D-F680-AF8938FCE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3E444-280B-55D4-067E-CDAC7A078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4C613-8978-6753-A5F8-AFFC6465EC13}"/>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A26F2E1-6859-E032-5655-06E9CADCB9A7}"/>
              </a:ext>
            </a:extLst>
          </p:cNvPr>
          <p:cNvSpPr>
            <a:spLocks noGrp="1"/>
          </p:cNvSpPr>
          <p:nvPr>
            <p:ph type="sldNum" sz="quarter" idx="5"/>
          </p:nvPr>
        </p:nvSpPr>
        <p:spPr/>
        <p:txBody>
          <a:bodyPr/>
          <a:lstStyle/>
          <a:p>
            <a:fld id="{82545549-36F0-40C5-A2B5-E93466E7B68A}" type="slidenum">
              <a:rPr lang="en-AU" smtClean="0"/>
              <a:t>49</a:t>
            </a:fld>
            <a:endParaRPr lang="en-AU"/>
          </a:p>
        </p:txBody>
      </p:sp>
    </p:spTree>
    <p:extLst>
      <p:ext uri="{BB962C8B-B14F-4D97-AF65-F5344CB8AC3E}">
        <p14:creationId xmlns:p14="http://schemas.microsoft.com/office/powerpoint/2010/main" val="1103427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50</a:t>
            </a:fld>
            <a:endParaRPr lang="en-AU"/>
          </a:p>
        </p:txBody>
      </p:sp>
    </p:spTree>
    <p:extLst>
      <p:ext uri="{BB962C8B-B14F-4D97-AF65-F5344CB8AC3E}">
        <p14:creationId xmlns:p14="http://schemas.microsoft.com/office/powerpoint/2010/main" val="2590645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3AC6F-E905-89D5-504C-7376C2A2E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1B6C2-7FAA-613C-A39C-7012B5C67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2B027-B00F-412B-524C-3167E23DE9FC}"/>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6AEB2150-D784-ADC5-796B-190C40848712}"/>
              </a:ext>
            </a:extLst>
          </p:cNvPr>
          <p:cNvSpPr>
            <a:spLocks noGrp="1"/>
          </p:cNvSpPr>
          <p:nvPr>
            <p:ph type="sldNum" sz="quarter" idx="5"/>
          </p:nvPr>
        </p:nvSpPr>
        <p:spPr/>
        <p:txBody>
          <a:bodyPr/>
          <a:lstStyle/>
          <a:p>
            <a:fld id="{82545549-36F0-40C5-A2B5-E93466E7B68A}" type="slidenum">
              <a:rPr lang="en-AU" smtClean="0"/>
              <a:t>51</a:t>
            </a:fld>
            <a:endParaRPr lang="en-AU"/>
          </a:p>
        </p:txBody>
      </p:sp>
    </p:spTree>
    <p:extLst>
      <p:ext uri="{BB962C8B-B14F-4D97-AF65-F5344CB8AC3E}">
        <p14:creationId xmlns:p14="http://schemas.microsoft.com/office/powerpoint/2010/main" val="3893592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1FBF-F5DD-1690-E2BE-21C786FAF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80E61-9F81-49D9-A411-9065724D89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8426E-ED73-AFF8-C054-A82F97C33AAB}"/>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DFFB113-6232-6966-265C-7620B9C437E7}"/>
              </a:ext>
            </a:extLst>
          </p:cNvPr>
          <p:cNvSpPr>
            <a:spLocks noGrp="1"/>
          </p:cNvSpPr>
          <p:nvPr>
            <p:ph type="sldNum" sz="quarter" idx="5"/>
          </p:nvPr>
        </p:nvSpPr>
        <p:spPr/>
        <p:txBody>
          <a:bodyPr/>
          <a:lstStyle/>
          <a:p>
            <a:fld id="{82545549-36F0-40C5-A2B5-E93466E7B68A}" type="slidenum">
              <a:rPr lang="en-AU" smtClean="0"/>
              <a:t>52</a:t>
            </a:fld>
            <a:endParaRPr lang="en-AU"/>
          </a:p>
        </p:txBody>
      </p:sp>
    </p:spTree>
    <p:extLst>
      <p:ext uri="{BB962C8B-B14F-4D97-AF65-F5344CB8AC3E}">
        <p14:creationId xmlns:p14="http://schemas.microsoft.com/office/powerpoint/2010/main" val="1640249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03D98-C345-7B93-7F1E-5AED16F78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7FE13-B8DB-EF9C-8D55-2DED78B40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F79A5-B846-FF1C-82A5-C48251F15980}"/>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Focus on the age of the students in the class (12–13 and 14–18 years)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C67F577-45E0-3F38-D7F7-7850AE9F140D}"/>
              </a:ext>
            </a:extLst>
          </p:cNvPr>
          <p:cNvSpPr>
            <a:spLocks noGrp="1"/>
          </p:cNvSpPr>
          <p:nvPr>
            <p:ph type="sldNum" sz="quarter" idx="5"/>
          </p:nvPr>
        </p:nvSpPr>
        <p:spPr/>
        <p:txBody>
          <a:bodyPr/>
          <a:lstStyle/>
          <a:p>
            <a:fld id="{82545549-36F0-40C5-A2B5-E93466E7B68A}" type="slidenum">
              <a:rPr lang="en-AU" smtClean="0"/>
              <a:t>53</a:t>
            </a:fld>
            <a:endParaRPr lang="en-AU"/>
          </a:p>
        </p:txBody>
      </p:sp>
    </p:spTree>
    <p:extLst>
      <p:ext uri="{BB962C8B-B14F-4D97-AF65-F5344CB8AC3E}">
        <p14:creationId xmlns:p14="http://schemas.microsoft.com/office/powerpoint/2010/main" val="1764465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slide brings together the serves for children aged 12-13 and 14–18 years.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Why are the serve amounts different across the food groups?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Responses could include:</a:t>
            </a:r>
          </a:p>
          <a:p>
            <a:r>
              <a:rPr lang="en-AU" sz="1100" dirty="0">
                <a:latin typeface="Arial" panose="020B0604020202020204" pitchFamily="34" charset="0"/>
                <a:cs typeface="Arial" panose="020B0604020202020204" pitchFamily="34" charset="0"/>
              </a:rPr>
              <a:t> - Different types of nutrients (vitamins and minerals) provided</a:t>
            </a:r>
          </a:p>
          <a:p>
            <a:r>
              <a:rPr lang="en-AU" sz="1100" dirty="0">
                <a:latin typeface="Arial" panose="020B0604020202020204" pitchFamily="34" charset="0"/>
                <a:cs typeface="Arial" panose="020B0604020202020204" pitchFamily="34" charset="0"/>
              </a:rPr>
              <a:t> - Different amounts of energy (sugars) in the foods e.g. more sugar in fruit than in vegetables</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54</a:t>
            </a:fld>
            <a:endParaRPr lang="en-AU"/>
          </a:p>
        </p:txBody>
      </p:sp>
    </p:spTree>
    <p:extLst>
      <p:ext uri="{BB962C8B-B14F-4D97-AF65-F5344CB8AC3E}">
        <p14:creationId xmlns:p14="http://schemas.microsoft.com/office/powerpoint/2010/main" val="3132978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There are various functions related to the food production industry in Australia:</a:t>
            </a:r>
          </a:p>
          <a:p>
            <a:r>
              <a:rPr lang="en-AU" sz="1100" dirty="0">
                <a:latin typeface="Arial" panose="020B0604020202020204" pitchFamily="34" charset="0"/>
                <a:cs typeface="Arial" panose="020B0604020202020204" pitchFamily="34" charset="0"/>
              </a:rPr>
              <a:t> - economic</a:t>
            </a:r>
          </a:p>
          <a:p>
            <a:r>
              <a:rPr lang="en-AU" sz="1100" dirty="0">
                <a:latin typeface="Arial" panose="020B0604020202020204" pitchFamily="34" charset="0"/>
                <a:cs typeface="Arial" panose="020B0604020202020204" pitchFamily="34" charset="0"/>
              </a:rPr>
              <a:t> - nutrition</a:t>
            </a:r>
          </a:p>
          <a:p>
            <a:r>
              <a:rPr lang="en-AU" sz="1100" dirty="0">
                <a:latin typeface="Arial" panose="020B0604020202020204" pitchFamily="34" charset="0"/>
                <a:cs typeface="Arial" panose="020B0604020202020204" pitchFamily="34" charset="0"/>
              </a:rPr>
              <a:t> - food security</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a:t>
            </a:fld>
            <a:endParaRPr lang="en-AU"/>
          </a:p>
        </p:txBody>
      </p:sp>
    </p:spTree>
    <p:extLst>
      <p:ext uri="{BB962C8B-B14F-4D97-AF65-F5344CB8AC3E}">
        <p14:creationId xmlns:p14="http://schemas.microsoft.com/office/powerpoint/2010/main" val="1418886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Teacher note: The idea here is not for a definitive meal plan, rather for students to get a better sense of the quantity of each food group that they need, and the serve size. Students are encouraged to consider the range of foods in the food groups and the foods they would choose. </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55</a:t>
            </a:fld>
            <a:endParaRPr lang="en-AU"/>
          </a:p>
        </p:txBody>
      </p:sp>
    </p:spTree>
    <p:extLst>
      <p:ext uri="{BB962C8B-B14F-4D97-AF65-F5344CB8AC3E}">
        <p14:creationId xmlns:p14="http://schemas.microsoft.com/office/powerpoint/2010/main" val="31947649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A2107-2AC6-06FC-EACF-42C50F2F5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99005-6D61-14DD-035C-8A65D43CA2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C4B94-2669-F61E-9E01-2951E52756B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4454E64-46B0-6070-695A-4EEA2A23D0AC}"/>
              </a:ext>
            </a:extLst>
          </p:cNvPr>
          <p:cNvSpPr>
            <a:spLocks noGrp="1"/>
          </p:cNvSpPr>
          <p:nvPr>
            <p:ph type="sldNum" sz="quarter" idx="5"/>
          </p:nvPr>
        </p:nvSpPr>
        <p:spPr/>
        <p:txBody>
          <a:bodyPr/>
          <a:lstStyle/>
          <a:p>
            <a:fld id="{2EB77E40-D0E8-4874-BAFC-253CC826BD69}" type="slidenum">
              <a:rPr lang="en-AU" smtClean="0"/>
              <a:t>56</a:t>
            </a:fld>
            <a:endParaRPr lang="en-AU"/>
          </a:p>
        </p:txBody>
      </p:sp>
    </p:spTree>
    <p:extLst>
      <p:ext uri="{BB962C8B-B14F-4D97-AF65-F5344CB8AC3E}">
        <p14:creationId xmlns:p14="http://schemas.microsoft.com/office/powerpoint/2010/main" val="2499795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1539D-5E34-7F19-1A00-8C1071F1D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879F9-BDF0-48F2-3385-D81EE7E02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29333-2B2D-CB2D-AF74-5AA2C69C71F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9EFD506-BFE6-FBA3-5D16-B5E71CF2421E}"/>
              </a:ext>
            </a:extLst>
          </p:cNvPr>
          <p:cNvSpPr>
            <a:spLocks noGrp="1"/>
          </p:cNvSpPr>
          <p:nvPr>
            <p:ph type="sldNum" sz="quarter" idx="5"/>
          </p:nvPr>
        </p:nvSpPr>
        <p:spPr/>
        <p:txBody>
          <a:bodyPr/>
          <a:lstStyle/>
          <a:p>
            <a:fld id="{2EB77E40-D0E8-4874-BAFC-253CC826BD69}" type="slidenum">
              <a:rPr lang="en-AU" smtClean="0"/>
              <a:t>57</a:t>
            </a:fld>
            <a:endParaRPr lang="en-AU"/>
          </a:p>
        </p:txBody>
      </p:sp>
    </p:spTree>
    <p:extLst>
      <p:ext uri="{BB962C8B-B14F-4D97-AF65-F5344CB8AC3E}">
        <p14:creationId xmlns:p14="http://schemas.microsoft.com/office/powerpoint/2010/main" val="2494857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5443-2273-1C73-8BAC-FC4872F9F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CDED2-973E-18CE-E9E2-F28CF2EDD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484B5-2288-4869-ABB2-0EF54C67240C}"/>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complex carbohydrates in these foods are slowly digested, which provides energy over time and helps prevent overeating.</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Carbohydrate provides the best source of energy for the brain.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helps us stay fuller for longer, which can help with concentration.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is especially useful in keeping the digestive track (including the intestines) healthy and can assist with constipation.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vast range of vitamins and minerals are important for growth and repair, healthy ageing, and preventing chronic conditions. </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8B5E3AA-D463-A209-804A-EE399B4412EF}"/>
              </a:ext>
            </a:extLst>
          </p:cNvPr>
          <p:cNvSpPr>
            <a:spLocks noGrp="1"/>
          </p:cNvSpPr>
          <p:nvPr>
            <p:ph type="sldNum" sz="quarter" idx="5"/>
          </p:nvPr>
        </p:nvSpPr>
        <p:spPr/>
        <p:txBody>
          <a:bodyPr/>
          <a:lstStyle/>
          <a:p>
            <a:fld id="{E6D7DA54-C4FE-4877-8DF5-AF24F4B46978}" type="slidenum">
              <a:rPr lang="en-AU" smtClean="0"/>
              <a:t>59</a:t>
            </a:fld>
            <a:endParaRPr lang="en-AU"/>
          </a:p>
        </p:txBody>
      </p:sp>
    </p:spTree>
    <p:extLst>
      <p:ext uri="{BB962C8B-B14F-4D97-AF65-F5344CB8AC3E}">
        <p14:creationId xmlns:p14="http://schemas.microsoft.com/office/powerpoint/2010/main" val="2481673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60</a:t>
            </a:fld>
            <a:endParaRPr lang="en-AU"/>
          </a:p>
        </p:txBody>
      </p:sp>
    </p:spTree>
    <p:extLst>
      <p:ext uri="{BB962C8B-B14F-4D97-AF65-F5344CB8AC3E}">
        <p14:creationId xmlns:p14="http://schemas.microsoft.com/office/powerpoint/2010/main" val="32414826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19E14-67EF-8CE0-970B-2AC07473F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17397-1D5A-5ED9-E495-20E71B602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EBDEE-75DE-D716-AD14-E9D2E7145A32}"/>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A56660-38F1-71CE-CDD7-3EFB1F5E88AE}"/>
              </a:ext>
            </a:extLst>
          </p:cNvPr>
          <p:cNvSpPr>
            <a:spLocks noGrp="1"/>
          </p:cNvSpPr>
          <p:nvPr>
            <p:ph type="sldNum" sz="quarter" idx="5"/>
          </p:nvPr>
        </p:nvSpPr>
        <p:spPr/>
        <p:txBody>
          <a:bodyPr/>
          <a:lstStyle/>
          <a:p>
            <a:fld id="{E6D7DA54-C4FE-4877-8DF5-AF24F4B46978}" type="slidenum">
              <a:rPr lang="en-AU" smtClean="0"/>
              <a:t>61</a:t>
            </a:fld>
            <a:endParaRPr lang="en-AU"/>
          </a:p>
        </p:txBody>
      </p:sp>
    </p:spTree>
    <p:extLst>
      <p:ext uri="{BB962C8B-B14F-4D97-AF65-F5344CB8AC3E}">
        <p14:creationId xmlns:p14="http://schemas.microsoft.com/office/powerpoint/2010/main" val="1630037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62</a:t>
            </a:fld>
            <a:endParaRPr lang="en-AU"/>
          </a:p>
        </p:txBody>
      </p:sp>
    </p:spTree>
    <p:extLst>
      <p:ext uri="{BB962C8B-B14F-4D97-AF65-F5344CB8AC3E}">
        <p14:creationId xmlns:p14="http://schemas.microsoft.com/office/powerpoint/2010/main" val="3548440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4D670-E433-05B7-1C8A-D5E009112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E905C-3550-E770-368E-F138BFD64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C8FDC-EBDD-C001-90C4-0C3DED4E7090}"/>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0EB75-5B5A-A646-14C5-6F094DA95D16}"/>
              </a:ext>
            </a:extLst>
          </p:cNvPr>
          <p:cNvSpPr>
            <a:spLocks noGrp="1"/>
          </p:cNvSpPr>
          <p:nvPr>
            <p:ph type="sldNum" sz="quarter" idx="5"/>
          </p:nvPr>
        </p:nvSpPr>
        <p:spPr/>
        <p:txBody>
          <a:bodyPr/>
          <a:lstStyle/>
          <a:p>
            <a:fld id="{E6D7DA54-C4FE-4877-8DF5-AF24F4B46978}" type="slidenum">
              <a:rPr lang="en-AU" smtClean="0"/>
              <a:t>63</a:t>
            </a:fld>
            <a:endParaRPr lang="en-AU"/>
          </a:p>
        </p:txBody>
      </p:sp>
    </p:spTree>
    <p:extLst>
      <p:ext uri="{BB962C8B-B14F-4D97-AF65-F5344CB8AC3E}">
        <p14:creationId xmlns:p14="http://schemas.microsoft.com/office/powerpoint/2010/main" val="964477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075D9-7194-B240-0B84-E077CA02B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6561A-09F4-7822-39A3-01CF713BB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1F599-7BC2-63A6-7648-7D885989982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803AC84-D432-40E4-D7D7-60F43BA7B9DC}"/>
              </a:ext>
            </a:extLst>
          </p:cNvPr>
          <p:cNvSpPr>
            <a:spLocks noGrp="1"/>
          </p:cNvSpPr>
          <p:nvPr>
            <p:ph type="sldNum" sz="quarter" idx="5"/>
          </p:nvPr>
        </p:nvSpPr>
        <p:spPr/>
        <p:txBody>
          <a:bodyPr/>
          <a:lstStyle/>
          <a:p>
            <a:fld id="{0363BB70-5BCC-4C8B-B08C-EF437997776C}" type="slidenum">
              <a:rPr lang="en-AU" smtClean="0"/>
              <a:t>64</a:t>
            </a:fld>
            <a:endParaRPr lang="en-AU"/>
          </a:p>
        </p:txBody>
      </p:sp>
    </p:spTree>
    <p:extLst>
      <p:ext uri="{BB962C8B-B14F-4D97-AF65-F5344CB8AC3E}">
        <p14:creationId xmlns:p14="http://schemas.microsoft.com/office/powerpoint/2010/main" val="18557570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65</a:t>
            </a:fld>
            <a:endParaRPr lang="en-AU"/>
          </a:p>
        </p:txBody>
      </p:sp>
    </p:spTree>
    <p:extLst>
      <p:ext uri="{BB962C8B-B14F-4D97-AF65-F5344CB8AC3E}">
        <p14:creationId xmlns:p14="http://schemas.microsoft.com/office/powerpoint/2010/main" val="219750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An important distinction between the primary and secondary food industries is the degree of transformation. </a:t>
            </a:r>
          </a:p>
          <a:p>
            <a:pPr marL="171450" indent="-171450">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For example, cattle feedlot operations come under primary production, whereas the slaughter and freezing of carcasses are part of the secondary food industry, as is fruit and vegetable canning. </a:t>
            </a:r>
          </a:p>
          <a:p>
            <a:pPr marL="171450" indent="-171450">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Grape growing is classed as primary production whereas preserving and wine production are part of the secondary food industry.</a:t>
            </a:r>
          </a:p>
          <a:p>
            <a:pPr marL="171450" indent="-171450">
              <a:buFont typeface="Arial" panose="020B0604020202020204" pitchFamily="34" charset="0"/>
              <a:buChar cha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Most food is processed to some extent. There are, however, differing levels of food processing, from minimally processed (such as rolled oats), to more substantial processing (such as Weet-Bix).</a:t>
            </a:r>
          </a:p>
          <a:p>
            <a:endParaRPr lang="en-US" sz="11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AU" sz="1100" dirty="0">
                <a:latin typeface="Arial" panose="020B0604020202020204" pitchFamily="34" charset="0"/>
                <a:cs typeface="Arial" panose="020B0604020202020204" pitchFamily="34" charset="0"/>
              </a:rPr>
              <a:t>Source: </a:t>
            </a:r>
          </a:p>
          <a:p>
            <a:r>
              <a:rPr lang="en-AU" sz="1100" dirty="0">
                <a:latin typeface="Arial" panose="020B0604020202020204" pitchFamily="34" charset="0"/>
                <a:cs typeface="Arial" panose="020B0604020202020204" pitchFamily="34" charset="0"/>
              </a:rPr>
              <a:t> - Australia’s food and nutrition, 2012, https://www.aihw.gov.au/reports/food-nutrition/australias-food-nutrition-2012/summary</a:t>
            </a:r>
          </a:p>
          <a:p>
            <a:r>
              <a:rPr lang="en-AU" sz="1100" dirty="0">
                <a:latin typeface="Arial" panose="020B0604020202020204" pitchFamily="34" charset="0"/>
                <a:cs typeface="Arial" panose="020B0604020202020204" pitchFamily="34" charset="0"/>
              </a:rPr>
              <a:t> - DAFF: https://www.agriculture.gov.au/agriculture-land/farm-food-drought/food</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7</a:t>
            </a:fld>
            <a:endParaRPr lang="en-AU"/>
          </a:p>
        </p:txBody>
      </p:sp>
    </p:spTree>
    <p:extLst>
      <p:ext uri="{BB962C8B-B14F-4D97-AF65-F5344CB8AC3E}">
        <p14:creationId xmlns:p14="http://schemas.microsoft.com/office/powerpoint/2010/main" val="11800494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66</a:t>
            </a:fld>
            <a:endParaRPr lang="en-AU"/>
          </a:p>
        </p:txBody>
      </p:sp>
    </p:spTree>
    <p:extLst>
      <p:ext uri="{BB962C8B-B14F-4D97-AF65-F5344CB8AC3E}">
        <p14:creationId xmlns:p14="http://schemas.microsoft.com/office/powerpoint/2010/main" val="509067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Australia’s food and nutrition (2012);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67</a:t>
            </a:fld>
            <a:endParaRPr lang="en-AU"/>
          </a:p>
        </p:txBody>
      </p:sp>
    </p:spTree>
    <p:extLst>
      <p:ext uri="{BB962C8B-B14F-4D97-AF65-F5344CB8AC3E}">
        <p14:creationId xmlns:p14="http://schemas.microsoft.com/office/powerpoint/2010/main" val="1028703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Almost all foods undergo some form of processing before they are ready to 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68</a:t>
            </a:fld>
            <a:endParaRPr lang="en-AU"/>
          </a:p>
        </p:txBody>
      </p:sp>
    </p:spTree>
    <p:extLst>
      <p:ext uri="{BB962C8B-B14F-4D97-AF65-F5344CB8AC3E}">
        <p14:creationId xmlns:p14="http://schemas.microsoft.com/office/powerpoint/2010/main" val="31426835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69</a:t>
            </a:fld>
            <a:endParaRPr lang="en-AU"/>
          </a:p>
        </p:txBody>
      </p:sp>
    </p:spTree>
    <p:extLst>
      <p:ext uri="{BB962C8B-B14F-4D97-AF65-F5344CB8AC3E}">
        <p14:creationId xmlns:p14="http://schemas.microsoft.com/office/powerpoint/2010/main" val="11254096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Elicit student responses.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Reasons are provided on the subsequent slides.</a:t>
            </a:r>
          </a:p>
        </p:txBody>
      </p:sp>
      <p:sp>
        <p:nvSpPr>
          <p:cNvPr id="4" name="Slide Number Placeholder 3"/>
          <p:cNvSpPr>
            <a:spLocks noGrp="1"/>
          </p:cNvSpPr>
          <p:nvPr>
            <p:ph type="sldNum" sz="quarter" idx="5"/>
          </p:nvPr>
        </p:nvSpPr>
        <p:spPr/>
        <p:txBody>
          <a:bodyPr/>
          <a:lstStyle/>
          <a:p>
            <a:fld id="{F44C62DB-7696-492E-9B19-598201EAC406}" type="slidenum">
              <a:rPr lang="en-AU" smtClean="0"/>
              <a:t>70</a:t>
            </a:fld>
            <a:endParaRPr lang="en-AU"/>
          </a:p>
        </p:txBody>
      </p:sp>
    </p:spTree>
    <p:extLst>
      <p:ext uri="{BB962C8B-B14F-4D97-AF65-F5344CB8AC3E}">
        <p14:creationId xmlns:p14="http://schemas.microsoft.com/office/powerpoint/2010/main" val="31639845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71</a:t>
            </a:fld>
            <a:endParaRPr lang="en-AU"/>
          </a:p>
        </p:txBody>
      </p:sp>
    </p:spTree>
    <p:extLst>
      <p:ext uri="{BB962C8B-B14F-4D97-AF65-F5344CB8AC3E}">
        <p14:creationId xmlns:p14="http://schemas.microsoft.com/office/powerpoint/2010/main" val="3048494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72</a:t>
            </a:fld>
            <a:endParaRPr lang="en-AU"/>
          </a:p>
        </p:txBody>
      </p:sp>
    </p:spTree>
    <p:extLst>
      <p:ext uri="{BB962C8B-B14F-4D97-AF65-F5344CB8AC3E}">
        <p14:creationId xmlns:p14="http://schemas.microsoft.com/office/powerpoint/2010/main" val="6865140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73</a:t>
            </a:fld>
            <a:endParaRPr lang="en-AU"/>
          </a:p>
        </p:txBody>
      </p:sp>
    </p:spTree>
    <p:extLst>
      <p:ext uri="{BB962C8B-B14F-4D97-AF65-F5344CB8AC3E}">
        <p14:creationId xmlns:p14="http://schemas.microsoft.com/office/powerpoint/2010/main" val="13637224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74</a:t>
            </a:fld>
            <a:endParaRPr lang="en-AU"/>
          </a:p>
        </p:txBody>
      </p:sp>
    </p:spTree>
    <p:extLst>
      <p:ext uri="{BB962C8B-B14F-4D97-AF65-F5344CB8AC3E}">
        <p14:creationId xmlns:p14="http://schemas.microsoft.com/office/powerpoint/2010/main" val="24584485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75</a:t>
            </a:fld>
            <a:endParaRPr lang="en-AU"/>
          </a:p>
        </p:txBody>
      </p:sp>
    </p:spTree>
    <p:extLst>
      <p:ext uri="{BB962C8B-B14F-4D97-AF65-F5344CB8AC3E}">
        <p14:creationId xmlns:p14="http://schemas.microsoft.com/office/powerpoint/2010/main" val="229661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A simplified version of Australia’s food system is presented here.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Australia’s food and nutrition, 2012, https://www.aihw.gov.au/reports/food-nutrition/australias-food-nutrition-2012/summary</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8</a:t>
            </a:fld>
            <a:endParaRPr lang="en-AU"/>
          </a:p>
        </p:txBody>
      </p:sp>
    </p:spTree>
    <p:extLst>
      <p:ext uri="{BB962C8B-B14F-4D97-AF65-F5344CB8AC3E}">
        <p14:creationId xmlns:p14="http://schemas.microsoft.com/office/powerpoint/2010/main" val="3537005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76</a:t>
            </a:fld>
            <a:endParaRPr lang="en-AU"/>
          </a:p>
        </p:txBody>
      </p:sp>
    </p:spTree>
    <p:extLst>
      <p:ext uri="{BB962C8B-B14F-4D97-AF65-F5344CB8AC3E}">
        <p14:creationId xmlns:p14="http://schemas.microsoft.com/office/powerpoint/2010/main" val="2719085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Keeping our mind on the AGHE and reading food labels is important to help us make decisions on foods to include in our diet (link to label reading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Nutrition, the inside story (2020)</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77</a:t>
            </a:fld>
            <a:endParaRPr lang="en-AU"/>
          </a:p>
        </p:txBody>
      </p:sp>
    </p:spTree>
    <p:extLst>
      <p:ext uri="{BB962C8B-B14F-4D97-AF65-F5344CB8AC3E}">
        <p14:creationId xmlns:p14="http://schemas.microsoft.com/office/powerpoint/2010/main" val="1703620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50"/>
              </a:spcBef>
              <a:spcAft>
                <a:spcPts val="50"/>
              </a:spcAft>
              <a:buClrTx/>
              <a:buSzTx/>
              <a:buFont typeface="Arial" panose="020B0604020202020204" pitchFamily="34" charset="0"/>
              <a:buChar char="•"/>
              <a:tabLst/>
              <a:defRPr/>
            </a:pPr>
            <a:r>
              <a:rPr lang="en-GB" sz="1100" kern="0" dirty="0">
                <a:effectLst/>
                <a:latin typeface="Arial" panose="020B0604020202020204" pitchFamily="34" charset="0"/>
                <a:ea typeface="Calibri" panose="020F0502020204030204" pitchFamily="34" charset="0"/>
              </a:rPr>
              <a:t>For example, factors could include:</a:t>
            </a:r>
          </a:p>
          <a:p>
            <a:pPr marL="0" marR="0" lvl="0" indent="0" algn="l" defTabSz="914400" rtl="0" eaLnBrk="1" fontAlgn="auto" latinLnBrk="0" hangingPunct="1">
              <a:lnSpc>
                <a:spcPct val="107000"/>
              </a:lnSpc>
              <a:spcBef>
                <a:spcPts val="50"/>
              </a:spcBef>
              <a:spcAft>
                <a:spcPts val="50"/>
              </a:spcAft>
              <a:buClrTx/>
              <a:buSzTx/>
              <a:buFontTx/>
              <a:buNone/>
              <a:tabLst/>
              <a:defRPr/>
            </a:pPr>
            <a:endParaRPr lang="en-GB" sz="1100" kern="0" dirty="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Nutrition (core foods from the five food groups)</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Quick to prepare</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Cost (balance between quality, nutrition and price)</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Taste – considering the 5 different family members</a:t>
            </a:r>
          </a:p>
          <a:p>
            <a:pPr marL="0" marR="0" lvl="0" indent="0" algn="l" defTabSz="914400" rtl="0" eaLnBrk="1" fontAlgn="auto" latinLnBrk="0" hangingPunct="1">
              <a:lnSpc>
                <a:spcPct val="107000"/>
              </a:lnSpc>
              <a:spcBef>
                <a:spcPts val="50"/>
              </a:spcBef>
              <a:spcAft>
                <a:spcPts val="50"/>
              </a:spcAft>
              <a:buClrTx/>
              <a:buSzTx/>
              <a:buFontTx/>
              <a:buNone/>
              <a:tabLst/>
              <a:defRPr/>
            </a:pPr>
            <a:endParaRPr lang="en-GB" sz="1100" kern="0" dirty="0">
              <a:effectLst/>
              <a:latin typeface="Arial" panose="020B0604020202020204" pitchFamily="34" charset="0"/>
              <a:ea typeface="Calibri" panose="020F0502020204030204" pitchFamily="34" charset="0"/>
            </a:endParaRPr>
          </a:p>
          <a:p>
            <a:pPr marL="171450" marR="0" lvl="0" indent="-171450" algn="l" defTabSz="914400" rtl="0" eaLnBrk="1" fontAlgn="auto" latinLnBrk="0" hangingPunct="1">
              <a:lnSpc>
                <a:spcPct val="107000"/>
              </a:lnSpc>
              <a:spcBef>
                <a:spcPts val="50"/>
              </a:spcBef>
              <a:spcAft>
                <a:spcPts val="50"/>
              </a:spcAft>
              <a:buClrTx/>
              <a:buSzTx/>
              <a:buFont typeface="Arial" panose="020B0604020202020204" pitchFamily="34" charset="0"/>
              <a:buChar char="•"/>
              <a:tabLst/>
              <a:defRPr/>
            </a:pPr>
            <a:r>
              <a:rPr lang="en-GB" sz="1100" kern="0" dirty="0">
                <a:effectLst/>
                <a:latin typeface="Arial" panose="020B0604020202020204" pitchFamily="34" charset="0"/>
                <a:ea typeface="Calibri" panose="020F0502020204030204" pitchFamily="34" charset="0"/>
              </a:rPr>
              <a:t>Foods purchased:</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Plain meats that we can combine with in-season vegetables and prepared sauces</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Different pastas and rice</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Packaged wholegrain cereal for easy, nutritious breakfasts</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Wholegrain bread, for a nutritious breakfast option, and for sandwiches</a:t>
            </a:r>
          </a:p>
          <a:p>
            <a:pPr marL="0" marR="0" lvl="0" indent="0" algn="l" defTabSz="914400" rtl="0" eaLnBrk="1" fontAlgn="auto" latinLnBrk="0" hangingPunct="1">
              <a:lnSpc>
                <a:spcPct val="107000"/>
              </a:lnSpc>
              <a:spcBef>
                <a:spcPts val="50"/>
              </a:spcBef>
              <a:spcAft>
                <a:spcPts val="50"/>
              </a:spcAft>
              <a:buClrTx/>
              <a:buSzTx/>
              <a:buFontTx/>
              <a:buNone/>
              <a:tabLst/>
              <a:defRPr/>
            </a:pPr>
            <a:r>
              <a:rPr lang="en-GB" sz="1100" kern="0" dirty="0">
                <a:effectLst/>
                <a:latin typeface="Arial" panose="020B0604020202020204" pitchFamily="34" charset="0"/>
                <a:ea typeface="Calibri" panose="020F0502020204030204" pitchFamily="34" charset="0"/>
              </a:rPr>
              <a:t> - We have UHT milk in the cupboard for when we run out of fresh milk</a:t>
            </a:r>
          </a:p>
          <a:p>
            <a:endParaRPr lang="en-AU" sz="1100" dirty="0"/>
          </a:p>
        </p:txBody>
      </p:sp>
      <p:sp>
        <p:nvSpPr>
          <p:cNvPr id="4" name="Slide Number Placeholder 3"/>
          <p:cNvSpPr>
            <a:spLocks noGrp="1"/>
          </p:cNvSpPr>
          <p:nvPr>
            <p:ph type="sldNum" sz="quarter" idx="5"/>
          </p:nvPr>
        </p:nvSpPr>
        <p:spPr/>
        <p:txBody>
          <a:bodyPr/>
          <a:lstStyle/>
          <a:p>
            <a:fld id="{F44C62DB-7696-492E-9B19-598201EAC406}" type="slidenum">
              <a:rPr lang="en-AU" smtClean="0"/>
              <a:t>78</a:t>
            </a:fld>
            <a:endParaRPr lang="en-AU"/>
          </a:p>
        </p:txBody>
      </p:sp>
    </p:spTree>
    <p:extLst>
      <p:ext uri="{BB962C8B-B14F-4D97-AF65-F5344CB8AC3E}">
        <p14:creationId xmlns:p14="http://schemas.microsoft.com/office/powerpoint/2010/main" val="996986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3AA90-F4D3-5182-CDD2-B09DD2305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CE533-9FB7-BA12-F992-9848E9DE8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60B1A-E7F3-4946-7CB9-B9D3786596B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E2196A7-5CBA-1171-1058-CBEBD826DD69}"/>
              </a:ext>
            </a:extLst>
          </p:cNvPr>
          <p:cNvSpPr>
            <a:spLocks noGrp="1"/>
          </p:cNvSpPr>
          <p:nvPr>
            <p:ph type="sldNum" sz="quarter" idx="5"/>
          </p:nvPr>
        </p:nvSpPr>
        <p:spPr/>
        <p:txBody>
          <a:bodyPr/>
          <a:lstStyle/>
          <a:p>
            <a:fld id="{2EB77E40-D0E8-4874-BAFC-253CC826BD69}" type="slidenum">
              <a:rPr lang="en-AU" smtClean="0"/>
              <a:t>79</a:t>
            </a:fld>
            <a:endParaRPr lang="en-AU"/>
          </a:p>
        </p:txBody>
      </p:sp>
    </p:spTree>
    <p:extLst>
      <p:ext uri="{BB962C8B-B14F-4D97-AF65-F5344CB8AC3E}">
        <p14:creationId xmlns:p14="http://schemas.microsoft.com/office/powerpoint/2010/main" val="485099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97F92-EAF1-498A-869E-43E0C4551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9ED69-4E95-3382-4828-E7F1A3C79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0888B-3BFB-2B1E-3DFF-55CD88B35C0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2375D1F-9449-C518-040C-F0FD067522FA}"/>
              </a:ext>
            </a:extLst>
          </p:cNvPr>
          <p:cNvSpPr>
            <a:spLocks noGrp="1"/>
          </p:cNvSpPr>
          <p:nvPr>
            <p:ph type="sldNum" sz="quarter" idx="5"/>
          </p:nvPr>
        </p:nvSpPr>
        <p:spPr/>
        <p:txBody>
          <a:bodyPr/>
          <a:lstStyle/>
          <a:p>
            <a:fld id="{2EB77E40-D0E8-4874-BAFC-253CC826BD69}" type="slidenum">
              <a:rPr lang="en-AU" smtClean="0"/>
              <a:t>80</a:t>
            </a:fld>
            <a:endParaRPr lang="en-AU"/>
          </a:p>
        </p:txBody>
      </p:sp>
    </p:spTree>
    <p:extLst>
      <p:ext uri="{BB962C8B-B14F-4D97-AF65-F5344CB8AC3E}">
        <p14:creationId xmlns:p14="http://schemas.microsoft.com/office/powerpoint/2010/main" val="15747126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Suggested responses are provided</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81</a:t>
            </a:fld>
            <a:endParaRPr lang="en-AU"/>
          </a:p>
        </p:txBody>
      </p:sp>
    </p:spTree>
    <p:extLst>
      <p:ext uri="{BB962C8B-B14F-4D97-AF65-F5344CB8AC3E}">
        <p14:creationId xmlns:p14="http://schemas.microsoft.com/office/powerpoint/2010/main" val="42018807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Suggested responses are provided</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82</a:t>
            </a:fld>
            <a:endParaRPr lang="en-AU"/>
          </a:p>
        </p:txBody>
      </p:sp>
    </p:spTree>
    <p:extLst>
      <p:ext uri="{BB962C8B-B14F-4D97-AF65-F5344CB8AC3E}">
        <p14:creationId xmlns:p14="http://schemas.microsoft.com/office/powerpoint/2010/main" val="20590794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C9226-9F31-0A13-1C5E-126BF5FE7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1A18A-B7C6-140F-42FC-D55D859F8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F586A-7DE8-F27B-31E9-EAB674FD223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A8B169A-5389-19C6-06EE-4AAFDBAEA517}"/>
              </a:ext>
            </a:extLst>
          </p:cNvPr>
          <p:cNvSpPr>
            <a:spLocks noGrp="1"/>
          </p:cNvSpPr>
          <p:nvPr>
            <p:ph type="sldNum" sz="quarter" idx="5"/>
          </p:nvPr>
        </p:nvSpPr>
        <p:spPr/>
        <p:txBody>
          <a:bodyPr/>
          <a:lstStyle/>
          <a:p>
            <a:fld id="{0363BB70-5BCC-4C8B-B08C-EF437997776C}" type="slidenum">
              <a:rPr lang="en-AU" smtClean="0"/>
              <a:t>83</a:t>
            </a:fld>
            <a:endParaRPr lang="en-AU"/>
          </a:p>
        </p:txBody>
      </p:sp>
    </p:spTree>
    <p:extLst>
      <p:ext uri="{BB962C8B-B14F-4D97-AF65-F5344CB8AC3E}">
        <p14:creationId xmlns:p14="http://schemas.microsoft.com/office/powerpoint/2010/main" val="25915562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Watch with students [4.27].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Note issues under the following headings:</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Technologies/equipment:</a:t>
            </a:r>
          </a:p>
          <a:p>
            <a:r>
              <a:rPr lang="en-AU" sz="1100" dirty="0">
                <a:latin typeface="Arial" panose="020B0604020202020204" pitchFamily="34" charset="0"/>
                <a:cs typeface="Arial" panose="020B0604020202020204" pitchFamily="34" charset="0"/>
              </a:rPr>
              <a:t> - Vats (like a brewery) </a:t>
            </a:r>
          </a:p>
          <a:p>
            <a:r>
              <a:rPr lang="en-AU" sz="1100" dirty="0">
                <a:latin typeface="Arial" panose="020B0604020202020204" pitchFamily="34" charset="0"/>
                <a:cs typeface="Arial" panose="020B0604020202020204" pitchFamily="34" charset="0"/>
              </a:rPr>
              <a:t> - Very scientific process so need highly qualified and skilled professionals</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Key consumer benefits:</a:t>
            </a:r>
          </a:p>
          <a:p>
            <a:r>
              <a:rPr lang="en-AU" sz="1100" dirty="0">
                <a:latin typeface="Arial" panose="020B0604020202020204" pitchFamily="34" charset="0"/>
                <a:cs typeface="Arial" panose="020B0604020202020204" pitchFamily="34" charset="0"/>
              </a:rPr>
              <a:t> - Nutrition.</a:t>
            </a:r>
          </a:p>
          <a:p>
            <a:r>
              <a:rPr lang="en-AU" sz="1100" dirty="0">
                <a:latin typeface="Arial" panose="020B0604020202020204" pitchFamily="34" charset="0"/>
                <a:cs typeface="Arial" panose="020B0604020202020204" pitchFamily="34" charset="0"/>
              </a:rPr>
              <a:t> - Question: is the nutritional profile the same as meat?</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Environmental benefits:</a:t>
            </a:r>
          </a:p>
          <a:p>
            <a:r>
              <a:rPr lang="en-AU" sz="1100" dirty="0">
                <a:latin typeface="Arial" panose="020B0604020202020204" pitchFamily="34" charset="0"/>
                <a:cs typeface="Arial" panose="020B0604020202020204" pitchFamily="34" charset="0"/>
              </a:rPr>
              <a:t> - Helps eliminate potential issues with animal products such as greenhouse gas emissions, less land use BUT it does use a lot of overall energy to produce lab grown meat</a:t>
            </a:r>
          </a:p>
          <a:p>
            <a:r>
              <a:rPr lang="en-AU" sz="1100" dirty="0">
                <a:latin typeface="Arial" panose="020B0604020202020204" pitchFamily="34" charset="0"/>
                <a:cs typeface="Arial" panose="020B0604020202020204" pitchFamily="34" charset="0"/>
              </a:rPr>
              <a:t> - Potential to have 50% less emissions than the same amount of chicken</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Production aspects:</a:t>
            </a:r>
          </a:p>
          <a:p>
            <a:r>
              <a:rPr lang="en-AU" sz="1100" dirty="0">
                <a:latin typeface="Arial" panose="020B0604020202020204" pitchFamily="34" charset="0"/>
                <a:cs typeface="Arial" panose="020B0604020202020204" pitchFamily="34" charset="0"/>
              </a:rPr>
              <a:t> - Cost and scale can be issues, as need special equipment</a:t>
            </a:r>
          </a:p>
          <a:p>
            <a:r>
              <a:rPr lang="en-AU" sz="1100" dirty="0">
                <a:latin typeface="Arial" panose="020B0604020202020204" pitchFamily="34" charset="0"/>
                <a:cs typeface="Arial" panose="020B0604020202020204" pitchFamily="34" charset="0"/>
              </a:rPr>
              <a:t> - Not same consistency and aroma as meat</a:t>
            </a:r>
          </a:p>
          <a:p>
            <a:r>
              <a:rPr lang="en-AU" sz="1100" dirty="0">
                <a:latin typeface="Arial" panose="020B0604020202020204" pitchFamily="34" charset="0"/>
                <a:cs typeface="Arial" panose="020B0604020202020204" pitchFamily="34" charset="0"/>
              </a:rPr>
              <a:t> - Investor interest is decreasing (capital investment is reduced)</a:t>
            </a:r>
          </a:p>
          <a:p>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u="sng" dirty="0">
                <a:latin typeface="Arial" panose="020B0604020202020204" pitchFamily="34" charset="0"/>
                <a:cs typeface="Arial" panose="020B0604020202020204" pitchFamily="34" charset="0"/>
              </a:rPr>
              <a:t>Consumer concerns:</a:t>
            </a:r>
          </a:p>
          <a:p>
            <a:r>
              <a:rPr lang="en-AU" sz="1100" dirty="0">
                <a:latin typeface="Arial" panose="020B0604020202020204" pitchFamily="34" charset="0"/>
                <a:cs typeface="Arial" panose="020B0604020202020204" pitchFamily="34" charset="0"/>
              </a:rPr>
              <a:t> - Needs to be safe</a:t>
            </a:r>
          </a:p>
          <a:p>
            <a:r>
              <a:rPr lang="en-AU" sz="1100" dirty="0">
                <a:latin typeface="Arial" panose="020B0604020202020204" pitchFamily="34" charset="0"/>
                <a:cs typeface="Arial" panose="020B0604020202020204" pitchFamily="34" charset="0"/>
              </a:rPr>
              <a:t> - Weird factor</a:t>
            </a:r>
          </a:p>
          <a:p>
            <a:r>
              <a:rPr lang="en-AU" sz="1100" dirty="0">
                <a:latin typeface="Arial" panose="020B0604020202020204" pitchFamily="34" charset="0"/>
                <a:cs typeface="Arial" panose="020B0604020202020204" pitchFamily="34" charset="0"/>
              </a:rPr>
              <a:t> - Vegan – can they eat it? It is grown from animal cells, so likely no.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To note, as at July 2025, only cell-cultured quail is approved for sale in Australia</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85</a:t>
            </a:fld>
            <a:endParaRPr lang="en-AU"/>
          </a:p>
        </p:txBody>
      </p:sp>
    </p:spTree>
    <p:extLst>
      <p:ext uri="{BB962C8B-B14F-4D97-AF65-F5344CB8AC3E}">
        <p14:creationId xmlns:p14="http://schemas.microsoft.com/office/powerpoint/2010/main" val="19777203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Watch with students [6.16].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Highlight to the students that while a range of insects are discussed, at present the only insects that can be sold in Australia are:</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100" b="0" i="1" u="none" strike="noStrike" kern="1200" baseline="0" dirty="0" err="1">
                <a:solidFill>
                  <a:schemeClr val="tx1"/>
                </a:solidFill>
                <a:latin typeface="Arial" panose="020B0604020202020204" pitchFamily="34" charset="0"/>
                <a:ea typeface="+mn-ea"/>
                <a:cs typeface="Arial" panose="020B0604020202020204" pitchFamily="34" charset="0"/>
              </a:rPr>
              <a:t>Zophobas</a:t>
            </a: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 </a:t>
            </a:r>
            <a:r>
              <a:rPr lang="en-AU" sz="1100" b="0" i="1" u="none" strike="noStrike" kern="1200" baseline="0" dirty="0" err="1">
                <a:solidFill>
                  <a:schemeClr val="tx1"/>
                </a:solidFill>
                <a:latin typeface="Arial" panose="020B0604020202020204" pitchFamily="34" charset="0"/>
                <a:ea typeface="+mn-ea"/>
                <a:cs typeface="Arial" panose="020B0604020202020204" pitchFamily="34" charset="0"/>
              </a:rPr>
              <a:t>morio</a:t>
            </a: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 </a:t>
            </a:r>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(super mealworm) </a:t>
            </a:r>
          </a:p>
          <a:p>
            <a:pPr marL="0" indent="0">
              <a:buFont typeface="Arial" panose="020B0604020202020204" pitchFamily="34" charset="0"/>
              <a:buNone/>
            </a:pPr>
            <a:r>
              <a:rPr lang="en-AU" sz="1100" b="0" i="1" u="none" strike="noStrike" kern="1200" baseline="0" dirty="0" err="1">
                <a:solidFill>
                  <a:schemeClr val="tx1"/>
                </a:solidFill>
                <a:latin typeface="Arial" panose="020B0604020202020204" pitchFamily="34" charset="0"/>
                <a:ea typeface="+mn-ea"/>
                <a:cs typeface="Arial" panose="020B0604020202020204" pitchFamily="34" charset="0"/>
              </a:rPr>
              <a:t>Achaeta</a:t>
            </a: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 domestica </a:t>
            </a:r>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(house crickets) </a:t>
            </a:r>
          </a:p>
          <a:p>
            <a:pPr marL="0" indent="0">
              <a:buFont typeface="Arial" panose="020B0604020202020204" pitchFamily="34" charset="0"/>
              <a:buNone/>
            </a:pP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Tenebrio </a:t>
            </a:r>
            <a:r>
              <a:rPr lang="en-AU" sz="1100" b="0" i="1" u="none" strike="noStrike" kern="1200" baseline="0" dirty="0" err="1">
                <a:solidFill>
                  <a:schemeClr val="tx1"/>
                </a:solidFill>
                <a:latin typeface="Arial" panose="020B0604020202020204" pitchFamily="34" charset="0"/>
                <a:ea typeface="+mn-ea"/>
                <a:cs typeface="Arial" panose="020B0604020202020204" pitchFamily="34" charset="0"/>
              </a:rPr>
              <a:t>molitor</a:t>
            </a:r>
            <a:r>
              <a:rPr lang="en-AU" sz="1100" b="0" i="1" u="none" strike="noStrike" kern="1200" baseline="0" dirty="0">
                <a:solidFill>
                  <a:schemeClr val="tx1"/>
                </a:solidFill>
                <a:latin typeface="Arial" panose="020B0604020202020204" pitchFamily="34" charset="0"/>
                <a:ea typeface="+mn-ea"/>
                <a:cs typeface="Arial" panose="020B0604020202020204" pitchFamily="34" charset="0"/>
              </a:rPr>
              <a:t> </a:t>
            </a:r>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(mealworm beetle). </a:t>
            </a:r>
          </a:p>
          <a:p>
            <a:endParaRPr lang="en-AU" sz="11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These can be in whole, ground or paste 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0" i="0" u="none" strike="noStrike" kern="1200" baseline="0" dirty="0">
                <a:solidFill>
                  <a:schemeClr val="tx1"/>
                </a:solidFill>
                <a:latin typeface="Arial" panose="020B0604020202020204" pitchFamily="34" charset="0"/>
                <a:ea typeface="+mn-ea"/>
                <a:cs typeface="Arial" panose="020B0604020202020204" pitchFamily="34" charset="0"/>
              </a:rPr>
              <a:t>This is regulated in the Australia New Zealand Food Standards Code, administered by Food Standards Australia New Zealand.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Note issues under the following headings:</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Technologies/equipment:</a:t>
            </a:r>
          </a:p>
          <a:p>
            <a:r>
              <a:rPr lang="en-AU" sz="1100" dirty="0">
                <a:latin typeface="Arial" panose="020B0604020202020204" pitchFamily="34" charset="0"/>
                <a:cs typeface="Arial" panose="020B0604020202020204" pitchFamily="34" charset="0"/>
              </a:rPr>
              <a:t> - Can be farmed from the wild, or can look at commercial opportunities.</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Key consumer benefits:</a:t>
            </a:r>
          </a:p>
          <a:p>
            <a:r>
              <a:rPr lang="en-AU" sz="1100" dirty="0">
                <a:latin typeface="Arial" panose="020B0604020202020204" pitchFamily="34" charset="0"/>
                <a:cs typeface="Arial" panose="020B0604020202020204" pitchFamily="34" charset="0"/>
              </a:rPr>
              <a:t> - Another source of protein (cricket flour is 68% protein)</a:t>
            </a:r>
          </a:p>
          <a:p>
            <a:r>
              <a:rPr lang="en-AU" sz="1100" dirty="0">
                <a:latin typeface="Arial" panose="020B0604020202020204" pitchFamily="34" charset="0"/>
                <a:cs typeface="Arial" panose="020B0604020202020204" pitchFamily="34" charset="0"/>
              </a:rPr>
              <a:t> - The flour form is gluten free so can be a flour alternative for coeliacs. </a:t>
            </a:r>
          </a:p>
          <a:p>
            <a:r>
              <a:rPr lang="en-AU" sz="1100" dirty="0">
                <a:latin typeface="Arial" panose="020B0604020202020204" pitchFamily="34" charset="0"/>
                <a:cs typeface="Arial" panose="020B0604020202020204" pitchFamily="34" charset="0"/>
              </a:rPr>
              <a:t> - Question: will it be cost effective?</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Environmental benefits:</a:t>
            </a:r>
          </a:p>
          <a:p>
            <a:r>
              <a:rPr lang="en-AU" sz="1100" dirty="0">
                <a:latin typeface="Arial" panose="020B0604020202020204" pitchFamily="34" charset="0"/>
                <a:cs typeface="Arial" panose="020B0604020202020204" pitchFamily="34" charset="0"/>
              </a:rPr>
              <a:t> - Sustainable way of producing high quality protein, given the growing population.</a:t>
            </a:r>
          </a:p>
          <a:p>
            <a:r>
              <a:rPr lang="en-AU" sz="1100" dirty="0">
                <a:latin typeface="Arial" panose="020B0604020202020204" pitchFamily="34" charset="0"/>
                <a:cs typeface="Arial" panose="020B0604020202020204" pitchFamily="34" charset="0"/>
              </a:rPr>
              <a:t> - Require ‘a fraction’ of the land and water resources as traditional cattle and livestock</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Production aspects: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 - There are opportunities to explore the 60 native animal insects (noting that currently there is only approval to sell 3 of these).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 - They can be wild harvested, but also grown in warehouses in the city (a benefit)</a:t>
            </a:r>
          </a:p>
          <a:p>
            <a:endParaRPr lang="en-AU" sz="1100" dirty="0">
              <a:latin typeface="Arial" panose="020B0604020202020204" pitchFamily="34" charset="0"/>
              <a:cs typeface="Arial" panose="020B0604020202020204" pitchFamily="34" charset="0"/>
            </a:endParaRPr>
          </a:p>
          <a:p>
            <a:r>
              <a:rPr lang="en-AU" sz="1100" u="sng" dirty="0">
                <a:latin typeface="Arial" panose="020B0604020202020204" pitchFamily="34" charset="0"/>
                <a:cs typeface="Arial" panose="020B0604020202020204" pitchFamily="34" charset="0"/>
              </a:rPr>
              <a:t>Consumer concerns:</a:t>
            </a:r>
          </a:p>
          <a:p>
            <a:r>
              <a:rPr lang="en-AU" sz="1100" dirty="0">
                <a:latin typeface="Arial" panose="020B0604020202020204" pitchFamily="34" charset="0"/>
                <a:cs typeface="Arial" panose="020B0604020202020204" pitchFamily="34" charset="0"/>
              </a:rPr>
              <a:t> - Weird factor</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86</a:t>
            </a:fld>
            <a:endParaRPr lang="en-AU"/>
          </a:p>
        </p:txBody>
      </p:sp>
    </p:spTree>
    <p:extLst>
      <p:ext uri="{BB962C8B-B14F-4D97-AF65-F5344CB8AC3E}">
        <p14:creationId xmlns:p14="http://schemas.microsoft.com/office/powerpoint/2010/main" val="27798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Source: </a:t>
            </a:r>
          </a:p>
          <a:p>
            <a:r>
              <a:rPr lang="en-AU" sz="1100" dirty="0">
                <a:latin typeface="Arial" panose="020B0604020202020204" pitchFamily="34" charset="0"/>
                <a:cs typeface="Arial" panose="020B0604020202020204" pitchFamily="34" charset="0"/>
              </a:rPr>
              <a:t> - Australia’s food and nutrition, 2012, https://www.aihw.gov.au/reports/food-nutrition/australias-food-nutrition-2012/summary</a:t>
            </a:r>
          </a:p>
          <a:p>
            <a:r>
              <a:rPr lang="en-AU" sz="1100" dirty="0">
                <a:latin typeface="Arial" panose="020B0604020202020204" pitchFamily="34" charset="0"/>
                <a:cs typeface="Arial" panose="020B0604020202020204" pitchFamily="34" charset="0"/>
              </a:rPr>
              <a:t> - https://www.agriculture.gov.au/agriculture-land/farm-food-drought/food</a:t>
            </a:r>
          </a:p>
          <a:p>
            <a:r>
              <a:rPr lang="en-AU" sz="1100" dirty="0">
                <a:latin typeface="Arial" panose="020B0604020202020204" pitchFamily="34" charset="0"/>
                <a:cs typeface="Arial" panose="020B0604020202020204" pitchFamily="34" charset="0"/>
              </a:rPr>
              <a:t> - https://daff.ent.sirsidynix.net.au/client/en_AU/search/asset/1036762/0</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Data on the workforce is available at: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Farms: https://www.agriculture.gov.au/abares/products/insights/snapshot-of-australian-agriculture#employment-on-australian-farms-is-significant-and-varies-throughout-the-year</a:t>
            </a:r>
          </a:p>
          <a:p>
            <a:r>
              <a:rPr lang="en-AU" sz="1100" dirty="0">
                <a:latin typeface="Arial" panose="020B0604020202020204" pitchFamily="34" charset="0"/>
                <a:cs typeface="Arial" panose="020B0604020202020204" pitchFamily="34" charset="0"/>
              </a:rPr>
              <a:t>Manufacturing (processing): https://afgc.org.au/resources/state-of-the-industry/</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9</a:t>
            </a:fld>
            <a:endParaRPr lang="en-AU"/>
          </a:p>
        </p:txBody>
      </p:sp>
    </p:spTree>
    <p:extLst>
      <p:ext uri="{BB962C8B-B14F-4D97-AF65-F5344CB8AC3E}">
        <p14:creationId xmlns:p14="http://schemas.microsoft.com/office/powerpoint/2010/main" val="17607013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Teachers – feel free to change this up e.g. students could present FOR and AGAINST arguments</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87</a:t>
            </a:fld>
            <a:endParaRPr lang="en-AU"/>
          </a:p>
        </p:txBody>
      </p:sp>
    </p:spTree>
    <p:extLst>
      <p:ext uri="{BB962C8B-B14F-4D97-AF65-F5344CB8AC3E}">
        <p14:creationId xmlns:p14="http://schemas.microsoft.com/office/powerpoint/2010/main" val="35120517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F657-DE9E-C5D6-44A6-62C9A33CF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F235B-723A-7B44-2E72-FA986F6ED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A067D-8A1B-5A7C-9C24-BEE1F3932BA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FB4F095-0B64-082B-3F01-AC43D76121D5}"/>
              </a:ext>
            </a:extLst>
          </p:cNvPr>
          <p:cNvSpPr>
            <a:spLocks noGrp="1"/>
          </p:cNvSpPr>
          <p:nvPr>
            <p:ph type="sldNum" sz="quarter" idx="5"/>
          </p:nvPr>
        </p:nvSpPr>
        <p:spPr/>
        <p:txBody>
          <a:bodyPr/>
          <a:lstStyle/>
          <a:p>
            <a:fld id="{2EB77E40-D0E8-4874-BAFC-253CC826BD69}" type="slidenum">
              <a:rPr lang="en-AU" smtClean="0"/>
              <a:t>88</a:t>
            </a:fld>
            <a:endParaRPr lang="en-AU"/>
          </a:p>
        </p:txBody>
      </p:sp>
    </p:spTree>
    <p:extLst>
      <p:ext uri="{BB962C8B-B14F-4D97-AF65-F5344CB8AC3E}">
        <p14:creationId xmlns:p14="http://schemas.microsoft.com/office/powerpoint/2010/main" val="7469042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23675-F484-888D-2E60-401D9B7FF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3BE47-4428-4D66-98BC-73BE90F6C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0A257-9C36-EB0B-B543-9F5343FC0328}"/>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EBA759-40F3-1BF1-4A42-0C563A1913FC}"/>
              </a:ext>
            </a:extLst>
          </p:cNvPr>
          <p:cNvSpPr>
            <a:spLocks noGrp="1"/>
          </p:cNvSpPr>
          <p:nvPr>
            <p:ph type="sldNum" sz="quarter" idx="5"/>
          </p:nvPr>
        </p:nvSpPr>
        <p:spPr/>
        <p:txBody>
          <a:bodyPr/>
          <a:lstStyle/>
          <a:p>
            <a:fld id="{2EB77E40-D0E8-4874-BAFC-253CC826BD69}" type="slidenum">
              <a:rPr lang="en-AU" smtClean="0"/>
              <a:t>89</a:t>
            </a:fld>
            <a:endParaRPr lang="en-AU"/>
          </a:p>
        </p:txBody>
      </p:sp>
    </p:spTree>
    <p:extLst>
      <p:ext uri="{BB962C8B-B14F-4D97-AF65-F5344CB8AC3E}">
        <p14:creationId xmlns:p14="http://schemas.microsoft.com/office/powerpoint/2010/main" val="37897526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90</a:t>
            </a:fld>
            <a:endParaRPr lang="en-AU"/>
          </a:p>
        </p:txBody>
      </p:sp>
    </p:spTree>
    <p:extLst>
      <p:ext uri="{BB962C8B-B14F-4D97-AF65-F5344CB8AC3E}">
        <p14:creationId xmlns:p14="http://schemas.microsoft.com/office/powerpoint/2010/main" val="2542579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91</a:t>
            </a:fld>
            <a:endParaRPr lang="en-AU"/>
          </a:p>
        </p:txBody>
      </p:sp>
    </p:spTree>
    <p:extLst>
      <p:ext uri="{BB962C8B-B14F-4D97-AF65-F5344CB8AC3E}">
        <p14:creationId xmlns:p14="http://schemas.microsoft.com/office/powerpoint/2010/main" val="2451288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Responses vary based on the student research from the previous lesson. </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92</a:t>
            </a:fld>
            <a:endParaRPr lang="en-AU"/>
          </a:p>
        </p:txBody>
      </p:sp>
    </p:spTree>
    <p:extLst>
      <p:ext uri="{BB962C8B-B14F-4D97-AF65-F5344CB8AC3E}">
        <p14:creationId xmlns:p14="http://schemas.microsoft.com/office/powerpoint/2010/main" val="6150594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F218-7523-2B33-2F58-956502334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C6E1C-5C03-14EC-1FB0-D20C40737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DD4E2-42E3-8E29-1370-BF0DD57F331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A04400C-EA1C-7F61-0D14-E53222F6C211}"/>
              </a:ext>
            </a:extLst>
          </p:cNvPr>
          <p:cNvSpPr>
            <a:spLocks noGrp="1"/>
          </p:cNvSpPr>
          <p:nvPr>
            <p:ph type="sldNum" sz="quarter" idx="5"/>
          </p:nvPr>
        </p:nvSpPr>
        <p:spPr/>
        <p:txBody>
          <a:bodyPr/>
          <a:lstStyle/>
          <a:p>
            <a:fld id="{0363BB70-5BCC-4C8B-B08C-EF437997776C}" type="slidenum">
              <a:rPr lang="en-AU" smtClean="0"/>
              <a:t>93</a:t>
            </a:fld>
            <a:endParaRPr lang="en-AU"/>
          </a:p>
        </p:txBody>
      </p:sp>
    </p:spTree>
    <p:extLst>
      <p:ext uri="{BB962C8B-B14F-4D97-AF65-F5344CB8AC3E}">
        <p14:creationId xmlns:p14="http://schemas.microsoft.com/office/powerpoint/2010/main" val="24036895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student responses.</a:t>
            </a:r>
          </a:p>
        </p:txBody>
      </p:sp>
      <p:sp>
        <p:nvSpPr>
          <p:cNvPr id="4" name="Slide Number Placeholder 3"/>
          <p:cNvSpPr>
            <a:spLocks noGrp="1"/>
          </p:cNvSpPr>
          <p:nvPr>
            <p:ph type="sldNum" sz="quarter" idx="5"/>
          </p:nvPr>
        </p:nvSpPr>
        <p:spPr/>
        <p:txBody>
          <a:bodyPr/>
          <a:lstStyle/>
          <a:p>
            <a:fld id="{F44C62DB-7696-492E-9B19-598201EAC406}" type="slidenum">
              <a:rPr lang="en-AU" smtClean="0"/>
              <a:t>94</a:t>
            </a:fld>
            <a:endParaRPr lang="en-AU"/>
          </a:p>
        </p:txBody>
      </p:sp>
    </p:spTree>
    <p:extLst>
      <p:ext uri="{BB962C8B-B14F-4D97-AF65-F5344CB8AC3E}">
        <p14:creationId xmlns:p14="http://schemas.microsoft.com/office/powerpoint/2010/main" val="6162410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95</a:t>
            </a:fld>
            <a:endParaRPr lang="en-AU"/>
          </a:p>
        </p:txBody>
      </p:sp>
    </p:spTree>
    <p:extLst>
      <p:ext uri="{BB962C8B-B14F-4D97-AF65-F5344CB8AC3E}">
        <p14:creationId xmlns:p14="http://schemas.microsoft.com/office/powerpoint/2010/main" val="2167539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Information on Australian government websites can be relied upon to provide evidence-based information that aligns with the Australian Guide to Healthy Eating.</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96</a:t>
            </a:fld>
            <a:endParaRPr lang="en-AU"/>
          </a:p>
        </p:txBody>
      </p:sp>
    </p:spTree>
    <p:extLst>
      <p:ext uri="{BB962C8B-B14F-4D97-AF65-F5344CB8AC3E}">
        <p14:creationId xmlns:p14="http://schemas.microsoft.com/office/powerpoint/2010/main" val="1119826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In the three years to 2023–24 Australia exported around 70% of the total volume of agricultural, fisheries and forestry production.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Arial" panose="020B0604020202020204" pitchFamily="34" charset="0"/>
                <a:ea typeface="+mn-ea"/>
                <a:cs typeface="Arial" panose="020B0604020202020204" pitchFamily="34" charset="0"/>
              </a:rPr>
              <a:t>The export orientation of each industry can vary by commodity type.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https://www.agriculture.gov.au/abares/products/insights/snapshot-of-australian-agriculture#around-70-of-agricultural-production-is-exported </a:t>
            </a: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10</a:t>
            </a:fld>
            <a:endParaRPr lang="en-AU"/>
          </a:p>
        </p:txBody>
      </p:sp>
    </p:spTree>
    <p:extLst>
      <p:ext uri="{BB962C8B-B14F-4D97-AF65-F5344CB8AC3E}">
        <p14:creationId xmlns:p14="http://schemas.microsoft.com/office/powerpoint/2010/main" val="3586151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Information produced by nutrition organisations such as Dietitians Australia and Nutrition Australia are by professionals who are university qualified and either Accredited Practicing Dietitians or Registered Nutritionists. </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97</a:t>
            </a:fld>
            <a:endParaRPr lang="en-AU"/>
          </a:p>
        </p:txBody>
      </p:sp>
    </p:spTree>
    <p:extLst>
      <p:ext uri="{BB962C8B-B14F-4D97-AF65-F5344CB8AC3E}">
        <p14:creationId xmlns:p14="http://schemas.microsoft.com/office/powerpoint/2010/main" val="24223546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While the information provided by industry will be focused on their specific foods, the information is usually developed by Registered Nutritionists or Accredited Practicing Dietitians, and will therefore be accurate.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Dairy Australia has some particularly great resources about dairy.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AUSVEG has some great information on the ‘</a:t>
            </a:r>
            <a:r>
              <a:rPr lang="en-AU" sz="1100" dirty="0" err="1">
                <a:latin typeface="Arial" panose="020B0604020202020204" pitchFamily="34" charset="0"/>
                <a:cs typeface="Arial" panose="020B0604020202020204" pitchFamily="34" charset="0"/>
              </a:rPr>
              <a:t>veggycation</a:t>
            </a:r>
            <a:r>
              <a:rPr lang="en-AU" sz="1100" dirty="0">
                <a:latin typeface="Arial" panose="020B0604020202020204" pitchFamily="34" charset="0"/>
                <a:cs typeface="Arial" panose="020B0604020202020204" pitchFamily="34" charset="0"/>
              </a:rPr>
              <a:t>’ website. Students can look at the nutritional benefits of specific vegetables.</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44C62DB-7696-492E-9B19-598201EAC406}" type="slidenum">
              <a:rPr lang="en-AU" smtClean="0"/>
              <a:t>98</a:t>
            </a:fld>
            <a:endParaRPr lang="en-AU"/>
          </a:p>
        </p:txBody>
      </p:sp>
    </p:spTree>
    <p:extLst>
      <p:ext uri="{BB962C8B-B14F-4D97-AF65-F5344CB8AC3E}">
        <p14:creationId xmlns:p14="http://schemas.microsoft.com/office/powerpoint/2010/main" val="17236874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Take students through some of the features of </a:t>
            </a:r>
            <a:r>
              <a:rPr lang="en-AU" sz="1100" dirty="0" err="1">
                <a:latin typeface="Arial" panose="020B0604020202020204" pitchFamily="34" charset="0"/>
                <a:cs typeface="Arial" panose="020B0604020202020204" pitchFamily="34" charset="0"/>
              </a:rPr>
              <a:t>veggycation</a:t>
            </a:r>
            <a:r>
              <a:rPr lang="en-AU" sz="1100" dirty="0">
                <a:latin typeface="Arial" panose="020B0604020202020204" pitchFamily="34" charset="0"/>
                <a:cs typeface="Arial" panose="020B0604020202020204" pitchFamily="34" charset="0"/>
              </a:rPr>
              <a:t>, produced by Hort Innovation (through grower levies).</a:t>
            </a:r>
          </a:p>
          <a:p>
            <a:endParaRPr lang="en-AU" dirty="0"/>
          </a:p>
        </p:txBody>
      </p:sp>
      <p:sp>
        <p:nvSpPr>
          <p:cNvPr id="4" name="Slide Number Placeholder 3"/>
          <p:cNvSpPr>
            <a:spLocks noGrp="1"/>
          </p:cNvSpPr>
          <p:nvPr>
            <p:ph type="sldNum" sz="quarter" idx="5"/>
          </p:nvPr>
        </p:nvSpPr>
        <p:spPr/>
        <p:txBody>
          <a:bodyPr/>
          <a:lstStyle/>
          <a:p>
            <a:fld id="{F44C62DB-7696-492E-9B19-598201EAC406}" type="slidenum">
              <a:rPr lang="en-AU" smtClean="0"/>
              <a:t>99</a:t>
            </a:fld>
            <a:endParaRPr lang="en-AU"/>
          </a:p>
        </p:txBody>
      </p:sp>
    </p:spTree>
    <p:extLst>
      <p:ext uri="{BB962C8B-B14F-4D97-AF65-F5344CB8AC3E}">
        <p14:creationId xmlns:p14="http://schemas.microsoft.com/office/powerpoint/2010/main" val="27902365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895BE-224D-15AD-BAC5-0D448D322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62B6C-2677-9F49-691B-48AD4EB564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DF0D2-A5B6-1422-DD7E-775630628B6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E0AD9C3-742E-7DBE-038C-7B1E2F57B63F}"/>
              </a:ext>
            </a:extLst>
          </p:cNvPr>
          <p:cNvSpPr>
            <a:spLocks noGrp="1"/>
          </p:cNvSpPr>
          <p:nvPr>
            <p:ph type="sldNum" sz="quarter" idx="5"/>
          </p:nvPr>
        </p:nvSpPr>
        <p:spPr/>
        <p:txBody>
          <a:bodyPr/>
          <a:lstStyle/>
          <a:p>
            <a:fld id="{2EB77E40-D0E8-4874-BAFC-253CC826BD69}" type="slidenum">
              <a:rPr lang="en-AU" smtClean="0"/>
              <a:t>101</a:t>
            </a:fld>
            <a:endParaRPr lang="en-AU"/>
          </a:p>
        </p:txBody>
      </p:sp>
    </p:spTree>
    <p:extLst>
      <p:ext uri="{BB962C8B-B14F-4D97-AF65-F5344CB8AC3E}">
        <p14:creationId xmlns:p14="http://schemas.microsoft.com/office/powerpoint/2010/main" val="13833796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252124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21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208302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1482434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2939578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412824-C2EC-4731-BF43-8A3ECC9141EF}" type="datetimeFigureOut">
              <a:rPr lang="en-AU" smtClean="0"/>
              <a:t>11/11/2025</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F3B6CD-3FDF-4D3C-868F-8494DB16238C}" type="slidenum">
              <a:rPr lang="en-AU" smtClean="0"/>
              <a:t>‹#›</a:t>
            </a:fld>
            <a:endParaRPr lang="en-AU"/>
          </a:p>
        </p:txBody>
      </p:sp>
    </p:spTree>
    <p:extLst>
      <p:ext uri="{BB962C8B-B14F-4D97-AF65-F5344CB8AC3E}">
        <p14:creationId xmlns:p14="http://schemas.microsoft.com/office/powerpoint/2010/main" val="1906068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slide" Target="slide3.xml"/><Relationship Id="rId7"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88.xml"/><Relationship Id="rId5" Type="http://schemas.openxmlformats.org/officeDocument/2006/relationships/slide" Target="slide19.xml"/><Relationship Id="rId4" Type="http://schemas.openxmlformats.org/officeDocument/2006/relationships/slide" Target="slide79.xml"/><Relationship Id="rId9" Type="http://schemas.openxmlformats.org/officeDocument/2006/relationships/slide" Target="slide5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abc.net.au/news/rural/programs/landline/2023-03-12/rice-breeding:-growing-rice-with-less-water/102086232"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video" Target="https://www.youtube.com/embed/7rgI5q-XnKg?feature=oembed" TargetMode="Externa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37.xml"/><Relationship Id="rId16"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2.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video" Target="https://www.youtube.com/embed/2gxSIVa6uqY?feature=oembed" TargetMode="External"/><Relationship Id="rId4" Type="http://schemas.openxmlformats.org/officeDocument/2006/relationships/image" Target="../media/image89.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xml"/><Relationship Id="rId1" Type="http://schemas.openxmlformats.org/officeDocument/2006/relationships/video" Target="https://www.youtube.com/embed/lf2duN-ebw8?feature=oembed" TargetMode="External"/><Relationship Id="rId4" Type="http://schemas.openxmlformats.org/officeDocument/2006/relationships/image" Target="../media/image90.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www.foodstandards.gov.au/" TargetMode="External"/><Relationship Id="rId7"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hyperlink" Target="https://www.health.gov.au/" TargetMode="External"/><Relationship Id="rId5" Type="http://schemas.openxmlformats.org/officeDocument/2006/relationships/hyperlink" Target="https://www.nhmrc.gov.au/" TargetMode="External"/><Relationship Id="rId10" Type="http://schemas.openxmlformats.org/officeDocument/2006/relationships/image" Target="../media/image94.png"/><Relationship Id="rId4" Type="http://schemas.openxmlformats.org/officeDocument/2006/relationships/hyperlink" Target="https://www.aihw.gov.au/" TargetMode="External"/><Relationship Id="rId9"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hyperlink" Target="https://dietitiansaustralia.org.au/"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nutritionaustralia.org/"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www.dairy.com.au/" TargetMode="External"/><Relationship Id="rId7" Type="http://schemas.openxmlformats.org/officeDocument/2006/relationships/image" Target="../media/image97.png"/><Relationship Id="rId12"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hyperlink" Target="https://www.sanitarium.com/au" TargetMode="External"/><Relationship Id="rId11" Type="http://schemas.openxmlformats.org/officeDocument/2006/relationships/hyperlink" Target="https://www.veggycation.com.au/" TargetMode="External"/><Relationship Id="rId5" Type="http://schemas.openxmlformats.org/officeDocument/2006/relationships/hyperlink" Target="https://www.glnc.org.au/" TargetMode="External"/><Relationship Id="rId10" Type="http://schemas.openxmlformats.org/officeDocument/2006/relationships/image" Target="../media/image100.jpeg"/><Relationship Id="rId4" Type="http://schemas.openxmlformats.org/officeDocument/2006/relationships/hyperlink" Target="https://www.goodmeat.com.au/health-nutrition/" TargetMode="External"/><Relationship Id="rId9" Type="http://schemas.openxmlformats.org/officeDocument/2006/relationships/image" Target="../media/image99.png"/></Relationships>
</file>

<file path=ppt/slides/_rels/slide99.xml.rels><?xml version="1.0" encoding="UTF-8" standalone="yes"?>
<Relationships xmlns="http://schemas.openxmlformats.org/package/2006/relationships"><Relationship Id="rId3" Type="http://schemas.openxmlformats.org/officeDocument/2006/relationships/hyperlink" Target="https://www.veggycation.com.au/"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708917" y="422081"/>
            <a:ext cx="10900881" cy="1771346"/>
          </a:xfrm>
        </p:spPr>
        <p:txBody>
          <a:bodyPr>
            <a:normAutofit/>
          </a:bodyPr>
          <a:lstStyle/>
          <a:p>
            <a:r>
              <a:rPr lang="en-AU" dirty="0"/>
              <a:t>Developing food for the environment and healthy eating </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8</a:t>
            </a:r>
          </a:p>
        </p:txBody>
      </p:sp>
      <p:pic>
        <p:nvPicPr>
          <p:cNvPr id="5" name="Picture 4">
            <a:extLst>
              <a:ext uri="{FF2B5EF4-FFF2-40B4-BE49-F238E27FC236}">
                <a16:creationId xmlns:a16="http://schemas.microsoft.com/office/drawing/2014/main" id="{4E79638A-A618-A444-A90E-83EB291ED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355" y="2302870"/>
            <a:ext cx="3022023" cy="2014682"/>
          </a:xfrm>
          <a:prstGeom prst="rect">
            <a:avLst/>
          </a:prstGeom>
        </p:spPr>
      </p:pic>
      <p:pic>
        <p:nvPicPr>
          <p:cNvPr id="6" name="Picture 5">
            <a:extLst>
              <a:ext uri="{FF2B5EF4-FFF2-40B4-BE49-F238E27FC236}">
                <a16:creationId xmlns:a16="http://schemas.microsoft.com/office/drawing/2014/main" id="{29C5279D-BBDF-7C07-D2CF-6A4ACE4516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355" y="4552782"/>
            <a:ext cx="3022022" cy="2014682"/>
          </a:xfrm>
          <a:prstGeom prst="rect">
            <a:avLst/>
          </a:prstGeom>
        </p:spPr>
      </p:pic>
      <p:pic>
        <p:nvPicPr>
          <p:cNvPr id="9" name="Picture 8">
            <a:extLst>
              <a:ext uri="{FF2B5EF4-FFF2-40B4-BE49-F238E27FC236}">
                <a16:creationId xmlns:a16="http://schemas.microsoft.com/office/drawing/2014/main" id="{717BB6DB-B0ED-09A6-FA3C-ABCEBE417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76205" y="2302870"/>
            <a:ext cx="1824519" cy="2736779"/>
          </a:xfrm>
          <a:prstGeom prst="rect">
            <a:avLst/>
          </a:prstGeom>
        </p:spPr>
      </p:pic>
    </p:spTree>
    <p:extLst>
      <p:ext uri="{BB962C8B-B14F-4D97-AF65-F5344CB8AC3E}">
        <p14:creationId xmlns:p14="http://schemas.microsoft.com/office/powerpoint/2010/main" val="362907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2336-62DE-5AF7-1750-80E6C5D3109D}"/>
              </a:ext>
            </a:extLst>
          </p:cNvPr>
          <p:cNvSpPr>
            <a:spLocks noGrp="1"/>
          </p:cNvSpPr>
          <p:nvPr>
            <p:ph type="title"/>
          </p:nvPr>
        </p:nvSpPr>
        <p:spPr/>
        <p:txBody>
          <a:bodyPr/>
          <a:lstStyle/>
          <a:p>
            <a:r>
              <a:rPr lang="en-AU" dirty="0"/>
              <a:t>Food production: economy</a:t>
            </a:r>
          </a:p>
        </p:txBody>
      </p:sp>
      <p:pic>
        <p:nvPicPr>
          <p:cNvPr id="4" name="Picture 3">
            <a:extLst>
              <a:ext uri="{FF2B5EF4-FFF2-40B4-BE49-F238E27FC236}">
                <a16:creationId xmlns:a16="http://schemas.microsoft.com/office/drawing/2014/main" id="{8F5E56F2-FFCF-37F2-0069-9F720F24F491}"/>
              </a:ext>
            </a:extLst>
          </p:cNvPr>
          <p:cNvPicPr>
            <a:picLocks noChangeAspect="1"/>
          </p:cNvPicPr>
          <p:nvPr/>
        </p:nvPicPr>
        <p:blipFill>
          <a:blip r:embed="rId3"/>
          <a:stretch>
            <a:fillRect/>
          </a:stretch>
        </p:blipFill>
        <p:spPr>
          <a:xfrm>
            <a:off x="790707" y="1474300"/>
            <a:ext cx="9351863" cy="4517426"/>
          </a:xfrm>
          <a:prstGeom prst="rect">
            <a:avLst/>
          </a:prstGeom>
        </p:spPr>
      </p:pic>
      <p:sp>
        <p:nvSpPr>
          <p:cNvPr id="5" name="Oval 4">
            <a:extLst>
              <a:ext uri="{FF2B5EF4-FFF2-40B4-BE49-F238E27FC236}">
                <a16:creationId xmlns:a16="http://schemas.microsoft.com/office/drawing/2014/main" id="{865B32F7-45AC-6A81-BF7C-0C0FE93388DF}"/>
              </a:ext>
            </a:extLst>
          </p:cNvPr>
          <p:cNvSpPr/>
          <p:nvPr/>
        </p:nvSpPr>
        <p:spPr>
          <a:xfrm>
            <a:off x="1741494" y="5161548"/>
            <a:ext cx="1179095" cy="10708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noFill/>
            </a:endParaRPr>
          </a:p>
        </p:txBody>
      </p:sp>
      <p:sp>
        <p:nvSpPr>
          <p:cNvPr id="6" name="TextBox 5">
            <a:extLst>
              <a:ext uri="{FF2B5EF4-FFF2-40B4-BE49-F238E27FC236}">
                <a16:creationId xmlns:a16="http://schemas.microsoft.com/office/drawing/2014/main" id="{AAEAB982-C809-121A-F012-D2349403FA1E}"/>
              </a:ext>
            </a:extLst>
          </p:cNvPr>
          <p:cNvSpPr txBox="1"/>
          <p:nvPr/>
        </p:nvSpPr>
        <p:spPr>
          <a:xfrm>
            <a:off x="204537" y="6472989"/>
            <a:ext cx="4592283"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AU" sz="1200" i="1" dirty="0">
                <a:latin typeface="Arial" panose="020B0604020202020204" pitchFamily="34" charset="0"/>
                <a:cs typeface="Arial" panose="020B0604020202020204" pitchFamily="34" charset="0"/>
              </a:rPr>
              <a:t>Snapshot of Australian Agriculture 2025</a:t>
            </a:r>
            <a:r>
              <a:rPr lang="en-AU" sz="1200" dirty="0">
                <a:latin typeface="Arial" panose="020B0604020202020204" pitchFamily="34" charset="0"/>
                <a:cs typeface="Arial" panose="020B0604020202020204" pitchFamily="34" charset="0"/>
              </a:rPr>
              <a:t>, ABARES (2025)</a:t>
            </a:r>
          </a:p>
        </p:txBody>
      </p:sp>
    </p:spTree>
    <p:extLst>
      <p:ext uri="{BB962C8B-B14F-4D97-AF65-F5344CB8AC3E}">
        <p14:creationId xmlns:p14="http://schemas.microsoft.com/office/powerpoint/2010/main" val="2170846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EC254-BA20-7BB5-A5A6-3333F82ED2E6}"/>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C100B2A3-1789-1DF1-E4E0-44D29AE4293F}"/>
              </a:ext>
            </a:extLst>
          </p:cNvPr>
          <p:cNvSpPr>
            <a:spLocks noGrp="1"/>
          </p:cNvSpPr>
          <p:nvPr>
            <p:ph idx="1"/>
          </p:nvPr>
        </p:nvSpPr>
        <p:spPr/>
        <p:txBody>
          <a:bodyPr>
            <a:normAutofit fontScale="85000" lnSpcReduction="20000"/>
          </a:bodyPr>
          <a:lstStyle/>
          <a:p>
            <a:pPr lvl="0">
              <a:lnSpc>
                <a:spcPct val="115000"/>
              </a:lnSpc>
              <a:spcBef>
                <a:spcPts val="50"/>
              </a:spcBef>
            </a:pPr>
            <a:r>
              <a:rPr lang="en-US" kern="100" dirty="0">
                <a:ea typeface="Aptos" panose="020B0004020202020204" pitchFamily="34" charset="0"/>
              </a:rPr>
              <a:t>Explore the range of websites identified in this lesson. </a:t>
            </a:r>
          </a:p>
          <a:p>
            <a:pPr lvl="0">
              <a:lnSpc>
                <a:spcPct val="115000"/>
              </a:lnSpc>
              <a:spcBef>
                <a:spcPts val="50"/>
              </a:spcBef>
            </a:pPr>
            <a:endParaRPr lang="en-US" sz="1600" kern="100" dirty="0">
              <a:ea typeface="Aptos" panose="020B0004020202020204" pitchFamily="34" charset="0"/>
            </a:endParaRPr>
          </a:p>
          <a:p>
            <a:pPr lvl="0">
              <a:lnSpc>
                <a:spcPct val="115000"/>
              </a:lnSpc>
              <a:spcBef>
                <a:spcPts val="50"/>
              </a:spcBef>
            </a:pPr>
            <a:r>
              <a:rPr lang="en-US" kern="100" dirty="0">
                <a:ea typeface="Aptos" panose="020B0004020202020204" pitchFamily="34" charset="0"/>
              </a:rPr>
              <a:t>Identify </a:t>
            </a:r>
            <a:r>
              <a:rPr lang="en-US" b="1" kern="100" dirty="0">
                <a:ea typeface="Aptos" panose="020B0004020202020204" pitchFamily="34" charset="0"/>
              </a:rPr>
              <a:t>3</a:t>
            </a:r>
            <a:r>
              <a:rPr lang="en-US" kern="100" dirty="0">
                <a:ea typeface="Aptos" panose="020B0004020202020204" pitchFamily="34" charset="0"/>
              </a:rPr>
              <a:t> key facts for foods in </a:t>
            </a:r>
            <a:r>
              <a:rPr lang="en-US" b="1" kern="100" dirty="0">
                <a:ea typeface="Aptos" panose="020B0004020202020204" pitchFamily="34" charset="0"/>
              </a:rPr>
              <a:t>each</a:t>
            </a:r>
            <a:r>
              <a:rPr lang="en-US" kern="100" dirty="0">
                <a:ea typeface="Aptos" panose="020B0004020202020204" pitchFamily="34" charset="0"/>
              </a:rPr>
              <a:t> of the five food groups.</a:t>
            </a:r>
          </a:p>
          <a:p>
            <a:pPr lvl="0">
              <a:lnSpc>
                <a:spcPct val="115000"/>
              </a:lnSpc>
              <a:spcBef>
                <a:spcPts val="50"/>
              </a:spcBef>
            </a:pPr>
            <a:endParaRPr lang="en-US" sz="1600" kern="100" dirty="0"/>
          </a:p>
          <a:p>
            <a:pPr lvl="0">
              <a:lnSpc>
                <a:spcPct val="115000"/>
              </a:lnSpc>
              <a:spcBef>
                <a:spcPts val="50"/>
              </a:spcBef>
            </a:pPr>
            <a:r>
              <a:rPr lang="en-US" kern="100" dirty="0">
                <a:ea typeface="Aptos" panose="020B0004020202020204" pitchFamily="34" charset="0"/>
              </a:rPr>
              <a:t>These can be related to nutritional benefits and/or broader health information related to these foods.</a:t>
            </a:r>
          </a:p>
        </p:txBody>
      </p:sp>
    </p:spTree>
    <p:extLst>
      <p:ext uri="{BB962C8B-B14F-4D97-AF65-F5344CB8AC3E}">
        <p14:creationId xmlns:p14="http://schemas.microsoft.com/office/powerpoint/2010/main" val="25765205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8B126-5603-3E24-3E7C-A00467638A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79339-B743-C9E4-BA26-BD7B463B329D}"/>
              </a:ext>
            </a:extLst>
          </p:cNvPr>
          <p:cNvSpPr>
            <a:spLocks noGrp="1"/>
          </p:cNvSpPr>
          <p:nvPr>
            <p:ph type="title"/>
          </p:nvPr>
        </p:nvSpPr>
        <p:spPr/>
        <p:txBody>
          <a:bodyPr/>
          <a:lstStyle/>
          <a:p>
            <a:r>
              <a:rPr lang="en-AU" dirty="0"/>
              <a:t>Lesson 7, 8 and 9</a:t>
            </a:r>
          </a:p>
        </p:txBody>
      </p:sp>
    </p:spTree>
    <p:extLst>
      <p:ext uri="{BB962C8B-B14F-4D97-AF65-F5344CB8AC3E}">
        <p14:creationId xmlns:p14="http://schemas.microsoft.com/office/powerpoint/2010/main" val="6054232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2612504"/>
          </a:xfrm>
        </p:spPr>
        <p:txBody>
          <a:bodyPr>
            <a:noAutofit/>
          </a:bodyPr>
          <a:lstStyle/>
          <a:p>
            <a:r>
              <a:rPr lang="en-AU" b="1" dirty="0"/>
              <a:t>Learning intention: </a:t>
            </a:r>
            <a:r>
              <a:rPr lang="en-US" dirty="0"/>
              <a:t>To investigate the benefits of a food product on the environment and to enhance healthy eating.</a:t>
            </a:r>
            <a:endParaRPr lang="en-AU" dirty="0"/>
          </a:p>
        </p:txBody>
      </p:sp>
    </p:spTree>
    <p:extLst>
      <p:ext uri="{BB962C8B-B14F-4D97-AF65-F5344CB8AC3E}">
        <p14:creationId xmlns:p14="http://schemas.microsoft.com/office/powerpoint/2010/main" val="2429678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5446642"/>
          </a:xfrm>
        </p:spPr>
        <p:txBody>
          <a:bodyPr>
            <a:normAutofit/>
          </a:bodyPr>
          <a:lstStyle/>
          <a:p>
            <a:pPr marL="0" indent="0">
              <a:buNone/>
            </a:pPr>
            <a:r>
              <a:rPr lang="en-AU" b="1" dirty="0"/>
              <a:t>Task</a:t>
            </a:r>
          </a:p>
          <a:p>
            <a:pPr marL="0" indent="0">
              <a:buNone/>
            </a:pPr>
            <a:endParaRPr lang="en-AU" sz="2200" b="1" dirty="0"/>
          </a:p>
          <a:p>
            <a:pPr marL="0" indent="0">
              <a:spcAft>
                <a:spcPts val="800"/>
              </a:spcAft>
              <a:buNone/>
            </a:pPr>
            <a:r>
              <a:rPr lang="en-US" dirty="0"/>
              <a:t>To develop an information text on a food product that aims to assist with addressing environmental issues and enhance healthy eating.</a:t>
            </a:r>
            <a:endParaRPr lang="en-AU" dirty="0"/>
          </a:p>
        </p:txBody>
      </p:sp>
    </p:spTree>
    <p:extLst>
      <p:ext uri="{BB962C8B-B14F-4D97-AF65-F5344CB8AC3E}">
        <p14:creationId xmlns:p14="http://schemas.microsoft.com/office/powerpoint/2010/main" val="22166777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9BF2D3-6645-A02B-A293-29B40D0893B6}"/>
              </a:ext>
            </a:extLst>
          </p:cNvPr>
          <p:cNvPicPr>
            <a:picLocks noChangeAspect="1"/>
          </p:cNvPicPr>
          <p:nvPr/>
        </p:nvPicPr>
        <p:blipFill>
          <a:blip r:embed="rId2"/>
          <a:stretch>
            <a:fillRect/>
          </a:stretch>
        </p:blipFill>
        <p:spPr>
          <a:xfrm>
            <a:off x="2075543" y="362857"/>
            <a:ext cx="7926213" cy="6222329"/>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B86E-BA88-0167-5A19-DE1063E9D4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7E4477-187B-C168-AB6F-B76C93BA0EF8}"/>
              </a:ext>
            </a:extLst>
          </p:cNvPr>
          <p:cNvPicPr>
            <a:picLocks noChangeAspect="1"/>
          </p:cNvPicPr>
          <p:nvPr/>
        </p:nvPicPr>
        <p:blipFill>
          <a:blip r:embed="rId2"/>
          <a:stretch>
            <a:fillRect/>
          </a:stretch>
        </p:blipFill>
        <p:spPr>
          <a:xfrm>
            <a:off x="1191919" y="387122"/>
            <a:ext cx="10434024" cy="6083755"/>
          </a:xfrm>
          <a:prstGeom prst="rect">
            <a:avLst/>
          </a:prstGeom>
        </p:spPr>
      </p:pic>
    </p:spTree>
    <p:extLst>
      <p:ext uri="{BB962C8B-B14F-4D97-AF65-F5344CB8AC3E}">
        <p14:creationId xmlns:p14="http://schemas.microsoft.com/office/powerpoint/2010/main" val="278187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D7189-8654-9B51-C7BE-715B06012105}"/>
              </a:ext>
            </a:extLst>
          </p:cNvPr>
          <p:cNvSpPr>
            <a:spLocks noGrp="1"/>
          </p:cNvSpPr>
          <p:nvPr>
            <p:ph type="title"/>
          </p:nvPr>
        </p:nvSpPr>
        <p:spPr/>
        <p:txBody>
          <a:bodyPr/>
          <a:lstStyle/>
          <a:p>
            <a:r>
              <a:rPr lang="en-AU" dirty="0"/>
              <a:t>Food production: economy</a:t>
            </a:r>
          </a:p>
        </p:txBody>
      </p:sp>
      <p:sp>
        <p:nvSpPr>
          <p:cNvPr id="4" name="TextBox 3">
            <a:extLst>
              <a:ext uri="{FF2B5EF4-FFF2-40B4-BE49-F238E27FC236}">
                <a16:creationId xmlns:a16="http://schemas.microsoft.com/office/drawing/2014/main" id="{41D97048-201E-ABD5-71BF-BE107CBB767A}"/>
              </a:ext>
            </a:extLst>
          </p:cNvPr>
          <p:cNvSpPr txBox="1"/>
          <p:nvPr/>
        </p:nvSpPr>
        <p:spPr>
          <a:xfrm>
            <a:off x="204537" y="6472989"/>
            <a:ext cx="4592283"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AU" sz="1200" i="1" dirty="0">
                <a:latin typeface="Arial" panose="020B0604020202020204" pitchFamily="34" charset="0"/>
                <a:cs typeface="Arial" panose="020B0604020202020204" pitchFamily="34" charset="0"/>
              </a:rPr>
              <a:t>Snapshot of Australian Agriculture 2025</a:t>
            </a:r>
            <a:r>
              <a:rPr lang="en-AU" sz="1200" dirty="0">
                <a:latin typeface="Arial" panose="020B0604020202020204" pitchFamily="34" charset="0"/>
                <a:cs typeface="Arial" panose="020B0604020202020204" pitchFamily="34" charset="0"/>
              </a:rPr>
              <a:t>, ABARES (2025)</a:t>
            </a:r>
          </a:p>
        </p:txBody>
      </p:sp>
      <p:pic>
        <p:nvPicPr>
          <p:cNvPr id="5" name="Picture 4">
            <a:extLst>
              <a:ext uri="{FF2B5EF4-FFF2-40B4-BE49-F238E27FC236}">
                <a16:creationId xmlns:a16="http://schemas.microsoft.com/office/drawing/2014/main" id="{F3DE6FFC-838F-38E3-8DA2-7D78463E4DC0}"/>
              </a:ext>
            </a:extLst>
          </p:cNvPr>
          <p:cNvPicPr>
            <a:picLocks noChangeAspect="1"/>
          </p:cNvPicPr>
          <p:nvPr/>
        </p:nvPicPr>
        <p:blipFill>
          <a:blip r:embed="rId3"/>
          <a:stretch>
            <a:fillRect/>
          </a:stretch>
        </p:blipFill>
        <p:spPr>
          <a:xfrm>
            <a:off x="744762" y="1421685"/>
            <a:ext cx="9524620" cy="4449726"/>
          </a:xfrm>
          <a:prstGeom prst="rect">
            <a:avLst/>
          </a:prstGeom>
        </p:spPr>
      </p:pic>
    </p:spTree>
    <p:extLst>
      <p:ext uri="{BB962C8B-B14F-4D97-AF65-F5344CB8AC3E}">
        <p14:creationId xmlns:p14="http://schemas.microsoft.com/office/powerpoint/2010/main" val="1478908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FECD-61BC-F0B9-587C-E0BDDEA4A078}"/>
              </a:ext>
            </a:extLst>
          </p:cNvPr>
          <p:cNvSpPr>
            <a:spLocks noGrp="1"/>
          </p:cNvSpPr>
          <p:nvPr>
            <p:ph type="title"/>
          </p:nvPr>
        </p:nvSpPr>
        <p:spPr/>
        <p:txBody>
          <a:bodyPr/>
          <a:lstStyle/>
          <a:p>
            <a:r>
              <a:rPr lang="en-AU" dirty="0"/>
              <a:t>Food security</a:t>
            </a:r>
          </a:p>
        </p:txBody>
      </p:sp>
      <p:sp>
        <p:nvSpPr>
          <p:cNvPr id="3" name="Content Placeholder 2">
            <a:extLst>
              <a:ext uri="{FF2B5EF4-FFF2-40B4-BE49-F238E27FC236}">
                <a16:creationId xmlns:a16="http://schemas.microsoft.com/office/drawing/2014/main" id="{5864199C-BEE2-987B-AF72-4327EAEC4557}"/>
              </a:ext>
            </a:extLst>
          </p:cNvPr>
          <p:cNvSpPr>
            <a:spLocks noGrp="1"/>
          </p:cNvSpPr>
          <p:nvPr>
            <p:ph idx="1"/>
          </p:nvPr>
        </p:nvSpPr>
        <p:spPr>
          <a:xfrm>
            <a:off x="838200" y="1553592"/>
            <a:ext cx="10515600" cy="4872608"/>
          </a:xfrm>
        </p:spPr>
        <p:txBody>
          <a:bodyPr>
            <a:normAutofit fontScale="92500" lnSpcReduction="10000"/>
          </a:bodyPr>
          <a:lstStyle/>
          <a:p>
            <a:pPr>
              <a:lnSpc>
                <a:spcPct val="115000"/>
              </a:lnSpc>
              <a:spcBef>
                <a:spcPts val="50"/>
              </a:spcBef>
              <a:buFont typeface="Symbol" panose="05050102010706020507" pitchFamily="18" charset="2"/>
              <a:buChar char=""/>
            </a:pPr>
            <a:r>
              <a:rPr lang="en-AU" kern="100" dirty="0"/>
              <a:t>Australia has a reputation as a modern, safe, and sustainable producer of food.</a:t>
            </a:r>
            <a:endParaRPr lang="en-AU" kern="100" dirty="0">
              <a:ea typeface="Aptos" panose="020B0004020202020204" pitchFamily="34" charset="0"/>
            </a:endParaRPr>
          </a:p>
          <a:p>
            <a:pPr lvl="0">
              <a:lnSpc>
                <a:spcPct val="115000"/>
              </a:lnSpc>
              <a:spcBef>
                <a:spcPts val="50"/>
              </a:spcBef>
              <a:buFont typeface="Symbol" panose="05050102010706020507" pitchFamily="18" charset="2"/>
              <a:buChar char=""/>
            </a:pPr>
            <a:r>
              <a:rPr lang="en-AU" kern="100" dirty="0">
                <a:ea typeface="Aptos" panose="020B0004020202020204" pitchFamily="34" charset="0"/>
              </a:rPr>
              <a:t>Most food in Australia is grown and supplied by Australian farmers.</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More than 90% of fresh fruit and vegetables, meat, milk and eggs are grown in Australia.</a:t>
            </a:r>
          </a:p>
        </p:txBody>
      </p:sp>
    </p:spTree>
    <p:extLst>
      <p:ext uri="{BB962C8B-B14F-4D97-AF65-F5344CB8AC3E}">
        <p14:creationId xmlns:p14="http://schemas.microsoft.com/office/powerpoint/2010/main" val="2095463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4BFE7-E140-4BAB-BFD4-37F68D3C7524}"/>
              </a:ext>
            </a:extLst>
          </p:cNvPr>
          <p:cNvSpPr>
            <a:spLocks noGrp="1"/>
          </p:cNvSpPr>
          <p:nvPr>
            <p:ph type="title"/>
          </p:nvPr>
        </p:nvSpPr>
        <p:spPr/>
        <p:txBody>
          <a:bodyPr/>
          <a:lstStyle/>
          <a:p>
            <a:r>
              <a:rPr lang="en-AU" dirty="0"/>
              <a:t>Food security</a:t>
            </a:r>
          </a:p>
        </p:txBody>
      </p:sp>
      <p:sp>
        <p:nvSpPr>
          <p:cNvPr id="3" name="Content Placeholder 2">
            <a:extLst>
              <a:ext uri="{FF2B5EF4-FFF2-40B4-BE49-F238E27FC236}">
                <a16:creationId xmlns:a16="http://schemas.microsoft.com/office/drawing/2014/main" id="{D1C42C88-950B-97D8-FE76-755D5088D0A9}"/>
              </a:ext>
            </a:extLst>
          </p:cNvPr>
          <p:cNvSpPr>
            <a:spLocks noGrp="1"/>
          </p:cNvSpPr>
          <p:nvPr>
            <p:ph idx="1"/>
          </p:nvPr>
        </p:nvSpPr>
        <p:spPr>
          <a:xfrm>
            <a:off x="838200" y="1553592"/>
            <a:ext cx="10515600" cy="5205621"/>
          </a:xfrm>
        </p:spPr>
        <p:txBody>
          <a:bodyPr>
            <a:noAutofit/>
          </a:bodyPr>
          <a:lstStyle/>
          <a:p>
            <a:pPr lvl="0">
              <a:lnSpc>
                <a:spcPct val="115000"/>
              </a:lnSpc>
              <a:spcBef>
                <a:spcPts val="50"/>
              </a:spcBef>
              <a:buFont typeface="Symbol" panose="05050102010706020507" pitchFamily="18" charset="2"/>
              <a:buChar char=""/>
            </a:pPr>
            <a:r>
              <a:rPr lang="en-AU" sz="4100" kern="100" dirty="0">
                <a:ea typeface="Aptos" panose="020B0004020202020204" pitchFamily="34" charset="0"/>
              </a:rPr>
              <a:t>While Australia produces sufficient food for the population…..</a:t>
            </a:r>
          </a:p>
          <a:p>
            <a:pPr lvl="0">
              <a:lnSpc>
                <a:spcPct val="115000"/>
              </a:lnSpc>
              <a:spcBef>
                <a:spcPts val="50"/>
              </a:spcBef>
              <a:buFont typeface="Symbol" panose="05050102010706020507" pitchFamily="18" charset="2"/>
              <a:buChar char=""/>
            </a:pPr>
            <a:r>
              <a:rPr lang="en-AU" sz="4100" kern="100" dirty="0"/>
              <a:t>There is not equal distribution of this food, due to factors such as poverty, remoteness, ability to prepare meals, social isolation.</a:t>
            </a:r>
          </a:p>
          <a:p>
            <a:pPr lvl="0">
              <a:lnSpc>
                <a:spcPct val="115000"/>
              </a:lnSpc>
              <a:spcBef>
                <a:spcPts val="50"/>
              </a:spcBef>
              <a:buFont typeface="Symbol" panose="05050102010706020507" pitchFamily="18" charset="2"/>
              <a:buChar char=""/>
            </a:pPr>
            <a:r>
              <a:rPr lang="en-AU" sz="4100" kern="100" dirty="0"/>
              <a:t>This is known as ‘food insecurity’.</a:t>
            </a:r>
          </a:p>
        </p:txBody>
      </p:sp>
    </p:spTree>
    <p:extLst>
      <p:ext uri="{BB962C8B-B14F-4D97-AF65-F5344CB8AC3E}">
        <p14:creationId xmlns:p14="http://schemas.microsoft.com/office/powerpoint/2010/main" val="454432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0ECE-6849-8488-63A1-79E497D5D982}"/>
              </a:ext>
            </a:extLst>
          </p:cNvPr>
          <p:cNvSpPr>
            <a:spLocks noGrp="1"/>
          </p:cNvSpPr>
          <p:nvPr>
            <p:ph type="title"/>
          </p:nvPr>
        </p:nvSpPr>
        <p:spPr/>
        <p:txBody>
          <a:bodyPr/>
          <a:lstStyle/>
          <a:p>
            <a:r>
              <a:rPr lang="en-AU" dirty="0"/>
              <a:t>Food security</a:t>
            </a:r>
          </a:p>
        </p:txBody>
      </p:sp>
      <p:sp>
        <p:nvSpPr>
          <p:cNvPr id="3" name="Content Placeholder 2">
            <a:extLst>
              <a:ext uri="{FF2B5EF4-FFF2-40B4-BE49-F238E27FC236}">
                <a16:creationId xmlns:a16="http://schemas.microsoft.com/office/drawing/2014/main" id="{206F7927-9EDE-AA9B-6C32-A868DD62D68E}"/>
              </a:ext>
            </a:extLst>
          </p:cNvPr>
          <p:cNvSpPr>
            <a:spLocks noGrp="1"/>
          </p:cNvSpPr>
          <p:nvPr>
            <p:ph idx="1"/>
          </p:nvPr>
        </p:nvSpPr>
        <p:spPr/>
        <p:txBody>
          <a:bodyPr>
            <a:normAutofit lnSpcReduction="10000"/>
          </a:bodyPr>
          <a:lstStyle/>
          <a:p>
            <a:pPr>
              <a:lnSpc>
                <a:spcPct val="115000"/>
              </a:lnSpc>
              <a:spcBef>
                <a:spcPts val="50"/>
              </a:spcBef>
              <a:buFont typeface="Symbol" panose="05050102010706020507" pitchFamily="18" charset="2"/>
              <a:buChar char=""/>
            </a:pPr>
            <a:r>
              <a:rPr lang="en-AU" sz="4000" kern="100" dirty="0"/>
              <a:t>Certain groups experience food insecurity at a higher rather than the general population:</a:t>
            </a:r>
          </a:p>
          <a:p>
            <a:pPr marL="997200" lvl="1" indent="-540000">
              <a:lnSpc>
                <a:spcPct val="115000"/>
              </a:lnSpc>
              <a:spcBef>
                <a:spcPts val="50"/>
              </a:spcBef>
              <a:buFont typeface="Symbol" panose="05050102010706020507" pitchFamily="18" charset="2"/>
              <a:buChar char=""/>
            </a:pPr>
            <a:r>
              <a:rPr lang="en-AU" sz="3200" kern="100" dirty="0"/>
              <a:t>Indigenous people</a:t>
            </a:r>
          </a:p>
          <a:p>
            <a:pPr marL="997200" lvl="1" indent="-540000">
              <a:lnSpc>
                <a:spcPct val="115000"/>
              </a:lnSpc>
              <a:spcBef>
                <a:spcPts val="50"/>
              </a:spcBef>
              <a:buFont typeface="Symbol" panose="05050102010706020507" pitchFamily="18" charset="2"/>
              <a:buChar char=""/>
            </a:pPr>
            <a:r>
              <a:rPr lang="en-AU" sz="3200" kern="100" dirty="0"/>
              <a:t>unemployed people</a:t>
            </a:r>
          </a:p>
          <a:p>
            <a:pPr marL="997200" lvl="1" indent="-540000">
              <a:lnSpc>
                <a:spcPct val="115000"/>
              </a:lnSpc>
              <a:spcBef>
                <a:spcPts val="50"/>
              </a:spcBef>
              <a:buFont typeface="Symbol" panose="05050102010706020507" pitchFamily="18" charset="2"/>
              <a:buChar char=""/>
            </a:pPr>
            <a:r>
              <a:rPr lang="en-AU" sz="3200" kern="100" dirty="0"/>
              <a:t>single parent households</a:t>
            </a:r>
          </a:p>
          <a:p>
            <a:pPr marL="997200" lvl="1" indent="-540000">
              <a:lnSpc>
                <a:spcPct val="115000"/>
              </a:lnSpc>
              <a:spcBef>
                <a:spcPts val="50"/>
              </a:spcBef>
              <a:buFont typeface="Symbol" panose="05050102010706020507" pitchFamily="18" charset="2"/>
              <a:buChar char=""/>
            </a:pPr>
            <a:r>
              <a:rPr lang="en-AU" sz="3200" kern="100" dirty="0"/>
              <a:t>low-income earners</a:t>
            </a:r>
          </a:p>
          <a:p>
            <a:pPr marL="997200" lvl="1" indent="-540000">
              <a:lnSpc>
                <a:spcPct val="115000"/>
              </a:lnSpc>
              <a:spcBef>
                <a:spcPts val="50"/>
              </a:spcBef>
              <a:buFont typeface="Symbol" panose="05050102010706020507" pitchFamily="18" charset="2"/>
              <a:buChar char=""/>
            </a:pPr>
            <a:r>
              <a:rPr lang="en-AU" sz="3200" kern="100" dirty="0"/>
              <a:t>young people.</a:t>
            </a:r>
          </a:p>
        </p:txBody>
      </p:sp>
    </p:spTree>
    <p:extLst>
      <p:ext uri="{BB962C8B-B14F-4D97-AF65-F5344CB8AC3E}">
        <p14:creationId xmlns:p14="http://schemas.microsoft.com/office/powerpoint/2010/main" val="2444944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62713-09DE-7FED-1867-AAA08B0BABFB}"/>
              </a:ext>
            </a:extLst>
          </p:cNvPr>
          <p:cNvSpPr>
            <a:spLocks noGrp="1"/>
          </p:cNvSpPr>
          <p:nvPr>
            <p:ph type="title"/>
          </p:nvPr>
        </p:nvSpPr>
        <p:spPr/>
        <p:txBody>
          <a:bodyPr/>
          <a:lstStyle/>
          <a:p>
            <a:r>
              <a:rPr lang="en-AU" dirty="0"/>
              <a:t>Nutrition</a:t>
            </a:r>
          </a:p>
        </p:txBody>
      </p:sp>
      <p:sp>
        <p:nvSpPr>
          <p:cNvPr id="3" name="Content Placeholder 2">
            <a:extLst>
              <a:ext uri="{FF2B5EF4-FFF2-40B4-BE49-F238E27FC236}">
                <a16:creationId xmlns:a16="http://schemas.microsoft.com/office/drawing/2014/main" id="{18B19208-61C2-FDB1-37A1-5A3C4A12819C}"/>
              </a:ext>
            </a:extLst>
          </p:cNvPr>
          <p:cNvSpPr>
            <a:spLocks noGrp="1"/>
          </p:cNvSpPr>
          <p:nvPr>
            <p:ph idx="1"/>
          </p:nvPr>
        </p:nvSpPr>
        <p:spPr/>
        <p:txBody>
          <a:bodyPr/>
          <a:lstStyle/>
          <a:p>
            <a:pPr>
              <a:lnSpc>
                <a:spcPct val="115000"/>
              </a:lnSpc>
              <a:spcBef>
                <a:spcPts val="50"/>
              </a:spcBef>
              <a:buFont typeface="Symbol" panose="05050102010706020507" pitchFamily="18" charset="2"/>
              <a:buChar char=""/>
            </a:pPr>
            <a:r>
              <a:rPr lang="en-AU" kern="100" dirty="0"/>
              <a:t>We rely on the availability of nutritious and affordable food to assist with healthy eating.</a:t>
            </a:r>
          </a:p>
          <a:p>
            <a:pPr>
              <a:lnSpc>
                <a:spcPct val="115000"/>
              </a:lnSpc>
              <a:spcBef>
                <a:spcPts val="50"/>
              </a:spcBef>
              <a:buFont typeface="Symbol" panose="05050102010706020507" pitchFamily="18" charset="2"/>
              <a:buChar char=""/>
            </a:pPr>
            <a:r>
              <a:rPr lang="en-AU" kern="100" dirty="0"/>
              <a:t>This could come from food produced in Australia or imported food.</a:t>
            </a:r>
          </a:p>
        </p:txBody>
      </p:sp>
    </p:spTree>
    <p:extLst>
      <p:ext uri="{BB962C8B-B14F-4D97-AF65-F5344CB8AC3E}">
        <p14:creationId xmlns:p14="http://schemas.microsoft.com/office/powerpoint/2010/main" val="42938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2283-F4CD-72C0-07B9-7D4AD26CEE9D}"/>
              </a:ext>
            </a:extLst>
          </p:cNvPr>
          <p:cNvSpPr>
            <a:spLocks noGrp="1"/>
          </p:cNvSpPr>
          <p:nvPr>
            <p:ph type="title"/>
          </p:nvPr>
        </p:nvSpPr>
        <p:spPr/>
        <p:txBody>
          <a:bodyPr/>
          <a:lstStyle/>
          <a:p>
            <a:r>
              <a:rPr lang="en-AU" dirty="0"/>
              <a:t>Nutrition</a:t>
            </a:r>
          </a:p>
        </p:txBody>
      </p:sp>
      <p:sp>
        <p:nvSpPr>
          <p:cNvPr id="6" name="TextBox 5">
            <a:extLst>
              <a:ext uri="{FF2B5EF4-FFF2-40B4-BE49-F238E27FC236}">
                <a16:creationId xmlns:a16="http://schemas.microsoft.com/office/drawing/2014/main" id="{F0856EA9-CBB5-4ADC-656C-37FFBFC00FE4}"/>
              </a:ext>
            </a:extLst>
          </p:cNvPr>
          <p:cNvSpPr txBox="1"/>
          <p:nvPr/>
        </p:nvSpPr>
        <p:spPr>
          <a:xfrm>
            <a:off x="832700" y="1145194"/>
            <a:ext cx="9907571" cy="1447897"/>
          </a:xfrm>
          <a:prstGeom prst="rect">
            <a:avLst/>
          </a:prstGeom>
          <a:noFill/>
        </p:spPr>
        <p:txBody>
          <a:bodyPr wrap="square" rtlCol="0">
            <a:spAutoFit/>
          </a:bodyPr>
          <a:lstStyle/>
          <a:p>
            <a:pPr>
              <a:lnSpc>
                <a:spcPct val="115000"/>
              </a:lnSpc>
              <a:spcBef>
                <a:spcPts val="50"/>
              </a:spcBef>
            </a:pPr>
            <a:r>
              <a:rPr lang="en-AU" sz="4000" kern="100" dirty="0">
                <a:latin typeface="Arial" panose="020B0604020202020204" pitchFamily="34" charset="0"/>
                <a:cs typeface="Arial" panose="020B0604020202020204" pitchFamily="34" charset="0"/>
              </a:rPr>
              <a:t>The Australian Guide to Healthy Eating helps guide our food choices.</a:t>
            </a:r>
          </a:p>
        </p:txBody>
      </p:sp>
      <p:pic>
        <p:nvPicPr>
          <p:cNvPr id="7" name="Picture 6">
            <a:extLst>
              <a:ext uri="{FF2B5EF4-FFF2-40B4-BE49-F238E27FC236}">
                <a16:creationId xmlns:a16="http://schemas.microsoft.com/office/drawing/2014/main" id="{2E44FBE8-6D75-4965-A997-C1FD06ADB8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1722" y="2744609"/>
            <a:ext cx="2769525" cy="3566356"/>
          </a:xfrm>
          <a:prstGeom prst="rect">
            <a:avLst/>
          </a:prstGeom>
        </p:spPr>
      </p:pic>
    </p:spTree>
    <p:extLst>
      <p:ext uri="{BB962C8B-B14F-4D97-AF65-F5344CB8AC3E}">
        <p14:creationId xmlns:p14="http://schemas.microsoft.com/office/powerpoint/2010/main" val="392575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C846-AEA2-170D-98ED-A1FC76F7BE14}"/>
              </a:ext>
            </a:extLst>
          </p:cNvPr>
          <p:cNvSpPr>
            <a:spLocks noGrp="1"/>
          </p:cNvSpPr>
          <p:nvPr>
            <p:ph type="title"/>
          </p:nvPr>
        </p:nvSpPr>
        <p:spPr/>
        <p:txBody>
          <a:bodyPr/>
          <a:lstStyle/>
          <a:p>
            <a:r>
              <a:rPr lang="en-AU" dirty="0"/>
              <a:t>Nutrition</a:t>
            </a:r>
          </a:p>
        </p:txBody>
      </p:sp>
      <p:sp>
        <p:nvSpPr>
          <p:cNvPr id="5" name="Content Placeholder 1">
            <a:extLst>
              <a:ext uri="{FF2B5EF4-FFF2-40B4-BE49-F238E27FC236}">
                <a16:creationId xmlns:a16="http://schemas.microsoft.com/office/drawing/2014/main" id="{BCA459FD-E353-C7B9-950E-232960FD712E}"/>
              </a:ext>
            </a:extLst>
          </p:cNvPr>
          <p:cNvSpPr txBox="1">
            <a:spLocks/>
          </p:cNvSpPr>
          <p:nvPr/>
        </p:nvSpPr>
        <p:spPr>
          <a:xfrm>
            <a:off x="1029587" y="1371885"/>
            <a:ext cx="10515600" cy="1325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4400" dirty="0">
                <a:solidFill>
                  <a:srgbClr val="000000"/>
                </a:solidFill>
                <a:latin typeface="Arial" panose="020B0604020202020204" pitchFamily="34" charset="0"/>
                <a:cs typeface="Arial" panose="020B0604020202020204" pitchFamily="34" charset="0"/>
              </a:rPr>
              <a:t>We are, however, currently eating too much ‘sometimes’ foods:</a:t>
            </a:r>
          </a:p>
        </p:txBody>
      </p:sp>
      <p:pic>
        <p:nvPicPr>
          <p:cNvPr id="7" name="Picture 6">
            <a:extLst>
              <a:ext uri="{FF2B5EF4-FFF2-40B4-BE49-F238E27FC236}">
                <a16:creationId xmlns:a16="http://schemas.microsoft.com/office/drawing/2014/main" id="{60B1DE3D-70E8-2A3D-156F-6C34FC7CBFBD}"/>
              </a:ext>
            </a:extLst>
          </p:cNvPr>
          <p:cNvPicPr>
            <a:picLocks noChangeAspect="1"/>
          </p:cNvPicPr>
          <p:nvPr/>
        </p:nvPicPr>
        <p:blipFill>
          <a:blip r:embed="rId3"/>
          <a:stretch>
            <a:fillRect/>
          </a:stretch>
        </p:blipFill>
        <p:spPr>
          <a:xfrm>
            <a:off x="309312" y="103052"/>
            <a:ext cx="2948426" cy="1148232"/>
          </a:xfrm>
          <a:prstGeom prst="rect">
            <a:avLst/>
          </a:prstGeom>
        </p:spPr>
      </p:pic>
      <p:graphicFrame>
        <p:nvGraphicFramePr>
          <p:cNvPr id="3" name="Table 2">
            <a:extLst>
              <a:ext uri="{FF2B5EF4-FFF2-40B4-BE49-F238E27FC236}">
                <a16:creationId xmlns:a16="http://schemas.microsoft.com/office/drawing/2014/main" id="{1F72D065-5FCE-276F-7A6F-F772AA75863C}"/>
              </a:ext>
            </a:extLst>
          </p:cNvPr>
          <p:cNvGraphicFramePr>
            <a:graphicFrameLocks noGrp="1"/>
          </p:cNvGraphicFramePr>
          <p:nvPr>
            <p:extLst>
              <p:ext uri="{D42A27DB-BD31-4B8C-83A1-F6EECF244321}">
                <p14:modId xmlns:p14="http://schemas.microsoft.com/office/powerpoint/2010/main" val="2345350061"/>
              </p:ext>
            </p:extLst>
          </p:nvPr>
        </p:nvGraphicFramePr>
        <p:xfrm>
          <a:off x="1761733" y="3021150"/>
          <a:ext cx="6027478" cy="3337560"/>
        </p:xfrm>
        <a:graphic>
          <a:graphicData uri="http://schemas.openxmlformats.org/drawingml/2006/table">
            <a:tbl>
              <a:tblPr firstRow="1" bandRow="1">
                <a:tableStyleId>{5C22544A-7EE6-4342-B048-85BDC9FD1C3A}</a:tableStyleId>
              </a:tblPr>
              <a:tblGrid>
                <a:gridCol w="2476202">
                  <a:extLst>
                    <a:ext uri="{9D8B030D-6E8A-4147-A177-3AD203B41FA5}">
                      <a16:colId xmlns:a16="http://schemas.microsoft.com/office/drawing/2014/main" val="4065207199"/>
                    </a:ext>
                  </a:extLst>
                </a:gridCol>
                <a:gridCol w="1860698">
                  <a:extLst>
                    <a:ext uri="{9D8B030D-6E8A-4147-A177-3AD203B41FA5}">
                      <a16:colId xmlns:a16="http://schemas.microsoft.com/office/drawing/2014/main" val="4249205653"/>
                    </a:ext>
                  </a:extLst>
                </a:gridCol>
                <a:gridCol w="1690578">
                  <a:extLst>
                    <a:ext uri="{9D8B030D-6E8A-4147-A177-3AD203B41FA5}">
                      <a16:colId xmlns:a16="http://schemas.microsoft.com/office/drawing/2014/main" val="3492150926"/>
                    </a:ext>
                  </a:extLst>
                </a:gridCol>
              </a:tblGrid>
              <a:tr h="370840">
                <a:tc>
                  <a:txBody>
                    <a:bodyPr/>
                    <a:lstStyle/>
                    <a:p>
                      <a:r>
                        <a:rPr lang="en-AU" dirty="0">
                          <a:solidFill>
                            <a:sysClr val="windowText" lastClr="000000"/>
                          </a:solidFill>
                          <a:latin typeface="Arial" panose="020B0604020202020204" pitchFamily="34" charset="0"/>
                          <a:cs typeface="Arial" panose="020B0604020202020204" pitchFamily="34" charset="0"/>
                        </a:rPr>
                        <a:t>Age group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Females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8407811"/>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020291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6543767"/>
                  </a:ext>
                </a:extLst>
              </a:tr>
              <a:tr h="370840">
                <a:tc>
                  <a:txBody>
                    <a:bodyPr/>
                    <a:lstStyle/>
                    <a:p>
                      <a:r>
                        <a:rPr lang="en-AU" dirty="0">
                          <a:solidFill>
                            <a:srgbClr val="FF0000"/>
                          </a:solidFill>
                          <a:latin typeface="Arial" panose="020B0604020202020204" pitchFamily="34" charset="0"/>
                          <a:cs typeface="Arial" panose="020B0604020202020204" pitchFamily="34" charset="0"/>
                        </a:rPr>
                        <a:t>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79415"/>
                  </a:ext>
                </a:extLst>
              </a:tr>
              <a:tr h="370840">
                <a:tc>
                  <a:txBody>
                    <a:bodyPr/>
                    <a:lstStyle/>
                    <a:p>
                      <a:r>
                        <a:rPr lang="en-AU" dirty="0">
                          <a:solidFill>
                            <a:schemeClr val="tx1"/>
                          </a:solidFill>
                          <a:latin typeface="Arial" panose="020B0604020202020204" pitchFamily="34" charset="0"/>
                          <a:cs typeface="Arial" panose="020B0604020202020204" pitchFamily="34" charset="0"/>
                        </a:rPr>
                        <a:t>18–29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3113105"/>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30–49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800600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060346"/>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65–74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66540"/>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75 and 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57476"/>
                  </a:ext>
                </a:extLst>
              </a:tr>
            </a:tbl>
          </a:graphicData>
        </a:graphic>
      </p:graphicFrame>
      <p:sp>
        <p:nvSpPr>
          <p:cNvPr id="9" name="TextBox 8">
            <a:extLst>
              <a:ext uri="{FF2B5EF4-FFF2-40B4-BE49-F238E27FC236}">
                <a16:creationId xmlns:a16="http://schemas.microsoft.com/office/drawing/2014/main" id="{E13FB82B-CEC5-6C0E-60EF-ED795793C619}"/>
              </a:ext>
            </a:extLst>
          </p:cNvPr>
          <p:cNvSpPr txBox="1"/>
          <p:nvPr/>
        </p:nvSpPr>
        <p:spPr>
          <a:xfrm>
            <a:off x="8003546" y="2912166"/>
            <a:ext cx="2982506" cy="2585323"/>
          </a:xfrm>
          <a:prstGeom prst="rect">
            <a:avLst/>
          </a:prstGeom>
          <a:noFill/>
        </p:spPr>
        <p:txBody>
          <a:bodyPr wrap="square" rtlCol="0">
            <a:spAutoFit/>
          </a:bodyPr>
          <a:lstStyle/>
          <a:p>
            <a:r>
              <a:rPr lang="en-AU" sz="5400" dirty="0">
                <a:solidFill>
                  <a:srgbClr val="FF0000"/>
                </a:solidFill>
                <a:latin typeface="Arial" panose="020B0604020202020204" pitchFamily="34" charset="0"/>
                <a:cs typeface="Arial" panose="020B0604020202020204" pitchFamily="34" charset="0"/>
              </a:rPr>
              <a:t>A third of energy intake</a:t>
            </a:r>
          </a:p>
        </p:txBody>
      </p:sp>
      <p:cxnSp>
        <p:nvCxnSpPr>
          <p:cNvPr id="10" name="Straight Arrow Connector 9">
            <a:extLst>
              <a:ext uri="{FF2B5EF4-FFF2-40B4-BE49-F238E27FC236}">
                <a16:creationId xmlns:a16="http://schemas.microsoft.com/office/drawing/2014/main" id="{8E8655A6-010C-6546-FDC6-3F2ECF29BE16}"/>
              </a:ext>
            </a:extLst>
          </p:cNvPr>
          <p:cNvCxnSpPr/>
          <p:nvPr/>
        </p:nvCxnSpPr>
        <p:spPr>
          <a:xfrm flipH="1">
            <a:off x="6972188" y="4349394"/>
            <a:ext cx="10313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77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58-C22F-70F7-19C7-6BDE6515F000}"/>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41EE361F-1FAA-DA89-DA90-44291D59C179}"/>
              </a:ext>
            </a:extLst>
          </p:cNvPr>
          <p:cNvSpPr>
            <a:spLocks noGrp="1"/>
          </p:cNvSpPr>
          <p:nvPr>
            <p:ph idx="1"/>
          </p:nvPr>
        </p:nvSpPr>
        <p:spPr>
          <a:xfrm>
            <a:off x="838200" y="1553592"/>
            <a:ext cx="10515600" cy="4948808"/>
          </a:xfrm>
        </p:spPr>
        <p:txBody>
          <a:bodyPr>
            <a:normAutofit fontScale="92500" lnSpcReduction="10000"/>
          </a:bodyPr>
          <a:lstStyle/>
          <a:p>
            <a:pPr marL="0" lvl="0" indent="0">
              <a:lnSpc>
                <a:spcPct val="115000"/>
              </a:lnSpc>
              <a:spcBef>
                <a:spcPts val="50"/>
              </a:spcBef>
              <a:buNone/>
            </a:pPr>
            <a:r>
              <a:rPr lang="en-AU" dirty="0"/>
              <a:t>Using </a:t>
            </a:r>
            <a:r>
              <a:rPr lang="en-AU" i="1" dirty="0"/>
              <a:t>Snapshot of Australian Agriculture 2025</a:t>
            </a:r>
            <a:r>
              <a:rPr lang="en-AU" dirty="0"/>
              <a:t>, ABARES (2025) (or most recent year), identify:</a:t>
            </a:r>
          </a:p>
          <a:p>
            <a:pPr marL="571500" lvl="0" indent="-571500">
              <a:lnSpc>
                <a:spcPct val="115000"/>
              </a:lnSpc>
              <a:spcBef>
                <a:spcPts val="50"/>
              </a:spcBef>
            </a:pPr>
            <a:r>
              <a:rPr lang="en-US" dirty="0"/>
              <a:t>10 key pieces of data/ information that you found most interesting in relation to agriculture in Australia (from across the report).</a:t>
            </a:r>
            <a:endParaRPr lang="en-AU" sz="28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29136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9782B-330E-DE1E-06E5-5A6F96D46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E139E-69AF-32FE-6C9E-F721F39A4DD4}"/>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380677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177465471"/>
              </p:ext>
            </p:extLst>
          </p:nvPr>
        </p:nvGraphicFramePr>
        <p:xfrm>
          <a:off x="2032000" y="1702756"/>
          <a:ext cx="8128000" cy="31498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b="0" dirty="0">
                          <a:solidFill>
                            <a:schemeClr val="tx1"/>
                          </a:solidFill>
                          <a:latin typeface="Arial" panose="020B0604020202020204" pitchFamily="34" charset="0"/>
                          <a:cs typeface="Arial" panose="020B0604020202020204" pitchFamily="34" charset="0"/>
                          <a:hlinkClick r:id="rId4"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7, 8 and 9</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8805-51F4-BD83-E988-6C007797A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B327F-D501-75F9-9299-6AF8AD5E3F39}"/>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102941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33D313-AF6D-A8D4-6852-E29DDE7A4B48}"/>
              </a:ext>
            </a:extLst>
          </p:cNvPr>
          <p:cNvSpPr txBox="1"/>
          <p:nvPr/>
        </p:nvSpPr>
        <p:spPr>
          <a:xfrm>
            <a:off x="1261086" y="86858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the 3 components that make up the food industry?</a:t>
            </a:r>
          </a:p>
        </p:txBody>
      </p:sp>
      <p:sp>
        <p:nvSpPr>
          <p:cNvPr id="4" name="TextBox 3">
            <a:extLst>
              <a:ext uri="{FF2B5EF4-FFF2-40B4-BE49-F238E27FC236}">
                <a16:creationId xmlns:a16="http://schemas.microsoft.com/office/drawing/2014/main" id="{B9019FDA-8922-6581-F979-09DB3154E8D6}"/>
              </a:ext>
            </a:extLst>
          </p:cNvPr>
          <p:cNvSpPr txBox="1"/>
          <p:nvPr/>
        </p:nvSpPr>
        <p:spPr>
          <a:xfrm>
            <a:off x="544807" y="2574050"/>
            <a:ext cx="3829073" cy="2155783"/>
          </a:xfrm>
          <a:prstGeom prst="rect">
            <a:avLst/>
          </a:prstGeom>
          <a:noFill/>
        </p:spPr>
        <p:txBody>
          <a:bodyPr wrap="square" rtlCol="0">
            <a:spAutoFit/>
          </a:bodyPr>
          <a:lstStyle/>
          <a:p>
            <a:pPr lvl="0">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Primary – agriculture and fishing</a:t>
            </a:r>
          </a:p>
        </p:txBody>
      </p:sp>
      <p:sp>
        <p:nvSpPr>
          <p:cNvPr id="5" name="TextBox 4">
            <a:extLst>
              <a:ext uri="{FF2B5EF4-FFF2-40B4-BE49-F238E27FC236}">
                <a16:creationId xmlns:a16="http://schemas.microsoft.com/office/drawing/2014/main" id="{B74C6243-4FD8-B9DA-E2A0-DEE5D0DFBC90}"/>
              </a:ext>
            </a:extLst>
          </p:cNvPr>
          <p:cNvSpPr txBox="1"/>
          <p:nvPr/>
        </p:nvSpPr>
        <p:spPr>
          <a:xfrm>
            <a:off x="4722482" y="3973762"/>
            <a:ext cx="4210074" cy="2155783"/>
          </a:xfrm>
          <a:prstGeom prst="rect">
            <a:avLst/>
          </a:prstGeom>
          <a:noFill/>
        </p:spPr>
        <p:txBody>
          <a:bodyPr wrap="square" rtlCol="0">
            <a:spAutoFit/>
          </a:bodyPr>
          <a:lstStyle/>
          <a:p>
            <a:pPr lvl="0">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Secondary – manufacturing and processing</a:t>
            </a:r>
          </a:p>
        </p:txBody>
      </p:sp>
      <p:sp>
        <p:nvSpPr>
          <p:cNvPr id="6" name="TextBox 5">
            <a:extLst>
              <a:ext uri="{FF2B5EF4-FFF2-40B4-BE49-F238E27FC236}">
                <a16:creationId xmlns:a16="http://schemas.microsoft.com/office/drawing/2014/main" id="{DB496979-23EA-F115-6C1C-2F6558EA0D78}"/>
              </a:ext>
            </a:extLst>
          </p:cNvPr>
          <p:cNvSpPr txBox="1"/>
          <p:nvPr/>
        </p:nvSpPr>
        <p:spPr>
          <a:xfrm>
            <a:off x="7339584" y="2574050"/>
            <a:ext cx="3829073" cy="740011"/>
          </a:xfrm>
          <a:prstGeom prst="rect">
            <a:avLst/>
          </a:prstGeom>
          <a:noFill/>
        </p:spPr>
        <p:txBody>
          <a:bodyPr wrap="square" rtlCol="0">
            <a:spAutoFit/>
          </a:bodyPr>
          <a:lstStyle/>
          <a:p>
            <a:pPr lvl="0">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Tertiary – retail </a:t>
            </a:r>
          </a:p>
        </p:txBody>
      </p:sp>
    </p:spTree>
    <p:extLst>
      <p:ext uri="{BB962C8B-B14F-4D97-AF65-F5344CB8AC3E}">
        <p14:creationId xmlns:p14="http://schemas.microsoft.com/office/powerpoint/2010/main" val="244974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AD6AAF8-7445-01F2-9C4F-7E3FCB4A5381}"/>
              </a:ext>
            </a:extLst>
          </p:cNvPr>
          <p:cNvSpPr>
            <a:spLocks noGrp="1"/>
          </p:cNvSpPr>
          <p:nvPr>
            <p:ph type="title"/>
          </p:nvPr>
        </p:nvSpPr>
        <p:spPr>
          <a:xfrm>
            <a:off x="832700" y="125926"/>
            <a:ext cx="10515600" cy="1325563"/>
          </a:xfrm>
        </p:spPr>
        <p:txBody>
          <a:bodyPr>
            <a:normAutofit/>
          </a:bodyPr>
          <a:lstStyle/>
          <a:p>
            <a:pPr algn="ctr"/>
            <a:r>
              <a:rPr lang="en-AU" sz="4000" dirty="0">
                <a:latin typeface="Arial" panose="020B0604020202020204" pitchFamily="34" charset="0"/>
                <a:cs typeface="Arial" panose="020B0604020202020204" pitchFamily="34" charset="0"/>
              </a:rPr>
              <a:t>What proportion of Australia’s agriculture, fisheries and forestry production is exported?</a:t>
            </a:r>
          </a:p>
        </p:txBody>
      </p:sp>
      <p:pic>
        <p:nvPicPr>
          <p:cNvPr id="4" name="Picture 3">
            <a:extLst>
              <a:ext uri="{FF2B5EF4-FFF2-40B4-BE49-F238E27FC236}">
                <a16:creationId xmlns:a16="http://schemas.microsoft.com/office/drawing/2014/main" id="{3A946E43-3F00-3023-7FC2-BFB8A515DFC8}"/>
              </a:ext>
            </a:extLst>
          </p:cNvPr>
          <p:cNvPicPr>
            <a:picLocks noChangeAspect="1"/>
          </p:cNvPicPr>
          <p:nvPr/>
        </p:nvPicPr>
        <p:blipFill>
          <a:blip r:embed="rId3"/>
          <a:stretch>
            <a:fillRect/>
          </a:stretch>
        </p:blipFill>
        <p:spPr>
          <a:xfrm>
            <a:off x="790707" y="1474300"/>
            <a:ext cx="9351863" cy="4517426"/>
          </a:xfrm>
          <a:prstGeom prst="rect">
            <a:avLst/>
          </a:prstGeom>
        </p:spPr>
      </p:pic>
      <p:sp>
        <p:nvSpPr>
          <p:cNvPr id="5" name="TextBox 4">
            <a:extLst>
              <a:ext uri="{FF2B5EF4-FFF2-40B4-BE49-F238E27FC236}">
                <a16:creationId xmlns:a16="http://schemas.microsoft.com/office/drawing/2014/main" id="{7D7A1F7F-AD36-2699-6CD2-68EE664A61BD}"/>
              </a:ext>
            </a:extLst>
          </p:cNvPr>
          <p:cNvSpPr txBox="1"/>
          <p:nvPr/>
        </p:nvSpPr>
        <p:spPr>
          <a:xfrm>
            <a:off x="204537" y="6472989"/>
            <a:ext cx="4592283"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AU" sz="1200" i="1" dirty="0">
                <a:latin typeface="Arial" panose="020B0604020202020204" pitchFamily="34" charset="0"/>
                <a:cs typeface="Arial" panose="020B0604020202020204" pitchFamily="34" charset="0"/>
              </a:rPr>
              <a:t>Snapshot of Australian Agriculture 2025</a:t>
            </a:r>
            <a:r>
              <a:rPr lang="en-AU" sz="1200" dirty="0">
                <a:latin typeface="Arial" panose="020B0604020202020204" pitchFamily="34" charset="0"/>
                <a:cs typeface="Arial" panose="020B0604020202020204" pitchFamily="34" charset="0"/>
              </a:rPr>
              <a:t>, ABARES (2025)</a:t>
            </a:r>
          </a:p>
        </p:txBody>
      </p:sp>
      <p:sp>
        <p:nvSpPr>
          <p:cNvPr id="6" name="Oval 5">
            <a:extLst>
              <a:ext uri="{FF2B5EF4-FFF2-40B4-BE49-F238E27FC236}">
                <a16:creationId xmlns:a16="http://schemas.microsoft.com/office/drawing/2014/main" id="{A1065FFF-7549-FACB-4CDA-A56F94F7D669}"/>
              </a:ext>
            </a:extLst>
          </p:cNvPr>
          <p:cNvSpPr/>
          <p:nvPr/>
        </p:nvSpPr>
        <p:spPr>
          <a:xfrm>
            <a:off x="1741494" y="5161548"/>
            <a:ext cx="1179095" cy="107081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noFill/>
            </a:endParaRPr>
          </a:p>
        </p:txBody>
      </p:sp>
    </p:spTree>
    <p:extLst>
      <p:ext uri="{BB962C8B-B14F-4D97-AF65-F5344CB8AC3E}">
        <p14:creationId xmlns:p14="http://schemas.microsoft.com/office/powerpoint/2010/main" val="16360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4B3A21-149E-5C39-F821-6F2FC70F811C}"/>
              </a:ext>
            </a:extLst>
          </p:cNvPr>
          <p:cNvSpPr txBox="1"/>
          <p:nvPr/>
        </p:nvSpPr>
        <p:spPr>
          <a:xfrm>
            <a:off x="1142214" y="870874"/>
            <a:ext cx="9907571" cy="1447897"/>
          </a:xfrm>
          <a:prstGeom prst="rect">
            <a:avLst/>
          </a:prstGeom>
          <a:noFill/>
        </p:spPr>
        <p:txBody>
          <a:bodyPr wrap="square" rtlCol="0">
            <a:spAutoFit/>
          </a:bodyPr>
          <a:lstStyle/>
          <a:p>
            <a:pPr algn="ctr">
              <a:lnSpc>
                <a:spcPct val="115000"/>
              </a:lnSpc>
              <a:spcBef>
                <a:spcPts val="50"/>
              </a:spcBef>
            </a:pPr>
            <a:r>
              <a:rPr lang="en-AU" sz="4000" kern="100" dirty="0">
                <a:latin typeface="Arial" panose="020B0604020202020204" pitchFamily="34" charset="0"/>
                <a:cs typeface="Arial" panose="020B0604020202020204" pitchFamily="34" charset="0"/>
              </a:rPr>
              <a:t>What tool can Australians use to guide our food choices?</a:t>
            </a:r>
          </a:p>
        </p:txBody>
      </p:sp>
      <p:pic>
        <p:nvPicPr>
          <p:cNvPr id="4" name="Picture 3">
            <a:extLst>
              <a:ext uri="{FF2B5EF4-FFF2-40B4-BE49-F238E27FC236}">
                <a16:creationId xmlns:a16="http://schemas.microsoft.com/office/drawing/2014/main" id="{7312C6EC-4730-BF79-2CB6-9F3CC3F8F5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1236" y="2622689"/>
            <a:ext cx="2769525" cy="3566356"/>
          </a:xfrm>
          <a:prstGeom prst="rect">
            <a:avLst/>
          </a:prstGeom>
        </p:spPr>
      </p:pic>
    </p:spTree>
    <p:extLst>
      <p:ext uri="{BB962C8B-B14F-4D97-AF65-F5344CB8AC3E}">
        <p14:creationId xmlns:p14="http://schemas.microsoft.com/office/powerpoint/2010/main" val="411988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A403-89D1-6990-7E51-4672F7D27A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2B97FC-E3D7-E7FE-CDFC-5F86E4407064}"/>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E29D9EFB-4780-D9FE-5704-C77BCC1E72EE}"/>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understand the impact of the environment on food production.</a:t>
            </a:r>
          </a:p>
        </p:txBody>
      </p:sp>
      <p:sp>
        <p:nvSpPr>
          <p:cNvPr id="4" name="Content Placeholder 3">
            <a:extLst>
              <a:ext uri="{FF2B5EF4-FFF2-40B4-BE49-F238E27FC236}">
                <a16:creationId xmlns:a16="http://schemas.microsoft.com/office/drawing/2014/main" id="{444FFFF9-1404-11D6-105C-178ED60661AD}"/>
              </a:ext>
            </a:extLst>
          </p:cNvPr>
          <p:cNvSpPr>
            <a:spLocks noGrp="1"/>
          </p:cNvSpPr>
          <p:nvPr>
            <p:ph idx="11"/>
          </p:nvPr>
        </p:nvSpPr>
        <p:spPr>
          <a:xfrm>
            <a:off x="838199" y="3780062"/>
            <a:ext cx="10894889" cy="3077937"/>
          </a:xfrm>
        </p:spPr>
        <p:txBody>
          <a:bodyPr>
            <a:normAutofit/>
          </a:bodyPr>
          <a:lstStyle/>
          <a:p>
            <a:r>
              <a:rPr lang="en-AU" dirty="0"/>
              <a:t>identify 3 key pieces of information on each of:</a:t>
            </a:r>
          </a:p>
          <a:p>
            <a:pPr marL="1079500" indent="-546100"/>
            <a:r>
              <a:rPr lang="en-AU" sz="3200" dirty="0"/>
              <a:t>changes in seasonal conditions</a:t>
            </a:r>
          </a:p>
          <a:p>
            <a:pPr marL="1079500" indent="-546100"/>
            <a:r>
              <a:rPr lang="en-AU" sz="3200" dirty="0"/>
              <a:t>impact on farmers</a:t>
            </a:r>
          </a:p>
          <a:p>
            <a:pPr marL="1079500" indent="-546100"/>
            <a:r>
              <a:rPr lang="en-AU" sz="3200" dirty="0"/>
              <a:t>how farmers are adapting.</a:t>
            </a:r>
          </a:p>
        </p:txBody>
      </p:sp>
    </p:spTree>
    <p:extLst>
      <p:ext uri="{BB962C8B-B14F-4D97-AF65-F5344CB8AC3E}">
        <p14:creationId xmlns:p14="http://schemas.microsoft.com/office/powerpoint/2010/main" val="315657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F125-F3BB-0A97-2AF6-002B621015F4}"/>
              </a:ext>
            </a:extLst>
          </p:cNvPr>
          <p:cNvSpPr>
            <a:spLocks noGrp="1"/>
          </p:cNvSpPr>
          <p:nvPr>
            <p:ph type="title"/>
          </p:nvPr>
        </p:nvSpPr>
        <p:spPr/>
        <p:txBody>
          <a:bodyPr/>
          <a:lstStyle/>
          <a:p>
            <a:r>
              <a:rPr lang="en-AU" dirty="0"/>
              <a:t>Food production can have a negative impact on the environment</a:t>
            </a:r>
          </a:p>
        </p:txBody>
      </p:sp>
      <p:sp>
        <p:nvSpPr>
          <p:cNvPr id="3" name="Content Placeholder 2">
            <a:extLst>
              <a:ext uri="{FF2B5EF4-FFF2-40B4-BE49-F238E27FC236}">
                <a16:creationId xmlns:a16="http://schemas.microsoft.com/office/drawing/2014/main" id="{CDCF9508-0BEB-0D09-16E8-0AD1B071414C}"/>
              </a:ext>
            </a:extLst>
          </p:cNvPr>
          <p:cNvSpPr>
            <a:spLocks noGrp="1"/>
          </p:cNvSpPr>
          <p:nvPr>
            <p:ph idx="1"/>
          </p:nvPr>
        </p:nvSpPr>
        <p:spPr/>
        <p:txBody>
          <a:bodyPr>
            <a:normAutofit/>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Impacts caused using fossil fuels in:</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manufacture of agricultural inputs e.g. herbicides, stock feed </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transport</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processing in factories.</a:t>
            </a:r>
          </a:p>
        </p:txBody>
      </p:sp>
    </p:spTree>
    <p:extLst>
      <p:ext uri="{BB962C8B-B14F-4D97-AF65-F5344CB8AC3E}">
        <p14:creationId xmlns:p14="http://schemas.microsoft.com/office/powerpoint/2010/main" val="2781178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103CE-361D-DDA1-A4A0-47D0E28C7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EA937-77C4-AC0F-14A4-13258A82874F}"/>
              </a:ext>
            </a:extLst>
          </p:cNvPr>
          <p:cNvSpPr>
            <a:spLocks noGrp="1"/>
          </p:cNvSpPr>
          <p:nvPr>
            <p:ph type="title"/>
          </p:nvPr>
        </p:nvSpPr>
        <p:spPr/>
        <p:txBody>
          <a:bodyPr/>
          <a:lstStyle/>
          <a:p>
            <a:r>
              <a:rPr lang="en-AU" dirty="0"/>
              <a:t>Food production can have a negative impact on the environment</a:t>
            </a:r>
          </a:p>
        </p:txBody>
      </p:sp>
      <p:sp>
        <p:nvSpPr>
          <p:cNvPr id="3" name="Content Placeholder 2">
            <a:extLst>
              <a:ext uri="{FF2B5EF4-FFF2-40B4-BE49-F238E27FC236}">
                <a16:creationId xmlns:a16="http://schemas.microsoft.com/office/drawing/2014/main" id="{FF8227D0-42E8-8AE0-3A8B-F829FD1C47CC}"/>
              </a:ext>
            </a:extLst>
          </p:cNvPr>
          <p:cNvSpPr>
            <a:spLocks noGrp="1"/>
          </p:cNvSpPr>
          <p:nvPr>
            <p:ph idx="1"/>
          </p:nvPr>
        </p:nvSpPr>
        <p:spPr/>
        <p:txBody>
          <a:bodyPr>
            <a:normAutofit/>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Other impacts during the farming process:</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pollutants through growing/ rearing</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soil erosion</a:t>
            </a:r>
          </a:p>
          <a:p>
            <a:pPr marL="997200" lvl="1" indent="-540000">
              <a:lnSpc>
                <a:spcPct val="115000"/>
              </a:lnSpc>
              <a:spcBef>
                <a:spcPts val="50"/>
              </a:spcBef>
              <a:buFont typeface="Symbol" panose="05050102010706020507" pitchFamily="18" charset="2"/>
              <a:buChar char=""/>
            </a:pPr>
            <a:r>
              <a:rPr lang="en-AU" sz="4400" kern="100" dirty="0">
                <a:ea typeface="Aptos" panose="020B0004020202020204" pitchFamily="34" charset="0"/>
              </a:rPr>
              <a:t>increases in salinity.</a:t>
            </a:r>
          </a:p>
        </p:txBody>
      </p:sp>
    </p:spTree>
    <p:extLst>
      <p:ext uri="{BB962C8B-B14F-4D97-AF65-F5344CB8AC3E}">
        <p14:creationId xmlns:p14="http://schemas.microsoft.com/office/powerpoint/2010/main" val="194171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6E05-9777-C3CA-CB7A-2B818D539C22}"/>
              </a:ext>
            </a:extLst>
          </p:cNvPr>
          <p:cNvSpPr>
            <a:spLocks noGrp="1"/>
          </p:cNvSpPr>
          <p:nvPr>
            <p:ph type="title"/>
          </p:nvPr>
        </p:nvSpPr>
        <p:spPr/>
        <p:txBody>
          <a:bodyPr/>
          <a:lstStyle/>
          <a:p>
            <a:r>
              <a:rPr lang="en-AU" dirty="0"/>
              <a:t>The changing climate also has a negative impact on food production</a:t>
            </a:r>
          </a:p>
        </p:txBody>
      </p:sp>
      <p:sp>
        <p:nvSpPr>
          <p:cNvPr id="8" name="TextBox 7">
            <a:extLst>
              <a:ext uri="{FF2B5EF4-FFF2-40B4-BE49-F238E27FC236}">
                <a16:creationId xmlns:a16="http://schemas.microsoft.com/office/drawing/2014/main" id="{914D9CEB-60EE-826B-590B-099B5418F789}"/>
              </a:ext>
            </a:extLst>
          </p:cNvPr>
          <p:cNvSpPr txBox="1"/>
          <p:nvPr/>
        </p:nvSpPr>
        <p:spPr>
          <a:xfrm>
            <a:off x="838200" y="1642964"/>
            <a:ext cx="10368700" cy="2362122"/>
          </a:xfrm>
          <a:prstGeom prst="rect">
            <a:avLst/>
          </a:prstGeom>
          <a:noFill/>
        </p:spPr>
        <p:txBody>
          <a:bodyPr wrap="square" rtlCol="0">
            <a:spAutoFit/>
          </a:bodyPr>
          <a:lstStyle/>
          <a:p>
            <a:pPr lvl="0">
              <a:lnSpc>
                <a:spcPct val="115000"/>
              </a:lnSpc>
              <a:spcBef>
                <a:spcPts val="50"/>
              </a:spcBef>
            </a:pPr>
            <a:r>
              <a:rPr lang="en-AU" sz="4400" kern="100" dirty="0">
                <a:latin typeface="Arial" panose="020B0604020202020204" pitchFamily="34" charset="0"/>
                <a:ea typeface="Aptos" panose="020B0004020202020204" pitchFamily="34" charset="0"/>
                <a:cs typeface="Arial" panose="020B0604020202020204" pitchFamily="34" charset="0"/>
              </a:rPr>
              <a:t>Increased rainfall variability and extreme weather events impact the sustainability of food production.</a:t>
            </a:r>
            <a:endParaRPr lang="en-AU" sz="4400" kern="1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D14E2EA-F5AF-B1D0-CB88-0753A4DAC3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4227" y="4106261"/>
            <a:ext cx="3429000" cy="2286000"/>
          </a:xfrm>
          <a:prstGeom prst="rect">
            <a:avLst/>
          </a:prstGeom>
        </p:spPr>
      </p:pic>
      <p:pic>
        <p:nvPicPr>
          <p:cNvPr id="10" name="Picture 9">
            <a:extLst>
              <a:ext uri="{FF2B5EF4-FFF2-40B4-BE49-F238E27FC236}">
                <a16:creationId xmlns:a16="http://schemas.microsoft.com/office/drawing/2014/main" id="{F87D6AEB-1C52-64F6-1F4E-A84FF870A9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4302" y="4068161"/>
            <a:ext cx="3486150" cy="2324100"/>
          </a:xfrm>
          <a:prstGeom prst="rect">
            <a:avLst/>
          </a:prstGeom>
        </p:spPr>
      </p:pic>
    </p:spTree>
    <p:extLst>
      <p:ext uri="{BB962C8B-B14F-4D97-AF65-F5344CB8AC3E}">
        <p14:creationId xmlns:p14="http://schemas.microsoft.com/office/powerpoint/2010/main" val="232262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CAF39-2CE4-BE93-FF2C-31AAE76A310D}"/>
              </a:ext>
            </a:extLst>
          </p:cNvPr>
          <p:cNvSpPr>
            <a:spLocks noGrp="1"/>
          </p:cNvSpPr>
          <p:nvPr>
            <p:ph type="title"/>
          </p:nvPr>
        </p:nvSpPr>
        <p:spPr/>
        <p:txBody>
          <a:bodyPr/>
          <a:lstStyle/>
          <a:p>
            <a:r>
              <a:rPr lang="en-AU" dirty="0"/>
              <a:t>Effect of changing weather</a:t>
            </a:r>
          </a:p>
        </p:txBody>
      </p:sp>
      <p:pic>
        <p:nvPicPr>
          <p:cNvPr id="4" name="Picture 3">
            <a:extLst>
              <a:ext uri="{FF2B5EF4-FFF2-40B4-BE49-F238E27FC236}">
                <a16:creationId xmlns:a16="http://schemas.microsoft.com/office/drawing/2014/main" id="{1ABB086C-6F51-F02E-B080-BE7156510AF0}"/>
              </a:ext>
            </a:extLst>
          </p:cNvPr>
          <p:cNvPicPr>
            <a:picLocks noChangeAspect="1"/>
          </p:cNvPicPr>
          <p:nvPr/>
        </p:nvPicPr>
        <p:blipFill>
          <a:blip r:embed="rId3"/>
          <a:stretch>
            <a:fillRect/>
          </a:stretch>
        </p:blipFill>
        <p:spPr>
          <a:xfrm>
            <a:off x="1637265" y="1714483"/>
            <a:ext cx="8758237" cy="4329293"/>
          </a:xfrm>
          <a:prstGeom prst="rect">
            <a:avLst/>
          </a:prstGeom>
        </p:spPr>
      </p:pic>
      <p:sp>
        <p:nvSpPr>
          <p:cNvPr id="5" name="TextBox 4">
            <a:extLst>
              <a:ext uri="{FF2B5EF4-FFF2-40B4-BE49-F238E27FC236}">
                <a16:creationId xmlns:a16="http://schemas.microsoft.com/office/drawing/2014/main" id="{B0C28A6C-3582-15AB-B475-8B38E1732110}"/>
              </a:ext>
            </a:extLst>
          </p:cNvPr>
          <p:cNvSpPr txBox="1"/>
          <p:nvPr/>
        </p:nvSpPr>
        <p:spPr>
          <a:xfrm>
            <a:off x="204537" y="6472989"/>
            <a:ext cx="5997411"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US" sz="1200" i="1" dirty="0">
                <a:latin typeface="Arial" panose="020B0604020202020204" pitchFamily="34" charset="0"/>
                <a:cs typeface="Arial" panose="020B0604020202020204" pitchFamily="34" charset="0"/>
              </a:rPr>
              <a:t>Climate change impacts and adaptation on Australian farms</a:t>
            </a:r>
            <a:r>
              <a:rPr lang="en-AU" sz="1200" dirty="0">
                <a:latin typeface="Arial" panose="020B0604020202020204" pitchFamily="34" charset="0"/>
                <a:cs typeface="Arial" panose="020B0604020202020204" pitchFamily="34" charset="0"/>
              </a:rPr>
              <a:t>, ABARES (2021)</a:t>
            </a:r>
          </a:p>
        </p:txBody>
      </p:sp>
    </p:spTree>
    <p:extLst>
      <p:ext uri="{BB962C8B-B14F-4D97-AF65-F5344CB8AC3E}">
        <p14:creationId xmlns:p14="http://schemas.microsoft.com/office/powerpoint/2010/main" val="2368751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E693-CB34-65B2-C91B-6F0AE90380BA}"/>
              </a:ext>
            </a:extLst>
          </p:cNvPr>
          <p:cNvSpPr>
            <a:spLocks noGrp="1"/>
          </p:cNvSpPr>
          <p:nvPr>
            <p:ph type="title"/>
          </p:nvPr>
        </p:nvSpPr>
        <p:spPr/>
        <p:txBody>
          <a:bodyPr/>
          <a:lstStyle/>
          <a:p>
            <a:r>
              <a:rPr lang="en-AU" dirty="0"/>
              <a:t>Industry action: Australian Agriculture Sustainability Framework (AASF)</a:t>
            </a:r>
          </a:p>
        </p:txBody>
      </p:sp>
      <p:pic>
        <p:nvPicPr>
          <p:cNvPr id="4" name="Picture 3">
            <a:extLst>
              <a:ext uri="{FF2B5EF4-FFF2-40B4-BE49-F238E27FC236}">
                <a16:creationId xmlns:a16="http://schemas.microsoft.com/office/drawing/2014/main" id="{0D575007-3978-DC1B-B64B-C8981FB0E986}"/>
              </a:ext>
            </a:extLst>
          </p:cNvPr>
          <p:cNvPicPr>
            <a:picLocks noChangeAspect="1"/>
          </p:cNvPicPr>
          <p:nvPr/>
        </p:nvPicPr>
        <p:blipFill>
          <a:blip r:embed="rId3"/>
          <a:stretch>
            <a:fillRect/>
          </a:stretch>
        </p:blipFill>
        <p:spPr>
          <a:xfrm>
            <a:off x="1331413" y="2030873"/>
            <a:ext cx="9211190" cy="2796254"/>
          </a:xfrm>
          <a:prstGeom prst="rect">
            <a:avLst/>
          </a:prstGeom>
        </p:spPr>
      </p:pic>
    </p:spTree>
    <p:extLst>
      <p:ext uri="{BB962C8B-B14F-4D97-AF65-F5344CB8AC3E}">
        <p14:creationId xmlns:p14="http://schemas.microsoft.com/office/powerpoint/2010/main" val="3708861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46225-A529-B2DB-769F-78BD8BD33EC3}"/>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3261080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8ACC8AC-918C-49A3-F6A7-643D9AB5471F}"/>
              </a:ext>
            </a:extLst>
          </p:cNvPr>
          <p:cNvSpPr>
            <a:spLocks noGrp="1"/>
          </p:cNvSpPr>
          <p:nvPr>
            <p:ph type="title"/>
          </p:nvPr>
        </p:nvSpPr>
        <p:spPr>
          <a:xfrm>
            <a:off x="215480" y="509136"/>
            <a:ext cx="2550580" cy="1325563"/>
          </a:xfrm>
        </p:spPr>
        <p:txBody>
          <a:bodyPr>
            <a:normAutofit/>
          </a:bodyPr>
          <a:lstStyle/>
          <a:p>
            <a:pPr algn="ctr"/>
            <a:r>
              <a:rPr lang="en-AU" sz="2800" dirty="0">
                <a:latin typeface="Arial" panose="020B0604020202020204" pitchFamily="34" charset="0"/>
                <a:cs typeface="Arial" panose="020B0604020202020204" pitchFamily="34" charset="0"/>
              </a:rPr>
              <a:t>Environmental Stewardship</a:t>
            </a:r>
          </a:p>
        </p:txBody>
      </p:sp>
      <p:pic>
        <p:nvPicPr>
          <p:cNvPr id="4" name="Picture 3">
            <a:extLst>
              <a:ext uri="{FF2B5EF4-FFF2-40B4-BE49-F238E27FC236}">
                <a16:creationId xmlns:a16="http://schemas.microsoft.com/office/drawing/2014/main" id="{A710F97B-A2C6-55C9-8EEF-0EEF0D963EE9}"/>
              </a:ext>
            </a:extLst>
          </p:cNvPr>
          <p:cNvPicPr>
            <a:picLocks noChangeAspect="1"/>
          </p:cNvPicPr>
          <p:nvPr/>
        </p:nvPicPr>
        <p:blipFill>
          <a:blip r:embed="rId3"/>
          <a:stretch>
            <a:fillRect/>
          </a:stretch>
        </p:blipFill>
        <p:spPr>
          <a:xfrm>
            <a:off x="2998201" y="224512"/>
            <a:ext cx="6195597" cy="6408975"/>
          </a:xfrm>
          <a:prstGeom prst="rect">
            <a:avLst/>
          </a:prstGeom>
        </p:spPr>
      </p:pic>
    </p:spTree>
    <p:extLst>
      <p:ext uri="{BB962C8B-B14F-4D97-AF65-F5344CB8AC3E}">
        <p14:creationId xmlns:p14="http://schemas.microsoft.com/office/powerpoint/2010/main" val="1838704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2DFD-946B-B1F3-4A3E-F0B425512D49}"/>
              </a:ext>
            </a:extLst>
          </p:cNvPr>
          <p:cNvSpPr>
            <a:spLocks noGrp="1"/>
          </p:cNvSpPr>
          <p:nvPr>
            <p:ph type="title"/>
          </p:nvPr>
        </p:nvSpPr>
        <p:spPr/>
        <p:txBody>
          <a:bodyPr/>
          <a:lstStyle/>
          <a:p>
            <a:r>
              <a:rPr lang="en-AU" dirty="0"/>
              <a:t>Farming and the environment: changing practices</a:t>
            </a:r>
          </a:p>
        </p:txBody>
      </p:sp>
      <p:pic>
        <p:nvPicPr>
          <p:cNvPr id="4" name="Picture 3">
            <a:hlinkClick r:id="rId3"/>
            <a:extLst>
              <a:ext uri="{FF2B5EF4-FFF2-40B4-BE49-F238E27FC236}">
                <a16:creationId xmlns:a16="http://schemas.microsoft.com/office/drawing/2014/main" id="{5F35ED40-089F-4EBE-2080-69B7DE182968}"/>
              </a:ext>
            </a:extLst>
          </p:cNvPr>
          <p:cNvPicPr>
            <a:picLocks noChangeAspect="1"/>
          </p:cNvPicPr>
          <p:nvPr/>
        </p:nvPicPr>
        <p:blipFill>
          <a:blip r:embed="rId4"/>
          <a:stretch>
            <a:fillRect/>
          </a:stretch>
        </p:blipFill>
        <p:spPr>
          <a:xfrm>
            <a:off x="2040119" y="1663250"/>
            <a:ext cx="8100762" cy="4503810"/>
          </a:xfrm>
          <a:prstGeom prst="rect">
            <a:avLst/>
          </a:prstGeom>
        </p:spPr>
      </p:pic>
    </p:spTree>
    <p:extLst>
      <p:ext uri="{BB962C8B-B14F-4D97-AF65-F5344CB8AC3E}">
        <p14:creationId xmlns:p14="http://schemas.microsoft.com/office/powerpoint/2010/main" val="1232343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6B0FA-CD59-15D4-8063-A309F1183126}"/>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DDA97379-FEB3-880D-5B32-81870E44A631}"/>
              </a:ext>
            </a:extLst>
          </p:cNvPr>
          <p:cNvSpPr>
            <a:spLocks noGrp="1"/>
          </p:cNvSpPr>
          <p:nvPr>
            <p:ph idx="1"/>
          </p:nvPr>
        </p:nvSpPr>
        <p:spPr>
          <a:xfrm>
            <a:off x="838200" y="1553592"/>
            <a:ext cx="10515600" cy="4923408"/>
          </a:xfrm>
        </p:spPr>
        <p:txBody>
          <a:bodyPr>
            <a:normAutofit fontScale="92500"/>
          </a:bodyPr>
          <a:lstStyle/>
          <a:p>
            <a:pPr marL="0" lvl="0" indent="0">
              <a:lnSpc>
                <a:spcPct val="115000"/>
              </a:lnSpc>
              <a:spcBef>
                <a:spcPts val="50"/>
              </a:spcBef>
              <a:buNone/>
            </a:pPr>
            <a:r>
              <a:rPr lang="en-AU" kern="100" dirty="0">
                <a:ea typeface="Aptos" panose="020B0004020202020204" pitchFamily="34" charset="0"/>
              </a:rPr>
              <a:t>Identify 3 key pieces of information on each of:</a:t>
            </a:r>
          </a:p>
          <a:p>
            <a:pPr marL="571500" lvl="0" indent="-571500">
              <a:lnSpc>
                <a:spcPct val="115000"/>
              </a:lnSpc>
              <a:spcBef>
                <a:spcPts val="50"/>
              </a:spcBef>
            </a:pPr>
            <a:r>
              <a:rPr lang="en-AU" kern="100" dirty="0">
                <a:ea typeface="Aptos" panose="020B0004020202020204" pitchFamily="34" charset="0"/>
              </a:rPr>
              <a:t>changes in seasonal conditions in Australia</a:t>
            </a:r>
          </a:p>
          <a:p>
            <a:pPr marL="571500" lvl="0" indent="-571500">
              <a:lnSpc>
                <a:spcPct val="115000"/>
              </a:lnSpc>
              <a:spcBef>
                <a:spcPts val="50"/>
              </a:spcBef>
            </a:pPr>
            <a:r>
              <a:rPr lang="en-US" kern="100" dirty="0">
                <a:ea typeface="Aptos" panose="020B0004020202020204" pitchFamily="34" charset="0"/>
              </a:rPr>
              <a:t>impact on farmers due to these changes</a:t>
            </a:r>
            <a:endParaRPr lang="en-AU" kern="100" dirty="0">
              <a:ea typeface="Aptos" panose="020B0004020202020204" pitchFamily="34" charset="0"/>
            </a:endParaRPr>
          </a:p>
          <a:p>
            <a:pPr marL="571500" lvl="0" indent="-571500">
              <a:lnSpc>
                <a:spcPct val="115000"/>
              </a:lnSpc>
              <a:spcBef>
                <a:spcPts val="50"/>
              </a:spcBef>
            </a:pPr>
            <a:r>
              <a:rPr lang="en-AU" kern="100" dirty="0">
                <a:ea typeface="Aptos" panose="020B0004020202020204" pitchFamily="34" charset="0"/>
              </a:rPr>
              <a:t>how farmers are adapting.</a:t>
            </a:r>
          </a:p>
        </p:txBody>
      </p:sp>
    </p:spTree>
    <p:extLst>
      <p:ext uri="{BB962C8B-B14F-4D97-AF65-F5344CB8AC3E}">
        <p14:creationId xmlns:p14="http://schemas.microsoft.com/office/powerpoint/2010/main" val="3596930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30DE5-3E81-414E-CBD9-6E59CE8C4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93632-5CED-A39D-63DA-F7182386193C}"/>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318355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27B1C-D837-D042-4A33-F3EE15C09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2E6D01-4CBF-9C69-E602-85DD7E09CD58}"/>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05413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D8F5AB-0879-5044-070B-49FB94E9C377}"/>
              </a:ext>
            </a:extLst>
          </p:cNvPr>
          <p:cNvSpPr txBox="1"/>
          <p:nvPr/>
        </p:nvSpPr>
        <p:spPr>
          <a:xfrm>
            <a:off x="1142214" y="1569623"/>
            <a:ext cx="9907571" cy="2362122"/>
          </a:xfrm>
          <a:prstGeom prst="rect">
            <a:avLst/>
          </a:prstGeom>
          <a:noFill/>
        </p:spPr>
        <p:txBody>
          <a:bodyPr wrap="square" rtlCol="0">
            <a:spAutoFit/>
          </a:bodyPr>
          <a:lstStyle/>
          <a:p>
            <a:pPr lvl="0" algn="ctr">
              <a:lnSpc>
                <a:spcPct val="115000"/>
              </a:lnSpc>
              <a:spcBef>
                <a:spcPts val="50"/>
              </a:spcBef>
            </a:pPr>
            <a:r>
              <a:rPr lang="en-AU" sz="4400" kern="100" dirty="0">
                <a:effectLst/>
                <a:latin typeface="Arial" panose="020B0604020202020204" pitchFamily="34" charset="0"/>
                <a:ea typeface="Aptos" panose="020B0004020202020204" pitchFamily="34" charset="0"/>
                <a:cs typeface="Arial" panose="020B0604020202020204" pitchFamily="34" charset="0"/>
              </a:rPr>
              <a:t>How can farmers adapt to produce foods given the changes in seasonal conditions in Australia? </a:t>
            </a:r>
          </a:p>
        </p:txBody>
      </p:sp>
    </p:spTree>
    <p:extLst>
      <p:ext uri="{BB962C8B-B14F-4D97-AF65-F5344CB8AC3E}">
        <p14:creationId xmlns:p14="http://schemas.microsoft.com/office/powerpoint/2010/main" val="3812156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33150-228F-594F-7A9D-0DDF373F0D3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557D79-B17D-32AA-A7FB-D5204AC21402}"/>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614713B0-94C1-900A-D12D-2C64FB99BFA2}"/>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map out food choices based on the Australian Guide to Healthy Eating.</a:t>
            </a:r>
          </a:p>
        </p:txBody>
      </p:sp>
      <p:sp>
        <p:nvSpPr>
          <p:cNvPr id="4" name="Content Placeholder 3">
            <a:extLst>
              <a:ext uri="{FF2B5EF4-FFF2-40B4-BE49-F238E27FC236}">
                <a16:creationId xmlns:a16="http://schemas.microsoft.com/office/drawing/2014/main" id="{5BE71DEE-9E11-F667-F765-68C967CC44C4}"/>
              </a:ext>
            </a:extLst>
          </p:cNvPr>
          <p:cNvSpPr>
            <a:spLocks noGrp="1"/>
          </p:cNvSpPr>
          <p:nvPr>
            <p:ph idx="11"/>
          </p:nvPr>
        </p:nvSpPr>
        <p:spPr>
          <a:xfrm>
            <a:off x="838199" y="3780063"/>
            <a:ext cx="10894889" cy="2227038"/>
          </a:xfrm>
        </p:spPr>
        <p:txBody>
          <a:bodyPr>
            <a:normAutofit/>
          </a:bodyPr>
          <a:lstStyle/>
          <a:p>
            <a:r>
              <a:rPr lang="en-AU" dirty="0"/>
              <a:t>recommended serves</a:t>
            </a:r>
          </a:p>
          <a:p>
            <a:r>
              <a:rPr lang="en-AU" dirty="0"/>
              <a:t>food choices</a:t>
            </a:r>
          </a:p>
          <a:p>
            <a:r>
              <a:rPr lang="en-AU" dirty="0"/>
              <a:t>serve size</a:t>
            </a:r>
          </a:p>
        </p:txBody>
      </p:sp>
    </p:spTree>
    <p:extLst>
      <p:ext uri="{BB962C8B-B14F-4D97-AF65-F5344CB8AC3E}">
        <p14:creationId xmlns:p14="http://schemas.microsoft.com/office/powerpoint/2010/main" val="1576179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5DC7-5FA5-8609-869B-DA6DC167A975}"/>
              </a:ext>
            </a:extLst>
          </p:cNvPr>
          <p:cNvSpPr>
            <a:spLocks noGrp="1"/>
          </p:cNvSpPr>
          <p:nvPr>
            <p:ph type="title"/>
          </p:nvPr>
        </p:nvSpPr>
        <p:spPr/>
        <p:txBody>
          <a:bodyPr/>
          <a:lstStyle/>
          <a:p>
            <a:r>
              <a:rPr lang="en-AU" dirty="0"/>
              <a:t>Overview of the AGHE</a:t>
            </a:r>
          </a:p>
        </p:txBody>
      </p:sp>
      <p:pic>
        <p:nvPicPr>
          <p:cNvPr id="4" name="Online Media 1" title="Facts about the Australian Guide to Healthy Eating (AGHE) - Refresh.ED">
            <a:hlinkClick r:id="" action="ppaction://media"/>
            <a:extLst>
              <a:ext uri="{FF2B5EF4-FFF2-40B4-BE49-F238E27FC236}">
                <a16:creationId xmlns:a16="http://schemas.microsoft.com/office/drawing/2014/main" id="{6B436159-D3C4-BEA1-0713-09EB163A96C4}"/>
              </a:ext>
            </a:extLst>
          </p:cNvPr>
          <p:cNvPicPr>
            <a:picLocks noRot="1" noChangeAspect="1"/>
          </p:cNvPicPr>
          <p:nvPr>
            <a:videoFile r:link="rId1"/>
          </p:nvPr>
        </p:nvPicPr>
        <p:blipFill>
          <a:blip r:embed="rId4"/>
          <a:stretch>
            <a:fillRect/>
          </a:stretch>
        </p:blipFill>
        <p:spPr>
          <a:xfrm>
            <a:off x="1544005" y="1483964"/>
            <a:ext cx="8320452" cy="4697380"/>
          </a:xfrm>
          <a:prstGeom prst="rect">
            <a:avLst/>
          </a:prstGeom>
        </p:spPr>
      </p:pic>
    </p:spTree>
    <p:extLst>
      <p:ext uri="{BB962C8B-B14F-4D97-AF65-F5344CB8AC3E}">
        <p14:creationId xmlns:p14="http://schemas.microsoft.com/office/powerpoint/2010/main" val="41056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54D0A38-334B-6FF5-12D4-9B5039180DD1}"/>
              </a:ext>
            </a:extLst>
          </p:cNvPr>
          <p:cNvSpPr>
            <a:spLocks noGrp="1"/>
          </p:cNvSpPr>
          <p:nvPr>
            <p:ph idx="1"/>
          </p:nvPr>
        </p:nvSpPr>
        <p:spPr>
          <a:xfrm>
            <a:off x="502276" y="198296"/>
            <a:ext cx="11397803" cy="6582647"/>
          </a:xfrm>
        </p:spPr>
        <p:txBody>
          <a:bodyPr>
            <a:noAutofit/>
          </a:bodyPr>
          <a:lstStyle/>
          <a:p>
            <a:pPr marL="0" indent="0">
              <a:buNone/>
            </a:pPr>
            <a:r>
              <a:rPr lang="en-AU" sz="3800" dirty="0"/>
              <a:t>In this unit we will be:</a:t>
            </a:r>
          </a:p>
          <a:p>
            <a:pPr marL="541338" indent="-541338" defTabSz="720000">
              <a:tabLst>
                <a:tab pos="914400" algn="l"/>
              </a:tabLst>
            </a:pPr>
            <a:r>
              <a:rPr lang="en-AU" sz="3800" dirty="0"/>
              <a:t>investigating the role of food production in Australia</a:t>
            </a:r>
          </a:p>
          <a:p>
            <a:pPr marL="541338" indent="-541338" defTabSz="720000">
              <a:tabLst>
                <a:tab pos="914400" algn="l"/>
              </a:tabLst>
            </a:pPr>
            <a:r>
              <a:rPr lang="en-AU" sz="3800" dirty="0"/>
              <a:t>reviewing environmental issues related to food production</a:t>
            </a:r>
          </a:p>
          <a:p>
            <a:pPr defTabSz="720000">
              <a:tabLst>
                <a:tab pos="914400" algn="l"/>
              </a:tabLst>
            </a:pPr>
            <a:r>
              <a:rPr lang="en-AU" sz="3800" dirty="0"/>
              <a:t>reviewing the Australian Guide to Healthy Eating</a:t>
            </a:r>
          </a:p>
          <a:p>
            <a:pPr defTabSz="720000">
              <a:tabLst>
                <a:tab pos="914400" algn="l"/>
              </a:tabLst>
            </a:pPr>
            <a:r>
              <a:rPr lang="en-AU" sz="3800" dirty="0"/>
              <a:t>investigating consumer needs related to food</a:t>
            </a:r>
          </a:p>
          <a:p>
            <a:pPr defTabSz="720000">
              <a:tabLst>
                <a:tab pos="914400" algn="l"/>
              </a:tabLst>
            </a:pPr>
            <a:r>
              <a:rPr lang="en-AU" sz="3800" dirty="0"/>
              <a:t>investigating new foods and products</a:t>
            </a:r>
          </a:p>
          <a:p>
            <a:pPr defTabSz="720000">
              <a:tabLst>
                <a:tab pos="914400" algn="l"/>
              </a:tabLst>
            </a:pPr>
            <a:r>
              <a:rPr lang="en-AU" sz="3800" dirty="0"/>
              <a:t>researching and </a:t>
            </a:r>
            <a:r>
              <a:rPr lang="en-GB" sz="3800" kern="0" dirty="0">
                <a:ea typeface="Calibri" panose="020F0502020204030204" pitchFamily="34" charset="0"/>
              </a:rPr>
              <a:t>presenting information on a</a:t>
            </a:r>
            <a:br>
              <a:rPr lang="en-GB" sz="3800" kern="0" dirty="0">
                <a:ea typeface="Calibri" panose="020F0502020204030204" pitchFamily="34" charset="0"/>
              </a:rPr>
            </a:br>
            <a:r>
              <a:rPr lang="en-GB" sz="3800" kern="0" dirty="0">
                <a:ea typeface="Calibri" panose="020F0502020204030204" pitchFamily="34" charset="0"/>
              </a:rPr>
              <a:t>food product, through a technology, </a:t>
            </a:r>
            <a:br>
              <a:rPr lang="en-GB" sz="3800" kern="0" dirty="0">
                <a:ea typeface="Calibri" panose="020F0502020204030204" pitchFamily="34" charset="0"/>
              </a:rPr>
            </a:br>
            <a:r>
              <a:rPr lang="en-GB" sz="3800" kern="0" dirty="0">
                <a:ea typeface="Calibri" panose="020F0502020204030204" pitchFamily="34" charset="0"/>
              </a:rPr>
              <a:t>environment and nutrition lens.</a:t>
            </a:r>
            <a:endParaRPr lang="en-AU" sz="3800" dirty="0"/>
          </a:p>
        </p:txBody>
      </p:sp>
    </p:spTree>
    <p:extLst>
      <p:ext uri="{BB962C8B-B14F-4D97-AF65-F5344CB8AC3E}">
        <p14:creationId xmlns:p14="http://schemas.microsoft.com/office/powerpoint/2010/main" val="2612207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E20E-2D62-4878-599D-6862DD16208B}"/>
              </a:ext>
            </a:extLst>
          </p:cNvPr>
          <p:cNvSpPr>
            <a:spLocks noGrp="1"/>
          </p:cNvSpPr>
          <p:nvPr>
            <p:ph type="title"/>
          </p:nvPr>
        </p:nvSpPr>
        <p:spPr/>
        <p:txBody>
          <a:bodyPr/>
          <a:lstStyle/>
          <a:p>
            <a:r>
              <a:rPr lang="en-AU" dirty="0"/>
              <a:t>How much should you be eating?</a:t>
            </a:r>
          </a:p>
        </p:txBody>
      </p:sp>
      <p:sp>
        <p:nvSpPr>
          <p:cNvPr id="3" name="Content Placeholder 2">
            <a:extLst>
              <a:ext uri="{FF2B5EF4-FFF2-40B4-BE49-F238E27FC236}">
                <a16:creationId xmlns:a16="http://schemas.microsoft.com/office/drawing/2014/main" id="{BAF7E605-E8B6-4EF6-9653-9BF4E230BD95}"/>
              </a:ext>
            </a:extLst>
          </p:cNvPr>
          <p:cNvSpPr>
            <a:spLocks noGrp="1"/>
          </p:cNvSpPr>
          <p:nvPr>
            <p:ph idx="1"/>
          </p:nvPr>
        </p:nvSpPr>
        <p:spPr/>
        <p:txBody>
          <a:bodyPr/>
          <a:lstStyle/>
          <a:p>
            <a:pPr marL="0" indent="0">
              <a:buNone/>
            </a:pPr>
            <a:r>
              <a:rPr lang="en-AU" dirty="0"/>
              <a:t>There is a recommended amount of each food group that should be eaten each day.</a:t>
            </a:r>
          </a:p>
          <a:p>
            <a:pPr marL="0" indent="0">
              <a:buNone/>
            </a:pPr>
            <a:endParaRPr lang="en-AU" sz="3200" dirty="0"/>
          </a:p>
          <a:p>
            <a:pPr marL="0" indent="0">
              <a:buNone/>
            </a:pPr>
            <a:r>
              <a:rPr lang="en-AU" dirty="0"/>
              <a:t>These amounts are different depending on your age, and sometimes your gender.</a:t>
            </a:r>
          </a:p>
        </p:txBody>
      </p:sp>
    </p:spTree>
    <p:extLst>
      <p:ext uri="{BB962C8B-B14F-4D97-AF65-F5344CB8AC3E}">
        <p14:creationId xmlns:p14="http://schemas.microsoft.com/office/powerpoint/2010/main" val="2686822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D24BA-1570-0530-9C41-7D8FDE1C1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DBFA6-99EB-42D2-DC10-5CEF09294DF0}"/>
              </a:ext>
            </a:extLst>
          </p:cNvPr>
          <p:cNvSpPr>
            <a:spLocks noGrp="1"/>
          </p:cNvSpPr>
          <p:nvPr>
            <p:ph type="title"/>
          </p:nvPr>
        </p:nvSpPr>
        <p:spPr/>
        <p:txBody>
          <a:bodyPr/>
          <a:lstStyle/>
          <a:p>
            <a:r>
              <a:rPr lang="en-AU" dirty="0"/>
              <a:t>Grain food serves</a:t>
            </a:r>
          </a:p>
        </p:txBody>
      </p:sp>
      <p:pic>
        <p:nvPicPr>
          <p:cNvPr id="4" name="Picture 3">
            <a:extLst>
              <a:ext uri="{FF2B5EF4-FFF2-40B4-BE49-F238E27FC236}">
                <a16:creationId xmlns:a16="http://schemas.microsoft.com/office/drawing/2014/main" id="{241B38F7-C27B-F851-74D6-0396E2B380B0}"/>
              </a:ext>
            </a:extLst>
          </p:cNvPr>
          <p:cNvPicPr preferRelativeResize="0">
            <a:picLocks/>
          </p:cNvPicPr>
          <p:nvPr/>
        </p:nvPicPr>
        <p:blipFill>
          <a:blip r:embed="rId3"/>
          <a:stretch>
            <a:fillRect/>
          </a:stretch>
        </p:blipFill>
        <p:spPr>
          <a:xfrm>
            <a:off x="540888" y="2144841"/>
            <a:ext cx="10983600" cy="2030400"/>
          </a:xfrm>
          <a:prstGeom prst="rect">
            <a:avLst/>
          </a:prstGeom>
        </p:spPr>
      </p:pic>
      <p:sp>
        <p:nvSpPr>
          <p:cNvPr id="5" name="Oval 4">
            <a:extLst>
              <a:ext uri="{FF2B5EF4-FFF2-40B4-BE49-F238E27FC236}">
                <a16:creationId xmlns:a16="http://schemas.microsoft.com/office/drawing/2014/main" id="{B7EE0D0D-8DD9-CDFD-E2E9-F85DDD5D4D2A}"/>
              </a:ext>
            </a:extLst>
          </p:cNvPr>
          <p:cNvSpPr/>
          <p:nvPr/>
        </p:nvSpPr>
        <p:spPr>
          <a:xfrm>
            <a:off x="7669801" y="221727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70829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977C0-CC5B-BE44-D929-0A3D59F1ED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5453914-6A5B-C19B-E2C8-F43EF0945B06}"/>
              </a:ext>
            </a:extLst>
          </p:cNvPr>
          <p:cNvSpPr>
            <a:spLocks noGrp="1"/>
          </p:cNvSpPr>
          <p:nvPr>
            <p:ph idx="10"/>
          </p:nvPr>
        </p:nvSpPr>
        <p:spPr/>
        <p:txBody>
          <a:bodyPr/>
          <a:lstStyle/>
          <a:p>
            <a:r>
              <a:rPr lang="en-AU" dirty="0"/>
              <a:t>Learning intention: </a:t>
            </a:r>
            <a:r>
              <a:rPr lang="en-AU" b="0" dirty="0"/>
              <a:t>To investigate the role of food production in Australia.</a:t>
            </a:r>
          </a:p>
        </p:txBody>
      </p:sp>
      <p:sp>
        <p:nvSpPr>
          <p:cNvPr id="4" name="Content Placeholder 3">
            <a:extLst>
              <a:ext uri="{FF2B5EF4-FFF2-40B4-BE49-F238E27FC236}">
                <a16:creationId xmlns:a16="http://schemas.microsoft.com/office/drawing/2014/main" id="{7B0E00C4-C58D-091B-2C7B-65EE7B86F227}"/>
              </a:ext>
            </a:extLst>
          </p:cNvPr>
          <p:cNvSpPr>
            <a:spLocks noGrp="1"/>
          </p:cNvSpPr>
          <p:nvPr>
            <p:ph idx="11"/>
          </p:nvPr>
        </p:nvSpPr>
        <p:spPr>
          <a:xfrm>
            <a:off x="838199" y="3780063"/>
            <a:ext cx="10894889" cy="2702930"/>
          </a:xfrm>
        </p:spPr>
        <p:txBody>
          <a:bodyPr>
            <a:normAutofit/>
          </a:bodyPr>
          <a:lstStyle/>
          <a:p>
            <a:r>
              <a:rPr lang="en-AU" dirty="0"/>
              <a:t>identify 10 pieces of data/information related to agriculture in Australia.</a:t>
            </a:r>
          </a:p>
        </p:txBody>
      </p:sp>
    </p:spTree>
    <p:extLst>
      <p:ext uri="{BB962C8B-B14F-4D97-AF65-F5344CB8AC3E}">
        <p14:creationId xmlns:p14="http://schemas.microsoft.com/office/powerpoint/2010/main" val="2691242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50DE-F7DD-41A2-BDA4-B90EAC91B8E1}"/>
              </a:ext>
            </a:extLst>
          </p:cNvPr>
          <p:cNvSpPr>
            <a:spLocks noGrp="1"/>
          </p:cNvSpPr>
          <p:nvPr>
            <p:ph type="title"/>
          </p:nvPr>
        </p:nvSpPr>
        <p:spPr/>
        <p:txBody>
          <a:bodyPr/>
          <a:lstStyle/>
          <a:p>
            <a:r>
              <a:rPr lang="en-AU" dirty="0"/>
              <a:t>Vegetable serves</a:t>
            </a:r>
          </a:p>
        </p:txBody>
      </p:sp>
      <p:pic>
        <p:nvPicPr>
          <p:cNvPr id="4" name="Picture 3">
            <a:extLst>
              <a:ext uri="{FF2B5EF4-FFF2-40B4-BE49-F238E27FC236}">
                <a16:creationId xmlns:a16="http://schemas.microsoft.com/office/drawing/2014/main" id="{9CD812C1-E523-DA58-30FF-827F0733BB3B}"/>
              </a:ext>
            </a:extLst>
          </p:cNvPr>
          <p:cNvPicPr>
            <a:picLocks noChangeAspect="1"/>
          </p:cNvPicPr>
          <p:nvPr/>
        </p:nvPicPr>
        <p:blipFill>
          <a:blip r:embed="rId3"/>
          <a:stretch>
            <a:fillRect/>
          </a:stretch>
        </p:blipFill>
        <p:spPr>
          <a:xfrm>
            <a:off x="622041" y="2316143"/>
            <a:ext cx="10981628" cy="2030642"/>
          </a:xfrm>
          <a:prstGeom prst="rect">
            <a:avLst/>
          </a:prstGeom>
        </p:spPr>
      </p:pic>
      <p:sp>
        <p:nvSpPr>
          <p:cNvPr id="5" name="Oval 4">
            <a:extLst>
              <a:ext uri="{FF2B5EF4-FFF2-40B4-BE49-F238E27FC236}">
                <a16:creationId xmlns:a16="http://schemas.microsoft.com/office/drawing/2014/main" id="{962F59B9-9AB0-360C-56AB-7A4EC8E88D12}"/>
              </a:ext>
            </a:extLst>
          </p:cNvPr>
          <p:cNvSpPr/>
          <p:nvPr/>
        </p:nvSpPr>
        <p:spPr>
          <a:xfrm>
            <a:off x="7610166" y="219210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13051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80D1C-BAA9-3033-06C3-86C9D7329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F93DD-9222-29BA-5199-5E30D7241513}"/>
              </a:ext>
            </a:extLst>
          </p:cNvPr>
          <p:cNvSpPr>
            <a:spLocks noGrp="1"/>
          </p:cNvSpPr>
          <p:nvPr>
            <p:ph type="title"/>
          </p:nvPr>
        </p:nvSpPr>
        <p:spPr/>
        <p:txBody>
          <a:bodyPr/>
          <a:lstStyle/>
          <a:p>
            <a:r>
              <a:rPr lang="en-AU" dirty="0"/>
              <a:t>Fruit serves</a:t>
            </a:r>
          </a:p>
        </p:txBody>
      </p:sp>
      <p:pic>
        <p:nvPicPr>
          <p:cNvPr id="3" name="Picture 2">
            <a:extLst>
              <a:ext uri="{FF2B5EF4-FFF2-40B4-BE49-F238E27FC236}">
                <a16:creationId xmlns:a16="http://schemas.microsoft.com/office/drawing/2014/main" id="{843F78A6-BB39-3479-0FEF-06B233505535}"/>
              </a:ext>
            </a:extLst>
          </p:cNvPr>
          <p:cNvPicPr preferRelativeResize="0">
            <a:picLocks/>
          </p:cNvPicPr>
          <p:nvPr/>
        </p:nvPicPr>
        <p:blipFill>
          <a:blip r:embed="rId3"/>
          <a:stretch>
            <a:fillRect/>
          </a:stretch>
        </p:blipFill>
        <p:spPr>
          <a:xfrm>
            <a:off x="539745" y="2413800"/>
            <a:ext cx="10983600" cy="2030400"/>
          </a:xfrm>
          <a:prstGeom prst="rect">
            <a:avLst/>
          </a:prstGeom>
        </p:spPr>
      </p:pic>
      <p:sp>
        <p:nvSpPr>
          <p:cNvPr id="6" name="Oval 5">
            <a:extLst>
              <a:ext uri="{FF2B5EF4-FFF2-40B4-BE49-F238E27FC236}">
                <a16:creationId xmlns:a16="http://schemas.microsoft.com/office/drawing/2014/main" id="{3AF4548A-FF68-8280-C674-528310C264A2}"/>
              </a:ext>
            </a:extLst>
          </p:cNvPr>
          <p:cNvSpPr/>
          <p:nvPr/>
        </p:nvSpPr>
        <p:spPr>
          <a:xfrm>
            <a:off x="7722760" y="2323947"/>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4432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3BBA-42B9-A8B4-5318-C7523DC30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F011D-E312-127A-7C8C-F2D8F3417FD8}"/>
              </a:ext>
            </a:extLst>
          </p:cNvPr>
          <p:cNvSpPr>
            <a:spLocks noGrp="1"/>
          </p:cNvSpPr>
          <p:nvPr>
            <p:ph type="title"/>
          </p:nvPr>
        </p:nvSpPr>
        <p:spPr/>
        <p:txBody>
          <a:bodyPr/>
          <a:lstStyle/>
          <a:p>
            <a:r>
              <a:rPr lang="en-AU" dirty="0"/>
              <a:t>Dairy and alternative serves</a:t>
            </a:r>
          </a:p>
        </p:txBody>
      </p:sp>
      <p:pic>
        <p:nvPicPr>
          <p:cNvPr id="4" name="Picture 3">
            <a:extLst>
              <a:ext uri="{FF2B5EF4-FFF2-40B4-BE49-F238E27FC236}">
                <a16:creationId xmlns:a16="http://schemas.microsoft.com/office/drawing/2014/main" id="{37FE3D2F-69E5-188E-40DA-B56CBAA87F57}"/>
              </a:ext>
            </a:extLst>
          </p:cNvPr>
          <p:cNvPicPr preferRelativeResize="0">
            <a:picLocks/>
          </p:cNvPicPr>
          <p:nvPr/>
        </p:nvPicPr>
        <p:blipFill>
          <a:blip r:embed="rId3"/>
          <a:stretch>
            <a:fillRect/>
          </a:stretch>
        </p:blipFill>
        <p:spPr>
          <a:xfrm>
            <a:off x="617422" y="2218728"/>
            <a:ext cx="10983600" cy="2030400"/>
          </a:xfrm>
          <a:prstGeom prst="rect">
            <a:avLst/>
          </a:prstGeom>
        </p:spPr>
      </p:pic>
      <p:sp>
        <p:nvSpPr>
          <p:cNvPr id="5" name="Oval 4">
            <a:extLst>
              <a:ext uri="{FF2B5EF4-FFF2-40B4-BE49-F238E27FC236}">
                <a16:creationId xmlns:a16="http://schemas.microsoft.com/office/drawing/2014/main" id="{B7F3D150-8027-CBB4-B034-682BF9EFBD1B}"/>
              </a:ext>
            </a:extLst>
          </p:cNvPr>
          <p:cNvSpPr/>
          <p:nvPr/>
        </p:nvSpPr>
        <p:spPr>
          <a:xfrm>
            <a:off x="7728856" y="2218728"/>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05504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D90D9-9912-8C4A-7729-E589BD39F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036D02-0B49-80D3-1D57-4A866C1E4A72}"/>
              </a:ext>
            </a:extLst>
          </p:cNvPr>
          <p:cNvSpPr>
            <a:spLocks noGrp="1"/>
          </p:cNvSpPr>
          <p:nvPr>
            <p:ph type="title"/>
          </p:nvPr>
        </p:nvSpPr>
        <p:spPr/>
        <p:txBody>
          <a:bodyPr/>
          <a:lstStyle/>
          <a:p>
            <a:r>
              <a:rPr lang="en-AU" dirty="0"/>
              <a:t>Meat and alternative serves</a:t>
            </a:r>
          </a:p>
        </p:txBody>
      </p:sp>
      <p:pic>
        <p:nvPicPr>
          <p:cNvPr id="3" name="Picture 2">
            <a:extLst>
              <a:ext uri="{FF2B5EF4-FFF2-40B4-BE49-F238E27FC236}">
                <a16:creationId xmlns:a16="http://schemas.microsoft.com/office/drawing/2014/main" id="{A538F6D6-98B8-725A-D69F-71E663AC31F1}"/>
              </a:ext>
            </a:extLst>
          </p:cNvPr>
          <p:cNvPicPr preferRelativeResize="0">
            <a:picLocks/>
          </p:cNvPicPr>
          <p:nvPr/>
        </p:nvPicPr>
        <p:blipFill>
          <a:blip r:embed="rId3"/>
          <a:stretch>
            <a:fillRect/>
          </a:stretch>
        </p:blipFill>
        <p:spPr>
          <a:xfrm>
            <a:off x="604200" y="2316264"/>
            <a:ext cx="10983600" cy="2030400"/>
          </a:xfrm>
          <a:prstGeom prst="rect">
            <a:avLst/>
          </a:prstGeom>
        </p:spPr>
      </p:pic>
      <p:sp>
        <p:nvSpPr>
          <p:cNvPr id="6" name="Oval 5">
            <a:extLst>
              <a:ext uri="{FF2B5EF4-FFF2-40B4-BE49-F238E27FC236}">
                <a16:creationId xmlns:a16="http://schemas.microsoft.com/office/drawing/2014/main" id="{275DAC5A-A5F1-FB52-054B-CED9F82F2C9B}"/>
              </a:ext>
            </a:extLst>
          </p:cNvPr>
          <p:cNvSpPr/>
          <p:nvPr/>
        </p:nvSpPr>
        <p:spPr>
          <a:xfrm>
            <a:off x="7851875" y="2369993"/>
            <a:ext cx="3993503" cy="2679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99987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F794-FF12-F4AA-6159-E5B86AD841DD}"/>
              </a:ext>
            </a:extLst>
          </p:cNvPr>
          <p:cNvSpPr>
            <a:spLocks noGrp="1"/>
          </p:cNvSpPr>
          <p:nvPr>
            <p:ph type="title"/>
          </p:nvPr>
        </p:nvSpPr>
        <p:spPr/>
        <p:txBody>
          <a:bodyPr/>
          <a:lstStyle/>
          <a:p>
            <a:r>
              <a:rPr lang="en-AU" dirty="0"/>
              <a:t>Food group serves</a:t>
            </a:r>
          </a:p>
        </p:txBody>
      </p:sp>
      <p:pic>
        <p:nvPicPr>
          <p:cNvPr id="5" name="Picture 4">
            <a:extLst>
              <a:ext uri="{FF2B5EF4-FFF2-40B4-BE49-F238E27FC236}">
                <a16:creationId xmlns:a16="http://schemas.microsoft.com/office/drawing/2014/main" id="{7F50375D-3911-CF83-3B35-50A99EFD0BA2}"/>
              </a:ext>
            </a:extLst>
          </p:cNvPr>
          <p:cNvPicPr>
            <a:picLocks noChangeAspect="1"/>
          </p:cNvPicPr>
          <p:nvPr/>
        </p:nvPicPr>
        <p:blipFill>
          <a:blip r:embed="rId3"/>
          <a:stretch>
            <a:fillRect/>
          </a:stretch>
        </p:blipFill>
        <p:spPr>
          <a:xfrm>
            <a:off x="1260166" y="1973186"/>
            <a:ext cx="9671668" cy="2911628"/>
          </a:xfrm>
          <a:prstGeom prst="rect">
            <a:avLst/>
          </a:prstGeom>
        </p:spPr>
      </p:pic>
    </p:spTree>
    <p:extLst>
      <p:ext uri="{BB962C8B-B14F-4D97-AF65-F5344CB8AC3E}">
        <p14:creationId xmlns:p14="http://schemas.microsoft.com/office/powerpoint/2010/main" val="3252757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852A2-914E-2615-B3A9-28AB9A6B95AA}"/>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D8ED903F-29D0-B174-143C-8287906240C5}"/>
              </a:ext>
            </a:extLst>
          </p:cNvPr>
          <p:cNvSpPr>
            <a:spLocks noGrp="1"/>
          </p:cNvSpPr>
          <p:nvPr>
            <p:ph idx="1"/>
          </p:nvPr>
        </p:nvSpPr>
        <p:spPr/>
        <p:txBody>
          <a:bodyPr/>
          <a:lstStyle/>
          <a:p>
            <a:pPr marL="0" lvl="0" indent="0">
              <a:lnSpc>
                <a:spcPct val="115000"/>
              </a:lnSpc>
              <a:spcBef>
                <a:spcPts val="50"/>
              </a:spcBef>
              <a:buNone/>
            </a:pPr>
            <a:r>
              <a:rPr lang="en-AU" kern="100" dirty="0">
                <a:ea typeface="Aptos" panose="020B0004020202020204" pitchFamily="34" charset="0"/>
              </a:rPr>
              <a:t>For each of the food groups, identify:</a:t>
            </a:r>
          </a:p>
          <a:p>
            <a:pPr marL="571500" lvl="0" indent="-571500">
              <a:lnSpc>
                <a:spcPct val="115000"/>
              </a:lnSpc>
              <a:spcBef>
                <a:spcPts val="50"/>
              </a:spcBef>
            </a:pPr>
            <a:r>
              <a:rPr lang="en-AU" kern="100" dirty="0">
                <a:ea typeface="Aptos" panose="020B0004020202020204" pitchFamily="34" charset="0"/>
              </a:rPr>
              <a:t>number of serves you need</a:t>
            </a:r>
          </a:p>
          <a:p>
            <a:pPr marL="571500" lvl="0" indent="-571500">
              <a:lnSpc>
                <a:spcPct val="115000"/>
              </a:lnSpc>
              <a:spcBef>
                <a:spcPts val="50"/>
              </a:spcBef>
            </a:pPr>
            <a:r>
              <a:rPr lang="en-AU" kern="100" dirty="0">
                <a:ea typeface="Aptos" panose="020B0004020202020204" pitchFamily="34" charset="0"/>
              </a:rPr>
              <a:t>your preferred foods</a:t>
            </a:r>
          </a:p>
          <a:p>
            <a:pPr marL="571500" lvl="0" indent="-571500">
              <a:lnSpc>
                <a:spcPct val="115000"/>
              </a:lnSpc>
              <a:spcBef>
                <a:spcPts val="50"/>
              </a:spcBef>
            </a:pPr>
            <a:r>
              <a:rPr lang="en-AU" kern="100" dirty="0">
                <a:ea typeface="Aptos" panose="020B0004020202020204" pitchFamily="34" charset="0"/>
              </a:rPr>
              <a:t>serve size for chosen foods.</a:t>
            </a:r>
          </a:p>
        </p:txBody>
      </p:sp>
    </p:spTree>
    <p:extLst>
      <p:ext uri="{BB962C8B-B14F-4D97-AF65-F5344CB8AC3E}">
        <p14:creationId xmlns:p14="http://schemas.microsoft.com/office/powerpoint/2010/main" val="4121335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5B141-6FAA-DB8F-4DD2-8CCBAFB05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063CC-D6C1-44A8-9360-F848B0E4B856}"/>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2486733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057D9-77F1-C22C-5842-CDAD3BA1A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22660-972B-3707-890D-6BAA81078981}"/>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69391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D4BA-4776-4127-3465-8EEE1A5DA4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C033D-B8FD-5658-AB14-C9745139F3EF}"/>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grain foods, vegetables and fruit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574387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27DD5-155A-2E62-8F8C-EF742CD28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29210-0066-9094-24A3-B51171327609}"/>
              </a:ext>
            </a:extLst>
          </p:cNvPr>
          <p:cNvSpPr>
            <a:spLocks noGrp="1"/>
          </p:cNvSpPr>
          <p:nvPr>
            <p:ph type="title"/>
          </p:nvPr>
        </p:nvSpPr>
        <p:spPr>
          <a:xfrm>
            <a:off x="838200" y="248915"/>
            <a:ext cx="10515600" cy="1325563"/>
          </a:xfrm>
        </p:spPr>
        <p:txBody>
          <a:bodyPr/>
          <a:lstStyle/>
          <a:p>
            <a:pPr algn="ctr"/>
            <a:r>
              <a:rPr lang="en-AU" dirty="0"/>
              <a:t>Answer: Why are grain foods, vegetables and fruit important?</a:t>
            </a:r>
          </a:p>
        </p:txBody>
      </p:sp>
      <p:sp>
        <p:nvSpPr>
          <p:cNvPr id="4" name="Rectangle: Rounded Corners 3">
            <a:extLst>
              <a:ext uri="{FF2B5EF4-FFF2-40B4-BE49-F238E27FC236}">
                <a16:creationId xmlns:a16="http://schemas.microsoft.com/office/drawing/2014/main" id="{E64C3B5B-3C05-50F4-8C6E-9F632BB612C3}"/>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4912059-6C00-B1DA-48F0-BDE4E05DED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9F861A7F-1AAC-93DF-0923-6031C29ED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3585475A-BA68-D49D-462A-144201737CE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92D94B41-37AE-0E95-C87D-E6BD59CF5DE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5BFF8EA5-76D4-8A5B-5D9B-E3587FA634DA}"/>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7A42923D-3062-E454-A95B-E07776EF7B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D637E20F-EFB9-35EF-E128-BBA73DC6BCDB}"/>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CFB95631-F785-D203-718A-C99E04A3CA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254313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403FCE-1E6B-AB5D-34C3-F9DD4F55D254}"/>
              </a:ext>
            </a:extLst>
          </p:cNvPr>
          <p:cNvSpPr>
            <a:spLocks noGrp="1"/>
          </p:cNvSpPr>
          <p:nvPr>
            <p:ph idx="1"/>
          </p:nvPr>
        </p:nvSpPr>
        <p:spPr>
          <a:xfrm>
            <a:off x="838200" y="1553593"/>
            <a:ext cx="10515600" cy="788916"/>
          </a:xfrm>
        </p:spPr>
        <p:txBody>
          <a:bodyPr/>
          <a:lstStyle/>
          <a:p>
            <a:pPr marL="0" indent="0" algn="ctr">
              <a:buNone/>
            </a:pPr>
            <a:r>
              <a:rPr lang="en-AU" dirty="0"/>
              <a:t>Role of food production in Australia</a:t>
            </a:r>
          </a:p>
        </p:txBody>
      </p:sp>
      <p:sp>
        <p:nvSpPr>
          <p:cNvPr id="4" name="TextBox 3">
            <a:extLst>
              <a:ext uri="{FF2B5EF4-FFF2-40B4-BE49-F238E27FC236}">
                <a16:creationId xmlns:a16="http://schemas.microsoft.com/office/drawing/2014/main" id="{9C258341-45C5-0716-EAB3-959C43B94E6E}"/>
              </a:ext>
            </a:extLst>
          </p:cNvPr>
          <p:cNvSpPr txBox="1"/>
          <p:nvPr/>
        </p:nvSpPr>
        <p:spPr>
          <a:xfrm>
            <a:off x="605495" y="3044279"/>
            <a:ext cx="2662908" cy="769441"/>
          </a:xfrm>
          <a:prstGeom prst="rect">
            <a:avLst/>
          </a:prstGeom>
          <a:noFill/>
        </p:spPr>
        <p:txBody>
          <a:bodyPr wrap="none" rtlCol="0">
            <a:spAutoFit/>
          </a:bodyPr>
          <a:lstStyle/>
          <a:p>
            <a:r>
              <a:rPr lang="en-AU" sz="4400" dirty="0">
                <a:solidFill>
                  <a:schemeClr val="accent1">
                    <a:lumMod val="75000"/>
                  </a:schemeClr>
                </a:solidFill>
                <a:latin typeface="Arial" panose="020B0604020202020204" pitchFamily="34" charset="0"/>
                <a:cs typeface="Arial" panose="020B0604020202020204" pitchFamily="34" charset="0"/>
              </a:rPr>
              <a:t>Economic</a:t>
            </a:r>
          </a:p>
        </p:txBody>
      </p:sp>
      <p:sp>
        <p:nvSpPr>
          <p:cNvPr id="5" name="TextBox 4">
            <a:extLst>
              <a:ext uri="{FF2B5EF4-FFF2-40B4-BE49-F238E27FC236}">
                <a16:creationId xmlns:a16="http://schemas.microsoft.com/office/drawing/2014/main" id="{D7C68F76-507C-9179-213F-E9CD5A4F7DF6}"/>
              </a:ext>
            </a:extLst>
          </p:cNvPr>
          <p:cNvSpPr txBox="1"/>
          <p:nvPr/>
        </p:nvSpPr>
        <p:spPr>
          <a:xfrm>
            <a:off x="7968848" y="3194978"/>
            <a:ext cx="2286203" cy="769441"/>
          </a:xfrm>
          <a:prstGeom prst="rect">
            <a:avLst/>
          </a:prstGeom>
          <a:noFill/>
        </p:spPr>
        <p:txBody>
          <a:bodyPr wrap="none" rtlCol="0">
            <a:spAutoFit/>
          </a:bodyPr>
          <a:lstStyle/>
          <a:p>
            <a:r>
              <a:rPr lang="en-AU" sz="4400" dirty="0">
                <a:solidFill>
                  <a:schemeClr val="accent1">
                    <a:lumMod val="75000"/>
                  </a:schemeClr>
                </a:solidFill>
                <a:latin typeface="Arial" panose="020B0604020202020204" pitchFamily="34" charset="0"/>
                <a:cs typeface="Arial" panose="020B0604020202020204" pitchFamily="34" charset="0"/>
              </a:rPr>
              <a:t>Nutrition</a:t>
            </a:r>
          </a:p>
        </p:txBody>
      </p:sp>
      <p:sp>
        <p:nvSpPr>
          <p:cNvPr id="6" name="TextBox 5">
            <a:extLst>
              <a:ext uri="{FF2B5EF4-FFF2-40B4-BE49-F238E27FC236}">
                <a16:creationId xmlns:a16="http://schemas.microsoft.com/office/drawing/2014/main" id="{BF5A9BBA-030A-C65A-F352-9536C97320FA}"/>
              </a:ext>
            </a:extLst>
          </p:cNvPr>
          <p:cNvSpPr txBox="1"/>
          <p:nvPr/>
        </p:nvSpPr>
        <p:spPr>
          <a:xfrm>
            <a:off x="3745831" y="3964419"/>
            <a:ext cx="3573414" cy="769441"/>
          </a:xfrm>
          <a:prstGeom prst="rect">
            <a:avLst/>
          </a:prstGeom>
          <a:noFill/>
        </p:spPr>
        <p:txBody>
          <a:bodyPr wrap="none" rtlCol="0">
            <a:spAutoFit/>
          </a:bodyPr>
          <a:lstStyle/>
          <a:p>
            <a:r>
              <a:rPr lang="en-AU" sz="4400" dirty="0">
                <a:solidFill>
                  <a:schemeClr val="accent1">
                    <a:lumMod val="75000"/>
                  </a:schemeClr>
                </a:solidFill>
                <a:latin typeface="Arial" panose="020B0604020202020204" pitchFamily="34" charset="0"/>
                <a:cs typeface="Arial" panose="020B0604020202020204" pitchFamily="34" charset="0"/>
              </a:rPr>
              <a:t>Food security</a:t>
            </a:r>
          </a:p>
        </p:txBody>
      </p:sp>
    </p:spTree>
    <p:extLst>
      <p:ext uri="{BB962C8B-B14F-4D97-AF65-F5344CB8AC3E}">
        <p14:creationId xmlns:p14="http://schemas.microsoft.com/office/powerpoint/2010/main" val="347861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B3BF-4D36-F52E-4D66-8E752B17DB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B27D4-85B6-40BF-887D-E7A8AD545170}"/>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dairy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3720136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93F5-EEDD-4E09-A6DA-2F4DA2218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CCDAD-6AAC-9BE5-AA63-FEC032482E96}"/>
              </a:ext>
            </a:extLst>
          </p:cNvPr>
          <p:cNvSpPr>
            <a:spLocks noGrp="1"/>
          </p:cNvSpPr>
          <p:nvPr>
            <p:ph type="title"/>
          </p:nvPr>
        </p:nvSpPr>
        <p:spPr>
          <a:xfrm>
            <a:off x="838200" y="248915"/>
            <a:ext cx="10515600" cy="1325563"/>
          </a:xfrm>
        </p:spPr>
        <p:txBody>
          <a:bodyPr/>
          <a:lstStyle/>
          <a:p>
            <a:pPr algn="ctr"/>
            <a:r>
              <a:rPr lang="en-AU" dirty="0"/>
              <a:t>Answer: Why are dairy and alternative foods important?</a:t>
            </a:r>
          </a:p>
        </p:txBody>
      </p:sp>
      <p:sp>
        <p:nvSpPr>
          <p:cNvPr id="4" name="Rectangle: Rounded Corners 3">
            <a:extLst>
              <a:ext uri="{FF2B5EF4-FFF2-40B4-BE49-F238E27FC236}">
                <a16:creationId xmlns:a16="http://schemas.microsoft.com/office/drawing/2014/main" id="{24C76F1D-EE08-271D-E7C3-0901DFCFEFAD}"/>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D2CFEB2-184C-7A4C-E836-5692CF3BA90C}"/>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0A99F1F-D9BD-BD1C-9D4E-110FD8A7B97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26F0CDDB-4081-B266-D72C-46E5E591C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93619B57-641B-895D-C625-0DF308F752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856FE84A-F827-3FED-51C0-EB5EA5F396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2A5F4BD8-6D55-0A3D-FC44-DA2D9582E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4166962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1CC2-D34F-5A11-B283-B8390E6F09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37B0A-4B16-B294-F90E-DAB0B11CACE1}"/>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meat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787889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E866-A7F1-6BB8-2438-5AFE6AC39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91F1E-9837-C7D6-3FA6-D39281191C14}"/>
              </a:ext>
            </a:extLst>
          </p:cNvPr>
          <p:cNvSpPr>
            <a:spLocks noGrp="1"/>
          </p:cNvSpPr>
          <p:nvPr>
            <p:ph type="title"/>
          </p:nvPr>
        </p:nvSpPr>
        <p:spPr>
          <a:xfrm>
            <a:off x="838200" y="248915"/>
            <a:ext cx="10515600" cy="1325563"/>
          </a:xfrm>
        </p:spPr>
        <p:txBody>
          <a:bodyPr/>
          <a:lstStyle/>
          <a:p>
            <a:pPr algn="ctr"/>
            <a:r>
              <a:rPr lang="en-AU" dirty="0"/>
              <a:t>Answer: Why are meat and alternative foods important?</a:t>
            </a:r>
          </a:p>
        </p:txBody>
      </p:sp>
      <p:sp>
        <p:nvSpPr>
          <p:cNvPr id="4" name="Rectangle: Rounded Corners 3">
            <a:extLst>
              <a:ext uri="{FF2B5EF4-FFF2-40B4-BE49-F238E27FC236}">
                <a16:creationId xmlns:a16="http://schemas.microsoft.com/office/drawing/2014/main" id="{0C905148-74DA-C59F-260E-46FCB3C619EA}"/>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034E6D5-E66A-837F-8DC1-110A4599D8FB}"/>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19C91D6C-224B-6772-DA72-6F371B460B3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0EF3FB8-32AD-C2A9-7FB3-96596942DF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D61250AE-A986-1AC6-FDB6-74F9A7D24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44ED9C36-1F66-5B83-D9B5-1FD7D60B93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3926232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53D1E-738F-2DE5-73C3-74491F81AA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FD438B-5AAF-9DD1-42D8-DA4B5502F335}"/>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60866884-087A-5C62-52B0-35941F4726EF}"/>
              </a:ext>
            </a:extLst>
          </p:cNvPr>
          <p:cNvSpPr>
            <a:spLocks noGrp="1"/>
          </p:cNvSpPr>
          <p:nvPr>
            <p:ph idx="10"/>
          </p:nvPr>
        </p:nvSpPr>
        <p:spPr>
          <a:xfrm>
            <a:off x="861494" y="708822"/>
            <a:ext cx="10894889" cy="1939129"/>
          </a:xfrm>
        </p:spPr>
        <p:txBody>
          <a:bodyPr>
            <a:normAutofit/>
          </a:bodyPr>
          <a:lstStyle/>
          <a:p>
            <a:r>
              <a:rPr lang="en-AU" dirty="0"/>
              <a:t>Learning intention: </a:t>
            </a:r>
            <a:r>
              <a:rPr lang="en-AU" b="0" dirty="0"/>
              <a:t>To identify consumer needs and preferences in relation to foods, and the foods that meet these needs.</a:t>
            </a:r>
          </a:p>
        </p:txBody>
      </p:sp>
      <p:sp>
        <p:nvSpPr>
          <p:cNvPr id="4" name="Content Placeholder 3">
            <a:extLst>
              <a:ext uri="{FF2B5EF4-FFF2-40B4-BE49-F238E27FC236}">
                <a16:creationId xmlns:a16="http://schemas.microsoft.com/office/drawing/2014/main" id="{299D84B5-7E09-F2F1-DB31-DC78BFF3980B}"/>
              </a:ext>
            </a:extLst>
          </p:cNvPr>
          <p:cNvSpPr>
            <a:spLocks noGrp="1"/>
          </p:cNvSpPr>
          <p:nvPr>
            <p:ph idx="11"/>
          </p:nvPr>
        </p:nvSpPr>
        <p:spPr>
          <a:xfrm>
            <a:off x="838199" y="3780063"/>
            <a:ext cx="10894889" cy="2227038"/>
          </a:xfrm>
        </p:spPr>
        <p:txBody>
          <a:bodyPr>
            <a:normAutofit/>
          </a:bodyPr>
          <a:lstStyle/>
          <a:p>
            <a:r>
              <a:rPr lang="en-AU" dirty="0"/>
              <a:t>factors that influence your food choices</a:t>
            </a:r>
          </a:p>
          <a:p>
            <a:r>
              <a:rPr lang="en-AU" dirty="0"/>
              <a:t>foods that help meet these needs.</a:t>
            </a:r>
          </a:p>
        </p:txBody>
      </p:sp>
    </p:spTree>
    <p:extLst>
      <p:ext uri="{BB962C8B-B14F-4D97-AF65-F5344CB8AC3E}">
        <p14:creationId xmlns:p14="http://schemas.microsoft.com/office/powerpoint/2010/main" val="3700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AFD9-74D0-0822-AE53-97BB563E3046}"/>
              </a:ext>
            </a:extLst>
          </p:cNvPr>
          <p:cNvSpPr>
            <a:spLocks noGrp="1"/>
          </p:cNvSpPr>
          <p:nvPr>
            <p:ph type="title"/>
          </p:nvPr>
        </p:nvSpPr>
        <p:spPr/>
        <p:txBody>
          <a:bodyPr/>
          <a:lstStyle/>
          <a:p>
            <a:r>
              <a:rPr lang="en-AU" dirty="0"/>
              <a:t>What consumers want</a:t>
            </a:r>
          </a:p>
        </p:txBody>
      </p:sp>
      <p:sp>
        <p:nvSpPr>
          <p:cNvPr id="3" name="Content Placeholder 2">
            <a:extLst>
              <a:ext uri="{FF2B5EF4-FFF2-40B4-BE49-F238E27FC236}">
                <a16:creationId xmlns:a16="http://schemas.microsoft.com/office/drawing/2014/main" id="{5739F873-1EF7-6731-2732-E0C2128051BF}"/>
              </a:ext>
            </a:extLst>
          </p:cNvPr>
          <p:cNvSpPr>
            <a:spLocks noGrp="1"/>
          </p:cNvSpPr>
          <p:nvPr>
            <p:ph idx="1"/>
          </p:nvPr>
        </p:nvSpPr>
        <p:spPr>
          <a:xfrm>
            <a:off x="838200" y="1553592"/>
            <a:ext cx="10515600" cy="5063108"/>
          </a:xfrm>
        </p:spPr>
        <p:txBody>
          <a:bodyPr>
            <a:noAutofit/>
          </a:bodyPr>
          <a:lstStyle/>
          <a:p>
            <a:pPr lvl="0">
              <a:lnSpc>
                <a:spcPct val="115000"/>
              </a:lnSpc>
              <a:spcBef>
                <a:spcPts val="50"/>
              </a:spcBef>
              <a:buFont typeface="Symbol" panose="05050102010706020507" pitchFamily="18" charset="2"/>
              <a:buChar char=""/>
            </a:pPr>
            <a:r>
              <a:rPr lang="en-AU" sz="3700" kern="100" dirty="0">
                <a:ea typeface="Aptos" panose="020B0004020202020204" pitchFamily="34" charset="0"/>
              </a:rPr>
              <a:t>Our food choices are influenced by factors such as:</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personal needs (e.g. convenience, nutrition)</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tastes</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values</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knowledge</a:t>
            </a:r>
          </a:p>
          <a:p>
            <a:pPr marL="997200" lvl="1" indent="-540000">
              <a:lnSpc>
                <a:spcPct val="115000"/>
              </a:lnSpc>
              <a:spcBef>
                <a:spcPts val="50"/>
              </a:spcBef>
              <a:buFont typeface="Symbol" panose="05050102010706020507" pitchFamily="18" charset="2"/>
              <a:buChar char=""/>
            </a:pPr>
            <a:r>
              <a:rPr lang="en-AU" sz="3700" kern="100" dirty="0">
                <a:ea typeface="Aptos" panose="020B0004020202020204" pitchFamily="34" charset="0"/>
              </a:rPr>
              <a:t>skills.</a:t>
            </a:r>
          </a:p>
        </p:txBody>
      </p:sp>
    </p:spTree>
    <p:extLst>
      <p:ext uri="{BB962C8B-B14F-4D97-AF65-F5344CB8AC3E}">
        <p14:creationId xmlns:p14="http://schemas.microsoft.com/office/powerpoint/2010/main" val="23352340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7EA98E-5349-FAEF-A5D4-90FB8869FAC3}"/>
              </a:ext>
            </a:extLst>
          </p:cNvPr>
          <p:cNvSpPr txBox="1"/>
          <p:nvPr/>
        </p:nvSpPr>
        <p:spPr>
          <a:xfrm>
            <a:off x="1142214" y="1798707"/>
            <a:ext cx="9907571" cy="2362122"/>
          </a:xfrm>
          <a:prstGeom prst="rect">
            <a:avLst/>
          </a:prstGeom>
          <a:noFill/>
        </p:spPr>
        <p:txBody>
          <a:bodyPr wrap="square" rtlCol="0">
            <a:spAutoFit/>
          </a:bodyPr>
          <a:lstStyle/>
          <a:p>
            <a:pPr lvl="0" algn="ctr">
              <a:lnSpc>
                <a:spcPct val="115000"/>
              </a:lnSpc>
              <a:spcBef>
                <a:spcPts val="50"/>
              </a:spcBef>
            </a:pPr>
            <a:r>
              <a:rPr lang="en-AU" sz="4400" kern="100" dirty="0">
                <a:latin typeface="Arial" panose="020B0604020202020204" pitchFamily="34" charset="0"/>
                <a:ea typeface="Aptos" panose="020B0004020202020204" pitchFamily="34" charset="0"/>
                <a:cs typeface="Arial" panose="020B0604020202020204" pitchFamily="34" charset="0"/>
              </a:rPr>
              <a:t>Food processing and technologies play a big role in meeting consumer demands for food.</a:t>
            </a:r>
          </a:p>
        </p:txBody>
      </p:sp>
    </p:spTree>
    <p:extLst>
      <p:ext uri="{BB962C8B-B14F-4D97-AF65-F5344CB8AC3E}">
        <p14:creationId xmlns:p14="http://schemas.microsoft.com/office/powerpoint/2010/main" val="4265016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CA7E-1394-7088-BDB8-A03810F631F6}"/>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9A1D3BDB-6D89-E870-2482-4AE863DABAC4}"/>
              </a:ext>
            </a:extLst>
          </p:cNvPr>
          <p:cNvSpPr>
            <a:spLocks noGrp="1"/>
          </p:cNvSpPr>
          <p:nvPr>
            <p:ph idx="1"/>
          </p:nvPr>
        </p:nvSpPr>
        <p:spPr>
          <a:xfrm>
            <a:off x="838200" y="1553592"/>
            <a:ext cx="10515600" cy="4910708"/>
          </a:xfrm>
        </p:spPr>
        <p:txBody>
          <a:bodyPr>
            <a:normAutofit fontScale="92500"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process in which raw foodstuffs are made suitable for consumption.</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Can include one or a combination of processes, including washing, chopping, cooking, freezing.</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Most foods are processed in some way before they reach you, the consumer. </a:t>
            </a:r>
          </a:p>
        </p:txBody>
      </p:sp>
    </p:spTree>
    <p:extLst>
      <p:ext uri="{BB962C8B-B14F-4D97-AF65-F5344CB8AC3E}">
        <p14:creationId xmlns:p14="http://schemas.microsoft.com/office/powerpoint/2010/main" val="15898317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F930-E402-B71D-6146-E1ED6AB310FF}"/>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EB249A88-17DC-0D2E-5DAF-4AB5EAFFAD8E}"/>
              </a:ext>
            </a:extLst>
          </p:cNvPr>
          <p:cNvSpPr>
            <a:spLocks noGrp="1"/>
          </p:cNvSpPr>
          <p:nvPr>
            <p:ph idx="1"/>
          </p:nvPr>
        </p:nvSpPr>
        <p:spPr/>
        <p:txBody>
          <a:bodyPr>
            <a:normAutofit fontScale="925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Consumers expect a food supply that is safe, nutritious, convenient and varied.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Food processing allows this.</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There are, however, different levels of processing: washing potatoes to put into bags is different to a chocolate product.</a:t>
            </a:r>
          </a:p>
        </p:txBody>
      </p:sp>
    </p:spTree>
    <p:extLst>
      <p:ext uri="{BB962C8B-B14F-4D97-AF65-F5344CB8AC3E}">
        <p14:creationId xmlns:p14="http://schemas.microsoft.com/office/powerpoint/2010/main" val="18743788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574A-DEA8-70EE-12BD-86918DC33DD3}"/>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64F91B07-AF65-D6E5-DA76-F5BD017684F3}"/>
              </a:ext>
            </a:extLst>
          </p:cNvPr>
          <p:cNvSpPr>
            <a:spLocks noGrp="1"/>
          </p:cNvSpPr>
          <p:nvPr>
            <p:ph idx="1"/>
          </p:nvPr>
        </p:nvSpPr>
        <p:spPr/>
        <p:txBody>
          <a:bodyPr>
            <a:normAutofit fontScale="925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term ‘processed food’ is often associated with ‘sometimes’ or ‘junk’ food.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BUT, while ‘sometimes’ food is typically highly processed, not all processed food is a ‘sometimes’ food.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We need to be aware of the differences.</a:t>
            </a:r>
          </a:p>
        </p:txBody>
      </p:sp>
    </p:spTree>
    <p:extLst>
      <p:ext uri="{BB962C8B-B14F-4D97-AF65-F5344CB8AC3E}">
        <p14:creationId xmlns:p14="http://schemas.microsoft.com/office/powerpoint/2010/main" val="13657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EEC3-5C6E-530D-0DB6-2F145FCB5473}"/>
              </a:ext>
            </a:extLst>
          </p:cNvPr>
          <p:cNvSpPr>
            <a:spLocks noGrp="1"/>
          </p:cNvSpPr>
          <p:nvPr>
            <p:ph type="title"/>
          </p:nvPr>
        </p:nvSpPr>
        <p:spPr/>
        <p:txBody>
          <a:bodyPr/>
          <a:lstStyle/>
          <a:p>
            <a:r>
              <a:rPr lang="en-AU" dirty="0"/>
              <a:t>Food production: economy</a:t>
            </a:r>
          </a:p>
        </p:txBody>
      </p:sp>
      <p:sp>
        <p:nvSpPr>
          <p:cNvPr id="3" name="Content Placeholder 2">
            <a:extLst>
              <a:ext uri="{FF2B5EF4-FFF2-40B4-BE49-F238E27FC236}">
                <a16:creationId xmlns:a16="http://schemas.microsoft.com/office/drawing/2014/main" id="{3C4274FF-080E-1645-358F-A03BF34A4C39}"/>
              </a:ext>
            </a:extLst>
          </p:cNvPr>
          <p:cNvSpPr>
            <a:spLocks noGrp="1"/>
          </p:cNvSpPr>
          <p:nvPr>
            <p:ph idx="1"/>
          </p:nvPr>
        </p:nvSpPr>
        <p:spPr>
          <a:xfrm>
            <a:off x="838200" y="1553592"/>
            <a:ext cx="10515600" cy="5205621"/>
          </a:xfrm>
        </p:spPr>
        <p:txBody>
          <a:bodyPr>
            <a:normAutofit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There are 3 components that make up the food industry:</a:t>
            </a:r>
          </a:p>
          <a:p>
            <a:pPr marL="742950" lvl="0" indent="-742950">
              <a:lnSpc>
                <a:spcPct val="115000"/>
              </a:lnSpc>
              <a:spcBef>
                <a:spcPts val="50"/>
              </a:spcBef>
              <a:buAutoNum type="arabicPeriod"/>
            </a:pPr>
            <a:r>
              <a:rPr lang="en-AU" kern="100" dirty="0"/>
              <a:t>Primary (agriculture and fishing)</a:t>
            </a:r>
          </a:p>
          <a:p>
            <a:pPr marL="742950" lvl="0" indent="-742950">
              <a:lnSpc>
                <a:spcPct val="115000"/>
              </a:lnSpc>
              <a:spcBef>
                <a:spcPts val="50"/>
              </a:spcBef>
              <a:buAutoNum type="arabicPeriod"/>
            </a:pPr>
            <a:r>
              <a:rPr lang="en-AU" kern="100" dirty="0"/>
              <a:t>Secondary (manufacturing and processing) (</a:t>
            </a:r>
            <a:r>
              <a:rPr lang="en-AU" kern="100" dirty="0">
                <a:solidFill>
                  <a:srgbClr val="FF0000"/>
                </a:solidFill>
              </a:rPr>
              <a:t>the largest manufacturing industry in Australia</a:t>
            </a:r>
            <a:r>
              <a:rPr lang="en-AU" kern="100" dirty="0"/>
              <a:t>)</a:t>
            </a:r>
          </a:p>
          <a:p>
            <a:pPr marL="742950" lvl="0" indent="-742950">
              <a:lnSpc>
                <a:spcPct val="115000"/>
              </a:lnSpc>
              <a:spcBef>
                <a:spcPts val="50"/>
              </a:spcBef>
              <a:buAutoNum type="arabicPeriod"/>
            </a:pPr>
            <a:r>
              <a:rPr lang="en-AU" kern="100" dirty="0"/>
              <a:t>Tertiary (retail)</a:t>
            </a:r>
          </a:p>
        </p:txBody>
      </p:sp>
    </p:spTree>
    <p:extLst>
      <p:ext uri="{BB962C8B-B14F-4D97-AF65-F5344CB8AC3E}">
        <p14:creationId xmlns:p14="http://schemas.microsoft.com/office/powerpoint/2010/main" val="1591561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BA73B-A676-6B75-5116-6EF4C73FC2C0}"/>
              </a:ext>
            </a:extLst>
          </p:cNvPr>
          <p:cNvSpPr>
            <a:spLocks noGrp="1"/>
          </p:cNvSpPr>
          <p:nvPr>
            <p:ph type="title"/>
          </p:nvPr>
        </p:nvSpPr>
        <p:spPr/>
        <p:txBody>
          <a:bodyPr/>
          <a:lstStyle/>
          <a:p>
            <a:r>
              <a:rPr lang="en-AU" dirty="0"/>
              <a:t>Food processing</a:t>
            </a:r>
          </a:p>
        </p:txBody>
      </p:sp>
      <p:sp>
        <p:nvSpPr>
          <p:cNvPr id="4" name="TextBox 3">
            <a:extLst>
              <a:ext uri="{FF2B5EF4-FFF2-40B4-BE49-F238E27FC236}">
                <a16:creationId xmlns:a16="http://schemas.microsoft.com/office/drawing/2014/main" id="{0EBE9346-D1B4-69E4-11F3-3CC7208B808B}"/>
              </a:ext>
            </a:extLst>
          </p:cNvPr>
          <p:cNvSpPr txBox="1"/>
          <p:nvPr/>
        </p:nvSpPr>
        <p:spPr>
          <a:xfrm>
            <a:off x="2957534" y="2817585"/>
            <a:ext cx="6265932" cy="804772"/>
          </a:xfrm>
          <a:prstGeom prst="rect">
            <a:avLst/>
          </a:prstGeom>
          <a:noFill/>
        </p:spPr>
        <p:txBody>
          <a:bodyPr wrap="square" rtlCol="0">
            <a:spAutoFit/>
          </a:bodyPr>
          <a:lstStyle/>
          <a:p>
            <a:pPr lvl="0" algn="ctr">
              <a:lnSpc>
                <a:spcPct val="115000"/>
              </a:lnSpc>
              <a:spcBef>
                <a:spcPts val="50"/>
              </a:spcBef>
            </a:pPr>
            <a:r>
              <a:rPr lang="en-AU" sz="4400" kern="100" dirty="0">
                <a:effectLst/>
                <a:latin typeface="Arial" panose="020B0604020202020204" pitchFamily="34" charset="0"/>
                <a:ea typeface="Aptos" panose="020B0004020202020204" pitchFamily="34" charset="0"/>
                <a:cs typeface="Arial" panose="020B0604020202020204" pitchFamily="34" charset="0"/>
              </a:rPr>
              <a:t>Why process foods?</a:t>
            </a:r>
          </a:p>
        </p:txBody>
      </p:sp>
    </p:spTree>
    <p:extLst>
      <p:ext uri="{BB962C8B-B14F-4D97-AF65-F5344CB8AC3E}">
        <p14:creationId xmlns:p14="http://schemas.microsoft.com/office/powerpoint/2010/main" val="10706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F750-4F50-2FCD-3C33-3E8A3266D83C}"/>
              </a:ext>
            </a:extLst>
          </p:cNvPr>
          <p:cNvSpPr>
            <a:spLocks noGrp="1"/>
          </p:cNvSpPr>
          <p:nvPr>
            <p:ph type="title"/>
          </p:nvPr>
        </p:nvSpPr>
        <p:spPr/>
        <p:txBody>
          <a:bodyPr/>
          <a:lstStyle/>
          <a:p>
            <a:r>
              <a:rPr lang="en-AU" dirty="0"/>
              <a:t>To make food edible</a:t>
            </a:r>
          </a:p>
        </p:txBody>
      </p:sp>
      <p:sp>
        <p:nvSpPr>
          <p:cNvPr id="3" name="Content Placeholder 2">
            <a:extLst>
              <a:ext uri="{FF2B5EF4-FFF2-40B4-BE49-F238E27FC236}">
                <a16:creationId xmlns:a16="http://schemas.microsoft.com/office/drawing/2014/main" id="{E44F7E4C-4809-A39F-19BA-9A45352F1E0A}"/>
              </a:ext>
            </a:extLst>
          </p:cNvPr>
          <p:cNvSpPr>
            <a:spLocks noGrp="1"/>
          </p:cNvSpPr>
          <p:nvPr>
            <p:ph idx="1"/>
          </p:nvPr>
        </p:nvSpPr>
        <p:spPr/>
        <p:txBody>
          <a:bodyPr/>
          <a:lstStyle/>
          <a:p>
            <a:pPr marL="571500" lvl="0" indent="-571500">
              <a:lnSpc>
                <a:spcPct val="115000"/>
              </a:lnSpc>
              <a:spcBef>
                <a:spcPts val="50"/>
              </a:spcBef>
            </a:pPr>
            <a:r>
              <a:rPr lang="en-AU" kern="100" dirty="0">
                <a:ea typeface="Aptos" panose="020B0004020202020204" pitchFamily="34" charset="0"/>
              </a:rPr>
              <a:t>Some foods are not edible in their natural state e.g. grain crops such as wheat and corn.</a:t>
            </a:r>
          </a:p>
          <a:p>
            <a:pPr marL="571500" lvl="0" indent="-571500">
              <a:lnSpc>
                <a:spcPct val="115000"/>
              </a:lnSpc>
              <a:spcBef>
                <a:spcPts val="50"/>
              </a:spcBef>
            </a:pPr>
            <a:r>
              <a:rPr lang="en-AU" kern="100" dirty="0">
                <a:ea typeface="Aptos" panose="020B0004020202020204" pitchFamily="34" charset="0"/>
              </a:rPr>
              <a:t>Wheat can be ground into flour to make bread.</a:t>
            </a:r>
          </a:p>
        </p:txBody>
      </p:sp>
    </p:spTree>
    <p:extLst>
      <p:ext uri="{BB962C8B-B14F-4D97-AF65-F5344CB8AC3E}">
        <p14:creationId xmlns:p14="http://schemas.microsoft.com/office/powerpoint/2010/main" val="2730092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0FCC-AD64-D179-B90C-AC902DE92E5C}"/>
              </a:ext>
            </a:extLst>
          </p:cNvPr>
          <p:cNvSpPr>
            <a:spLocks noGrp="1"/>
          </p:cNvSpPr>
          <p:nvPr>
            <p:ph type="title"/>
          </p:nvPr>
        </p:nvSpPr>
        <p:spPr/>
        <p:txBody>
          <a:bodyPr/>
          <a:lstStyle/>
          <a:p>
            <a:r>
              <a:rPr lang="en-AU" dirty="0"/>
              <a:t>To make food safe</a:t>
            </a:r>
          </a:p>
        </p:txBody>
      </p:sp>
      <p:sp>
        <p:nvSpPr>
          <p:cNvPr id="3" name="Content Placeholder 2">
            <a:extLst>
              <a:ext uri="{FF2B5EF4-FFF2-40B4-BE49-F238E27FC236}">
                <a16:creationId xmlns:a16="http://schemas.microsoft.com/office/drawing/2014/main" id="{963EC9B5-7E51-C189-EB9C-E3F4DF660344}"/>
              </a:ext>
            </a:extLst>
          </p:cNvPr>
          <p:cNvSpPr>
            <a:spLocks noGrp="1"/>
          </p:cNvSpPr>
          <p:nvPr>
            <p:ph idx="1"/>
          </p:nvPr>
        </p:nvSpPr>
        <p:spPr>
          <a:xfrm>
            <a:off x="838200" y="1553593"/>
            <a:ext cx="10871200" cy="4377308"/>
          </a:xfrm>
        </p:spPr>
        <p:txBody>
          <a:bodyPr>
            <a:normAutofit/>
          </a:bodyPr>
          <a:lstStyle/>
          <a:p>
            <a:pPr marL="571500" lvl="0" indent="-571500">
              <a:lnSpc>
                <a:spcPct val="115000"/>
              </a:lnSpc>
              <a:spcBef>
                <a:spcPts val="50"/>
              </a:spcBef>
            </a:pPr>
            <a:r>
              <a:rPr lang="en-AU" kern="100" dirty="0">
                <a:ea typeface="Aptos" panose="020B0004020202020204" pitchFamily="34" charset="0"/>
              </a:rPr>
              <a:t>Many foods contain potentially harmful microorganisms.</a:t>
            </a:r>
          </a:p>
          <a:p>
            <a:pPr marL="571500" lvl="0" indent="-571500">
              <a:lnSpc>
                <a:spcPct val="115000"/>
              </a:lnSpc>
              <a:spcBef>
                <a:spcPts val="50"/>
              </a:spcBef>
            </a:pPr>
            <a:r>
              <a:rPr lang="en-AU" kern="100" dirty="0">
                <a:ea typeface="Aptos" panose="020B0004020202020204" pitchFamily="34" charset="0"/>
              </a:rPr>
              <a:t>These can make us sick and cause the food to spoil.</a:t>
            </a:r>
          </a:p>
          <a:p>
            <a:pPr marL="571500" lvl="0" indent="-571500">
              <a:lnSpc>
                <a:spcPct val="115000"/>
              </a:lnSpc>
              <a:spcBef>
                <a:spcPts val="50"/>
              </a:spcBef>
            </a:pPr>
            <a:r>
              <a:rPr lang="en-AU" kern="100" dirty="0">
                <a:ea typeface="Aptos" panose="020B0004020202020204" pitchFamily="34" charset="0"/>
              </a:rPr>
              <a:t>Processes that can slow or stop growth:</a:t>
            </a:r>
          </a:p>
        </p:txBody>
      </p:sp>
      <p:sp>
        <p:nvSpPr>
          <p:cNvPr id="4" name="TextBox 3">
            <a:extLst>
              <a:ext uri="{FF2B5EF4-FFF2-40B4-BE49-F238E27FC236}">
                <a16:creationId xmlns:a16="http://schemas.microsoft.com/office/drawing/2014/main" id="{A3F566A2-D7F4-7E2B-E284-686E5ECE538E}"/>
              </a:ext>
            </a:extLst>
          </p:cNvPr>
          <p:cNvSpPr txBox="1"/>
          <p:nvPr/>
        </p:nvSpPr>
        <p:spPr>
          <a:xfrm>
            <a:off x="1251284" y="5850689"/>
            <a:ext cx="2095445"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Chilling or freezing</a:t>
            </a:r>
          </a:p>
        </p:txBody>
      </p:sp>
      <p:sp>
        <p:nvSpPr>
          <p:cNvPr id="5" name="TextBox 4">
            <a:extLst>
              <a:ext uri="{FF2B5EF4-FFF2-40B4-BE49-F238E27FC236}">
                <a16:creationId xmlns:a16="http://schemas.microsoft.com/office/drawing/2014/main" id="{6E40299B-981D-2E14-29FD-40D6B2A43412}"/>
              </a:ext>
            </a:extLst>
          </p:cNvPr>
          <p:cNvSpPr txBox="1"/>
          <p:nvPr/>
        </p:nvSpPr>
        <p:spPr>
          <a:xfrm>
            <a:off x="3346729" y="5407267"/>
            <a:ext cx="3236784"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Heating to a high temperature</a:t>
            </a:r>
          </a:p>
        </p:txBody>
      </p:sp>
      <p:sp>
        <p:nvSpPr>
          <p:cNvPr id="6" name="TextBox 5">
            <a:extLst>
              <a:ext uri="{FF2B5EF4-FFF2-40B4-BE49-F238E27FC236}">
                <a16:creationId xmlns:a16="http://schemas.microsoft.com/office/drawing/2014/main" id="{E71415B8-9B9D-C344-739C-67CD5F705AAC}"/>
              </a:ext>
            </a:extLst>
          </p:cNvPr>
          <p:cNvSpPr txBox="1"/>
          <p:nvPr/>
        </p:nvSpPr>
        <p:spPr>
          <a:xfrm>
            <a:off x="3667571" y="6154766"/>
            <a:ext cx="1851789"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Removing water</a:t>
            </a:r>
          </a:p>
        </p:txBody>
      </p:sp>
      <p:sp>
        <p:nvSpPr>
          <p:cNvPr id="7" name="TextBox 6">
            <a:extLst>
              <a:ext uri="{FF2B5EF4-FFF2-40B4-BE49-F238E27FC236}">
                <a16:creationId xmlns:a16="http://schemas.microsoft.com/office/drawing/2014/main" id="{503CEBBC-D45D-4E77-243B-EB7CF2F38CFB}"/>
              </a:ext>
            </a:extLst>
          </p:cNvPr>
          <p:cNvSpPr txBox="1"/>
          <p:nvPr/>
        </p:nvSpPr>
        <p:spPr>
          <a:xfrm>
            <a:off x="5840202" y="5850689"/>
            <a:ext cx="2582758"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Altering the pH (acidity)</a:t>
            </a:r>
          </a:p>
        </p:txBody>
      </p:sp>
      <p:sp>
        <p:nvSpPr>
          <p:cNvPr id="8" name="TextBox 7">
            <a:extLst>
              <a:ext uri="{FF2B5EF4-FFF2-40B4-BE49-F238E27FC236}">
                <a16:creationId xmlns:a16="http://schemas.microsoft.com/office/drawing/2014/main" id="{C0C3A2E0-5586-BDB9-0A82-CEE91B0B1E73}"/>
              </a:ext>
            </a:extLst>
          </p:cNvPr>
          <p:cNvSpPr txBox="1"/>
          <p:nvPr/>
        </p:nvSpPr>
        <p:spPr>
          <a:xfrm>
            <a:off x="6473865" y="6368201"/>
            <a:ext cx="2710999"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Using air-tight packaging</a:t>
            </a:r>
          </a:p>
        </p:txBody>
      </p:sp>
      <p:sp>
        <p:nvSpPr>
          <p:cNvPr id="9" name="TextBox 8">
            <a:extLst>
              <a:ext uri="{FF2B5EF4-FFF2-40B4-BE49-F238E27FC236}">
                <a16:creationId xmlns:a16="http://schemas.microsoft.com/office/drawing/2014/main" id="{FCC131DB-AD8C-1D6B-3285-61C7E4FED3C6}"/>
              </a:ext>
            </a:extLst>
          </p:cNvPr>
          <p:cNvSpPr txBox="1"/>
          <p:nvPr/>
        </p:nvSpPr>
        <p:spPr>
          <a:xfrm>
            <a:off x="8223661" y="5405366"/>
            <a:ext cx="2339102" cy="369332"/>
          </a:xfrm>
          <a:prstGeom prst="rect">
            <a:avLst/>
          </a:prstGeom>
          <a:noFill/>
        </p:spPr>
        <p:txBody>
          <a:bodyPr wrap="none" rtlCol="0">
            <a:spAutoFit/>
          </a:bodyPr>
          <a:lstStyle/>
          <a:p>
            <a:r>
              <a:rPr lang="en-AU" dirty="0">
                <a:solidFill>
                  <a:schemeClr val="accent6">
                    <a:lumMod val="50000"/>
                  </a:schemeClr>
                </a:solidFill>
                <a:latin typeface="Arial" panose="020B0604020202020204" pitchFamily="34" charset="0"/>
                <a:cs typeface="Arial" panose="020B0604020202020204" pitchFamily="34" charset="0"/>
              </a:rPr>
              <a:t>Adding preservatives</a:t>
            </a:r>
          </a:p>
        </p:txBody>
      </p:sp>
    </p:spTree>
    <p:extLst>
      <p:ext uri="{BB962C8B-B14F-4D97-AF65-F5344CB8AC3E}">
        <p14:creationId xmlns:p14="http://schemas.microsoft.com/office/powerpoint/2010/main" val="6524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2CC3-A0D1-3135-4EF1-FD5ADEDDE53E}"/>
              </a:ext>
            </a:extLst>
          </p:cNvPr>
          <p:cNvSpPr>
            <a:spLocks noGrp="1"/>
          </p:cNvSpPr>
          <p:nvPr>
            <p:ph type="title"/>
          </p:nvPr>
        </p:nvSpPr>
        <p:spPr/>
        <p:txBody>
          <a:bodyPr/>
          <a:lstStyle/>
          <a:p>
            <a:r>
              <a:rPr lang="en-AU" dirty="0"/>
              <a:t>To extend the shelf life of food</a:t>
            </a:r>
          </a:p>
        </p:txBody>
      </p:sp>
      <p:sp>
        <p:nvSpPr>
          <p:cNvPr id="3" name="Content Placeholder 2">
            <a:extLst>
              <a:ext uri="{FF2B5EF4-FFF2-40B4-BE49-F238E27FC236}">
                <a16:creationId xmlns:a16="http://schemas.microsoft.com/office/drawing/2014/main" id="{03B13502-18FC-DCE4-B2A8-3DC2EC0780DF}"/>
              </a:ext>
            </a:extLst>
          </p:cNvPr>
          <p:cNvSpPr>
            <a:spLocks noGrp="1"/>
          </p:cNvSpPr>
          <p:nvPr>
            <p:ph idx="1"/>
          </p:nvPr>
        </p:nvSpPr>
        <p:spPr/>
        <p:txBody>
          <a:bodyPr>
            <a:normAutofit/>
          </a:bodyPr>
          <a:lstStyle/>
          <a:p>
            <a:pPr marL="571500" lvl="0" indent="-571500">
              <a:lnSpc>
                <a:spcPct val="115000"/>
              </a:lnSpc>
              <a:spcBef>
                <a:spcPts val="50"/>
              </a:spcBef>
            </a:pPr>
            <a:r>
              <a:rPr lang="en-AU" sz="4100" kern="100" dirty="0">
                <a:ea typeface="Aptos" panose="020B0004020202020204" pitchFamily="34" charset="0"/>
              </a:rPr>
              <a:t>Achieved through chilling, freezing, heating, removal of water, and pH control. </a:t>
            </a:r>
          </a:p>
          <a:p>
            <a:pPr marL="571500" lvl="0" indent="-571500">
              <a:lnSpc>
                <a:spcPct val="115000"/>
              </a:lnSpc>
              <a:spcBef>
                <a:spcPts val="50"/>
              </a:spcBef>
            </a:pPr>
            <a:r>
              <a:rPr lang="en-AU" sz="4100" kern="100" dirty="0">
                <a:ea typeface="Aptos" panose="020B0004020202020204" pitchFamily="34" charset="0"/>
              </a:rPr>
              <a:t>This enhances convenience (and safety).</a:t>
            </a:r>
          </a:p>
          <a:p>
            <a:pPr marL="571500" lvl="0" indent="-571500">
              <a:lnSpc>
                <a:spcPct val="115000"/>
              </a:lnSpc>
              <a:spcBef>
                <a:spcPts val="50"/>
              </a:spcBef>
            </a:pPr>
            <a:r>
              <a:rPr lang="en-AU" sz="4100" kern="100" dirty="0">
                <a:ea typeface="Aptos" panose="020B0004020202020204" pitchFamily="34" charset="0"/>
              </a:rPr>
              <a:t>This can mean less frequent shopping.</a:t>
            </a:r>
          </a:p>
          <a:p>
            <a:pPr marL="571500" lvl="0" indent="-571500">
              <a:lnSpc>
                <a:spcPct val="115000"/>
              </a:lnSpc>
              <a:spcBef>
                <a:spcPts val="50"/>
              </a:spcBef>
            </a:pPr>
            <a:r>
              <a:rPr lang="en-AU" sz="4100" kern="100" dirty="0">
                <a:ea typeface="Aptos" panose="020B0004020202020204" pitchFamily="34" charset="0"/>
              </a:rPr>
              <a:t>Also enables less food waste.</a:t>
            </a:r>
          </a:p>
        </p:txBody>
      </p:sp>
    </p:spTree>
    <p:extLst>
      <p:ext uri="{BB962C8B-B14F-4D97-AF65-F5344CB8AC3E}">
        <p14:creationId xmlns:p14="http://schemas.microsoft.com/office/powerpoint/2010/main" val="14698714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093F-6E57-BAF6-C575-D7E67D8D2903}"/>
              </a:ext>
            </a:extLst>
          </p:cNvPr>
          <p:cNvSpPr>
            <a:spLocks noGrp="1"/>
          </p:cNvSpPr>
          <p:nvPr>
            <p:ph type="title"/>
          </p:nvPr>
        </p:nvSpPr>
        <p:spPr/>
        <p:txBody>
          <a:bodyPr/>
          <a:lstStyle/>
          <a:p>
            <a:r>
              <a:rPr lang="en-AU" dirty="0"/>
              <a:t>To increase range and convenience</a:t>
            </a:r>
          </a:p>
        </p:txBody>
      </p:sp>
      <p:sp>
        <p:nvSpPr>
          <p:cNvPr id="3" name="Content Placeholder 2">
            <a:extLst>
              <a:ext uri="{FF2B5EF4-FFF2-40B4-BE49-F238E27FC236}">
                <a16:creationId xmlns:a16="http://schemas.microsoft.com/office/drawing/2014/main" id="{490C0E75-AE7C-C53D-CC97-908E561D110C}"/>
              </a:ext>
            </a:extLst>
          </p:cNvPr>
          <p:cNvSpPr>
            <a:spLocks noGrp="1"/>
          </p:cNvSpPr>
          <p:nvPr>
            <p:ph idx="1"/>
          </p:nvPr>
        </p:nvSpPr>
        <p:spPr>
          <a:xfrm>
            <a:off x="838200" y="1553592"/>
            <a:ext cx="10515600" cy="5012308"/>
          </a:xfrm>
        </p:spPr>
        <p:txBody>
          <a:bodyPr>
            <a:normAutofit fontScale="92500" lnSpcReduction="10000"/>
          </a:bodyPr>
          <a:lstStyle/>
          <a:p>
            <a:pPr marL="571500" lvl="0" indent="-571500">
              <a:lnSpc>
                <a:spcPct val="115000"/>
              </a:lnSpc>
              <a:spcBef>
                <a:spcPts val="50"/>
              </a:spcBef>
            </a:pPr>
            <a:r>
              <a:rPr lang="en-AU" kern="100" dirty="0">
                <a:ea typeface="Aptos" panose="020B0004020202020204" pitchFamily="34" charset="0"/>
              </a:rPr>
              <a:t>An extensive range of foods is made from the 5 staple crops: wheat, rice, maize (corn), oats and potatoes.</a:t>
            </a:r>
          </a:p>
          <a:p>
            <a:pPr marL="571500" lvl="0" indent="-571500">
              <a:lnSpc>
                <a:spcPct val="115000"/>
              </a:lnSpc>
              <a:spcBef>
                <a:spcPts val="50"/>
              </a:spcBef>
            </a:pPr>
            <a:r>
              <a:rPr lang="en-AU" kern="100" dirty="0">
                <a:ea typeface="Aptos" panose="020B0004020202020204" pitchFamily="34" charset="0"/>
              </a:rPr>
              <a:t>These are available year-round, not just when the crops are in season. </a:t>
            </a:r>
          </a:p>
          <a:p>
            <a:pPr marL="571500" lvl="0" indent="-571500">
              <a:lnSpc>
                <a:spcPct val="115000"/>
              </a:lnSpc>
              <a:spcBef>
                <a:spcPts val="50"/>
              </a:spcBef>
            </a:pPr>
            <a:r>
              <a:rPr lang="en-AU" kern="100" dirty="0">
                <a:ea typeface="Aptos" panose="020B0004020202020204" pitchFamily="34" charset="0"/>
              </a:rPr>
              <a:t>Packaging technologies also provide a range of convenient foods. </a:t>
            </a:r>
          </a:p>
          <a:p>
            <a:endParaRPr lang="en-AU" dirty="0"/>
          </a:p>
        </p:txBody>
      </p:sp>
    </p:spTree>
    <p:extLst>
      <p:ext uri="{BB962C8B-B14F-4D97-AF65-F5344CB8AC3E}">
        <p14:creationId xmlns:p14="http://schemas.microsoft.com/office/powerpoint/2010/main" val="22786425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2596-E97F-4FFC-93CD-48879228EB3C}"/>
              </a:ext>
            </a:extLst>
          </p:cNvPr>
          <p:cNvSpPr>
            <a:spLocks noGrp="1"/>
          </p:cNvSpPr>
          <p:nvPr>
            <p:ph type="title"/>
          </p:nvPr>
        </p:nvSpPr>
        <p:spPr/>
        <p:txBody>
          <a:bodyPr/>
          <a:lstStyle/>
          <a:p>
            <a:r>
              <a:rPr lang="en-AU" dirty="0"/>
              <a:t>To reduce the cost of food</a:t>
            </a:r>
          </a:p>
        </p:txBody>
      </p:sp>
      <p:sp>
        <p:nvSpPr>
          <p:cNvPr id="3" name="Content Placeholder 2">
            <a:extLst>
              <a:ext uri="{FF2B5EF4-FFF2-40B4-BE49-F238E27FC236}">
                <a16:creationId xmlns:a16="http://schemas.microsoft.com/office/drawing/2014/main" id="{F0440695-6088-7B98-B4AE-0B634B848459}"/>
              </a:ext>
            </a:extLst>
          </p:cNvPr>
          <p:cNvSpPr>
            <a:spLocks noGrp="1"/>
          </p:cNvSpPr>
          <p:nvPr>
            <p:ph idx="1"/>
          </p:nvPr>
        </p:nvSpPr>
        <p:spPr>
          <a:xfrm>
            <a:off x="838200" y="1553592"/>
            <a:ext cx="10515600" cy="4834508"/>
          </a:xfrm>
        </p:spPr>
        <p:txBody>
          <a:bodyPr>
            <a:normAutofit fontScale="92500" lnSpcReduction="10000"/>
          </a:bodyPr>
          <a:lstStyle/>
          <a:p>
            <a:pPr marL="571500" lvl="0" indent="-571500">
              <a:lnSpc>
                <a:spcPct val="115000"/>
              </a:lnSpc>
              <a:spcBef>
                <a:spcPts val="50"/>
              </a:spcBef>
            </a:pPr>
            <a:r>
              <a:rPr lang="en-AU" kern="100" dirty="0">
                <a:ea typeface="Aptos" panose="020B0004020202020204" pitchFamily="34" charset="0"/>
              </a:rPr>
              <a:t>Sometimes, food processing can reduce the cost of food.</a:t>
            </a:r>
          </a:p>
          <a:p>
            <a:pPr marL="571500" lvl="0" indent="-571500">
              <a:lnSpc>
                <a:spcPct val="115000"/>
              </a:lnSpc>
              <a:spcBef>
                <a:spcPts val="50"/>
              </a:spcBef>
            </a:pPr>
            <a:r>
              <a:rPr lang="en-AU" kern="100" dirty="0">
                <a:ea typeface="Aptos" panose="020B0004020202020204" pitchFamily="34" charset="0"/>
              </a:rPr>
              <a:t>The food processor can purchase ingredients in bulk, which reduces the end price. </a:t>
            </a:r>
          </a:p>
          <a:p>
            <a:pPr marL="571500" lvl="0" indent="-571500">
              <a:lnSpc>
                <a:spcPct val="115000"/>
              </a:lnSpc>
              <a:spcBef>
                <a:spcPts val="50"/>
              </a:spcBef>
            </a:pPr>
            <a:r>
              <a:rPr lang="en-AU" kern="100" dirty="0">
                <a:ea typeface="Aptos" panose="020B0004020202020204" pitchFamily="34" charset="0"/>
              </a:rPr>
              <a:t>Examples: canned and frozen </a:t>
            </a:r>
            <a:br>
              <a:rPr lang="en-AU" kern="100" dirty="0">
                <a:ea typeface="Aptos" panose="020B0004020202020204" pitchFamily="34" charset="0"/>
              </a:rPr>
            </a:br>
            <a:r>
              <a:rPr lang="en-AU" kern="100" dirty="0">
                <a:ea typeface="Aptos" panose="020B0004020202020204" pitchFamily="34" charset="0"/>
              </a:rPr>
              <a:t>vegetables.</a:t>
            </a:r>
          </a:p>
        </p:txBody>
      </p:sp>
    </p:spTree>
    <p:extLst>
      <p:ext uri="{BB962C8B-B14F-4D97-AF65-F5344CB8AC3E}">
        <p14:creationId xmlns:p14="http://schemas.microsoft.com/office/powerpoint/2010/main" val="1067031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C75B0-A686-CA9C-53BE-037724EA1E4F}"/>
              </a:ext>
            </a:extLst>
          </p:cNvPr>
          <p:cNvSpPr>
            <a:spLocks noGrp="1"/>
          </p:cNvSpPr>
          <p:nvPr>
            <p:ph type="title"/>
          </p:nvPr>
        </p:nvSpPr>
        <p:spPr/>
        <p:txBody>
          <a:bodyPr/>
          <a:lstStyle/>
          <a:p>
            <a:r>
              <a:rPr lang="en-AU" dirty="0"/>
              <a:t>To reduce health inequalities</a:t>
            </a:r>
          </a:p>
        </p:txBody>
      </p:sp>
      <p:sp>
        <p:nvSpPr>
          <p:cNvPr id="3" name="Content Placeholder 2">
            <a:extLst>
              <a:ext uri="{FF2B5EF4-FFF2-40B4-BE49-F238E27FC236}">
                <a16:creationId xmlns:a16="http://schemas.microsoft.com/office/drawing/2014/main" id="{22631AA6-B893-72D0-52AF-4A61A3A95739}"/>
              </a:ext>
            </a:extLst>
          </p:cNvPr>
          <p:cNvSpPr>
            <a:spLocks noGrp="1"/>
          </p:cNvSpPr>
          <p:nvPr>
            <p:ph idx="1"/>
          </p:nvPr>
        </p:nvSpPr>
        <p:spPr/>
        <p:txBody>
          <a:bodyPr/>
          <a:lstStyle/>
          <a:p>
            <a:pPr marL="571500" lvl="0" indent="-571500">
              <a:lnSpc>
                <a:spcPct val="115000"/>
              </a:lnSpc>
              <a:spcBef>
                <a:spcPts val="50"/>
              </a:spcBef>
            </a:pPr>
            <a:r>
              <a:rPr lang="en-AU" kern="100" dirty="0">
                <a:ea typeface="Aptos" panose="020B0004020202020204" pitchFamily="34" charset="0"/>
              </a:rPr>
              <a:t>In some remote areas, fresh food is sometimes not available or expensive.</a:t>
            </a:r>
          </a:p>
          <a:p>
            <a:pPr marL="571500" lvl="0" indent="-571500">
              <a:lnSpc>
                <a:spcPct val="115000"/>
              </a:lnSpc>
              <a:spcBef>
                <a:spcPts val="50"/>
              </a:spcBef>
            </a:pPr>
            <a:r>
              <a:rPr lang="en-AU" kern="100" dirty="0">
                <a:ea typeface="Aptos" panose="020B0004020202020204" pitchFamily="34" charset="0"/>
              </a:rPr>
              <a:t>Foods that are canned or packaged can provide cost-effective, nutritious options.</a:t>
            </a:r>
          </a:p>
        </p:txBody>
      </p:sp>
    </p:spTree>
    <p:extLst>
      <p:ext uri="{BB962C8B-B14F-4D97-AF65-F5344CB8AC3E}">
        <p14:creationId xmlns:p14="http://schemas.microsoft.com/office/powerpoint/2010/main" val="1984073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7CB9-ECBC-D26C-1CC1-6EAB98EBD130}"/>
              </a:ext>
            </a:extLst>
          </p:cNvPr>
          <p:cNvSpPr>
            <a:spLocks noGrp="1"/>
          </p:cNvSpPr>
          <p:nvPr>
            <p:ph type="title"/>
          </p:nvPr>
        </p:nvSpPr>
        <p:spPr/>
        <p:txBody>
          <a:bodyPr/>
          <a:lstStyle/>
          <a:p>
            <a:r>
              <a:rPr lang="en-AU" dirty="0"/>
              <a:t>REMINDER</a:t>
            </a:r>
          </a:p>
        </p:txBody>
      </p:sp>
      <p:sp>
        <p:nvSpPr>
          <p:cNvPr id="3" name="Content Placeholder 2">
            <a:extLst>
              <a:ext uri="{FF2B5EF4-FFF2-40B4-BE49-F238E27FC236}">
                <a16:creationId xmlns:a16="http://schemas.microsoft.com/office/drawing/2014/main" id="{D09B37CE-4AF0-F1AA-551D-285F8BC19957}"/>
              </a:ext>
            </a:extLst>
          </p:cNvPr>
          <p:cNvSpPr>
            <a:spLocks noGrp="1"/>
          </p:cNvSpPr>
          <p:nvPr>
            <p:ph idx="1"/>
          </p:nvPr>
        </p:nvSpPr>
        <p:spPr>
          <a:xfrm>
            <a:off x="838200" y="1553592"/>
            <a:ext cx="10515600" cy="4910708"/>
          </a:xfrm>
        </p:spPr>
        <p:txBody>
          <a:bodyPr>
            <a:normAutofit fontScale="925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term ‘processed food’ is often associated with ‘sometimes’ or ‘junk’ food.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BUT, while ‘sometimes’ food is typically highly processed, not all processed food is a ‘sometimes’ food.</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We need to be aware of the differences.</a:t>
            </a:r>
          </a:p>
        </p:txBody>
      </p:sp>
    </p:spTree>
    <p:extLst>
      <p:ext uri="{BB962C8B-B14F-4D97-AF65-F5344CB8AC3E}">
        <p14:creationId xmlns:p14="http://schemas.microsoft.com/office/powerpoint/2010/main" val="269606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37987-B298-89AF-620E-3E1AFE7172AE}"/>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1DEF55D5-02B2-3370-7E84-62F35B12DC2F}"/>
              </a:ext>
            </a:extLst>
          </p:cNvPr>
          <p:cNvSpPr>
            <a:spLocks noGrp="1"/>
          </p:cNvSpPr>
          <p:nvPr>
            <p:ph idx="1"/>
          </p:nvPr>
        </p:nvSpPr>
        <p:spPr/>
        <p:txBody>
          <a:bodyPr/>
          <a:lstStyle/>
          <a:p>
            <a:r>
              <a:rPr lang="en-AU" dirty="0"/>
              <a:t>What are the factors that influence the selection of foods in your family? Identify at least 3 factors.</a:t>
            </a:r>
          </a:p>
          <a:p>
            <a:r>
              <a:rPr lang="en-AU" dirty="0"/>
              <a:t>What foods does your family purchase to help meet their needs?</a:t>
            </a:r>
          </a:p>
          <a:p>
            <a:pPr marL="533400" indent="0">
              <a:buNone/>
            </a:pPr>
            <a:r>
              <a:rPr lang="en-AU" dirty="0"/>
              <a:t>Try to consider foods that help your family adhere to the</a:t>
            </a:r>
          </a:p>
        </p:txBody>
      </p:sp>
    </p:spTree>
    <p:extLst>
      <p:ext uri="{BB962C8B-B14F-4D97-AF65-F5344CB8AC3E}">
        <p14:creationId xmlns:p14="http://schemas.microsoft.com/office/powerpoint/2010/main" val="17510067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A15CB-BF1E-EB50-64A3-FA8710996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782D0-D41E-4C1B-617A-D54BACB69306}"/>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359543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131A-D97D-21D7-DC3B-A454F0EB43A1}"/>
              </a:ext>
            </a:extLst>
          </p:cNvPr>
          <p:cNvSpPr>
            <a:spLocks noGrp="1"/>
          </p:cNvSpPr>
          <p:nvPr>
            <p:ph type="title"/>
          </p:nvPr>
        </p:nvSpPr>
        <p:spPr/>
        <p:txBody>
          <a:bodyPr/>
          <a:lstStyle/>
          <a:p>
            <a:r>
              <a:rPr lang="en-AU" dirty="0"/>
              <a:t>Australia’s food supply chain</a:t>
            </a:r>
          </a:p>
        </p:txBody>
      </p:sp>
      <p:pic>
        <p:nvPicPr>
          <p:cNvPr id="4" name="Picture 3">
            <a:extLst>
              <a:ext uri="{FF2B5EF4-FFF2-40B4-BE49-F238E27FC236}">
                <a16:creationId xmlns:a16="http://schemas.microsoft.com/office/drawing/2014/main" id="{C681E7B5-7D91-2C61-F55B-A3B9D3130C01}"/>
              </a:ext>
            </a:extLst>
          </p:cNvPr>
          <p:cNvPicPr>
            <a:picLocks noChangeAspect="1"/>
          </p:cNvPicPr>
          <p:nvPr/>
        </p:nvPicPr>
        <p:blipFill>
          <a:blip r:embed="rId3"/>
          <a:stretch>
            <a:fillRect/>
          </a:stretch>
        </p:blipFill>
        <p:spPr>
          <a:xfrm>
            <a:off x="4006215" y="1095042"/>
            <a:ext cx="4545739" cy="5416047"/>
          </a:xfrm>
          <a:prstGeom prst="rect">
            <a:avLst/>
          </a:prstGeom>
        </p:spPr>
      </p:pic>
      <p:sp>
        <p:nvSpPr>
          <p:cNvPr id="5" name="TextBox 4">
            <a:extLst>
              <a:ext uri="{FF2B5EF4-FFF2-40B4-BE49-F238E27FC236}">
                <a16:creationId xmlns:a16="http://schemas.microsoft.com/office/drawing/2014/main" id="{F17F3E1E-35C7-732B-4BF2-C1F6B08F560B}"/>
              </a:ext>
            </a:extLst>
          </p:cNvPr>
          <p:cNvSpPr txBox="1"/>
          <p:nvPr/>
        </p:nvSpPr>
        <p:spPr>
          <a:xfrm>
            <a:off x="204537" y="6511089"/>
            <a:ext cx="6074548" cy="276999"/>
          </a:xfrm>
          <a:prstGeom prst="rect">
            <a:avLst/>
          </a:prstGeom>
          <a:noFill/>
        </p:spPr>
        <p:txBody>
          <a:bodyPr wrap="none" rtlCol="0">
            <a:spAutoFit/>
          </a:bodyPr>
          <a:lstStyle/>
          <a:p>
            <a:r>
              <a:rPr lang="en-AU" sz="1200" dirty="0">
                <a:latin typeface="Arial" panose="020B0604020202020204" pitchFamily="34" charset="0"/>
                <a:cs typeface="Arial" panose="020B0604020202020204" pitchFamily="34" charset="0"/>
              </a:rPr>
              <a:t>Source: </a:t>
            </a:r>
            <a:r>
              <a:rPr lang="en-AU" sz="1200" i="1" dirty="0">
                <a:latin typeface="Arial" panose="020B0604020202020204" pitchFamily="34" charset="0"/>
                <a:cs typeface="Arial" panose="020B0604020202020204" pitchFamily="34" charset="0"/>
              </a:rPr>
              <a:t>Australia’s food and nutrition</a:t>
            </a:r>
            <a:r>
              <a:rPr lang="en-AU" sz="1200" dirty="0">
                <a:latin typeface="Arial" panose="020B0604020202020204" pitchFamily="34" charset="0"/>
                <a:cs typeface="Arial" panose="020B0604020202020204" pitchFamily="34" charset="0"/>
              </a:rPr>
              <a:t>, Australian Institute of Health and Welfare (2012)</a:t>
            </a:r>
          </a:p>
        </p:txBody>
      </p:sp>
    </p:spTree>
    <p:extLst>
      <p:ext uri="{BB962C8B-B14F-4D97-AF65-F5344CB8AC3E}">
        <p14:creationId xmlns:p14="http://schemas.microsoft.com/office/powerpoint/2010/main" val="3470283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E7B8F-E539-EFD2-0B48-DB1FB31EB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85E78-A4F5-B08F-925A-646925AF8B6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1716738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4DADCE-EAE3-54BA-32EA-EEA57510C3AF}"/>
              </a:ext>
            </a:extLst>
          </p:cNvPr>
          <p:cNvSpPr txBox="1"/>
          <p:nvPr/>
        </p:nvSpPr>
        <p:spPr>
          <a:xfrm>
            <a:off x="1142214" y="728690"/>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of the factors that influence food choices?</a:t>
            </a:r>
          </a:p>
        </p:txBody>
      </p:sp>
      <p:sp>
        <p:nvSpPr>
          <p:cNvPr id="4" name="TextBox 3">
            <a:extLst>
              <a:ext uri="{FF2B5EF4-FFF2-40B4-BE49-F238E27FC236}">
                <a16:creationId xmlns:a16="http://schemas.microsoft.com/office/drawing/2014/main" id="{638D51B3-FA10-9416-6E45-0E19F9ECD6DB}"/>
              </a:ext>
            </a:extLst>
          </p:cNvPr>
          <p:cNvSpPr txBox="1"/>
          <p:nvPr/>
        </p:nvSpPr>
        <p:spPr>
          <a:xfrm>
            <a:off x="807720" y="3517315"/>
            <a:ext cx="1287660"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Taste</a:t>
            </a:r>
          </a:p>
        </p:txBody>
      </p:sp>
      <p:sp>
        <p:nvSpPr>
          <p:cNvPr id="5" name="TextBox 4">
            <a:extLst>
              <a:ext uri="{FF2B5EF4-FFF2-40B4-BE49-F238E27FC236}">
                <a16:creationId xmlns:a16="http://schemas.microsoft.com/office/drawing/2014/main" id="{C1798F0F-E992-E882-EE24-DEB1F5116277}"/>
              </a:ext>
            </a:extLst>
          </p:cNvPr>
          <p:cNvSpPr txBox="1"/>
          <p:nvPr/>
        </p:nvSpPr>
        <p:spPr>
          <a:xfrm>
            <a:off x="3569197" y="2544692"/>
            <a:ext cx="1261884"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Skills</a:t>
            </a:r>
          </a:p>
        </p:txBody>
      </p:sp>
      <p:sp>
        <p:nvSpPr>
          <p:cNvPr id="6" name="TextBox 5">
            <a:extLst>
              <a:ext uri="{FF2B5EF4-FFF2-40B4-BE49-F238E27FC236}">
                <a16:creationId xmlns:a16="http://schemas.microsoft.com/office/drawing/2014/main" id="{5D4FAEFE-F77F-6E44-5DE5-702CB470D64C}"/>
              </a:ext>
            </a:extLst>
          </p:cNvPr>
          <p:cNvSpPr txBox="1"/>
          <p:nvPr/>
        </p:nvSpPr>
        <p:spPr>
          <a:xfrm>
            <a:off x="1451550" y="5181208"/>
            <a:ext cx="2467342"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Knowledge</a:t>
            </a:r>
          </a:p>
        </p:txBody>
      </p:sp>
      <p:sp>
        <p:nvSpPr>
          <p:cNvPr id="7" name="TextBox 6">
            <a:extLst>
              <a:ext uri="{FF2B5EF4-FFF2-40B4-BE49-F238E27FC236}">
                <a16:creationId xmlns:a16="http://schemas.microsoft.com/office/drawing/2014/main" id="{6D054D52-9000-EE8C-0E05-C927F34F9D15}"/>
              </a:ext>
            </a:extLst>
          </p:cNvPr>
          <p:cNvSpPr txBox="1"/>
          <p:nvPr/>
        </p:nvSpPr>
        <p:spPr>
          <a:xfrm>
            <a:off x="4947459" y="5482979"/>
            <a:ext cx="4741426"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Values e.g. vegetarian</a:t>
            </a:r>
          </a:p>
        </p:txBody>
      </p:sp>
      <p:sp>
        <p:nvSpPr>
          <p:cNvPr id="8" name="TextBox 7">
            <a:extLst>
              <a:ext uri="{FF2B5EF4-FFF2-40B4-BE49-F238E27FC236}">
                <a16:creationId xmlns:a16="http://schemas.microsoft.com/office/drawing/2014/main" id="{7C42CAD4-4E6B-918A-DF72-30765063143A}"/>
              </a:ext>
            </a:extLst>
          </p:cNvPr>
          <p:cNvSpPr txBox="1"/>
          <p:nvPr/>
        </p:nvSpPr>
        <p:spPr>
          <a:xfrm>
            <a:off x="5848469" y="3840480"/>
            <a:ext cx="1903085"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Nutrition</a:t>
            </a:r>
          </a:p>
        </p:txBody>
      </p:sp>
      <p:sp>
        <p:nvSpPr>
          <p:cNvPr id="9" name="TextBox 8">
            <a:extLst>
              <a:ext uri="{FF2B5EF4-FFF2-40B4-BE49-F238E27FC236}">
                <a16:creationId xmlns:a16="http://schemas.microsoft.com/office/drawing/2014/main" id="{D7EA7613-C697-2CB6-B00A-6723D3E71114}"/>
              </a:ext>
            </a:extLst>
          </p:cNvPr>
          <p:cNvSpPr txBox="1"/>
          <p:nvPr/>
        </p:nvSpPr>
        <p:spPr>
          <a:xfrm>
            <a:off x="7635240" y="2550555"/>
            <a:ext cx="2877711"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Convenience</a:t>
            </a:r>
          </a:p>
        </p:txBody>
      </p:sp>
    </p:spTree>
    <p:extLst>
      <p:ext uri="{BB962C8B-B14F-4D97-AF65-F5344CB8AC3E}">
        <p14:creationId xmlns:p14="http://schemas.microsoft.com/office/powerpoint/2010/main" val="14512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3C257B-F957-9F97-3C85-C9CFF871C07C}"/>
              </a:ext>
            </a:extLst>
          </p:cNvPr>
          <p:cNvSpPr txBox="1"/>
          <p:nvPr/>
        </p:nvSpPr>
        <p:spPr>
          <a:xfrm>
            <a:off x="1142214" y="728690"/>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of the reasons why we process food?</a:t>
            </a:r>
          </a:p>
        </p:txBody>
      </p:sp>
      <p:sp>
        <p:nvSpPr>
          <p:cNvPr id="4" name="TextBox 3">
            <a:extLst>
              <a:ext uri="{FF2B5EF4-FFF2-40B4-BE49-F238E27FC236}">
                <a16:creationId xmlns:a16="http://schemas.microsoft.com/office/drawing/2014/main" id="{754C327C-2501-5813-E655-EF1B290FDB76}"/>
              </a:ext>
            </a:extLst>
          </p:cNvPr>
          <p:cNvSpPr txBox="1"/>
          <p:nvPr/>
        </p:nvSpPr>
        <p:spPr>
          <a:xfrm>
            <a:off x="807720" y="3517315"/>
            <a:ext cx="4211409"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Extend the shelf life</a:t>
            </a:r>
          </a:p>
        </p:txBody>
      </p:sp>
      <p:sp>
        <p:nvSpPr>
          <p:cNvPr id="5" name="TextBox 4">
            <a:extLst>
              <a:ext uri="{FF2B5EF4-FFF2-40B4-BE49-F238E27FC236}">
                <a16:creationId xmlns:a16="http://schemas.microsoft.com/office/drawing/2014/main" id="{1BD517C8-4CDE-5AA8-BF6A-5D2B5CD00611}"/>
              </a:ext>
            </a:extLst>
          </p:cNvPr>
          <p:cNvSpPr txBox="1"/>
          <p:nvPr/>
        </p:nvSpPr>
        <p:spPr>
          <a:xfrm>
            <a:off x="1142214" y="2263344"/>
            <a:ext cx="3698448"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Make food edible</a:t>
            </a:r>
          </a:p>
        </p:txBody>
      </p:sp>
      <p:sp>
        <p:nvSpPr>
          <p:cNvPr id="6" name="TextBox 5">
            <a:extLst>
              <a:ext uri="{FF2B5EF4-FFF2-40B4-BE49-F238E27FC236}">
                <a16:creationId xmlns:a16="http://schemas.microsoft.com/office/drawing/2014/main" id="{8B3FC0C6-6D93-C4CD-688D-D11338452997}"/>
              </a:ext>
            </a:extLst>
          </p:cNvPr>
          <p:cNvSpPr txBox="1"/>
          <p:nvPr/>
        </p:nvSpPr>
        <p:spPr>
          <a:xfrm>
            <a:off x="2399662" y="4661729"/>
            <a:ext cx="2749471"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Reduce cost</a:t>
            </a:r>
          </a:p>
        </p:txBody>
      </p:sp>
      <p:sp>
        <p:nvSpPr>
          <p:cNvPr id="7" name="TextBox 6">
            <a:extLst>
              <a:ext uri="{FF2B5EF4-FFF2-40B4-BE49-F238E27FC236}">
                <a16:creationId xmlns:a16="http://schemas.microsoft.com/office/drawing/2014/main" id="{87C285CA-2011-D170-18CC-B17DB5CA798C}"/>
              </a:ext>
            </a:extLst>
          </p:cNvPr>
          <p:cNvSpPr txBox="1"/>
          <p:nvPr/>
        </p:nvSpPr>
        <p:spPr>
          <a:xfrm>
            <a:off x="2042460" y="5806144"/>
            <a:ext cx="5596404"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Reduce health inequalities</a:t>
            </a:r>
          </a:p>
        </p:txBody>
      </p:sp>
      <p:sp>
        <p:nvSpPr>
          <p:cNvPr id="8" name="TextBox 7">
            <a:extLst>
              <a:ext uri="{FF2B5EF4-FFF2-40B4-BE49-F238E27FC236}">
                <a16:creationId xmlns:a16="http://schemas.microsoft.com/office/drawing/2014/main" id="{069BD146-4609-09DC-88F4-E8384DEA4141}"/>
              </a:ext>
            </a:extLst>
          </p:cNvPr>
          <p:cNvSpPr txBox="1"/>
          <p:nvPr/>
        </p:nvSpPr>
        <p:spPr>
          <a:xfrm>
            <a:off x="5848469" y="3840480"/>
            <a:ext cx="4878259"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Increase range/ variety</a:t>
            </a:r>
          </a:p>
        </p:txBody>
      </p:sp>
      <p:sp>
        <p:nvSpPr>
          <p:cNvPr id="9" name="TextBox 8">
            <a:extLst>
              <a:ext uri="{FF2B5EF4-FFF2-40B4-BE49-F238E27FC236}">
                <a16:creationId xmlns:a16="http://schemas.microsoft.com/office/drawing/2014/main" id="{0A508C93-33D7-8A3D-148B-0107A71AE22C}"/>
              </a:ext>
            </a:extLst>
          </p:cNvPr>
          <p:cNvSpPr txBox="1"/>
          <p:nvPr/>
        </p:nvSpPr>
        <p:spPr>
          <a:xfrm>
            <a:off x="7635240" y="2550555"/>
            <a:ext cx="3339376"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Make food safe</a:t>
            </a:r>
          </a:p>
        </p:txBody>
      </p:sp>
    </p:spTree>
    <p:extLst>
      <p:ext uri="{BB962C8B-B14F-4D97-AF65-F5344CB8AC3E}">
        <p14:creationId xmlns:p14="http://schemas.microsoft.com/office/powerpoint/2010/main" val="11145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E7E3B-3A7A-CCDD-9B5C-276D470861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FBE38D-1E88-6890-35E7-C5C77994BC27}"/>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2C8FE80A-819B-6624-E646-46B991422027}"/>
              </a:ext>
            </a:extLst>
          </p:cNvPr>
          <p:cNvSpPr>
            <a:spLocks noGrp="1"/>
          </p:cNvSpPr>
          <p:nvPr>
            <p:ph idx="10"/>
          </p:nvPr>
        </p:nvSpPr>
        <p:spPr>
          <a:xfrm>
            <a:off x="861494" y="708822"/>
            <a:ext cx="10894889" cy="1939129"/>
          </a:xfrm>
        </p:spPr>
        <p:txBody>
          <a:bodyPr>
            <a:normAutofit/>
          </a:bodyPr>
          <a:lstStyle/>
          <a:p>
            <a:r>
              <a:rPr lang="en-AU" dirty="0"/>
              <a:t>Learning intention: </a:t>
            </a:r>
            <a:r>
              <a:rPr lang="en-AU" b="0" dirty="0"/>
              <a:t>To investigate new food developments.</a:t>
            </a:r>
          </a:p>
        </p:txBody>
      </p:sp>
      <p:sp>
        <p:nvSpPr>
          <p:cNvPr id="4" name="Content Placeholder 3">
            <a:extLst>
              <a:ext uri="{FF2B5EF4-FFF2-40B4-BE49-F238E27FC236}">
                <a16:creationId xmlns:a16="http://schemas.microsoft.com/office/drawing/2014/main" id="{38CDAEA5-AA47-C263-DEE1-F5044C1ED62F}"/>
              </a:ext>
            </a:extLst>
          </p:cNvPr>
          <p:cNvSpPr>
            <a:spLocks noGrp="1"/>
          </p:cNvSpPr>
          <p:nvPr>
            <p:ph idx="11"/>
          </p:nvPr>
        </p:nvSpPr>
        <p:spPr>
          <a:xfrm>
            <a:off x="838199" y="3780063"/>
            <a:ext cx="10894889" cy="2227038"/>
          </a:xfrm>
        </p:spPr>
        <p:txBody>
          <a:bodyPr>
            <a:normAutofit/>
          </a:bodyPr>
          <a:lstStyle/>
          <a:p>
            <a:r>
              <a:rPr lang="en-AU" dirty="0"/>
              <a:t>nutritional benefits</a:t>
            </a:r>
          </a:p>
          <a:p>
            <a:r>
              <a:rPr lang="en-AU" dirty="0"/>
              <a:t>environmental benefits</a:t>
            </a:r>
          </a:p>
          <a:p>
            <a:r>
              <a:rPr lang="en-AU" dirty="0"/>
              <a:t>consumer benefits.</a:t>
            </a:r>
          </a:p>
        </p:txBody>
      </p:sp>
    </p:spTree>
    <p:extLst>
      <p:ext uri="{BB962C8B-B14F-4D97-AF65-F5344CB8AC3E}">
        <p14:creationId xmlns:p14="http://schemas.microsoft.com/office/powerpoint/2010/main" val="38929081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208D04-E96D-D3BC-150C-077073F6E2BB}"/>
              </a:ext>
            </a:extLst>
          </p:cNvPr>
          <p:cNvSpPr txBox="1"/>
          <p:nvPr/>
        </p:nvSpPr>
        <p:spPr>
          <a:xfrm>
            <a:off x="926824" y="860241"/>
            <a:ext cx="10706376" cy="2800767"/>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New foods are being produced, some through enhancements in technology, to help meet the needs of consumers and/or for environmental benefits. </a:t>
            </a:r>
            <a:endParaRPr lang="en-AU" sz="4400" dirty="0"/>
          </a:p>
        </p:txBody>
      </p:sp>
      <p:sp>
        <p:nvSpPr>
          <p:cNvPr id="4" name="TextBox 3">
            <a:extLst>
              <a:ext uri="{FF2B5EF4-FFF2-40B4-BE49-F238E27FC236}">
                <a16:creationId xmlns:a16="http://schemas.microsoft.com/office/drawing/2014/main" id="{31EE8381-BCBD-F9BD-FAF6-F68FFD9E5585}"/>
              </a:ext>
            </a:extLst>
          </p:cNvPr>
          <p:cNvSpPr txBox="1"/>
          <p:nvPr/>
        </p:nvSpPr>
        <p:spPr>
          <a:xfrm>
            <a:off x="926824" y="4105345"/>
            <a:ext cx="10706376" cy="769441"/>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Let’s look closely at 2 of these.</a:t>
            </a:r>
            <a:endParaRPr lang="en-AU" sz="4400" dirty="0"/>
          </a:p>
        </p:txBody>
      </p:sp>
    </p:spTree>
    <p:extLst>
      <p:ext uri="{BB962C8B-B14F-4D97-AF65-F5344CB8AC3E}">
        <p14:creationId xmlns:p14="http://schemas.microsoft.com/office/powerpoint/2010/main" val="93946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A0B2D-1AC8-EAF5-1D4E-6BF69ECB4874}"/>
              </a:ext>
            </a:extLst>
          </p:cNvPr>
          <p:cNvSpPr>
            <a:spLocks noGrp="1"/>
          </p:cNvSpPr>
          <p:nvPr>
            <p:ph type="title"/>
          </p:nvPr>
        </p:nvSpPr>
        <p:spPr/>
        <p:txBody>
          <a:bodyPr/>
          <a:lstStyle/>
          <a:p>
            <a:r>
              <a:rPr lang="en-AU" dirty="0"/>
              <a:t>Lab grown meat (cell-cultured meat)</a:t>
            </a:r>
          </a:p>
        </p:txBody>
      </p:sp>
      <p:pic>
        <p:nvPicPr>
          <p:cNvPr id="4" name="Online Media 2" title="Would you eat lab grown meat? | The Business | ABC NEWS">
            <a:hlinkClick r:id="" action="ppaction://media"/>
            <a:extLst>
              <a:ext uri="{FF2B5EF4-FFF2-40B4-BE49-F238E27FC236}">
                <a16:creationId xmlns:a16="http://schemas.microsoft.com/office/drawing/2014/main" id="{A4727F4C-04C4-0093-1F61-86C85FC9F9DE}"/>
              </a:ext>
            </a:extLst>
          </p:cNvPr>
          <p:cNvPicPr>
            <a:picLocks noRot="1" noChangeAspect="1"/>
          </p:cNvPicPr>
          <p:nvPr>
            <a:videoFile r:link="rId1"/>
          </p:nvPr>
        </p:nvPicPr>
        <p:blipFill>
          <a:blip r:embed="rId4"/>
          <a:stretch>
            <a:fillRect/>
          </a:stretch>
        </p:blipFill>
        <p:spPr>
          <a:xfrm>
            <a:off x="1951121" y="1528243"/>
            <a:ext cx="8289758" cy="4680052"/>
          </a:xfrm>
          <a:prstGeom prst="rect">
            <a:avLst/>
          </a:prstGeom>
        </p:spPr>
      </p:pic>
    </p:spTree>
    <p:extLst>
      <p:ext uri="{BB962C8B-B14F-4D97-AF65-F5344CB8AC3E}">
        <p14:creationId xmlns:p14="http://schemas.microsoft.com/office/powerpoint/2010/main" val="883037903"/>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832B-BD4A-7583-3962-53A2149EC1D9}"/>
              </a:ext>
            </a:extLst>
          </p:cNvPr>
          <p:cNvSpPr>
            <a:spLocks noGrp="1"/>
          </p:cNvSpPr>
          <p:nvPr>
            <p:ph type="title"/>
          </p:nvPr>
        </p:nvSpPr>
        <p:spPr/>
        <p:txBody>
          <a:bodyPr/>
          <a:lstStyle/>
          <a:p>
            <a:r>
              <a:rPr lang="en-AU" dirty="0"/>
              <a:t>Edible insects</a:t>
            </a:r>
          </a:p>
        </p:txBody>
      </p:sp>
      <p:pic>
        <p:nvPicPr>
          <p:cNvPr id="4" name="Online Media 1" title="How eating insects could help improve Aussie diets | ABC News">
            <a:hlinkClick r:id="" action="ppaction://media"/>
            <a:extLst>
              <a:ext uri="{FF2B5EF4-FFF2-40B4-BE49-F238E27FC236}">
                <a16:creationId xmlns:a16="http://schemas.microsoft.com/office/drawing/2014/main" id="{F58718D6-9230-BC03-9B3A-5735C88A7D56}"/>
              </a:ext>
            </a:extLst>
          </p:cNvPr>
          <p:cNvPicPr>
            <a:picLocks noRot="1" noChangeAspect="1"/>
          </p:cNvPicPr>
          <p:nvPr>
            <a:videoFile r:link="rId1"/>
          </p:nvPr>
        </p:nvPicPr>
        <p:blipFill>
          <a:blip r:embed="rId4"/>
          <a:stretch>
            <a:fillRect/>
          </a:stretch>
        </p:blipFill>
        <p:spPr>
          <a:xfrm>
            <a:off x="2105123" y="1575992"/>
            <a:ext cx="7970754" cy="4499955"/>
          </a:xfrm>
          <a:prstGeom prst="rect">
            <a:avLst/>
          </a:prstGeom>
        </p:spPr>
      </p:pic>
    </p:spTree>
    <p:extLst>
      <p:ext uri="{BB962C8B-B14F-4D97-AF65-F5344CB8AC3E}">
        <p14:creationId xmlns:p14="http://schemas.microsoft.com/office/powerpoint/2010/main" val="3504193267"/>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2E41A-58AD-ECB6-06DB-6D31806EB44D}"/>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AB4401CB-AA9D-33C1-F7BE-79D931E3C71F}"/>
              </a:ext>
            </a:extLst>
          </p:cNvPr>
          <p:cNvSpPr>
            <a:spLocks noGrp="1"/>
          </p:cNvSpPr>
          <p:nvPr>
            <p:ph idx="1"/>
          </p:nvPr>
        </p:nvSpPr>
        <p:spPr/>
        <p:txBody>
          <a:bodyPr>
            <a:normAutofit lnSpcReduction="10000"/>
          </a:bodyPr>
          <a:lstStyle/>
          <a:p>
            <a:pPr lvl="0">
              <a:lnSpc>
                <a:spcPct val="115000"/>
              </a:lnSpc>
              <a:spcBef>
                <a:spcPts val="50"/>
              </a:spcBef>
            </a:pPr>
            <a:r>
              <a:rPr lang="en-US" kern="100" dirty="0">
                <a:ea typeface="Aptos" panose="020B0004020202020204" pitchFamily="34" charset="0"/>
              </a:rPr>
              <a:t>Create a poster that promotes either lab grown meat (cell-cultured meat), or edible insects as a new food source. Include the following aspects:</a:t>
            </a:r>
          </a:p>
          <a:p>
            <a:pPr lvl="0">
              <a:lnSpc>
                <a:spcPct val="115000"/>
              </a:lnSpc>
              <a:spcBef>
                <a:spcPts val="50"/>
              </a:spcBef>
            </a:pPr>
            <a:r>
              <a:rPr lang="en-US" sz="3200" kern="100" dirty="0">
                <a:ea typeface="Aptos" panose="020B0004020202020204" pitchFamily="34" charset="0"/>
              </a:rPr>
              <a:t>Nutritional benefits</a:t>
            </a:r>
          </a:p>
          <a:p>
            <a:pPr lvl="0">
              <a:lnSpc>
                <a:spcPct val="115000"/>
              </a:lnSpc>
              <a:spcBef>
                <a:spcPts val="50"/>
              </a:spcBef>
            </a:pPr>
            <a:r>
              <a:rPr lang="en-US" sz="3200" kern="100" dirty="0">
                <a:ea typeface="Aptos" panose="020B0004020202020204" pitchFamily="34" charset="0"/>
              </a:rPr>
              <a:t>Environmental benefits</a:t>
            </a:r>
          </a:p>
          <a:p>
            <a:pPr lvl="0">
              <a:lnSpc>
                <a:spcPct val="115000"/>
              </a:lnSpc>
              <a:spcBef>
                <a:spcPts val="50"/>
              </a:spcBef>
            </a:pPr>
            <a:r>
              <a:rPr lang="en-US" sz="3200" kern="100" dirty="0">
                <a:ea typeface="Aptos" panose="020B0004020202020204" pitchFamily="34" charset="0"/>
              </a:rPr>
              <a:t>Consumer benefits</a:t>
            </a:r>
          </a:p>
          <a:p>
            <a:pPr marL="0" indent="0">
              <a:buNone/>
            </a:pPr>
            <a:endParaRPr lang="en-AU" dirty="0"/>
          </a:p>
        </p:txBody>
      </p:sp>
    </p:spTree>
    <p:extLst>
      <p:ext uri="{BB962C8B-B14F-4D97-AF65-F5344CB8AC3E}">
        <p14:creationId xmlns:p14="http://schemas.microsoft.com/office/powerpoint/2010/main" val="3895751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19BB-393B-4928-39E7-03A43BB74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D51B57-35C3-B481-CAF5-4FD1C0E2719D}"/>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33657188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DAB93-4964-0306-95B0-5D0354EF1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80067-9655-9170-D62E-5A215C608C22}"/>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71029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E2E21-FA02-9621-C14D-8DE6A05234F1}"/>
              </a:ext>
            </a:extLst>
          </p:cNvPr>
          <p:cNvSpPr>
            <a:spLocks noGrp="1"/>
          </p:cNvSpPr>
          <p:nvPr>
            <p:ph type="title"/>
          </p:nvPr>
        </p:nvSpPr>
        <p:spPr/>
        <p:txBody>
          <a:bodyPr/>
          <a:lstStyle/>
          <a:p>
            <a:r>
              <a:rPr lang="en-AU" dirty="0"/>
              <a:t>Food production: economy</a:t>
            </a:r>
          </a:p>
        </p:txBody>
      </p:sp>
      <p:sp>
        <p:nvSpPr>
          <p:cNvPr id="3" name="Content Placeholder 2">
            <a:extLst>
              <a:ext uri="{FF2B5EF4-FFF2-40B4-BE49-F238E27FC236}">
                <a16:creationId xmlns:a16="http://schemas.microsoft.com/office/drawing/2014/main" id="{05860885-B40B-4463-0E5A-3AA64447DA70}"/>
              </a:ext>
            </a:extLst>
          </p:cNvPr>
          <p:cNvSpPr>
            <a:spLocks noGrp="1"/>
          </p:cNvSpPr>
          <p:nvPr>
            <p:ph idx="1"/>
          </p:nvPr>
        </p:nvSpPr>
        <p:spPr/>
        <p:txBody>
          <a:bodyPr>
            <a:normAutofit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food industry is an important part of Australia’s economy. </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Around 70% of agricultural production is exported (growing our economy). </a:t>
            </a:r>
          </a:p>
          <a:p>
            <a:pPr marL="571500" lvl="0" indent="-571500">
              <a:lnSpc>
                <a:spcPct val="115000"/>
              </a:lnSpc>
              <a:spcBef>
                <a:spcPts val="50"/>
              </a:spcBef>
            </a:pPr>
            <a:r>
              <a:rPr lang="en-AU" kern="100" dirty="0"/>
              <a:t>Many Australians are employed in the different areas of the food industry.</a:t>
            </a:r>
          </a:p>
        </p:txBody>
      </p:sp>
    </p:spTree>
    <p:extLst>
      <p:ext uri="{BB962C8B-B14F-4D97-AF65-F5344CB8AC3E}">
        <p14:creationId xmlns:p14="http://schemas.microsoft.com/office/powerpoint/2010/main" val="40094604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3D8A59-9079-484A-3650-CE0D6618007E}"/>
              </a:ext>
            </a:extLst>
          </p:cNvPr>
          <p:cNvSpPr txBox="1"/>
          <p:nvPr/>
        </p:nvSpPr>
        <p:spPr>
          <a:xfrm>
            <a:off x="1142214" y="156962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a:t>
            </a:r>
            <a:r>
              <a:rPr lang="en-AU" sz="4000" u="sng" kern="100" dirty="0">
                <a:effectLst/>
                <a:latin typeface="Arial" panose="020B0604020202020204" pitchFamily="34" charset="0"/>
                <a:ea typeface="Aptos" panose="020B0004020202020204" pitchFamily="34" charset="0"/>
                <a:cs typeface="Arial" panose="020B0604020202020204" pitchFamily="34" charset="0"/>
              </a:rPr>
              <a:t>environmental</a:t>
            </a:r>
            <a:r>
              <a:rPr lang="en-AU" sz="4000" kern="100" dirty="0">
                <a:effectLst/>
                <a:latin typeface="Arial" panose="020B0604020202020204" pitchFamily="34" charset="0"/>
                <a:ea typeface="Aptos" panose="020B0004020202020204" pitchFamily="34" charset="0"/>
                <a:cs typeface="Arial" panose="020B0604020202020204" pitchFamily="34" charset="0"/>
              </a:rPr>
              <a:t> benefits of lab grown meat and edible insects? </a:t>
            </a:r>
          </a:p>
        </p:txBody>
      </p:sp>
    </p:spTree>
    <p:extLst>
      <p:ext uri="{BB962C8B-B14F-4D97-AF65-F5344CB8AC3E}">
        <p14:creationId xmlns:p14="http://schemas.microsoft.com/office/powerpoint/2010/main" val="32745603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98AD3-3FA5-D2B7-7CCE-C03E9673C1FF}"/>
              </a:ext>
            </a:extLst>
          </p:cNvPr>
          <p:cNvSpPr txBox="1"/>
          <p:nvPr/>
        </p:nvSpPr>
        <p:spPr>
          <a:xfrm>
            <a:off x="1142214" y="156962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a:t>
            </a:r>
            <a:r>
              <a:rPr lang="en-AU" sz="4000" u="sng" kern="100" dirty="0">
                <a:effectLst/>
                <a:latin typeface="Arial" panose="020B0604020202020204" pitchFamily="34" charset="0"/>
                <a:ea typeface="Aptos" panose="020B0004020202020204" pitchFamily="34" charset="0"/>
                <a:cs typeface="Arial" panose="020B0604020202020204" pitchFamily="34" charset="0"/>
              </a:rPr>
              <a:t>nutritional</a:t>
            </a:r>
            <a:r>
              <a:rPr lang="en-AU" sz="4000" kern="100" dirty="0">
                <a:effectLst/>
                <a:latin typeface="Arial" panose="020B0604020202020204" pitchFamily="34" charset="0"/>
                <a:ea typeface="Aptos" panose="020B0004020202020204" pitchFamily="34" charset="0"/>
                <a:cs typeface="Arial" panose="020B0604020202020204" pitchFamily="34" charset="0"/>
              </a:rPr>
              <a:t> benefits of lab grown meat and edible insects? </a:t>
            </a:r>
          </a:p>
        </p:txBody>
      </p:sp>
    </p:spTree>
    <p:extLst>
      <p:ext uri="{BB962C8B-B14F-4D97-AF65-F5344CB8AC3E}">
        <p14:creationId xmlns:p14="http://schemas.microsoft.com/office/powerpoint/2010/main" val="1707443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1FA701-43DA-E399-962E-C08273F8AC44}"/>
              </a:ext>
            </a:extLst>
          </p:cNvPr>
          <p:cNvSpPr txBox="1"/>
          <p:nvPr/>
        </p:nvSpPr>
        <p:spPr>
          <a:xfrm>
            <a:off x="1142214" y="1569623"/>
            <a:ext cx="9907571" cy="1447897"/>
          </a:xfrm>
          <a:prstGeom prst="rect">
            <a:avLst/>
          </a:prstGeom>
          <a:noFill/>
        </p:spPr>
        <p:txBody>
          <a:bodyPr wrap="square" rtlCol="0">
            <a:spAutoFit/>
          </a:bodyPr>
          <a:lstStyle/>
          <a:p>
            <a:pPr lvl="0" algn="ctr">
              <a:lnSpc>
                <a:spcPct val="115000"/>
              </a:lnSpc>
              <a:spcBef>
                <a:spcPts val="50"/>
              </a:spcBef>
            </a:pPr>
            <a:r>
              <a:rPr lang="en-AU" sz="4000" kern="100" dirty="0">
                <a:effectLst/>
                <a:latin typeface="Arial" panose="020B0604020202020204" pitchFamily="34" charset="0"/>
                <a:ea typeface="Aptos" panose="020B0004020202020204" pitchFamily="34" charset="0"/>
                <a:cs typeface="Arial" panose="020B0604020202020204" pitchFamily="34" charset="0"/>
              </a:rPr>
              <a:t>What are some </a:t>
            </a:r>
            <a:r>
              <a:rPr lang="en-AU" sz="4000" u="sng" kern="100" dirty="0">
                <a:effectLst/>
                <a:latin typeface="Arial" panose="020B0604020202020204" pitchFamily="34" charset="0"/>
                <a:ea typeface="Aptos" panose="020B0004020202020204" pitchFamily="34" charset="0"/>
                <a:cs typeface="Arial" panose="020B0604020202020204" pitchFamily="34" charset="0"/>
              </a:rPr>
              <a:t>consumer</a:t>
            </a:r>
            <a:r>
              <a:rPr lang="en-AU" sz="4000" kern="100" dirty="0">
                <a:effectLst/>
                <a:latin typeface="Arial" panose="020B0604020202020204" pitchFamily="34" charset="0"/>
                <a:ea typeface="Aptos" panose="020B0004020202020204" pitchFamily="34" charset="0"/>
                <a:cs typeface="Arial" panose="020B0604020202020204" pitchFamily="34" charset="0"/>
              </a:rPr>
              <a:t> benefits of lab grown meat and edible insects? </a:t>
            </a:r>
          </a:p>
        </p:txBody>
      </p:sp>
    </p:spTree>
    <p:extLst>
      <p:ext uri="{BB962C8B-B14F-4D97-AF65-F5344CB8AC3E}">
        <p14:creationId xmlns:p14="http://schemas.microsoft.com/office/powerpoint/2010/main" val="37424505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43404-E3C4-6E16-18FD-2E8BB697903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C04973-3567-ED06-4357-FB956D784DEF}"/>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895EB4F6-186D-8ACC-B671-DAA8AF6C6145}"/>
              </a:ext>
            </a:extLst>
          </p:cNvPr>
          <p:cNvSpPr>
            <a:spLocks noGrp="1"/>
          </p:cNvSpPr>
          <p:nvPr>
            <p:ph idx="10"/>
          </p:nvPr>
        </p:nvSpPr>
        <p:spPr>
          <a:xfrm>
            <a:off x="861494" y="708822"/>
            <a:ext cx="10894889" cy="1939129"/>
          </a:xfrm>
        </p:spPr>
        <p:txBody>
          <a:bodyPr>
            <a:normAutofit/>
          </a:bodyPr>
          <a:lstStyle/>
          <a:p>
            <a:r>
              <a:rPr lang="en-AU" dirty="0"/>
              <a:t>Learning intention: </a:t>
            </a:r>
            <a:r>
              <a:rPr lang="en-AU" b="0" dirty="0"/>
              <a:t>To identify resources to assist us to eat a healthy diet.</a:t>
            </a:r>
          </a:p>
        </p:txBody>
      </p:sp>
      <p:sp>
        <p:nvSpPr>
          <p:cNvPr id="4" name="Content Placeholder 3">
            <a:extLst>
              <a:ext uri="{FF2B5EF4-FFF2-40B4-BE49-F238E27FC236}">
                <a16:creationId xmlns:a16="http://schemas.microsoft.com/office/drawing/2014/main" id="{5590D002-492B-EC73-9EBD-0279D701A81A}"/>
              </a:ext>
            </a:extLst>
          </p:cNvPr>
          <p:cNvSpPr>
            <a:spLocks noGrp="1"/>
          </p:cNvSpPr>
          <p:nvPr>
            <p:ph idx="11"/>
          </p:nvPr>
        </p:nvSpPr>
        <p:spPr>
          <a:xfrm>
            <a:off x="838199" y="3780063"/>
            <a:ext cx="10894889" cy="2227038"/>
          </a:xfrm>
        </p:spPr>
        <p:txBody>
          <a:bodyPr>
            <a:normAutofit/>
          </a:bodyPr>
          <a:lstStyle/>
          <a:p>
            <a:r>
              <a:rPr lang="en-AU" dirty="0"/>
              <a:t>3 key facts for foods in each of the five food groups.</a:t>
            </a:r>
          </a:p>
        </p:txBody>
      </p:sp>
    </p:spTree>
    <p:extLst>
      <p:ext uri="{BB962C8B-B14F-4D97-AF65-F5344CB8AC3E}">
        <p14:creationId xmlns:p14="http://schemas.microsoft.com/office/powerpoint/2010/main" val="34446398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C4F74F-26B2-7FFA-5B66-9BCD3412EFC0}"/>
              </a:ext>
            </a:extLst>
          </p:cNvPr>
          <p:cNvSpPr txBox="1"/>
          <p:nvPr/>
        </p:nvSpPr>
        <p:spPr>
          <a:xfrm>
            <a:off x="926824" y="860241"/>
            <a:ext cx="10706376" cy="3477875"/>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We have looked at the Australian Guide to Healthy Eating. </a:t>
            </a:r>
          </a:p>
          <a:p>
            <a:endParaRPr lang="en-AU" sz="4400" dirty="0">
              <a:latin typeface="Arial" panose="020B0604020202020204" pitchFamily="34" charset="0"/>
              <a:cs typeface="Arial" panose="020B0604020202020204" pitchFamily="34" charset="0"/>
            </a:endParaRPr>
          </a:p>
          <a:p>
            <a:r>
              <a:rPr lang="en-AU" sz="4400" dirty="0">
                <a:latin typeface="Arial" panose="020B0604020202020204" pitchFamily="34" charset="0"/>
                <a:cs typeface="Arial" panose="020B0604020202020204" pitchFamily="34" charset="0"/>
              </a:rPr>
              <a:t>What other resources are available to help us eat a healthy diet?</a:t>
            </a:r>
          </a:p>
        </p:txBody>
      </p:sp>
    </p:spTree>
    <p:extLst>
      <p:ext uri="{BB962C8B-B14F-4D97-AF65-F5344CB8AC3E}">
        <p14:creationId xmlns:p14="http://schemas.microsoft.com/office/powerpoint/2010/main" val="32798003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C5C4E9-BC22-6714-02ED-4F106F632DBD}"/>
              </a:ext>
            </a:extLst>
          </p:cNvPr>
          <p:cNvSpPr txBox="1"/>
          <p:nvPr/>
        </p:nvSpPr>
        <p:spPr>
          <a:xfrm>
            <a:off x="912969" y="500020"/>
            <a:ext cx="10706376" cy="5262979"/>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There is </a:t>
            </a:r>
            <a:r>
              <a:rPr lang="en-AU" sz="4000" b="1" dirty="0">
                <a:latin typeface="Arial" panose="020B0604020202020204" pitchFamily="34" charset="0"/>
                <a:cs typeface="Arial" panose="020B0604020202020204" pitchFamily="34" charset="0"/>
              </a:rPr>
              <a:t>a lot </a:t>
            </a:r>
            <a:r>
              <a:rPr lang="en-AU" sz="4000" dirty="0">
                <a:latin typeface="Arial" panose="020B0604020202020204" pitchFamily="34" charset="0"/>
                <a:cs typeface="Arial" panose="020B0604020202020204" pitchFamily="34" charset="0"/>
              </a:rPr>
              <a:t>of information available on food and nutrition.</a:t>
            </a:r>
          </a:p>
          <a:p>
            <a:endParaRPr lang="en-AU" sz="1600" dirty="0">
              <a:latin typeface="Arial" panose="020B0604020202020204" pitchFamily="34" charset="0"/>
              <a:cs typeface="Arial" panose="020B0604020202020204" pitchFamily="34" charset="0"/>
            </a:endParaRPr>
          </a:p>
          <a:p>
            <a:r>
              <a:rPr lang="en-AU" sz="4000" dirty="0">
                <a:latin typeface="Arial" panose="020B0604020202020204" pitchFamily="34" charset="0"/>
                <a:cs typeface="Arial" panose="020B0604020202020204" pitchFamily="34" charset="0"/>
              </a:rPr>
              <a:t>Be careful to use a critical lens and ask yourself:</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does it align with the Australian Guide to Healthy Eating?</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is it not recommending something </a:t>
            </a:r>
            <a:br>
              <a:rPr lang="en-AU" sz="4000" dirty="0">
                <a:latin typeface="Arial" panose="020B0604020202020204" pitchFamily="34" charset="0"/>
                <a:cs typeface="Arial" panose="020B0604020202020204" pitchFamily="34" charset="0"/>
              </a:rPr>
            </a:br>
            <a:r>
              <a:rPr lang="en-AU" sz="4000" dirty="0">
                <a:latin typeface="Arial" panose="020B0604020202020204" pitchFamily="34" charset="0"/>
                <a:cs typeface="Arial" panose="020B0604020202020204" pitchFamily="34" charset="0"/>
              </a:rPr>
              <a:t>extreme?</a:t>
            </a:r>
          </a:p>
        </p:txBody>
      </p:sp>
      <p:sp>
        <p:nvSpPr>
          <p:cNvPr id="4" name="TextBox 3">
            <a:extLst>
              <a:ext uri="{FF2B5EF4-FFF2-40B4-BE49-F238E27FC236}">
                <a16:creationId xmlns:a16="http://schemas.microsoft.com/office/drawing/2014/main" id="{619A5C02-1F85-B56D-3EFC-E3678050D9B1}"/>
              </a:ext>
            </a:extLst>
          </p:cNvPr>
          <p:cNvSpPr txBox="1"/>
          <p:nvPr/>
        </p:nvSpPr>
        <p:spPr>
          <a:xfrm>
            <a:off x="1756510" y="5856335"/>
            <a:ext cx="8678979" cy="584775"/>
          </a:xfrm>
          <a:prstGeom prst="rect">
            <a:avLst/>
          </a:prstGeom>
          <a:noFill/>
        </p:spPr>
        <p:txBody>
          <a:bodyPr wrap="none" rtlCol="0">
            <a:spAutoFit/>
          </a:bodyPr>
          <a:lstStyle/>
          <a:p>
            <a:r>
              <a:rPr lang="en-AU" sz="3200" dirty="0">
                <a:solidFill>
                  <a:srgbClr val="FF0000"/>
                </a:solidFill>
                <a:latin typeface="Arial" panose="020B0604020202020204" pitchFamily="34" charset="0"/>
                <a:cs typeface="Arial" panose="020B0604020202020204" pitchFamily="34" charset="0"/>
              </a:rPr>
              <a:t>If the answer is NO, be wary of this information</a:t>
            </a:r>
          </a:p>
        </p:txBody>
      </p:sp>
    </p:spTree>
    <p:extLst>
      <p:ext uri="{BB962C8B-B14F-4D97-AF65-F5344CB8AC3E}">
        <p14:creationId xmlns:p14="http://schemas.microsoft.com/office/powerpoint/2010/main" val="21845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7AD9-4766-88D3-0EAB-4B13FA0BC372}"/>
              </a:ext>
            </a:extLst>
          </p:cNvPr>
          <p:cNvSpPr>
            <a:spLocks noGrp="1"/>
          </p:cNvSpPr>
          <p:nvPr>
            <p:ph type="title"/>
          </p:nvPr>
        </p:nvSpPr>
        <p:spPr/>
        <p:txBody>
          <a:bodyPr/>
          <a:lstStyle/>
          <a:p>
            <a:r>
              <a:rPr lang="en-AU" dirty="0"/>
              <a:t>Some great resources</a:t>
            </a:r>
          </a:p>
        </p:txBody>
      </p:sp>
      <p:sp>
        <p:nvSpPr>
          <p:cNvPr id="6" name="TextBox 5">
            <a:extLst>
              <a:ext uri="{FF2B5EF4-FFF2-40B4-BE49-F238E27FC236}">
                <a16:creationId xmlns:a16="http://schemas.microsoft.com/office/drawing/2014/main" id="{88B9C516-06E3-7309-5688-2AA0B0F17CF6}"/>
              </a:ext>
            </a:extLst>
          </p:cNvPr>
          <p:cNvSpPr txBox="1"/>
          <p:nvPr/>
        </p:nvSpPr>
        <p:spPr>
          <a:xfrm>
            <a:off x="2055363" y="1581385"/>
            <a:ext cx="8070273" cy="707886"/>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Websites that end with </a:t>
            </a:r>
            <a:r>
              <a:rPr lang="en-AU" sz="4000" dirty="0">
                <a:solidFill>
                  <a:srgbClr val="FF0000"/>
                </a:solidFill>
                <a:latin typeface="Arial" panose="020B0604020202020204" pitchFamily="34" charset="0"/>
                <a:cs typeface="Arial" panose="020B0604020202020204" pitchFamily="34" charset="0"/>
              </a:rPr>
              <a:t>.gov.au </a:t>
            </a:r>
          </a:p>
        </p:txBody>
      </p:sp>
      <p:sp>
        <p:nvSpPr>
          <p:cNvPr id="7" name="TextBox 6">
            <a:extLst>
              <a:ext uri="{FF2B5EF4-FFF2-40B4-BE49-F238E27FC236}">
                <a16:creationId xmlns:a16="http://schemas.microsoft.com/office/drawing/2014/main" id="{4AE9763F-86EE-DA87-CD47-607F3F54E73A}"/>
              </a:ext>
            </a:extLst>
          </p:cNvPr>
          <p:cNvSpPr txBox="1"/>
          <p:nvPr/>
        </p:nvSpPr>
        <p:spPr>
          <a:xfrm>
            <a:off x="1234161" y="3406028"/>
            <a:ext cx="3818964"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3"/>
              </a:rPr>
              <a:t>foodstandards.gov.au</a:t>
            </a:r>
            <a:endParaRPr lang="en-AU" sz="2800"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9CC589C-B316-4B4A-DA3B-8C82D4B0A6B7}"/>
              </a:ext>
            </a:extLst>
          </p:cNvPr>
          <p:cNvSpPr txBox="1"/>
          <p:nvPr/>
        </p:nvSpPr>
        <p:spPr>
          <a:xfrm>
            <a:off x="2550432" y="5673997"/>
            <a:ext cx="2296439"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4"/>
              </a:rPr>
              <a:t>aihw.gov.au</a:t>
            </a:r>
            <a:endParaRPr lang="en-AU" sz="28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BDE36AA-D8A3-E393-8395-570337542327}"/>
              </a:ext>
            </a:extLst>
          </p:cNvPr>
          <p:cNvSpPr txBox="1"/>
          <p:nvPr/>
        </p:nvSpPr>
        <p:spPr>
          <a:xfrm>
            <a:off x="7865076" y="3429000"/>
            <a:ext cx="2485945"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5"/>
              </a:rPr>
              <a:t>nhmrc.gov.au</a:t>
            </a:r>
            <a:endParaRPr lang="en-AU" sz="28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0D5B2E7-5F6F-E947-6AE9-180A87352337}"/>
              </a:ext>
            </a:extLst>
          </p:cNvPr>
          <p:cNvSpPr txBox="1"/>
          <p:nvPr/>
        </p:nvSpPr>
        <p:spPr>
          <a:xfrm>
            <a:off x="8094558" y="5529917"/>
            <a:ext cx="2485945"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6"/>
              </a:rPr>
              <a:t>health.gov.au</a:t>
            </a:r>
            <a:endParaRPr lang="en-AU" sz="2800"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7DC37CB-8CBF-F0D9-BB48-9973D3C46899}"/>
              </a:ext>
            </a:extLst>
          </p:cNvPr>
          <p:cNvPicPr>
            <a:picLocks noChangeAspect="1"/>
          </p:cNvPicPr>
          <p:nvPr/>
        </p:nvPicPr>
        <p:blipFill>
          <a:blip r:embed="rId7"/>
          <a:stretch>
            <a:fillRect/>
          </a:stretch>
        </p:blipFill>
        <p:spPr>
          <a:xfrm>
            <a:off x="1638252" y="2581917"/>
            <a:ext cx="2690093" cy="769687"/>
          </a:xfrm>
          <a:prstGeom prst="rect">
            <a:avLst/>
          </a:prstGeom>
        </p:spPr>
      </p:pic>
      <p:pic>
        <p:nvPicPr>
          <p:cNvPr id="12" name="Picture 11">
            <a:extLst>
              <a:ext uri="{FF2B5EF4-FFF2-40B4-BE49-F238E27FC236}">
                <a16:creationId xmlns:a16="http://schemas.microsoft.com/office/drawing/2014/main" id="{1806662B-2BD2-278E-DE7D-B54CDF0DD77D}"/>
              </a:ext>
            </a:extLst>
          </p:cNvPr>
          <p:cNvPicPr>
            <a:picLocks noChangeAspect="1"/>
          </p:cNvPicPr>
          <p:nvPr/>
        </p:nvPicPr>
        <p:blipFill>
          <a:blip r:embed="rId8"/>
          <a:stretch>
            <a:fillRect/>
          </a:stretch>
        </p:blipFill>
        <p:spPr>
          <a:xfrm>
            <a:off x="8246915" y="2666599"/>
            <a:ext cx="1722269" cy="685859"/>
          </a:xfrm>
          <a:prstGeom prst="rect">
            <a:avLst/>
          </a:prstGeom>
        </p:spPr>
      </p:pic>
      <p:pic>
        <p:nvPicPr>
          <p:cNvPr id="13" name="Picture 12">
            <a:extLst>
              <a:ext uri="{FF2B5EF4-FFF2-40B4-BE49-F238E27FC236}">
                <a16:creationId xmlns:a16="http://schemas.microsoft.com/office/drawing/2014/main" id="{44BB8B5B-ED0C-54FA-989F-3D6336F0344A}"/>
              </a:ext>
            </a:extLst>
          </p:cNvPr>
          <p:cNvPicPr>
            <a:picLocks noChangeAspect="1"/>
          </p:cNvPicPr>
          <p:nvPr/>
        </p:nvPicPr>
        <p:blipFill>
          <a:blip r:embed="rId9"/>
          <a:stretch>
            <a:fillRect/>
          </a:stretch>
        </p:blipFill>
        <p:spPr>
          <a:xfrm>
            <a:off x="961795" y="4532559"/>
            <a:ext cx="5128704" cy="1036410"/>
          </a:xfrm>
          <a:prstGeom prst="rect">
            <a:avLst/>
          </a:prstGeom>
        </p:spPr>
      </p:pic>
      <p:pic>
        <p:nvPicPr>
          <p:cNvPr id="14" name="Picture 13">
            <a:extLst>
              <a:ext uri="{FF2B5EF4-FFF2-40B4-BE49-F238E27FC236}">
                <a16:creationId xmlns:a16="http://schemas.microsoft.com/office/drawing/2014/main" id="{218D4689-92FD-C064-4562-44B31ECB84FC}"/>
              </a:ext>
            </a:extLst>
          </p:cNvPr>
          <p:cNvPicPr>
            <a:picLocks noChangeAspect="1"/>
          </p:cNvPicPr>
          <p:nvPr/>
        </p:nvPicPr>
        <p:blipFill>
          <a:blip r:embed="rId10"/>
          <a:stretch>
            <a:fillRect/>
          </a:stretch>
        </p:blipFill>
        <p:spPr>
          <a:xfrm>
            <a:off x="7277672" y="4664996"/>
            <a:ext cx="4119718" cy="787783"/>
          </a:xfrm>
          <a:prstGeom prst="rect">
            <a:avLst/>
          </a:prstGeom>
        </p:spPr>
      </p:pic>
    </p:spTree>
    <p:extLst>
      <p:ext uri="{BB962C8B-B14F-4D97-AF65-F5344CB8AC3E}">
        <p14:creationId xmlns:p14="http://schemas.microsoft.com/office/powerpoint/2010/main" val="303865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EFDCA-C944-9184-41D2-5BB7C3E6784E}"/>
              </a:ext>
            </a:extLst>
          </p:cNvPr>
          <p:cNvSpPr>
            <a:spLocks noGrp="1"/>
          </p:cNvSpPr>
          <p:nvPr>
            <p:ph type="title"/>
          </p:nvPr>
        </p:nvSpPr>
        <p:spPr/>
        <p:txBody>
          <a:bodyPr/>
          <a:lstStyle/>
          <a:p>
            <a:r>
              <a:rPr lang="en-AU" dirty="0"/>
              <a:t>Some great resources</a:t>
            </a:r>
          </a:p>
        </p:txBody>
      </p:sp>
      <p:sp>
        <p:nvSpPr>
          <p:cNvPr id="4" name="TextBox 3">
            <a:extLst>
              <a:ext uri="{FF2B5EF4-FFF2-40B4-BE49-F238E27FC236}">
                <a16:creationId xmlns:a16="http://schemas.microsoft.com/office/drawing/2014/main" id="{F1FF1390-CECE-C7B8-8041-9F0F541B55E2}"/>
              </a:ext>
            </a:extLst>
          </p:cNvPr>
          <p:cNvSpPr txBox="1"/>
          <p:nvPr/>
        </p:nvSpPr>
        <p:spPr>
          <a:xfrm>
            <a:off x="3529853" y="1475553"/>
            <a:ext cx="5378619" cy="707886"/>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Nutrition organisations</a:t>
            </a:r>
            <a:endParaRPr lang="en-AU" sz="40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556247-5A69-9C70-ACC9-0FCA2B09416C}"/>
              </a:ext>
            </a:extLst>
          </p:cNvPr>
          <p:cNvSpPr txBox="1"/>
          <p:nvPr/>
        </p:nvSpPr>
        <p:spPr>
          <a:xfrm>
            <a:off x="696143" y="4494102"/>
            <a:ext cx="4194511"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3"/>
              </a:rPr>
              <a:t>dietitiansaustralia.org.au</a:t>
            </a:r>
            <a:endParaRPr lang="en-AU" sz="28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944C04D-C593-CFC0-BD6D-C36F37ECDA4C}"/>
              </a:ext>
            </a:extLst>
          </p:cNvPr>
          <p:cNvSpPr txBox="1"/>
          <p:nvPr/>
        </p:nvSpPr>
        <p:spPr>
          <a:xfrm>
            <a:off x="6411168" y="4003820"/>
            <a:ext cx="3498856"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4"/>
              </a:rPr>
              <a:t>nutritionaustralia.org</a:t>
            </a:r>
            <a:endParaRPr lang="en-AU" sz="2800"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2703829-F08F-4673-5CAB-6235429211AC}"/>
              </a:ext>
            </a:extLst>
          </p:cNvPr>
          <p:cNvPicPr>
            <a:picLocks noChangeAspect="1"/>
          </p:cNvPicPr>
          <p:nvPr/>
        </p:nvPicPr>
        <p:blipFill>
          <a:blip r:embed="rId5"/>
          <a:stretch>
            <a:fillRect/>
          </a:stretch>
        </p:blipFill>
        <p:spPr>
          <a:xfrm>
            <a:off x="1563723" y="3429000"/>
            <a:ext cx="1966130" cy="815411"/>
          </a:xfrm>
          <a:prstGeom prst="rect">
            <a:avLst/>
          </a:prstGeom>
        </p:spPr>
      </p:pic>
      <p:pic>
        <p:nvPicPr>
          <p:cNvPr id="8" name="Picture 7" descr="A blue logo with text&#10;&#10;AI-generated content may be incorrect.">
            <a:extLst>
              <a:ext uri="{FF2B5EF4-FFF2-40B4-BE49-F238E27FC236}">
                <a16:creationId xmlns:a16="http://schemas.microsoft.com/office/drawing/2014/main" id="{A9DD7D04-4624-119E-8F6B-5F1495B32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12719" y="2942997"/>
            <a:ext cx="2495755" cy="972006"/>
          </a:xfrm>
          <a:prstGeom prst="rect">
            <a:avLst/>
          </a:prstGeom>
        </p:spPr>
      </p:pic>
    </p:spTree>
    <p:extLst>
      <p:ext uri="{BB962C8B-B14F-4D97-AF65-F5344CB8AC3E}">
        <p14:creationId xmlns:p14="http://schemas.microsoft.com/office/powerpoint/2010/main" val="96062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1681-803B-7C81-B350-A71F44C321C7}"/>
              </a:ext>
            </a:extLst>
          </p:cNvPr>
          <p:cNvSpPr>
            <a:spLocks noGrp="1"/>
          </p:cNvSpPr>
          <p:nvPr>
            <p:ph type="title"/>
          </p:nvPr>
        </p:nvSpPr>
        <p:spPr/>
        <p:txBody>
          <a:bodyPr/>
          <a:lstStyle/>
          <a:p>
            <a:r>
              <a:rPr lang="en-AU" dirty="0"/>
              <a:t>Some great resources</a:t>
            </a:r>
          </a:p>
        </p:txBody>
      </p:sp>
      <p:sp>
        <p:nvSpPr>
          <p:cNvPr id="4" name="TextBox 3">
            <a:extLst>
              <a:ext uri="{FF2B5EF4-FFF2-40B4-BE49-F238E27FC236}">
                <a16:creationId xmlns:a16="http://schemas.microsoft.com/office/drawing/2014/main" id="{69BA600A-71AC-C80F-9301-61F9EF7DE05E}"/>
              </a:ext>
            </a:extLst>
          </p:cNvPr>
          <p:cNvSpPr txBox="1"/>
          <p:nvPr/>
        </p:nvSpPr>
        <p:spPr>
          <a:xfrm>
            <a:off x="4170117" y="1441646"/>
            <a:ext cx="3840765" cy="707886"/>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Industry bodies</a:t>
            </a:r>
            <a:endParaRPr lang="en-AU" sz="40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32BCB4-F084-E660-DEAD-02DCCCAB0715}"/>
              </a:ext>
            </a:extLst>
          </p:cNvPr>
          <p:cNvSpPr txBox="1"/>
          <p:nvPr/>
        </p:nvSpPr>
        <p:spPr>
          <a:xfrm>
            <a:off x="425197" y="3291146"/>
            <a:ext cx="328011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3"/>
              </a:rPr>
              <a:t>www.dairy.com.au</a:t>
            </a:r>
            <a:endParaRPr lang="en-AU" sz="2800"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F67B8CA-0B94-5F82-13F0-715EB19B86C6}"/>
              </a:ext>
            </a:extLst>
          </p:cNvPr>
          <p:cNvSpPr txBox="1"/>
          <p:nvPr/>
        </p:nvSpPr>
        <p:spPr>
          <a:xfrm>
            <a:off x="682285" y="5629959"/>
            <a:ext cx="328011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4"/>
              </a:rPr>
              <a:t>goodmeat.com.au</a:t>
            </a:r>
            <a:endParaRPr lang="en-AU" sz="2800"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0AAABB0-EBC7-9528-E794-699778DEDC4F}"/>
              </a:ext>
            </a:extLst>
          </p:cNvPr>
          <p:cNvSpPr txBox="1"/>
          <p:nvPr/>
        </p:nvSpPr>
        <p:spPr>
          <a:xfrm>
            <a:off x="5088466" y="3613684"/>
            <a:ext cx="2004066"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5"/>
              </a:rPr>
              <a:t>glnc.org.au</a:t>
            </a:r>
            <a:endParaRPr lang="en-AU" sz="2800"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B69061A-FEB7-564C-3522-C0CF6AAA37AF}"/>
              </a:ext>
            </a:extLst>
          </p:cNvPr>
          <p:cNvSpPr txBox="1"/>
          <p:nvPr/>
        </p:nvSpPr>
        <p:spPr>
          <a:xfrm>
            <a:off x="5480241" y="5662305"/>
            <a:ext cx="328011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6"/>
              </a:rPr>
              <a:t>sanitarium.com.au</a:t>
            </a:r>
            <a:endParaRPr lang="en-AU" sz="2800"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77E85D9-C23C-0C73-BE93-74C8D8F7CDDF}"/>
              </a:ext>
            </a:extLst>
          </p:cNvPr>
          <p:cNvPicPr>
            <a:picLocks noChangeAspect="1"/>
          </p:cNvPicPr>
          <p:nvPr/>
        </p:nvPicPr>
        <p:blipFill>
          <a:blip r:embed="rId7"/>
          <a:stretch>
            <a:fillRect/>
          </a:stretch>
        </p:blipFill>
        <p:spPr>
          <a:xfrm>
            <a:off x="1025833" y="2214841"/>
            <a:ext cx="1623201" cy="861135"/>
          </a:xfrm>
          <a:prstGeom prst="rect">
            <a:avLst/>
          </a:prstGeom>
        </p:spPr>
      </p:pic>
      <p:pic>
        <p:nvPicPr>
          <p:cNvPr id="10" name="Picture 9">
            <a:extLst>
              <a:ext uri="{FF2B5EF4-FFF2-40B4-BE49-F238E27FC236}">
                <a16:creationId xmlns:a16="http://schemas.microsoft.com/office/drawing/2014/main" id="{C37C2A34-DBBE-EB85-7434-BF4E0F894B39}"/>
              </a:ext>
            </a:extLst>
          </p:cNvPr>
          <p:cNvPicPr>
            <a:picLocks noChangeAspect="1"/>
          </p:cNvPicPr>
          <p:nvPr/>
        </p:nvPicPr>
        <p:blipFill>
          <a:blip r:embed="rId8"/>
          <a:stretch>
            <a:fillRect/>
          </a:stretch>
        </p:blipFill>
        <p:spPr>
          <a:xfrm>
            <a:off x="5317002" y="2263038"/>
            <a:ext cx="1546994" cy="1165961"/>
          </a:xfrm>
          <a:prstGeom prst="rect">
            <a:avLst/>
          </a:prstGeom>
        </p:spPr>
      </p:pic>
      <p:pic>
        <p:nvPicPr>
          <p:cNvPr id="11" name="Picture 10" descr="A blue sign with white text&#10;&#10;AI-generated content may be incorrect.">
            <a:extLst>
              <a:ext uri="{FF2B5EF4-FFF2-40B4-BE49-F238E27FC236}">
                <a16:creationId xmlns:a16="http://schemas.microsoft.com/office/drawing/2014/main" id="{EA7F839C-EFF8-16B4-0B71-D0DDE1D58B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9057" y="4733616"/>
            <a:ext cx="2562483" cy="707886"/>
          </a:xfrm>
          <a:prstGeom prst="rect">
            <a:avLst/>
          </a:prstGeom>
        </p:spPr>
      </p:pic>
      <p:pic>
        <p:nvPicPr>
          <p:cNvPr id="12" name="Picture 11" descr="A black and white logo&#10;&#10;AI-generated content may be incorrect.">
            <a:extLst>
              <a:ext uri="{FF2B5EF4-FFF2-40B4-BE49-F238E27FC236}">
                <a16:creationId xmlns:a16="http://schemas.microsoft.com/office/drawing/2014/main" id="{551C577B-1E74-9CEC-25A0-36E935A447D6}"/>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390618" y="4246586"/>
            <a:ext cx="1863448" cy="1289966"/>
          </a:xfrm>
          <a:prstGeom prst="rect">
            <a:avLst/>
          </a:prstGeom>
        </p:spPr>
      </p:pic>
      <p:sp>
        <p:nvSpPr>
          <p:cNvPr id="13" name="TextBox 12">
            <a:extLst>
              <a:ext uri="{FF2B5EF4-FFF2-40B4-BE49-F238E27FC236}">
                <a16:creationId xmlns:a16="http://schemas.microsoft.com/office/drawing/2014/main" id="{D9382881-17B1-0FC0-4B7C-1C843AA7065D}"/>
              </a:ext>
            </a:extLst>
          </p:cNvPr>
          <p:cNvSpPr txBox="1"/>
          <p:nvPr/>
        </p:nvSpPr>
        <p:spPr>
          <a:xfrm>
            <a:off x="8079814" y="3454130"/>
            <a:ext cx="3500883" cy="523220"/>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hlinkClick r:id="rId11"/>
              </a:rPr>
              <a:t>veggycation.com.au</a:t>
            </a:r>
            <a:endParaRPr lang="en-AU" sz="28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CFE1D7B-5376-57E4-577E-30565EFCE8AE}"/>
              </a:ext>
            </a:extLst>
          </p:cNvPr>
          <p:cNvPicPr>
            <a:picLocks noChangeAspect="1"/>
          </p:cNvPicPr>
          <p:nvPr/>
        </p:nvPicPr>
        <p:blipFill>
          <a:blip r:embed="rId12"/>
          <a:stretch>
            <a:fillRect/>
          </a:stretch>
        </p:blipFill>
        <p:spPr>
          <a:xfrm>
            <a:off x="8437686" y="2664530"/>
            <a:ext cx="2728481" cy="604899"/>
          </a:xfrm>
          <a:prstGeom prst="rect">
            <a:avLst/>
          </a:prstGeom>
        </p:spPr>
      </p:pic>
    </p:spTree>
    <p:extLst>
      <p:ext uri="{BB962C8B-B14F-4D97-AF65-F5344CB8AC3E}">
        <p14:creationId xmlns:p14="http://schemas.microsoft.com/office/powerpoint/2010/main" val="274634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04FF-AC97-E2B4-9984-84FD1D16F896}"/>
              </a:ext>
            </a:extLst>
          </p:cNvPr>
          <p:cNvSpPr>
            <a:spLocks noGrp="1"/>
          </p:cNvSpPr>
          <p:nvPr>
            <p:ph type="title"/>
          </p:nvPr>
        </p:nvSpPr>
        <p:spPr/>
        <p:txBody>
          <a:bodyPr/>
          <a:lstStyle/>
          <a:p>
            <a:r>
              <a:rPr lang="en-AU" dirty="0"/>
              <a:t>Some great resources</a:t>
            </a:r>
          </a:p>
        </p:txBody>
      </p:sp>
      <p:pic>
        <p:nvPicPr>
          <p:cNvPr id="4" name="Picture 3">
            <a:hlinkClick r:id="rId3"/>
            <a:extLst>
              <a:ext uri="{FF2B5EF4-FFF2-40B4-BE49-F238E27FC236}">
                <a16:creationId xmlns:a16="http://schemas.microsoft.com/office/drawing/2014/main" id="{9F58B805-BBCD-246F-981D-537E227BE1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53492" y="1475553"/>
            <a:ext cx="9274016" cy="3313213"/>
          </a:xfrm>
          <a:prstGeom prst="rect">
            <a:avLst/>
          </a:prstGeom>
        </p:spPr>
      </p:pic>
    </p:spTree>
    <p:extLst>
      <p:ext uri="{BB962C8B-B14F-4D97-AF65-F5344CB8AC3E}">
        <p14:creationId xmlns:p14="http://schemas.microsoft.com/office/powerpoint/2010/main" val="113754907"/>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144</TotalTime>
  <Words>7380</Words>
  <Application>Microsoft Office PowerPoint</Application>
  <PresentationFormat>Widescreen</PresentationFormat>
  <Paragraphs>832</Paragraphs>
  <Slides>105</Slides>
  <Notes>93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105</vt:i4>
      </vt:variant>
    </vt:vector>
  </HeadingPairs>
  <TitlesOfParts>
    <vt:vector size="111" baseType="lpstr">
      <vt:lpstr>Aptos</vt:lpstr>
      <vt:lpstr>Aptos Display</vt:lpstr>
      <vt:lpstr>Arial</vt:lpstr>
      <vt:lpstr>Calibri</vt:lpstr>
      <vt:lpstr>Symbol</vt:lpstr>
      <vt:lpstr>FNRP</vt:lpstr>
      <vt:lpstr>Developing food for the environment and healthy eating </vt:lpstr>
      <vt:lpstr>Contents</vt:lpstr>
      <vt:lpstr>Lesson 1</vt:lpstr>
      <vt:lpstr>PowerPoint Presentation</vt:lpstr>
      <vt:lpstr>PowerPoint Presentation</vt:lpstr>
      <vt:lpstr>PowerPoint Presentation</vt:lpstr>
      <vt:lpstr>Food production: economy</vt:lpstr>
      <vt:lpstr>Australia’s food supply chain</vt:lpstr>
      <vt:lpstr>Food production: economy</vt:lpstr>
      <vt:lpstr>Food production: economy</vt:lpstr>
      <vt:lpstr>Food production: economy</vt:lpstr>
      <vt:lpstr>Food security</vt:lpstr>
      <vt:lpstr>Food security</vt:lpstr>
      <vt:lpstr>Food security</vt:lpstr>
      <vt:lpstr>Nutrition</vt:lpstr>
      <vt:lpstr>Nutrition</vt:lpstr>
      <vt:lpstr>Nutrition</vt:lpstr>
      <vt:lpstr>Activity 1: Booklet task</vt:lpstr>
      <vt:lpstr>Lesson 2</vt:lpstr>
      <vt:lpstr>Review</vt:lpstr>
      <vt:lpstr>PowerPoint Presentation</vt:lpstr>
      <vt:lpstr>What proportion of Australia’s agriculture, fisheries and forestry production is exported?</vt:lpstr>
      <vt:lpstr>PowerPoint Presentation</vt:lpstr>
      <vt:lpstr>PowerPoint Presentation</vt:lpstr>
      <vt:lpstr>Food production can have a negative impact on the environment</vt:lpstr>
      <vt:lpstr>Food production can have a negative impact on the environment</vt:lpstr>
      <vt:lpstr>The changing climate also has a negative impact on food production</vt:lpstr>
      <vt:lpstr>Effect of changing weather</vt:lpstr>
      <vt:lpstr>Industry action: Australian Agriculture Sustainability Framework (AASF)</vt:lpstr>
      <vt:lpstr>Environmental Stewardship</vt:lpstr>
      <vt:lpstr>Farming and the environment: changing practices</vt:lpstr>
      <vt:lpstr>Activity 1: Booklet task</vt:lpstr>
      <vt:lpstr>Lesson 3</vt:lpstr>
      <vt:lpstr>Review</vt:lpstr>
      <vt:lpstr>PowerPoint Presentation</vt:lpstr>
      <vt:lpstr>PowerPoint Presentation</vt:lpstr>
      <vt:lpstr>The Australian Guide to Healthy Eating</vt:lpstr>
      <vt:lpstr>Overview of the AGHE</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How much should you be eating?</vt:lpstr>
      <vt:lpstr>Grain food serves</vt:lpstr>
      <vt:lpstr>Vegetable serves</vt:lpstr>
      <vt:lpstr>Fruit serves</vt:lpstr>
      <vt:lpstr>Dairy and alternative serves</vt:lpstr>
      <vt:lpstr>Meat and alternative serves</vt:lpstr>
      <vt:lpstr>Food group serves</vt:lpstr>
      <vt:lpstr>Activity 1: Booklet task</vt:lpstr>
      <vt:lpstr>Lesson 4</vt:lpstr>
      <vt:lpstr>Review</vt:lpstr>
      <vt:lpstr>PowerPoint Presentation</vt:lpstr>
      <vt:lpstr>Answer: Why are grain foods, vegetables and fruit important?</vt:lpstr>
      <vt:lpstr>PowerPoint Presentation</vt:lpstr>
      <vt:lpstr>Answer: Why are dairy and alternative foods important?</vt:lpstr>
      <vt:lpstr>PowerPoint Presentation</vt:lpstr>
      <vt:lpstr>Answer: Why are meat and alternative foods important?</vt:lpstr>
      <vt:lpstr>PowerPoint Presentation</vt:lpstr>
      <vt:lpstr>What consumers want</vt:lpstr>
      <vt:lpstr>PowerPoint Presentation</vt:lpstr>
      <vt:lpstr>Food processing</vt:lpstr>
      <vt:lpstr>Food processing</vt:lpstr>
      <vt:lpstr>Food processing</vt:lpstr>
      <vt:lpstr>Food processing</vt:lpstr>
      <vt:lpstr>To make food edible</vt:lpstr>
      <vt:lpstr>To make food safe</vt:lpstr>
      <vt:lpstr>To extend the shelf life of food</vt:lpstr>
      <vt:lpstr>To increase range and convenience</vt:lpstr>
      <vt:lpstr>To reduce the cost of food</vt:lpstr>
      <vt:lpstr>To reduce health inequalities</vt:lpstr>
      <vt:lpstr>REMINDER</vt:lpstr>
      <vt:lpstr>Activity 1: Booklet task</vt:lpstr>
      <vt:lpstr>Lesson 5</vt:lpstr>
      <vt:lpstr>Review</vt:lpstr>
      <vt:lpstr>PowerPoint Presentation</vt:lpstr>
      <vt:lpstr>PowerPoint Presentation</vt:lpstr>
      <vt:lpstr>PowerPoint Presentation</vt:lpstr>
      <vt:lpstr>PowerPoint Presentation</vt:lpstr>
      <vt:lpstr>Lab grown meat (cell-cultured meat)</vt:lpstr>
      <vt:lpstr>Edible insects</vt:lpstr>
      <vt:lpstr>Activity 1: Booklet task</vt:lpstr>
      <vt:lpstr>Lesson 6</vt:lpstr>
      <vt:lpstr>Review</vt:lpstr>
      <vt:lpstr>PowerPoint Presentation</vt:lpstr>
      <vt:lpstr>PowerPoint Presentation</vt:lpstr>
      <vt:lpstr>PowerPoint Presentation</vt:lpstr>
      <vt:lpstr>PowerPoint Presentation</vt:lpstr>
      <vt:lpstr>PowerPoint Presentation</vt:lpstr>
      <vt:lpstr>PowerPoint Presentation</vt:lpstr>
      <vt:lpstr>Some great resources</vt:lpstr>
      <vt:lpstr>Some great resources</vt:lpstr>
      <vt:lpstr>Some great resources</vt:lpstr>
      <vt:lpstr>Some great resources</vt:lpstr>
      <vt:lpstr>Activity 1: Booklet task</vt:lpstr>
      <vt:lpstr>Lesson 7, 8 and 9</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1</cp:revision>
  <dcterms:created xsi:type="dcterms:W3CDTF">2025-09-16T01:25:19Z</dcterms:created>
  <dcterms:modified xsi:type="dcterms:W3CDTF">2025-11-11T00:09:56Z</dcterms:modified>
</cp:coreProperties>
</file>