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256" r:id="rId2"/>
    <p:sldId id="257" r:id="rId3"/>
    <p:sldId id="259" r:id="rId4"/>
    <p:sldId id="260" r:id="rId5"/>
    <p:sldId id="261" r:id="rId6"/>
    <p:sldId id="262" r:id="rId7"/>
    <p:sldId id="263" r:id="rId8"/>
    <p:sldId id="264" r:id="rId9"/>
    <p:sldId id="265" r:id="rId10"/>
    <p:sldId id="266" r:id="rId11"/>
    <p:sldId id="348" r:id="rId12"/>
    <p:sldId id="268" r:id="rId13"/>
    <p:sldId id="269" r:id="rId14"/>
    <p:sldId id="270" r:id="rId15"/>
    <p:sldId id="271" r:id="rId16"/>
    <p:sldId id="272" r:id="rId17"/>
    <p:sldId id="273" r:id="rId18"/>
    <p:sldId id="274" r:id="rId19"/>
    <p:sldId id="349" r:id="rId20"/>
    <p:sldId id="276" r:id="rId21"/>
    <p:sldId id="277" r:id="rId22"/>
    <p:sldId id="278" r:id="rId23"/>
    <p:sldId id="280" r:id="rId24"/>
    <p:sldId id="350" r:id="rId25"/>
    <p:sldId id="282" r:id="rId26"/>
    <p:sldId id="283" r:id="rId27"/>
    <p:sldId id="284" r:id="rId28"/>
    <p:sldId id="285" r:id="rId29"/>
    <p:sldId id="286" r:id="rId30"/>
    <p:sldId id="287" r:id="rId31"/>
    <p:sldId id="288" r:id="rId32"/>
    <p:sldId id="289" r:id="rId33"/>
    <p:sldId id="351" r:id="rId34"/>
    <p:sldId id="291" r:id="rId35"/>
    <p:sldId id="292" r:id="rId36"/>
    <p:sldId id="293" r:id="rId37"/>
    <p:sldId id="294" r:id="rId38"/>
    <p:sldId id="352"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53"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54"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55" r:id="rId80"/>
    <p:sldId id="337" r:id="rId81"/>
    <p:sldId id="338" r:id="rId82"/>
    <p:sldId id="339" r:id="rId83"/>
    <p:sldId id="340" r:id="rId84"/>
    <p:sldId id="341" r:id="rId85"/>
    <p:sldId id="342" r:id="rId86"/>
    <p:sldId id="343" r:id="rId87"/>
    <p:sldId id="344" r:id="rId88"/>
    <p:sldId id="345" r:id="rId89"/>
    <p:sldId id="347" r:id="rId90"/>
    <p:sldId id="346"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E79B2D-E911-4C41-92BF-11DAE5B1B59D}" v="24" dt="2025-11-10T09:02:14.062"/>
    <p1510:client id="{B9D398F9-C795-473C-8509-0413EE8B7D3F}" v="1" dt="2025-11-10T23:37:44.8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084" autoAdjust="0"/>
  </p:normalViewPr>
  <p:slideViewPr>
    <p:cSldViewPr snapToGrid="0">
      <p:cViewPr varScale="1">
        <p:scale>
          <a:sx n="70" d="100"/>
          <a:sy n="70" d="100"/>
        </p:scale>
        <p:origin x="2070" y="28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a Craig" userId="b403983d7592b689" providerId="LiveId" clId="{B3B75DA0-8123-49D9-A973-119B14C712D1}"/>
    <pc:docChg chg="undo custSel addSld delSld modSld">
      <pc:chgData name="Peta Craig" userId="b403983d7592b689" providerId="LiveId" clId="{B3B75DA0-8123-49D9-A973-119B14C712D1}" dt="2025-11-10T09:02:13.208" v="245" actId="20577"/>
      <pc:docMkLst>
        <pc:docMk/>
      </pc:docMkLst>
      <pc:sldChg chg="modNotesTx">
        <pc:chgData name="Peta Craig" userId="b403983d7592b689" providerId="LiveId" clId="{B3B75DA0-8123-49D9-A973-119B14C712D1}" dt="2025-11-10T08:58:58.603" v="188" actId="20577"/>
        <pc:sldMkLst>
          <pc:docMk/>
          <pc:sldMk cId="3589939770" sldId="266"/>
        </pc:sldMkLst>
      </pc:sldChg>
      <pc:sldChg chg="modNotesTx">
        <pc:chgData name="Peta Craig" userId="b403983d7592b689" providerId="LiveId" clId="{B3B75DA0-8123-49D9-A973-119B14C712D1}" dt="2025-11-10T09:00:03.604" v="198" actId="20577"/>
        <pc:sldMkLst>
          <pc:docMk/>
          <pc:sldMk cId="4095212812" sldId="280"/>
        </pc:sldMkLst>
      </pc:sldChg>
      <pc:sldChg chg="modNotesTx">
        <pc:chgData name="Peta Craig" userId="b403983d7592b689" providerId="LiveId" clId="{B3B75DA0-8123-49D9-A973-119B14C712D1}" dt="2025-11-10T09:00:37.477" v="209" actId="20577"/>
        <pc:sldMkLst>
          <pc:docMk/>
          <pc:sldMk cId="1374649856" sldId="294"/>
        </pc:sldMkLst>
      </pc:sldChg>
      <pc:sldChg chg="modNotesTx">
        <pc:chgData name="Peta Craig" userId="b403983d7592b689" providerId="LiveId" clId="{B3B75DA0-8123-49D9-A973-119B14C712D1}" dt="2025-11-10T09:01:03.568" v="220" actId="20577"/>
        <pc:sldMkLst>
          <pc:docMk/>
          <pc:sldMk cId="2245510261" sldId="308"/>
        </pc:sldMkLst>
      </pc:sldChg>
      <pc:sldChg chg="modNotesTx">
        <pc:chgData name="Peta Craig" userId="b403983d7592b689" providerId="LiveId" clId="{B3B75DA0-8123-49D9-A973-119B14C712D1}" dt="2025-11-10T09:01:34.234" v="232" actId="20577"/>
        <pc:sldMkLst>
          <pc:docMk/>
          <pc:sldMk cId="3574032412" sldId="322"/>
        </pc:sldMkLst>
      </pc:sldChg>
      <pc:sldChg chg="modNotesTx">
        <pc:chgData name="Peta Craig" userId="b403983d7592b689" providerId="LiveId" clId="{B3B75DA0-8123-49D9-A973-119B14C712D1}" dt="2025-11-10T09:02:07.677" v="244" actId="20577"/>
        <pc:sldMkLst>
          <pc:docMk/>
          <pc:sldMk cId="821555265" sldId="335"/>
        </pc:sldMkLst>
      </pc:sldChg>
      <pc:sldChg chg="modNotesTx">
        <pc:chgData name="Peta Craig" userId="b403983d7592b689" providerId="LiveId" clId="{B3B75DA0-8123-49D9-A973-119B14C712D1}" dt="2025-11-10T08:59:09.916" v="189" actId="20577"/>
        <pc:sldMkLst>
          <pc:docMk/>
          <pc:sldMk cId="2993294294" sldId="348"/>
        </pc:sldMkLst>
      </pc:sldChg>
      <pc:sldChg chg="modNotesTx">
        <pc:chgData name="Peta Craig" userId="b403983d7592b689" providerId="LiveId" clId="{B3B75DA0-8123-49D9-A973-119B14C712D1}" dt="2025-11-10T09:00:12.050" v="199" actId="20577"/>
        <pc:sldMkLst>
          <pc:docMk/>
          <pc:sldMk cId="1819295951" sldId="350"/>
        </pc:sldMkLst>
      </pc:sldChg>
      <pc:sldChg chg="modNotesTx">
        <pc:chgData name="Peta Craig" userId="b403983d7592b689" providerId="LiveId" clId="{B3B75DA0-8123-49D9-A973-119B14C712D1}" dt="2025-11-10T09:00:45.039" v="210" actId="20577"/>
        <pc:sldMkLst>
          <pc:docMk/>
          <pc:sldMk cId="2717652402" sldId="352"/>
        </pc:sldMkLst>
      </pc:sldChg>
      <pc:sldChg chg="modNotesTx">
        <pc:chgData name="Peta Craig" userId="b403983d7592b689" providerId="LiveId" clId="{B3B75DA0-8123-49D9-A973-119B14C712D1}" dt="2025-11-10T09:01:14.234" v="223" actId="20577"/>
        <pc:sldMkLst>
          <pc:docMk/>
          <pc:sldMk cId="1301753956" sldId="353"/>
        </pc:sldMkLst>
      </pc:sldChg>
      <pc:sldChg chg="modNotesTx">
        <pc:chgData name="Peta Craig" userId="b403983d7592b689" providerId="LiveId" clId="{B3B75DA0-8123-49D9-A973-119B14C712D1}" dt="2025-11-10T09:01:41.982" v="233" actId="20577"/>
        <pc:sldMkLst>
          <pc:docMk/>
          <pc:sldMk cId="546013786" sldId="354"/>
        </pc:sldMkLst>
      </pc:sldChg>
      <pc:sldChg chg="modNotesTx">
        <pc:chgData name="Peta Craig" userId="b403983d7592b689" providerId="LiveId" clId="{B3B75DA0-8123-49D9-A973-119B14C712D1}" dt="2025-11-10T09:02:13.208" v="245" actId="20577"/>
        <pc:sldMkLst>
          <pc:docMk/>
          <pc:sldMk cId="2082559978" sldId="3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470E9-F1C9-49AD-81C2-3F121D082145}" type="datetimeFigureOut">
              <a:rPr lang="en-AU" smtClean="0"/>
              <a:t>11/11/2025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3B116-BF8B-4A70-AF76-99999BA5EB3B}" type="slidenum">
              <a:rPr lang="en-AU" smtClean="0"/>
              <a:t>‹#›</a:t>
            </a:fld>
            <a:endParaRPr lang="en-AU"/>
          </a:p>
        </p:txBody>
      </p:sp>
    </p:spTree>
    <p:extLst>
      <p:ext uri="{BB962C8B-B14F-4D97-AF65-F5344CB8AC3E}">
        <p14:creationId xmlns:p14="http://schemas.microsoft.com/office/powerpoint/2010/main" val="970111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843B116-BF8B-4A70-AF76-99999BA5EB3B}" type="slidenum">
              <a:rPr lang="en-AU" smtClean="0"/>
              <a:t>4</a:t>
            </a:fld>
            <a:endParaRPr lang="en-AU"/>
          </a:p>
        </p:txBody>
      </p:sp>
    </p:spTree>
    <p:extLst>
      <p:ext uri="{BB962C8B-B14F-4D97-AF65-F5344CB8AC3E}">
        <p14:creationId xmlns:p14="http://schemas.microsoft.com/office/powerpoint/2010/main" val="3095315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FB5F-57D3-D66A-D163-E293A4646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F0485-9EA8-4F37-A0EC-1CBC81135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29C1B-A067-3012-C9D7-CEE576DC6F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AU"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E321F15E-BA65-C028-9D1D-BFD0065D8C71}"/>
              </a:ext>
            </a:extLst>
          </p:cNvPr>
          <p:cNvSpPr>
            <a:spLocks noGrp="1"/>
          </p:cNvSpPr>
          <p:nvPr>
            <p:ph type="sldNum" sz="quarter" idx="5"/>
          </p:nvPr>
        </p:nvSpPr>
        <p:spPr/>
        <p:txBody>
          <a:bodyPr/>
          <a:lstStyle/>
          <a:p>
            <a:fld id="{E6D7DA54-C4FE-4877-8DF5-AF24F4B46978}" type="slidenum">
              <a:rPr lang="en-AU" smtClean="0"/>
              <a:t>19</a:t>
            </a:fld>
            <a:endParaRPr lang="en-AU"/>
          </a:p>
        </p:txBody>
      </p:sp>
    </p:spTree>
    <p:extLst>
      <p:ext uri="{BB962C8B-B14F-4D97-AF65-F5344CB8AC3E}">
        <p14:creationId xmlns:p14="http://schemas.microsoft.com/office/powerpoint/2010/main" val="481130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F55EC-E832-FBEA-54B8-B092632AB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13C2F8-5962-1B13-76AB-CEA76B80F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A7ACF-35E2-9CBB-1021-FF8D59AA86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BD08B2E8-D3E4-3282-B480-2E91656FF6CF}"/>
              </a:ext>
            </a:extLst>
          </p:cNvPr>
          <p:cNvSpPr>
            <a:spLocks noGrp="1"/>
          </p:cNvSpPr>
          <p:nvPr>
            <p:ph type="sldNum" sz="quarter" idx="5"/>
          </p:nvPr>
        </p:nvSpPr>
        <p:spPr/>
        <p:txBody>
          <a:bodyPr/>
          <a:lstStyle/>
          <a:p>
            <a:fld id="{E6D7DA54-C4FE-4877-8DF5-AF24F4B46978}" type="slidenum">
              <a:rPr lang="en-AU" smtClean="0"/>
              <a:t>21</a:t>
            </a:fld>
            <a:endParaRPr lang="en-AU"/>
          </a:p>
        </p:txBody>
      </p:sp>
    </p:spTree>
    <p:extLst>
      <p:ext uri="{BB962C8B-B14F-4D97-AF65-F5344CB8AC3E}">
        <p14:creationId xmlns:p14="http://schemas.microsoft.com/office/powerpoint/2010/main" val="2549623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0824B-3658-F9B2-4C8C-6189597C4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D5A07-7F71-2898-A28E-5049CA944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B4CB2-67CC-7375-A3AE-F889DF09F4D5}"/>
              </a:ext>
            </a:extLst>
          </p:cNvPr>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Elicit responses from students.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Meat alternatives (plant foods):</a:t>
            </a:r>
          </a:p>
          <a:p>
            <a:pPr marL="628650" lvl="1" indent="-171450">
              <a:buFont typeface="Arial" panose="020B0604020202020204" pitchFamily="34" charset="0"/>
              <a:buChar char="•"/>
            </a:pPr>
            <a:r>
              <a:rPr lang="en-US" sz="1100" b="0" i="0" u="none" strike="noStrike" baseline="0" dirty="0">
                <a:solidFill>
                  <a:srgbClr val="000000"/>
                </a:solidFill>
                <a:latin typeface="Arial" panose="020B0604020202020204" pitchFamily="34" charset="0"/>
                <a:cs typeface="Arial" panose="020B0604020202020204" pitchFamily="34" charset="0"/>
              </a:rPr>
              <a:t>Nuts and seeds.</a:t>
            </a:r>
          </a:p>
          <a:p>
            <a:pPr marL="628650" lvl="1" indent="-171450">
              <a:buFont typeface="Arial" panose="020B0604020202020204" pitchFamily="34" charset="0"/>
              <a:buChar char="•"/>
            </a:pPr>
            <a:r>
              <a:rPr lang="en-US" sz="1100" b="0" i="0" u="none" strike="noStrike" baseline="0" dirty="0">
                <a:solidFill>
                  <a:srgbClr val="000000"/>
                </a:solidFill>
                <a:latin typeface="Arial" panose="020B0604020202020204" pitchFamily="34" charset="0"/>
                <a:cs typeface="Arial" panose="020B0604020202020204" pitchFamily="34" charset="0"/>
              </a:rPr>
              <a:t>Legumes/beans appear in this group as well as the vegetable group. </a:t>
            </a:r>
          </a:p>
          <a:p>
            <a:pPr marL="628650" lvl="1" indent="-171450">
              <a:buFont typeface="Arial" panose="020B0604020202020204" pitchFamily="34" charset="0"/>
              <a:buChar char="•"/>
            </a:pPr>
            <a:r>
              <a:rPr lang="en-US" sz="1100" b="0" i="0" u="none" strike="noStrike" baseline="0" dirty="0">
                <a:solidFill>
                  <a:srgbClr val="000000"/>
                </a:solidFill>
                <a:latin typeface="Arial" panose="020B0604020202020204" pitchFamily="34" charset="0"/>
                <a:cs typeface="Arial" panose="020B0604020202020204" pitchFamily="34" charset="0"/>
              </a:rPr>
              <a:t>For </a:t>
            </a:r>
            <a:r>
              <a:rPr lang="en-US" sz="1100" b="1" i="0" u="none" strike="noStrike" baseline="0" dirty="0">
                <a:solidFill>
                  <a:srgbClr val="000000"/>
                </a:solidFill>
                <a:latin typeface="Arial" panose="020B0604020202020204" pitchFamily="34" charset="0"/>
                <a:cs typeface="Arial" panose="020B0604020202020204" pitchFamily="34" charset="0"/>
              </a:rPr>
              <a:t>vegetarians and vegans</a:t>
            </a:r>
            <a:r>
              <a:rPr lang="en-US" sz="1100" b="0" i="0" u="none" strike="noStrike" baseline="0" dirty="0">
                <a:solidFill>
                  <a:srgbClr val="000000"/>
                </a:solidFill>
                <a:latin typeface="Arial" panose="020B0604020202020204" pitchFamily="34" charset="0"/>
                <a:cs typeface="Arial" panose="020B0604020202020204" pitchFamily="34" charset="0"/>
              </a:rPr>
              <a:t>, these foods are a key source of nutrients, particularly protein and iron, and need to be included regularly to ensure their diet is nutritionally balanced. </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3A477FF-37FF-0CD8-D75A-8EC25B1F2F94}"/>
              </a:ext>
            </a:extLst>
          </p:cNvPr>
          <p:cNvSpPr>
            <a:spLocks noGrp="1"/>
          </p:cNvSpPr>
          <p:nvPr>
            <p:ph type="sldNum" sz="quarter" idx="5"/>
          </p:nvPr>
        </p:nvSpPr>
        <p:spPr/>
        <p:txBody>
          <a:bodyPr/>
          <a:lstStyle/>
          <a:p>
            <a:fld id="{6843B116-BF8B-4A70-AF76-99999BA5EB3B}" type="slidenum">
              <a:rPr lang="en-AU" smtClean="0"/>
              <a:t>23</a:t>
            </a:fld>
            <a:endParaRPr lang="en-AU"/>
          </a:p>
        </p:txBody>
      </p:sp>
    </p:spTree>
    <p:extLst>
      <p:ext uri="{BB962C8B-B14F-4D97-AF65-F5344CB8AC3E}">
        <p14:creationId xmlns:p14="http://schemas.microsoft.com/office/powerpoint/2010/main" val="3551367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69C65-6537-0004-E2A8-2386CDEAD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E5E1C-6033-66F9-BA63-6AFB23CB7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32787-DCFF-2BD2-CDC5-2BA1B4D9A913}"/>
              </a:ext>
            </a:extLst>
          </p:cNvPr>
          <p:cNvSpPr>
            <a:spLocks noGrp="1"/>
          </p:cNvSpPr>
          <p:nvPr>
            <p:ph type="body" idx="1"/>
          </p:nvPr>
        </p:nvSpPr>
        <p:spPr/>
        <p:txBody>
          <a:bodyPr/>
          <a:lstStyle/>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Types of foods:</a:t>
            </a:r>
          </a:p>
          <a:p>
            <a:endParaRPr lang="en-AU" sz="1100" b="1" i="0" kern="1200" dirty="0">
              <a:solidFill>
                <a:schemeClr val="tx1"/>
              </a:solidFill>
              <a:effectLst/>
              <a:latin typeface="Arial" panose="020B0604020202020204" pitchFamily="34" charset="0"/>
              <a:ea typeface="+mn-ea"/>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Lean meats: </a:t>
            </a:r>
            <a:r>
              <a:rPr lang="en-AU" sz="1100" b="0" i="0" kern="1200" dirty="0">
                <a:solidFill>
                  <a:schemeClr val="tx1"/>
                </a:solidFill>
                <a:effectLst/>
                <a:latin typeface="Arial" panose="020B0604020202020204" pitchFamily="34" charset="0"/>
                <a:ea typeface="+mn-ea"/>
                <a:cs typeface="Arial" panose="020B0604020202020204" pitchFamily="34" charset="0"/>
              </a:rPr>
              <a:t>beef, lamb, pork, kangaroo, lean and low salt sausages.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Poultry:</a:t>
            </a:r>
            <a:r>
              <a:rPr lang="en-AU" sz="1100" b="0" i="0" kern="1200" dirty="0">
                <a:solidFill>
                  <a:schemeClr val="tx1"/>
                </a:solidFill>
                <a:effectLst/>
                <a:latin typeface="Arial" panose="020B0604020202020204" pitchFamily="34" charset="0"/>
                <a:ea typeface="+mn-ea"/>
                <a:cs typeface="Arial" panose="020B0604020202020204" pitchFamily="34" charset="0"/>
              </a:rPr>
              <a:t> chicken, turkey, duck, emu, goose.</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Fish and seafood:</a:t>
            </a:r>
            <a:r>
              <a:rPr lang="en-AU" sz="1100" b="0" i="0" kern="1200" dirty="0">
                <a:solidFill>
                  <a:schemeClr val="tx1"/>
                </a:solidFill>
                <a:effectLst/>
                <a:latin typeface="Arial" panose="020B0604020202020204" pitchFamily="34" charset="0"/>
                <a:ea typeface="+mn-ea"/>
                <a:cs typeface="Arial" panose="020B0604020202020204" pitchFamily="34" charset="0"/>
              </a:rPr>
              <a:t> fish, prawns, crab, lobster, mussels, oysters, scallops, clams.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Eggs:</a:t>
            </a:r>
            <a:r>
              <a:rPr lang="en-AU" sz="1100" b="0" i="0" kern="1200" dirty="0">
                <a:solidFill>
                  <a:schemeClr val="tx1"/>
                </a:solidFill>
                <a:effectLst/>
                <a:latin typeface="Arial" panose="020B0604020202020204" pitchFamily="34" charset="0"/>
                <a:ea typeface="+mn-ea"/>
                <a:cs typeface="Arial" panose="020B0604020202020204" pitchFamily="34" charset="0"/>
              </a:rPr>
              <a:t> chicken eggs, duck eggs.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Nuts and seeds:</a:t>
            </a:r>
            <a:r>
              <a:rPr lang="en-AU" sz="1100" b="0" i="0" kern="1200" dirty="0">
                <a:solidFill>
                  <a:schemeClr val="tx1"/>
                </a:solidFill>
                <a:effectLst/>
                <a:latin typeface="Arial" panose="020B0604020202020204" pitchFamily="34" charset="0"/>
                <a:ea typeface="+mn-ea"/>
                <a:cs typeface="Arial" panose="020B0604020202020204" pitchFamily="34" charset="0"/>
              </a:rPr>
              <a:t> almonds, pine nuts, walnut, macadamia, hazelnut, cashew, peanut, nut spreads, </a:t>
            </a:r>
            <a:r>
              <a:rPr lang="en-AU" sz="1100" b="0" i="0" kern="1200" dirty="0" err="1">
                <a:solidFill>
                  <a:schemeClr val="tx1"/>
                </a:solidFill>
                <a:effectLst/>
                <a:latin typeface="Arial" panose="020B0604020202020204" pitchFamily="34" charset="0"/>
                <a:ea typeface="+mn-ea"/>
                <a:cs typeface="Arial" panose="020B0604020202020204" pitchFamily="34" charset="0"/>
              </a:rPr>
              <a:t>brazil</a:t>
            </a:r>
            <a:r>
              <a:rPr lang="en-AU" sz="1100" b="0" i="0" kern="1200" dirty="0">
                <a:solidFill>
                  <a:schemeClr val="tx1"/>
                </a:solidFill>
                <a:effectLst/>
                <a:latin typeface="Arial" panose="020B0604020202020204" pitchFamily="34" charset="0"/>
                <a:ea typeface="+mn-ea"/>
                <a:cs typeface="Arial" panose="020B0604020202020204" pitchFamily="34" charset="0"/>
              </a:rPr>
              <a:t> nuts, seeds.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Legumes/beans:</a:t>
            </a:r>
            <a:r>
              <a:rPr lang="en-AU" sz="1100" b="0" i="0" kern="1200" dirty="0">
                <a:solidFill>
                  <a:schemeClr val="tx1"/>
                </a:solidFill>
                <a:effectLst/>
                <a:latin typeface="Arial" panose="020B0604020202020204" pitchFamily="34" charset="0"/>
                <a:ea typeface="+mn-ea"/>
                <a:cs typeface="Arial" panose="020B0604020202020204" pitchFamily="34" charset="0"/>
              </a:rPr>
              <a:t> all beans, lentils, chickpeas, split peas, tofu.</a:t>
            </a:r>
          </a:p>
          <a:p>
            <a:endParaRPr lang="en-AU"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To ensure adequate iron and zinc, about half the serves from this food group should be lean meats. For those who do not eat animal foods, nuts, seeds, legumes (including tofu) can provide some iron and zinc, plus a good mix of plant-based protein.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dirty="0">
                <a:solidFill>
                  <a:srgbClr val="000000"/>
                </a:solidFill>
                <a:latin typeface="Arial" panose="020B0604020202020204" pitchFamily="34" charset="0"/>
                <a:cs typeface="Arial" panose="020B0604020202020204" pitchFamily="34" charset="0"/>
              </a:rPr>
              <a:t>Choose lean meat options and/or remove the visible fat from the meat prior to cooking to reduce the total amount of saturated fat consumed.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dirty="0">
                <a:solidFill>
                  <a:srgbClr val="000000"/>
                </a:solidFill>
                <a:latin typeface="Arial" panose="020B0604020202020204" pitchFamily="34" charset="0"/>
                <a:cs typeface="Arial" panose="020B0604020202020204" pitchFamily="34" charset="0"/>
              </a:rPr>
              <a:t>Fresh, frozen and canned varieties of meat, poultry or fish are included in this group. It is important that canned varieties are low in fat and low in salt (no added salt) and canned in water rather than in oil or brine.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cs typeface="Arial" panose="020B0604020202020204" pitchFamily="34" charset="0"/>
              </a:rPr>
              <a:t>Sausages, commercial burgers and meat pastries </a:t>
            </a:r>
            <a:r>
              <a:rPr lang="en-US" sz="1100" b="0" i="0" u="none" strike="noStrike" baseline="0" dirty="0">
                <a:solidFill>
                  <a:srgbClr val="000000"/>
                </a:solidFill>
                <a:latin typeface="Arial" panose="020B0604020202020204" pitchFamily="34" charset="0"/>
                <a:cs typeface="Arial" panose="020B0604020202020204" pitchFamily="34" charset="0"/>
              </a:rPr>
              <a:t>can be high in saturated fat and are classified as a ‘sometimes’ food. It is recommended the consumption of these foods be limited. If purchasing sausages, it is best to select lean or reduced fat versions and boil or fry in a non-stick pan or BBQ.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cs typeface="Arial" panose="020B0604020202020204" pitchFamily="34" charset="0"/>
              </a:rPr>
              <a:t>Processed meats</a:t>
            </a:r>
            <a:r>
              <a:rPr lang="en-US" sz="1100" b="0" i="0" u="none" strike="noStrike" baseline="0" dirty="0">
                <a:solidFill>
                  <a:srgbClr val="000000"/>
                </a:solidFill>
                <a:latin typeface="Arial" panose="020B0604020202020204" pitchFamily="34" charset="0"/>
                <a:cs typeface="Arial" panose="020B0604020202020204" pitchFamily="34" charset="0"/>
              </a:rPr>
              <a:t>, such as salami and bacon are high in salt and saturated fats are classified as a ‘sometimes’ food. Consumption should be limited.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b="1" dirty="0">
                <a:latin typeface="Arial" panose="020B0604020202020204" pitchFamily="34" charset="0"/>
                <a:cs typeface="Arial" panose="020B0604020202020204" pitchFamily="34" charset="0"/>
              </a:rPr>
              <a:t>Meat alternatives (plant foods)</a:t>
            </a:r>
            <a:r>
              <a:rPr lang="en-AU" sz="1100" dirty="0">
                <a:latin typeface="Arial" panose="020B0604020202020204" pitchFamily="34" charset="0"/>
                <a:cs typeface="Arial" panose="020B0604020202020204" pitchFamily="34"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dirty="0">
                <a:solidFill>
                  <a:srgbClr val="000000"/>
                </a:solidFill>
                <a:latin typeface="Arial" panose="020B0604020202020204" pitchFamily="34" charset="0"/>
                <a:cs typeface="Arial" panose="020B0604020202020204" pitchFamily="34" charset="0"/>
              </a:rPr>
              <a:t>Nuts and seeds.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dirty="0">
                <a:solidFill>
                  <a:srgbClr val="000000"/>
                </a:solidFill>
                <a:latin typeface="Arial" panose="020B0604020202020204" pitchFamily="34" charset="0"/>
                <a:cs typeface="Arial" panose="020B0604020202020204" pitchFamily="34" charset="0"/>
              </a:rPr>
              <a:t>Legumes/beans appear in this group as well as the vegetable group.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dirty="0">
                <a:solidFill>
                  <a:srgbClr val="000000"/>
                </a:solidFill>
                <a:latin typeface="Arial" panose="020B0604020202020204" pitchFamily="34" charset="0"/>
                <a:cs typeface="Arial" panose="020B0604020202020204" pitchFamily="34" charset="0"/>
              </a:rPr>
              <a:t>For </a:t>
            </a:r>
            <a:r>
              <a:rPr lang="en-US" sz="1100" b="1" i="0" u="none" strike="noStrike" baseline="0" dirty="0">
                <a:solidFill>
                  <a:srgbClr val="000000"/>
                </a:solidFill>
                <a:latin typeface="Arial" panose="020B0604020202020204" pitchFamily="34" charset="0"/>
                <a:cs typeface="Arial" panose="020B0604020202020204" pitchFamily="34" charset="0"/>
              </a:rPr>
              <a:t>vegetarians and vegans</a:t>
            </a:r>
            <a:r>
              <a:rPr lang="en-US" sz="1100" b="0" i="0" u="none" strike="noStrike" baseline="0" dirty="0">
                <a:solidFill>
                  <a:srgbClr val="000000"/>
                </a:solidFill>
                <a:latin typeface="Arial" panose="020B0604020202020204" pitchFamily="34" charset="0"/>
                <a:cs typeface="Arial" panose="020B0604020202020204" pitchFamily="34" charset="0"/>
              </a:rPr>
              <a:t>, these foods are a key source of nutrients, particularly protein and iron, and need to be included regularly to ensure their diet is nutritionally balanced.</a:t>
            </a:r>
            <a:endParaRPr lang="en-AU" sz="11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C58BA0-B09E-1090-4CBA-0D719AD7CD20}"/>
              </a:ext>
            </a:extLst>
          </p:cNvPr>
          <p:cNvSpPr>
            <a:spLocks noGrp="1"/>
          </p:cNvSpPr>
          <p:nvPr>
            <p:ph type="sldNum" sz="quarter" idx="5"/>
          </p:nvPr>
        </p:nvSpPr>
        <p:spPr/>
        <p:txBody>
          <a:bodyPr/>
          <a:lstStyle/>
          <a:p>
            <a:fld id="{E6D7DA54-C4FE-4877-8DF5-AF24F4B46978}" type="slidenum">
              <a:rPr lang="en-AU" smtClean="0"/>
              <a:t>24</a:t>
            </a:fld>
            <a:endParaRPr lang="en-AU"/>
          </a:p>
        </p:txBody>
      </p:sp>
    </p:spTree>
    <p:extLst>
      <p:ext uri="{BB962C8B-B14F-4D97-AF65-F5344CB8AC3E}">
        <p14:creationId xmlns:p14="http://schemas.microsoft.com/office/powerpoint/2010/main" val="3974619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Proteins are made up of chemical 'building blocks' called amino acids. Your body uses amino acids to build and repair muscles and bones.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Iron is particularly important for transporting oxygen in the blood. This is essential for providing energy for daily life. Iron also helps our immune system fight infection.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Zinc is important for growth and for the immune system to fight infection.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25</a:t>
            </a:fld>
            <a:endParaRPr lang="en-AU"/>
          </a:p>
        </p:txBody>
      </p:sp>
    </p:spTree>
    <p:extLst>
      <p:ext uri="{BB962C8B-B14F-4D97-AF65-F5344CB8AC3E}">
        <p14:creationId xmlns:p14="http://schemas.microsoft.com/office/powerpoint/2010/main" val="895336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[2.03]</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 Discussion:</a:t>
            </a:r>
          </a:p>
          <a:p>
            <a:r>
              <a:rPr lang="en-AU" sz="1100" dirty="0">
                <a:latin typeface="Arial" panose="020B0604020202020204" pitchFamily="34" charset="0"/>
                <a:cs typeface="Arial" panose="020B0604020202020204" pitchFamily="34" charset="0"/>
              </a:rPr>
              <a:t> - What is the message?</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Link to the previous slide on why meat and alternatives are important (protein).</a:t>
            </a:r>
          </a:p>
        </p:txBody>
      </p:sp>
      <p:sp>
        <p:nvSpPr>
          <p:cNvPr id="4" name="Slide Number Placeholder 3"/>
          <p:cNvSpPr>
            <a:spLocks noGrp="1"/>
          </p:cNvSpPr>
          <p:nvPr>
            <p:ph type="sldNum" sz="quarter" idx="5"/>
          </p:nvPr>
        </p:nvSpPr>
        <p:spPr/>
        <p:txBody>
          <a:bodyPr/>
          <a:lstStyle/>
          <a:p>
            <a:fld id="{6843B116-BF8B-4A70-AF76-99999BA5EB3B}" type="slidenum">
              <a:rPr lang="en-AU" smtClean="0"/>
              <a:t>26</a:t>
            </a:fld>
            <a:endParaRPr lang="en-AU"/>
          </a:p>
        </p:txBody>
      </p:sp>
    </p:spTree>
    <p:extLst>
      <p:ext uri="{BB962C8B-B14F-4D97-AF65-F5344CB8AC3E}">
        <p14:creationId xmlns:p14="http://schemas.microsoft.com/office/powerpoint/2010/main" val="3003902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1D7D4-E30C-8A03-AC7F-6FAC6C22B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F3068-467C-2B8C-CBF7-BB01243D6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8EB2A1-9C45-A955-6C92-3BD966CD4897}"/>
              </a:ext>
            </a:extLst>
          </p:cNvPr>
          <p:cNvSpPr>
            <a:spLocks noGrp="1"/>
          </p:cNvSpPr>
          <p:nvPr>
            <p:ph type="body" idx="1"/>
          </p:nvPr>
        </p:nvSpPr>
        <p:spPr/>
        <p:txBody>
          <a:bodyPr/>
          <a:lstStyle/>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Arial" panose="020B0604020202020204" pitchFamily="34" charset="0"/>
              </a:rPr>
              <a:t>Create a class display of meat and alternative foods. Use the meat and alternative foods display template and images. Alternatively, download a supermarket catalogue to identify foods. </a:t>
            </a: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Arial" panose="020B0604020202020204" pitchFamily="34" charset="0"/>
              </a:rPr>
              <a:t>Students could also create this independently or in small groups.</a:t>
            </a:r>
            <a:endParaRPr lang="en-AU" sz="1100" kern="100" dirty="0">
              <a:effectLst/>
              <a:latin typeface="Arial" panose="020B0604020202020204" pitchFamily="34" charset="0"/>
              <a:ea typeface="Aptos" panose="020B0004020202020204" pitchFamily="34" charset="0"/>
              <a:cs typeface="Arial" panose="020B0604020202020204" pitchFamily="34" charset="0"/>
            </a:endParaRPr>
          </a:p>
          <a:p>
            <a:pPr marL="171450" lvl="0" indent="-171450">
              <a:lnSpc>
                <a:spcPct val="107000"/>
              </a:lnSpc>
              <a:spcBef>
                <a:spcPts val="50"/>
              </a:spcBef>
              <a:buFont typeface="Arial" panose="020B0604020202020204" pitchFamily="34" charset="0"/>
              <a:buChar char="•"/>
            </a:pPr>
            <a:r>
              <a:rPr lang="en-GB" sz="1100" kern="0" dirty="0">
                <a:effectLst/>
                <a:latin typeface="Arial" panose="020B0604020202020204" pitchFamily="34" charset="0"/>
                <a:ea typeface="Calibri" panose="020F0502020204030204" pitchFamily="34" charset="0"/>
                <a:cs typeface="Arial" panose="020B0604020202020204" pitchFamily="34" charset="0"/>
              </a:rPr>
              <a:t>You may wish to sort them into groups e.g. foods from plants, food from animals. </a:t>
            </a:r>
          </a:p>
          <a:p>
            <a:pPr marL="171450" lvl="0" indent="-171450">
              <a:lnSpc>
                <a:spcPct val="107000"/>
              </a:lnSpc>
              <a:spcBef>
                <a:spcPts val="50"/>
              </a:spcBef>
              <a:buFont typeface="Arial" panose="020B0604020202020204" pitchFamily="34" charset="0"/>
              <a:buChar char="•"/>
            </a:pPr>
            <a:r>
              <a:rPr lang="en-GB" sz="1100" dirty="0">
                <a:effectLst/>
                <a:latin typeface="Arial" panose="020B0604020202020204" pitchFamily="34" charset="0"/>
                <a:ea typeface="Aptos" panose="020B0004020202020204" pitchFamily="34" charset="0"/>
                <a:cs typeface="Arial" panose="020B0604020202020204" pitchFamily="34" charset="0"/>
              </a:rPr>
              <a:t>Draw additional foods, including foods from the different cultural groups from within the class (try to ensure they do not cross over to the ‘sometimes foods’ e.g. sausages, take away burgers – these are ok in small amounts).</a:t>
            </a:r>
          </a:p>
          <a:p>
            <a:pPr marL="171450" lvl="0" indent="-171450">
              <a:lnSpc>
                <a:spcPct val="107000"/>
              </a:lnSpc>
              <a:spcBef>
                <a:spcPts val="50"/>
              </a:spcBef>
              <a:buFont typeface="Arial" panose="020B0604020202020204" pitchFamily="34" charset="0"/>
              <a:buChar char="•"/>
            </a:pPr>
            <a:r>
              <a:rPr lang="en-AU" sz="1100" dirty="0">
                <a:latin typeface="Arial" panose="020B0604020202020204" pitchFamily="34" charset="0"/>
                <a:cs typeface="Arial" panose="020B0604020202020204" pitchFamily="34" charset="0"/>
              </a:rPr>
              <a:t>Considerations with the ‘sometimes’ foods: how much fat, sugar and salt has been added. </a:t>
            </a:r>
          </a:p>
          <a:p>
            <a:r>
              <a:rPr lang="en-AU" sz="1100" dirty="0">
                <a:latin typeface="Arial" panose="020B0604020202020204" pitchFamily="34" charset="0"/>
                <a:cs typeface="Arial" panose="020B0604020202020204" pitchFamily="34" charset="0"/>
              </a:rPr>
              <a:t>  </a:t>
            </a:r>
          </a:p>
          <a:p>
            <a:r>
              <a:rPr lang="en-US" sz="1100" b="1" i="0" u="none" strike="noStrike" baseline="0" dirty="0">
                <a:solidFill>
                  <a:srgbClr val="000000"/>
                </a:solidFill>
                <a:latin typeface="Arial" panose="020B0604020202020204" pitchFamily="34" charset="0"/>
                <a:cs typeface="Arial" panose="020B0604020202020204" pitchFamily="34" charset="0"/>
              </a:rPr>
              <a:t>Sausages, commercial burgers and meat pastries </a:t>
            </a:r>
            <a:r>
              <a:rPr lang="en-US" sz="1100" b="0" i="0" u="none" strike="noStrike" baseline="0" dirty="0">
                <a:solidFill>
                  <a:srgbClr val="000000"/>
                </a:solidFill>
                <a:latin typeface="Arial" panose="020B0604020202020204" pitchFamily="34" charset="0"/>
                <a:cs typeface="Arial" panose="020B0604020202020204" pitchFamily="34" charset="0"/>
              </a:rPr>
              <a:t>can be high in saturated fat and are classified as a discretionary food choice according to the Australian Guide to Healthy Eating. It is recommended the consumption of these foods be limited. If purchasing sausages, it is best to select lean or reduced fat versions and boil or fry in a non-stick pan or BBQ. </a:t>
            </a:r>
          </a:p>
          <a:p>
            <a:r>
              <a:rPr lang="en-US" sz="1100" b="1" i="0" u="none" strike="noStrike" baseline="0" dirty="0">
                <a:solidFill>
                  <a:srgbClr val="000000"/>
                </a:solidFill>
                <a:latin typeface="Arial" panose="020B0604020202020204" pitchFamily="34" charset="0"/>
                <a:cs typeface="Arial" panose="020B0604020202020204" pitchFamily="34" charset="0"/>
              </a:rPr>
              <a:t>Processed meats</a:t>
            </a:r>
            <a:r>
              <a:rPr lang="en-US" sz="1100" b="0" i="0" u="none" strike="noStrike" baseline="0" dirty="0">
                <a:solidFill>
                  <a:srgbClr val="000000"/>
                </a:solidFill>
                <a:latin typeface="Arial" panose="020B0604020202020204" pitchFamily="34" charset="0"/>
                <a:cs typeface="Arial" panose="020B0604020202020204" pitchFamily="34" charset="0"/>
              </a:rPr>
              <a:t>, such as salami and bacon are high in salt and saturated fats are classified as discretionary choices and their intake should be limited. </a:t>
            </a:r>
          </a:p>
          <a:p>
            <a:endParaRPr lang="en-US" sz="1100" b="0" i="0" u="none" strike="noStrike" baseline="0" dirty="0">
              <a:solidFill>
                <a:srgbClr val="000000"/>
              </a:solidFill>
              <a:latin typeface="Arial" panose="020B0604020202020204" pitchFamily="34" charset="0"/>
              <a:cs typeface="Arial" panose="020B0604020202020204" pitchFamily="34" charset="0"/>
            </a:endParaRPr>
          </a:p>
          <a:p>
            <a:pPr marL="171450" indent="-171450">
              <a:lnSpc>
                <a:spcPct val="107000"/>
              </a:lnSpc>
              <a:spcBef>
                <a:spcPts val="50"/>
              </a:spcBef>
              <a:spcAft>
                <a:spcPts val="50"/>
              </a:spcAft>
              <a:buFont typeface="Arial" panose="020B0604020202020204" pitchFamily="34" charset="0"/>
              <a:buChar char="•"/>
            </a:pPr>
            <a:r>
              <a:rPr lang="en-US" sz="1100" dirty="0">
                <a:effectLst/>
                <a:latin typeface="Arial" panose="020B0604020202020204" pitchFamily="34" charset="0"/>
                <a:ea typeface="Aptos" panose="020B0004020202020204" pitchFamily="34" charset="0"/>
                <a:cs typeface="Arial" panose="020B0604020202020204" pitchFamily="34" charset="0"/>
              </a:rPr>
              <a:t>Add some words on why meat and alternative foods are important. </a:t>
            </a:r>
            <a:endParaRPr lang="en-US" sz="1100" kern="1200" dirty="0">
              <a:solidFill>
                <a:schemeClr val="tx1"/>
              </a:solidFill>
              <a:effectLst/>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9E11804-0F34-C01A-53AC-DCBF0C1008DC}"/>
              </a:ext>
            </a:extLst>
          </p:cNvPr>
          <p:cNvSpPr>
            <a:spLocks noGrp="1"/>
          </p:cNvSpPr>
          <p:nvPr>
            <p:ph type="sldNum" sz="quarter" idx="5"/>
          </p:nvPr>
        </p:nvSpPr>
        <p:spPr/>
        <p:txBody>
          <a:bodyPr/>
          <a:lstStyle/>
          <a:p>
            <a:fld id="{6843B116-BF8B-4A70-AF76-99999BA5EB3B}" type="slidenum">
              <a:rPr lang="en-AU" smtClean="0"/>
              <a:t>27</a:t>
            </a:fld>
            <a:endParaRPr lang="en-AU"/>
          </a:p>
        </p:txBody>
      </p:sp>
    </p:spTree>
    <p:extLst>
      <p:ext uri="{BB962C8B-B14F-4D97-AF65-F5344CB8AC3E}">
        <p14:creationId xmlns:p14="http://schemas.microsoft.com/office/powerpoint/2010/main" val="2622105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88E1C-E478-92F4-4F8D-7D3D83DF1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42C96-A850-BBE4-ED0B-443FDDDB00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B7BCD-DFE2-A474-3A44-C9BCF3609204}"/>
              </a:ext>
            </a:extLst>
          </p:cNvPr>
          <p:cNvSpPr>
            <a:spLocks noGrp="1"/>
          </p:cNvSpPr>
          <p:nvPr>
            <p:ph type="body" idx="1"/>
          </p:nvPr>
        </p:nvSpPr>
        <p:spPr/>
        <p:txBody>
          <a:bodyPr/>
          <a:lstStyle/>
          <a:p>
            <a:pPr marL="171450" lvl="0" indent="-171450">
              <a:lnSpc>
                <a:spcPct val="107000"/>
              </a:lnSpc>
              <a:spcBef>
                <a:spcPts val="50"/>
              </a:spcBef>
              <a:spcAft>
                <a:spcPts val="50"/>
              </a:spcAft>
              <a:buFont typeface="Arial" panose="020B0604020202020204" pitchFamily="34" charset="0"/>
              <a:buChar char="•"/>
            </a:pPr>
            <a:r>
              <a:rPr lang="en-GB" sz="1100" kern="0" dirty="0">
                <a:effectLst/>
                <a:latin typeface="Arial" panose="020B0604020202020204" pitchFamily="34" charset="0"/>
                <a:ea typeface="Calibri" panose="020F0502020204030204" pitchFamily="34" charset="0"/>
                <a:cs typeface="Arial" panose="020B0604020202020204" pitchFamily="34" charset="0"/>
              </a:rPr>
              <a:t>In their unit booklet, students draw images of meat and alternative foods that they like.</a:t>
            </a:r>
            <a:endParaRPr lang="en-AU" sz="1100" kern="100" dirty="0">
              <a:effectLst/>
              <a:latin typeface="Arial" panose="020B0604020202020204" pitchFamily="34" charset="0"/>
              <a:ea typeface="Calibri" panose="020F0502020204030204" pitchFamily="34" charset="0"/>
              <a:cs typeface="Times New Roman" panose="02020603050405020304" pitchFamily="18" charset="0"/>
            </a:endParaRPr>
          </a:p>
          <a:p>
            <a:pPr marL="171450" lvl="0" indent="-171450">
              <a:lnSpc>
                <a:spcPct val="107000"/>
              </a:lnSpc>
              <a:spcBef>
                <a:spcPts val="50"/>
              </a:spcBef>
              <a:spcAft>
                <a:spcPts val="50"/>
              </a:spcAft>
              <a:buFont typeface="Arial" panose="020B0604020202020204" pitchFamily="34" charset="0"/>
              <a:buChar char="•"/>
            </a:pPr>
            <a:r>
              <a:rPr lang="en-AU" sz="1100" dirty="0">
                <a:effectLst/>
                <a:latin typeface="Arial" panose="020B0604020202020204" pitchFamily="34" charset="0"/>
                <a:ea typeface="Aptos" panose="020B0004020202020204" pitchFamily="34" charset="0"/>
                <a:cs typeface="Times New Roman" panose="02020603050405020304" pitchFamily="18" charset="0"/>
              </a:rPr>
              <a:t>Draw or write: </a:t>
            </a:r>
            <a:r>
              <a:rPr lang="en-AU" sz="1100" dirty="0">
                <a:effectLst/>
                <a:latin typeface="Arial" panose="020B0604020202020204" pitchFamily="34" charset="0"/>
                <a:ea typeface="Aptos" panose="020B0004020202020204" pitchFamily="34" charset="0"/>
              </a:rPr>
              <a:t>Meat and alternative foods are important because…… [Teacher to assist with scribing as needed].</a:t>
            </a:r>
            <a:endParaRPr lang="en-AU" sz="1100" dirty="0"/>
          </a:p>
          <a:p>
            <a:endParaRPr lang="en-AU" dirty="0"/>
          </a:p>
        </p:txBody>
      </p:sp>
      <p:sp>
        <p:nvSpPr>
          <p:cNvPr id="4" name="Slide Number Placeholder 3">
            <a:extLst>
              <a:ext uri="{FF2B5EF4-FFF2-40B4-BE49-F238E27FC236}">
                <a16:creationId xmlns:a16="http://schemas.microsoft.com/office/drawing/2014/main" id="{92D48E02-284E-FFFE-BF16-5151E919106E}"/>
              </a:ext>
            </a:extLst>
          </p:cNvPr>
          <p:cNvSpPr>
            <a:spLocks noGrp="1"/>
          </p:cNvSpPr>
          <p:nvPr>
            <p:ph type="sldNum" sz="quarter" idx="5"/>
          </p:nvPr>
        </p:nvSpPr>
        <p:spPr/>
        <p:txBody>
          <a:bodyPr/>
          <a:lstStyle/>
          <a:p>
            <a:fld id="{6843B116-BF8B-4A70-AF76-99999BA5EB3B}" type="slidenum">
              <a:rPr lang="en-AU" smtClean="0"/>
              <a:t>28</a:t>
            </a:fld>
            <a:endParaRPr lang="en-AU"/>
          </a:p>
        </p:txBody>
      </p:sp>
    </p:spTree>
    <p:extLst>
      <p:ext uri="{BB962C8B-B14F-4D97-AF65-F5344CB8AC3E}">
        <p14:creationId xmlns:p14="http://schemas.microsoft.com/office/powerpoint/2010/main" val="2130291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50FE4-71F5-958D-0C1F-04CF9AD8D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E4BB6-B4B9-4B51-49B5-723AE45F8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854E8-EB53-0F59-CA9B-2F368AAB4159}"/>
              </a:ext>
            </a:extLst>
          </p:cNvPr>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685800" lvl="1" indent="-228600">
              <a:buFont typeface="+mj-lt"/>
              <a:buAutoNum type="arabicPeriod"/>
            </a:pPr>
            <a:r>
              <a:rPr lang="en-AU" sz="1100" dirty="0">
                <a:latin typeface="Arial" panose="020B0604020202020204" pitchFamily="34" charset="0"/>
                <a:cs typeface="Arial" panose="020B0604020202020204" pitchFamily="34" charset="0"/>
              </a:rPr>
              <a:t>Grain foods</a:t>
            </a:r>
          </a:p>
          <a:p>
            <a:pPr marL="685800" lvl="1" indent="-228600">
              <a:buFont typeface="+mj-lt"/>
              <a:buAutoNum type="arabicPeriod"/>
            </a:pPr>
            <a:r>
              <a:rPr lang="en-AU" sz="1100" dirty="0">
                <a:latin typeface="Arial" panose="020B0604020202020204" pitchFamily="34" charset="0"/>
                <a:cs typeface="Arial" panose="020B0604020202020204" pitchFamily="34" charset="0"/>
              </a:rPr>
              <a:t>Vegetables</a:t>
            </a:r>
          </a:p>
          <a:p>
            <a:pPr marL="685800" lvl="1" indent="-228600">
              <a:buFont typeface="+mj-lt"/>
              <a:buAutoNum type="arabicPeriod"/>
            </a:pPr>
            <a:r>
              <a:rPr lang="en-AU" sz="1100" dirty="0">
                <a:latin typeface="Arial" panose="020B0604020202020204" pitchFamily="34" charset="0"/>
                <a:cs typeface="Arial" panose="020B0604020202020204" pitchFamily="34" charset="0"/>
              </a:rPr>
              <a:t>Fruit</a:t>
            </a:r>
          </a:p>
          <a:p>
            <a:pPr marL="685800" lvl="1" indent="-228600">
              <a:buFont typeface="+mj-lt"/>
              <a:buAutoNum type="arabicPeriod"/>
            </a:pPr>
            <a:r>
              <a:rPr lang="en-AU" sz="1100" dirty="0">
                <a:latin typeface="Arial" panose="020B0604020202020204" pitchFamily="34" charset="0"/>
                <a:cs typeface="Arial" panose="020B0604020202020204" pitchFamily="34" charset="0"/>
              </a:rPr>
              <a:t>Dairy and alternatives</a:t>
            </a:r>
          </a:p>
          <a:p>
            <a:pPr marL="685800" lvl="1" indent="-228600">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p>
        </p:txBody>
      </p:sp>
      <p:sp>
        <p:nvSpPr>
          <p:cNvPr id="4" name="Slide Number Placeholder 3">
            <a:extLst>
              <a:ext uri="{FF2B5EF4-FFF2-40B4-BE49-F238E27FC236}">
                <a16:creationId xmlns:a16="http://schemas.microsoft.com/office/drawing/2014/main" id="{25F1B15C-E05C-F892-0D9A-C079BEEF3440}"/>
              </a:ext>
            </a:extLst>
          </p:cNvPr>
          <p:cNvSpPr>
            <a:spLocks noGrp="1"/>
          </p:cNvSpPr>
          <p:nvPr>
            <p:ph type="sldNum" sz="quarter" idx="5"/>
          </p:nvPr>
        </p:nvSpPr>
        <p:spPr/>
        <p:txBody>
          <a:bodyPr/>
          <a:lstStyle/>
          <a:p>
            <a:fld id="{E6D7DA54-C4FE-4877-8DF5-AF24F4B46978}" type="slidenum">
              <a:rPr lang="en-AU" smtClean="0"/>
              <a:t>31</a:t>
            </a:fld>
            <a:endParaRPr lang="en-AU"/>
          </a:p>
        </p:txBody>
      </p:sp>
    </p:spTree>
    <p:extLst>
      <p:ext uri="{BB962C8B-B14F-4D97-AF65-F5344CB8AC3E}">
        <p14:creationId xmlns:p14="http://schemas.microsoft.com/office/powerpoint/2010/main" val="610330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69C65-6537-0004-E2A8-2386CDEAD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E5E1C-6033-66F9-BA63-6AFB23CB7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32787-DCFF-2BD2-CDC5-2BA1B4D9A913}"/>
              </a:ext>
            </a:extLst>
          </p:cNvPr>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Meat alternatives:</a:t>
            </a:r>
          </a:p>
          <a:p>
            <a:pPr marL="628650" lvl="1" indent="-171450">
              <a:buFont typeface="Arial" panose="020B0604020202020204" pitchFamily="34" charset="0"/>
              <a:buChar char="•"/>
            </a:pPr>
            <a:r>
              <a:rPr lang="en-US" sz="1100" b="0" i="0" u="none" strike="noStrike" baseline="0" dirty="0">
                <a:solidFill>
                  <a:srgbClr val="000000"/>
                </a:solidFill>
                <a:latin typeface="Arial" panose="020B0604020202020204" pitchFamily="34" charset="0"/>
                <a:cs typeface="Arial" panose="020B0604020202020204" pitchFamily="34" charset="0"/>
              </a:rPr>
              <a:t>Nuts and seeds.</a:t>
            </a:r>
          </a:p>
          <a:p>
            <a:pPr marL="628650" lvl="1" indent="-171450">
              <a:buFont typeface="Arial" panose="020B0604020202020204" pitchFamily="34" charset="0"/>
              <a:buChar char="•"/>
            </a:pPr>
            <a:r>
              <a:rPr lang="en-US" sz="1100" b="0" i="0" u="none" strike="noStrike" baseline="0" dirty="0">
                <a:solidFill>
                  <a:srgbClr val="000000"/>
                </a:solidFill>
                <a:latin typeface="Arial" panose="020B0604020202020204" pitchFamily="34" charset="0"/>
                <a:cs typeface="Arial" panose="020B0604020202020204" pitchFamily="34" charset="0"/>
              </a:rPr>
              <a:t>Legumes/beans appear in this group as well as the vegetable group. </a:t>
            </a:r>
          </a:p>
          <a:p>
            <a:pPr marL="628650" lvl="1" indent="-171450">
              <a:buFont typeface="Arial" panose="020B0604020202020204" pitchFamily="34" charset="0"/>
              <a:buChar char="•"/>
            </a:pPr>
            <a:r>
              <a:rPr lang="en-US" sz="1100" b="0" i="0" u="none" strike="noStrike" baseline="0" dirty="0">
                <a:solidFill>
                  <a:srgbClr val="000000"/>
                </a:solidFill>
                <a:latin typeface="Arial" panose="020B0604020202020204" pitchFamily="34" charset="0"/>
                <a:cs typeface="Arial" panose="020B0604020202020204" pitchFamily="34" charset="0"/>
              </a:rPr>
              <a:t>For </a:t>
            </a:r>
            <a:r>
              <a:rPr lang="en-US" sz="1100" b="1" i="0" u="none" strike="noStrike" baseline="0" dirty="0">
                <a:solidFill>
                  <a:srgbClr val="000000"/>
                </a:solidFill>
                <a:latin typeface="Arial" panose="020B0604020202020204" pitchFamily="34" charset="0"/>
                <a:cs typeface="Arial" panose="020B0604020202020204" pitchFamily="34" charset="0"/>
              </a:rPr>
              <a:t>vegetarians and vegans</a:t>
            </a:r>
            <a:r>
              <a:rPr lang="en-US" sz="1100" b="0" i="0" u="none" strike="noStrike" baseline="0" dirty="0">
                <a:solidFill>
                  <a:srgbClr val="000000"/>
                </a:solidFill>
                <a:latin typeface="Arial" panose="020B0604020202020204" pitchFamily="34" charset="0"/>
                <a:cs typeface="Arial" panose="020B0604020202020204" pitchFamily="34" charset="0"/>
              </a:rPr>
              <a:t>, these foods are a key source of nutrients, particularly protein and iron, and need to be included regularly to ensure their diet is nutritionally balanced. </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C58BA0-B09E-1090-4CBA-0D719AD7CD20}"/>
              </a:ext>
            </a:extLst>
          </p:cNvPr>
          <p:cNvSpPr>
            <a:spLocks noGrp="1"/>
          </p:cNvSpPr>
          <p:nvPr>
            <p:ph type="sldNum" sz="quarter" idx="5"/>
          </p:nvPr>
        </p:nvSpPr>
        <p:spPr/>
        <p:txBody>
          <a:bodyPr/>
          <a:lstStyle/>
          <a:p>
            <a:fld id="{E6D7DA54-C4FE-4877-8DF5-AF24F4B46978}" type="slidenum">
              <a:rPr lang="en-AU" smtClean="0"/>
              <a:t>33</a:t>
            </a:fld>
            <a:endParaRPr lang="en-AU"/>
          </a:p>
        </p:txBody>
      </p:sp>
    </p:spTree>
    <p:extLst>
      <p:ext uri="{BB962C8B-B14F-4D97-AF65-F5344CB8AC3E}">
        <p14:creationId xmlns:p14="http://schemas.microsoft.com/office/powerpoint/2010/main" val="3974619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Bef>
                <a:spcPts val="50"/>
              </a:spcBef>
              <a:spcAft>
                <a:spcPts val="50"/>
              </a:spcAft>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Arial" panose="020B0604020202020204" pitchFamily="34" charset="0"/>
              </a:rPr>
              <a:t>Tuning in phase to introduce the unit. This Bluey clip [3.08] is not necessarily about healthy eating, but it focuses on fun and family in relation to food.</a:t>
            </a:r>
            <a:endParaRPr lang="en-AU" sz="1100" kern="100" dirty="0">
              <a:effectLst/>
              <a:latin typeface="Arial" panose="020B0604020202020204" pitchFamily="34" charset="0"/>
              <a:ea typeface="Aptos" panose="020B0004020202020204" pitchFamily="34" charset="0"/>
              <a:cs typeface="Arial" panose="020B0604020202020204" pitchFamily="34" charset="0"/>
            </a:endParaRPr>
          </a:p>
          <a:p>
            <a:pPr marL="171450" indent="-171450">
              <a:lnSpc>
                <a:spcPct val="107000"/>
              </a:lnSpc>
              <a:spcBef>
                <a:spcPts val="50"/>
              </a:spcBef>
              <a:spcAft>
                <a:spcPts val="50"/>
              </a:spcAft>
              <a:buFont typeface="Arial" panose="020B0604020202020204" pitchFamily="34" charset="0"/>
              <a:buChar char="•"/>
            </a:pPr>
            <a:r>
              <a:rPr lang="en-GB" sz="1100" dirty="0">
                <a:effectLst/>
                <a:latin typeface="Arial" panose="020B0604020202020204" pitchFamily="34" charset="0"/>
                <a:ea typeface="Aptos" panose="020B0004020202020204" pitchFamily="34" charset="0"/>
                <a:cs typeface="Arial" panose="020B0604020202020204" pitchFamily="34" charset="0"/>
              </a:rPr>
              <a:t>After the video, explain that in this unit, the class will be focusing on foods that are healthy for our body (good for our body) and how we can have fun with food.</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843B116-BF8B-4A70-AF76-99999BA5EB3B}" type="slidenum">
              <a:rPr lang="en-AU" smtClean="0"/>
              <a:t>5</a:t>
            </a:fld>
            <a:endParaRPr lang="en-AU"/>
          </a:p>
        </p:txBody>
      </p:sp>
    </p:spTree>
    <p:extLst>
      <p:ext uri="{BB962C8B-B14F-4D97-AF65-F5344CB8AC3E}">
        <p14:creationId xmlns:p14="http://schemas.microsoft.com/office/powerpoint/2010/main" val="1590545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2EC62-284E-FF26-2BF5-07720A3FA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E6F7F-85B9-B784-3FA6-684365DF8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024FD0-24F9-1125-CECB-A226A7528E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A7B50E3-68EA-F075-666D-CB98A94CA6AA}"/>
              </a:ext>
            </a:extLst>
          </p:cNvPr>
          <p:cNvSpPr>
            <a:spLocks noGrp="1"/>
          </p:cNvSpPr>
          <p:nvPr>
            <p:ph type="sldNum" sz="quarter" idx="5"/>
          </p:nvPr>
        </p:nvSpPr>
        <p:spPr/>
        <p:txBody>
          <a:bodyPr/>
          <a:lstStyle/>
          <a:p>
            <a:fld id="{E6D7DA54-C4FE-4877-8DF5-AF24F4B46978}" type="slidenum">
              <a:rPr lang="en-AU" smtClean="0"/>
              <a:t>35</a:t>
            </a:fld>
            <a:endParaRPr lang="en-AU"/>
          </a:p>
        </p:txBody>
      </p:sp>
    </p:spTree>
    <p:extLst>
      <p:ext uri="{BB962C8B-B14F-4D97-AF65-F5344CB8AC3E}">
        <p14:creationId xmlns:p14="http://schemas.microsoft.com/office/powerpoint/2010/main" val="3985981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68116-2B31-4607-F63A-876E51D79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02D28-9029-E5C5-39C4-97BF4D2E0A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9FA99-ADDE-1EB1-5FDB-C79B18E04AAF}"/>
              </a:ext>
            </a:extLst>
          </p:cNvPr>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Elicit responses from students.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Differences between fruit and vegetables:</a:t>
            </a:r>
          </a:p>
          <a:p>
            <a:pPr marL="628650" lvl="1"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Fruits and vegetables are from different parts of a plant. </a:t>
            </a:r>
            <a:r>
              <a:rPr lang="en-AU" sz="1100" b="1" dirty="0">
                <a:latin typeface="Arial" panose="020B0604020202020204" pitchFamily="34" charset="0"/>
                <a:cs typeface="Arial" panose="020B0604020202020204" pitchFamily="34" charset="0"/>
              </a:rPr>
              <a:t>Fruits come from the flowering part of a plant and contain seeds.</a:t>
            </a:r>
            <a:r>
              <a:rPr lang="en-AU" sz="1100" dirty="0">
                <a:latin typeface="Arial" panose="020B0604020202020204" pitchFamily="34" charset="0"/>
                <a:cs typeface="Arial" panose="020B0604020202020204" pitchFamily="34" charset="0"/>
              </a:rPr>
              <a:t> </a:t>
            </a:r>
            <a:r>
              <a:rPr lang="en-AU" sz="1100" b="1" dirty="0">
                <a:latin typeface="Arial" panose="020B0604020202020204" pitchFamily="34" charset="0"/>
                <a:cs typeface="Arial" panose="020B0604020202020204" pitchFamily="34" charset="0"/>
              </a:rPr>
              <a:t>Vegetables are the edible parts of a plant, such as the leaves, stem, roots, and bulbs</a:t>
            </a:r>
          </a:p>
          <a:p>
            <a:pPr marL="171450" indent="-171450">
              <a:buFont typeface="Arial" panose="020B0604020202020204" pitchFamily="34" charset="0"/>
              <a:buChar char="•"/>
            </a:pPr>
            <a:r>
              <a:rPr lang="en-AU" sz="1100" b="0" dirty="0">
                <a:latin typeface="Arial" panose="020B0604020202020204" pitchFamily="34" charset="0"/>
                <a:cs typeface="Arial" panose="020B0604020202020204" pitchFamily="34" charset="0"/>
              </a:rPr>
              <a:t>What fruits are eaten like vegetables?  (pumpkin, cucumber, tomato)</a:t>
            </a:r>
          </a:p>
          <a:p>
            <a:pPr marL="171450" indent="-171450">
              <a:buFont typeface="Arial" panose="020B0604020202020204" pitchFamily="34" charset="0"/>
              <a:buChar char="•"/>
            </a:pPr>
            <a:endParaRPr lang="en-AU"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0" dirty="0">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b="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CB26386-D0D0-D5B9-EB03-BF5F1E094DEF}"/>
              </a:ext>
            </a:extLst>
          </p:cNvPr>
          <p:cNvSpPr>
            <a:spLocks noGrp="1"/>
          </p:cNvSpPr>
          <p:nvPr>
            <p:ph type="sldNum" sz="quarter" idx="5"/>
          </p:nvPr>
        </p:nvSpPr>
        <p:spPr/>
        <p:txBody>
          <a:bodyPr/>
          <a:lstStyle/>
          <a:p>
            <a:fld id="{6843B116-BF8B-4A70-AF76-99999BA5EB3B}" type="slidenum">
              <a:rPr lang="en-AU" smtClean="0"/>
              <a:t>37</a:t>
            </a:fld>
            <a:endParaRPr lang="en-AU"/>
          </a:p>
        </p:txBody>
      </p:sp>
    </p:spTree>
    <p:extLst>
      <p:ext uri="{BB962C8B-B14F-4D97-AF65-F5344CB8AC3E}">
        <p14:creationId xmlns:p14="http://schemas.microsoft.com/office/powerpoint/2010/main" val="1124860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C4928-D64D-912D-8F42-22EE7C14C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CF1B2-6BD1-A227-E4D7-143DA0938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A9EC3-B8F6-53B9-5473-1DB553478917}"/>
              </a:ext>
            </a:extLst>
          </p:cNvPr>
          <p:cNvSpPr>
            <a:spLocks noGrp="1"/>
          </p:cNvSpPr>
          <p:nvPr>
            <p:ph type="body" idx="1"/>
          </p:nvPr>
        </p:nvSpPr>
        <p:spPr/>
        <p:txBody>
          <a:bodyPr/>
          <a:lstStyle/>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Types of fruit:</a:t>
            </a:r>
          </a:p>
          <a:p>
            <a:endParaRPr lang="en-AU" sz="1100" b="1" i="0" kern="1200" dirty="0">
              <a:solidFill>
                <a:schemeClr val="tx1"/>
              </a:solidFill>
              <a:effectLst/>
              <a:latin typeface="Arial" panose="020B0604020202020204" pitchFamily="34" charset="0"/>
              <a:ea typeface="+mn-ea"/>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Pome fruit:</a:t>
            </a:r>
            <a:r>
              <a:rPr lang="en-AU" sz="1100" b="0" i="0" kern="1200" dirty="0">
                <a:solidFill>
                  <a:schemeClr val="tx1"/>
                </a:solidFill>
                <a:effectLst/>
                <a:latin typeface="Arial" panose="020B0604020202020204" pitchFamily="34" charset="0"/>
                <a:ea typeface="+mn-ea"/>
                <a:cs typeface="Arial" panose="020B0604020202020204" pitchFamily="34" charset="0"/>
              </a:rPr>
              <a:t> apple, pear.</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Citrus fruit: </a:t>
            </a:r>
            <a:r>
              <a:rPr lang="en-AU" sz="1100" b="0" i="0" kern="1200" dirty="0">
                <a:solidFill>
                  <a:schemeClr val="tx1"/>
                </a:solidFill>
                <a:effectLst/>
                <a:latin typeface="Arial" panose="020B0604020202020204" pitchFamily="34" charset="0"/>
                <a:ea typeface="+mn-ea"/>
                <a:cs typeface="Arial" panose="020B0604020202020204" pitchFamily="34" charset="0"/>
              </a:rPr>
              <a:t>orange, mandarin, grapefruit.</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Stone fruit:</a:t>
            </a:r>
            <a:r>
              <a:rPr lang="en-AU" sz="1100" b="0" i="0" kern="1200" dirty="0">
                <a:solidFill>
                  <a:schemeClr val="tx1"/>
                </a:solidFill>
                <a:effectLst/>
                <a:latin typeface="Arial" panose="020B0604020202020204" pitchFamily="34" charset="0"/>
                <a:ea typeface="+mn-ea"/>
                <a:cs typeface="Arial" panose="020B0604020202020204" pitchFamily="34" charset="0"/>
              </a:rPr>
              <a:t> apricot, cherry, peach, nectarine, plum.</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Tropical:</a:t>
            </a:r>
            <a:r>
              <a:rPr lang="en-AU" sz="1100" b="0" i="0" kern="1200" dirty="0">
                <a:solidFill>
                  <a:schemeClr val="tx1"/>
                </a:solidFill>
                <a:effectLst/>
                <a:latin typeface="Arial" panose="020B0604020202020204" pitchFamily="34" charset="0"/>
                <a:ea typeface="+mn-ea"/>
                <a:cs typeface="Arial" panose="020B0604020202020204" pitchFamily="34" charset="0"/>
              </a:rPr>
              <a:t> banana, paw </a:t>
            </a:r>
            <a:r>
              <a:rPr lang="en-AU" sz="1100" b="0" i="0" kern="1200" dirty="0" err="1">
                <a:solidFill>
                  <a:schemeClr val="tx1"/>
                </a:solidFill>
                <a:effectLst/>
                <a:latin typeface="Arial" panose="020B0604020202020204" pitchFamily="34" charset="0"/>
                <a:ea typeface="+mn-ea"/>
                <a:cs typeface="Arial" panose="020B0604020202020204" pitchFamily="34" charset="0"/>
              </a:rPr>
              <a:t>paw</a:t>
            </a:r>
            <a:r>
              <a:rPr lang="en-AU" sz="1100" b="0" i="0" kern="1200" dirty="0">
                <a:solidFill>
                  <a:schemeClr val="tx1"/>
                </a:solidFill>
                <a:effectLst/>
                <a:latin typeface="Arial" panose="020B0604020202020204" pitchFamily="34" charset="0"/>
                <a:ea typeface="+mn-ea"/>
                <a:cs typeface="Arial" panose="020B0604020202020204" pitchFamily="34" charset="0"/>
              </a:rPr>
              <a:t>, mangoes, pineapple and melon.</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Berries: </a:t>
            </a:r>
            <a:r>
              <a:rPr lang="en-AU" sz="1100" b="0" i="0" kern="1200" dirty="0">
                <a:solidFill>
                  <a:schemeClr val="tx1"/>
                </a:solidFill>
                <a:effectLst/>
                <a:latin typeface="Arial" panose="020B0604020202020204" pitchFamily="34" charset="0"/>
                <a:ea typeface="+mn-ea"/>
                <a:cs typeface="Arial" panose="020B0604020202020204" pitchFamily="34" charset="0"/>
              </a:rPr>
              <a:t>strawberry, blueberry, raspberry, blackberry.</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Other:</a:t>
            </a:r>
            <a:r>
              <a:rPr lang="en-AU" sz="1100" b="0" i="0" kern="1200" dirty="0">
                <a:solidFill>
                  <a:schemeClr val="tx1"/>
                </a:solidFill>
                <a:effectLst/>
                <a:latin typeface="Arial" panose="020B0604020202020204" pitchFamily="34" charset="0"/>
                <a:ea typeface="+mn-ea"/>
                <a:cs typeface="Arial" panose="020B0604020202020204" pitchFamily="34" charset="0"/>
              </a:rPr>
              <a:t> grapes, passionfruit.</a:t>
            </a:r>
            <a:endParaRPr lang="en-AU" sz="1100" dirty="0">
              <a:latin typeface="Arial" panose="020B0604020202020204" pitchFamily="34" charset="0"/>
              <a:cs typeface="Arial" panose="020B0604020202020204" pitchFamily="34" charset="0"/>
            </a:endParaRPr>
          </a:p>
          <a:p>
            <a:endParaRPr lang="en-AU"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Whole or chopped fruit is the best choice.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dirty="0">
                <a:solidFill>
                  <a:srgbClr val="000000"/>
                </a:solidFill>
                <a:latin typeface="Arial" panose="020B0604020202020204" pitchFamily="34" charset="0"/>
                <a:cs typeface="Arial" panose="020B0604020202020204" pitchFamily="34" charset="0"/>
              </a:rPr>
              <a:t>Fresh, frozen and canned fruits are all part of this food group. It is best to avoid fruits canned in syrup and choose varieties canned in natural juice or water instead. </a:t>
            </a:r>
            <a:endParaRPr lang="en-AU"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Choose dried fruit or fruit juice only occasionally:</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Eating dried fruit regularly is not recommended as it is high in kilojoules, can stick to the teeth and increases the risk of dental decay. You can also easily eat more than you realise.</a:t>
            </a:r>
            <a:r>
              <a:rPr lang="en-US" sz="1100" b="0" i="0" u="none" strike="noStrike" baseline="0" dirty="0">
                <a:solidFill>
                  <a:srgbClr val="000000"/>
                </a:solidFill>
                <a:latin typeface="Arial" panose="020B0604020202020204" pitchFamily="34" charset="0"/>
                <a:cs typeface="Arial" panose="020B0604020202020204" pitchFamily="34" charset="0"/>
              </a:rPr>
              <a:t> </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Fruit juice is acidic and can increase the risk of dental decay.  Fruit juice also has less fibre and other nutrients than whole fruit.</a:t>
            </a:r>
            <a:endParaRPr lang="en-AU"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Different fruits can help protect our bodies in different ways, so it’s important to choose a variety, including different colours, each day.</a:t>
            </a:r>
          </a:p>
          <a:p>
            <a:pPr marL="0" indent="0">
              <a:buFont typeface="Arial" panose="020B0604020202020204" pitchFamily="34" charset="0"/>
              <a:buNone/>
            </a:pPr>
            <a:endParaRPr lang="en-US" sz="1100" b="0" i="0" kern="1200" dirty="0">
              <a:solidFill>
                <a:schemeClr val="tx1"/>
              </a:solidFill>
              <a:effectLst/>
              <a:latin typeface="+mn-lt"/>
              <a:ea typeface="+mn-ea"/>
              <a:cs typeface="+mn-cs"/>
            </a:endParaRPr>
          </a:p>
          <a:p>
            <a:pPr marL="0" indent="0">
              <a:buFont typeface="Arial" panose="020B0604020202020204" pitchFamily="34" charset="0"/>
              <a:buNone/>
            </a:pPr>
            <a:r>
              <a:rPr lang="en-US" sz="1100" b="1" i="0" kern="1200" dirty="0">
                <a:solidFill>
                  <a:schemeClr val="tx1"/>
                </a:solidFill>
                <a:effectLst/>
                <a:latin typeface="+mn-lt"/>
                <a:ea typeface="+mn-ea"/>
                <a:cs typeface="+mn-cs"/>
              </a:rPr>
              <a:t>Differences between fruit and vegetables</a:t>
            </a:r>
          </a:p>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Fruits</a:t>
            </a:r>
            <a:r>
              <a:rPr lang="en-AU" sz="1100" dirty="0">
                <a:latin typeface="Arial" panose="020B0604020202020204" pitchFamily="34" charset="0"/>
                <a:cs typeface="Arial" panose="020B0604020202020204" pitchFamily="34" charset="0"/>
              </a:rPr>
              <a:t> and vegetables are from different parts of a plant. </a:t>
            </a:r>
            <a:r>
              <a:rPr lang="en-AU" sz="1100" b="1" dirty="0">
                <a:latin typeface="Arial" panose="020B0604020202020204" pitchFamily="34" charset="0"/>
                <a:cs typeface="Arial" panose="020B0604020202020204" pitchFamily="34" charset="0"/>
              </a:rPr>
              <a:t>Fruits come from the flowering part of a plant and contain seeds.</a:t>
            </a:r>
            <a:r>
              <a:rPr lang="en-AU" sz="1100" dirty="0">
                <a:latin typeface="Arial" panose="020B0604020202020204" pitchFamily="34" charset="0"/>
                <a:cs typeface="Arial" panose="020B0604020202020204" pitchFamily="34" charset="0"/>
              </a:rPr>
              <a:t> </a:t>
            </a:r>
            <a:r>
              <a:rPr lang="en-AU" sz="1100" b="1" dirty="0">
                <a:latin typeface="Arial" panose="020B0604020202020204" pitchFamily="34" charset="0"/>
                <a:cs typeface="Arial" panose="020B0604020202020204" pitchFamily="34" charset="0"/>
              </a:rPr>
              <a:t>Vegetables are the edible parts of a plant, such as the leaves, stem, roots, and bulbs.</a:t>
            </a:r>
          </a:p>
          <a:p>
            <a:pPr marL="171450" indent="-171450">
              <a:buFont typeface="Arial" panose="020B0604020202020204" pitchFamily="34" charset="0"/>
              <a:buChar char="•"/>
            </a:pPr>
            <a:r>
              <a:rPr lang="en-AU" sz="1100" b="0" dirty="0">
                <a:latin typeface="Arial" panose="020B0604020202020204" pitchFamily="34" charset="0"/>
                <a:cs typeface="Arial" panose="020B0604020202020204" pitchFamily="34" charset="0"/>
              </a:rPr>
              <a:t>Fruits that are eaten like vegetables: pumpkin, cucumber, tomato (and therefore part of the vegetable group).</a:t>
            </a:r>
          </a:p>
          <a:p>
            <a:pPr marL="171450" indent="-171450">
              <a:buFont typeface="Arial" panose="020B0604020202020204" pitchFamily="34" charset="0"/>
              <a:buChar char="•"/>
            </a:pPr>
            <a:endParaRPr lang="en-AU"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AU" sz="1100"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BB8F03-8C9B-BFBA-BCAF-A25BCA681126}"/>
              </a:ext>
            </a:extLst>
          </p:cNvPr>
          <p:cNvSpPr>
            <a:spLocks noGrp="1"/>
          </p:cNvSpPr>
          <p:nvPr>
            <p:ph type="sldNum" sz="quarter" idx="5"/>
          </p:nvPr>
        </p:nvSpPr>
        <p:spPr/>
        <p:txBody>
          <a:bodyPr/>
          <a:lstStyle/>
          <a:p>
            <a:fld id="{E6D7DA54-C4FE-4877-8DF5-AF24F4B46978}" type="slidenum">
              <a:rPr lang="en-AU" smtClean="0"/>
              <a:t>38</a:t>
            </a:fld>
            <a:endParaRPr lang="en-AU"/>
          </a:p>
        </p:txBody>
      </p:sp>
    </p:spTree>
    <p:extLst>
      <p:ext uri="{BB962C8B-B14F-4D97-AF65-F5344CB8AC3E}">
        <p14:creationId xmlns:p14="http://schemas.microsoft.com/office/powerpoint/2010/main" val="4106296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D1632-31D2-2861-B5B2-1330AB560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3E385-E4F2-8581-3849-450814DF87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ECF57-3364-65C8-B5F1-E22DFF1A9FDA}"/>
              </a:ext>
            </a:extLst>
          </p:cNvPr>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Provides energy in the form of carbohydrate. </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Carbohydrate provides the best source of energy for the brain. </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helps us stay fuller for longer, which can help with concentration.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is especially useful in keeping the digestive track (including the intestines) healthy and can assist with constipation.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vast range of vitamins and minerals are important for growth and repair, healthy ageing, and preventing chronic conditions. </a:t>
            </a:r>
          </a:p>
          <a:p>
            <a:pPr marL="171450" indent="-171450">
              <a:buFont typeface="Arial" panose="020B0604020202020204" pitchFamily="34" charset="0"/>
              <a:buChar cha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2D1A6909-26AA-9C7F-48DF-FA8FA5D6345C}"/>
              </a:ext>
            </a:extLst>
          </p:cNvPr>
          <p:cNvSpPr>
            <a:spLocks noGrp="1"/>
          </p:cNvSpPr>
          <p:nvPr>
            <p:ph type="sldNum" sz="quarter" idx="5"/>
          </p:nvPr>
        </p:nvSpPr>
        <p:spPr/>
        <p:txBody>
          <a:bodyPr/>
          <a:lstStyle/>
          <a:p>
            <a:fld id="{E6D7DA54-C4FE-4877-8DF5-AF24F4B46978}" type="slidenum">
              <a:rPr lang="en-AU" smtClean="0"/>
              <a:t>39</a:t>
            </a:fld>
            <a:endParaRPr lang="en-AU"/>
          </a:p>
        </p:txBody>
      </p:sp>
    </p:spTree>
    <p:extLst>
      <p:ext uri="{BB962C8B-B14F-4D97-AF65-F5344CB8AC3E}">
        <p14:creationId xmlns:p14="http://schemas.microsoft.com/office/powerpoint/2010/main" val="3694525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C8925-91B6-A166-B246-D7472F72A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0104E-A2FF-E7EC-EE86-E1078756F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5864FA-EBC1-E58D-AE6C-39C8C3A8835C}"/>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[0.30]</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 Discussion:</a:t>
            </a:r>
          </a:p>
          <a:p>
            <a:r>
              <a:rPr lang="en-AU" sz="1100" dirty="0">
                <a:latin typeface="Arial" panose="020B0604020202020204" pitchFamily="34" charset="0"/>
                <a:cs typeface="Arial" panose="020B0604020202020204" pitchFamily="34" charset="0"/>
              </a:rPr>
              <a:t> - What is the message?</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Link to the previous slide on why fruit is important (carbohydrates for energy, vitamins and minerals).</a:t>
            </a:r>
          </a:p>
        </p:txBody>
      </p:sp>
      <p:sp>
        <p:nvSpPr>
          <p:cNvPr id="4" name="Slide Number Placeholder 3">
            <a:extLst>
              <a:ext uri="{FF2B5EF4-FFF2-40B4-BE49-F238E27FC236}">
                <a16:creationId xmlns:a16="http://schemas.microsoft.com/office/drawing/2014/main" id="{739CA03E-089F-93AB-2094-93CC51A18B45}"/>
              </a:ext>
            </a:extLst>
          </p:cNvPr>
          <p:cNvSpPr>
            <a:spLocks noGrp="1"/>
          </p:cNvSpPr>
          <p:nvPr>
            <p:ph type="sldNum" sz="quarter" idx="5"/>
          </p:nvPr>
        </p:nvSpPr>
        <p:spPr/>
        <p:txBody>
          <a:bodyPr/>
          <a:lstStyle/>
          <a:p>
            <a:fld id="{6843B116-BF8B-4A70-AF76-99999BA5EB3B}" type="slidenum">
              <a:rPr lang="en-AU" smtClean="0"/>
              <a:t>40</a:t>
            </a:fld>
            <a:endParaRPr lang="en-AU"/>
          </a:p>
        </p:txBody>
      </p:sp>
    </p:spTree>
    <p:extLst>
      <p:ext uri="{BB962C8B-B14F-4D97-AF65-F5344CB8AC3E}">
        <p14:creationId xmlns:p14="http://schemas.microsoft.com/office/powerpoint/2010/main" val="735395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B2DB4-E3B9-6FC8-8E40-4A011D6796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32F08-8493-6702-850D-B0E501A4A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661E7-AB5B-177E-B4EE-418AB7C7FAA9}"/>
              </a:ext>
            </a:extLst>
          </p:cNvPr>
          <p:cNvSpPr>
            <a:spLocks noGrp="1"/>
          </p:cNvSpPr>
          <p:nvPr>
            <p:ph type="body" idx="1"/>
          </p:nvPr>
        </p:nvSpPr>
        <p:spPr/>
        <p:txBody>
          <a:bodyPr/>
          <a:lstStyle/>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Arial" panose="020B0604020202020204" pitchFamily="34" charset="0"/>
              </a:rPr>
              <a:t>Create a class display of fruit foods and products – categorise into ‘core’ and ‘sometimes’ categories. Use the fruit foods display template and images. Alternatively, download a supermarket catalogue to identify foods. </a:t>
            </a: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Arial" panose="020B0604020202020204" pitchFamily="34" charset="0"/>
              </a:rPr>
              <a:t>Students could also create this independently or in small groups.</a:t>
            </a: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Draw additional fruits.</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a:p>
            <a:pPr marL="171450" lvl="0" indent="-171450">
              <a:lnSpc>
                <a:spcPct val="107000"/>
              </a:lnSpc>
              <a:spcBef>
                <a:spcPts val="50"/>
              </a:spcBef>
              <a:buFont typeface="Arial" panose="020B0604020202020204" pitchFamily="34" charset="0"/>
              <a:buChar char="•"/>
            </a:pPr>
            <a:r>
              <a:rPr lang="en-AU" sz="1100" kern="0" dirty="0">
                <a:effectLst/>
                <a:latin typeface="Arial" panose="020B0604020202020204" pitchFamily="34" charset="0"/>
                <a:ea typeface="Calibri" panose="020F0502020204030204" pitchFamily="34" charset="0"/>
                <a:cs typeface="Arial" panose="020B0604020202020204" pitchFamily="34" charset="0"/>
              </a:rPr>
              <a:t>Considerations with the ‘sometimes’ foods: how much fat, sugar and salt has been added.</a:t>
            </a:r>
            <a:endParaRPr lang="en-AU" sz="1100" kern="100" dirty="0">
              <a:effectLst/>
              <a:latin typeface="Arial" panose="020B0604020202020204" pitchFamily="34" charset="0"/>
              <a:ea typeface="Calibri" panose="020F0502020204030204" pitchFamily="34" charset="0"/>
              <a:cs typeface="Times New Roman" panose="02020603050405020304" pitchFamily="18" charset="0"/>
            </a:endParaRPr>
          </a:p>
          <a:p>
            <a:pPr marL="171450" lvl="0" indent="-171450">
              <a:lnSpc>
                <a:spcPct val="107000"/>
              </a:lnSpc>
              <a:spcBef>
                <a:spcPts val="50"/>
              </a:spcBef>
              <a:buFont typeface="Arial" panose="020B0604020202020204" pitchFamily="34" charset="0"/>
              <a:buChar char="•"/>
            </a:pPr>
            <a:r>
              <a:rPr lang="en-AU" sz="1100" kern="0" dirty="0">
                <a:effectLst/>
                <a:latin typeface="Arial" panose="020B0604020202020204" pitchFamily="34" charset="0"/>
                <a:ea typeface="Calibri" panose="020F0502020204030204" pitchFamily="34" charset="0"/>
                <a:cs typeface="Arial" panose="020B0604020202020204" pitchFamily="34" charset="0"/>
              </a:rPr>
              <a:t>Discussion: foods such as apple pie, berries and ice cream and fruit muffin are not ‘bad’ choices. There are, however, more nutritious fruit options.</a:t>
            </a:r>
            <a:endParaRPr lang="en-AU" sz="1100" kern="100" dirty="0">
              <a:effectLst/>
              <a:latin typeface="Arial" panose="020B0604020202020204" pitchFamily="34" charset="0"/>
              <a:ea typeface="Calibri" panose="020F0502020204030204" pitchFamily="34" charset="0"/>
              <a:cs typeface="Times New Roman" panose="02020603050405020304" pitchFamily="18" charset="0"/>
            </a:endParaRPr>
          </a:p>
          <a:p>
            <a:pPr marL="171450" lvl="0" indent="-171450">
              <a:lnSpc>
                <a:spcPct val="107000"/>
              </a:lnSpc>
              <a:spcBef>
                <a:spcPts val="50"/>
              </a:spcBef>
              <a:buFont typeface="Arial" panose="020B0604020202020204" pitchFamily="34" charset="0"/>
              <a:buChar char="•"/>
            </a:pPr>
            <a:r>
              <a:rPr lang="en-AU" sz="1100" kern="0" dirty="0">
                <a:effectLst/>
                <a:latin typeface="Arial" panose="020B0604020202020204" pitchFamily="34" charset="0"/>
                <a:ea typeface="Calibri" panose="020F0502020204030204" pitchFamily="34" charset="0"/>
                <a:cs typeface="Arial" panose="020B0604020202020204" pitchFamily="34" charset="0"/>
              </a:rPr>
              <a:t>Foods such as juice and dried fruit can contribute to a serve of fruit.</a:t>
            </a:r>
            <a:endParaRPr lang="en-AU" sz="1100" kern="100" dirty="0">
              <a:effectLst/>
              <a:latin typeface="Arial" panose="020B0604020202020204" pitchFamily="34" charset="0"/>
              <a:ea typeface="Calibri" panose="020F0502020204030204" pitchFamily="34" charset="0"/>
              <a:cs typeface="Times New Roman" panose="02020603050405020304" pitchFamily="18" charset="0"/>
            </a:endParaRPr>
          </a:p>
          <a:p>
            <a:pPr marL="171450" lvl="0" indent="-171450">
              <a:lnSpc>
                <a:spcPct val="107000"/>
              </a:lnSpc>
              <a:spcBef>
                <a:spcPts val="50"/>
              </a:spcBef>
              <a:buFont typeface="Arial" panose="020B0604020202020204" pitchFamily="34" charset="0"/>
              <a:buChar char="•"/>
            </a:pPr>
            <a:r>
              <a:rPr lang="en-AU" sz="1100" kern="0" dirty="0">
                <a:effectLst/>
                <a:latin typeface="Arial" panose="020B0604020202020204" pitchFamily="34" charset="0"/>
                <a:ea typeface="Calibri" panose="020F0502020204030204" pitchFamily="34" charset="0"/>
                <a:cs typeface="Arial" panose="020B0604020202020204" pitchFamily="34" charset="0"/>
              </a:rPr>
              <a:t>Smoothie: where would that fit? No right or wrong here. Depends on how it is made and if eaten occasionally.</a:t>
            </a:r>
            <a:endParaRPr lang="en-AU" sz="1100" kern="100" dirty="0">
              <a:effectLst/>
              <a:latin typeface="Arial" panose="020B0604020202020204" pitchFamily="34" charset="0"/>
              <a:ea typeface="Calibri" panose="020F0502020204030204" pitchFamily="34" charset="0"/>
              <a:cs typeface="Times New Roman" panose="02020603050405020304" pitchFamily="18" charset="0"/>
            </a:endParaRPr>
          </a:p>
          <a:p>
            <a:pPr marL="171450" lvl="0" indent="-171450">
              <a:lnSpc>
                <a:spcPct val="107000"/>
              </a:lnSpc>
              <a:spcBef>
                <a:spcPts val="50"/>
              </a:spcBef>
              <a:buFont typeface="Arial" panose="020B0604020202020204" pitchFamily="34" charset="0"/>
              <a:buChar char="•"/>
            </a:pPr>
            <a:r>
              <a:rPr lang="en-AU" sz="1100" kern="0" dirty="0">
                <a:effectLst/>
                <a:latin typeface="Arial" panose="020B0604020202020204" pitchFamily="34" charset="0"/>
                <a:ea typeface="Calibri" panose="020F0502020204030204" pitchFamily="34" charset="0"/>
                <a:cs typeface="Arial" panose="020B0604020202020204" pitchFamily="34" charset="0"/>
              </a:rPr>
              <a:t>Use the groups created as a guide and consider the key differences i.e. the sometimes foods generally undergo more change by machines/humans.</a:t>
            </a:r>
            <a:endParaRPr lang="en-AU" sz="1100" kern="100" dirty="0">
              <a:effectLst/>
              <a:latin typeface="Arial" panose="020B0604020202020204" pitchFamily="34" charset="0"/>
              <a:ea typeface="Calibri" panose="020F0502020204030204" pitchFamily="34" charset="0"/>
              <a:cs typeface="Times New Roman" panose="02020603050405020304" pitchFamily="18" charset="0"/>
            </a:endParaRPr>
          </a:p>
          <a:p>
            <a:pPr marL="171450" lvl="0" indent="-171450">
              <a:lnSpc>
                <a:spcPct val="107000"/>
              </a:lnSpc>
              <a:spcBef>
                <a:spcPts val="50"/>
              </a:spcBef>
              <a:buFont typeface="Arial" panose="020B0604020202020204" pitchFamily="34" charset="0"/>
              <a:buChar char="•"/>
            </a:pPr>
            <a:r>
              <a:rPr lang="en-US" sz="1100" dirty="0">
                <a:effectLst/>
                <a:latin typeface="Arial" panose="020B0604020202020204" pitchFamily="34" charset="0"/>
                <a:ea typeface="Aptos" panose="020B0004020202020204" pitchFamily="34" charset="0"/>
                <a:cs typeface="Times New Roman" panose="02020603050405020304" pitchFamily="18" charset="0"/>
              </a:rPr>
              <a:t>Add some words on why fruit is important.</a:t>
            </a:r>
            <a:r>
              <a:rPr lang="en-AU" sz="1100" dirty="0"/>
              <a:t>  </a:t>
            </a:r>
          </a:p>
        </p:txBody>
      </p:sp>
      <p:sp>
        <p:nvSpPr>
          <p:cNvPr id="4" name="Slide Number Placeholder 3">
            <a:extLst>
              <a:ext uri="{FF2B5EF4-FFF2-40B4-BE49-F238E27FC236}">
                <a16:creationId xmlns:a16="http://schemas.microsoft.com/office/drawing/2014/main" id="{F4FA6CD5-0E4F-BF06-012E-A18000CCA432}"/>
              </a:ext>
            </a:extLst>
          </p:cNvPr>
          <p:cNvSpPr>
            <a:spLocks noGrp="1"/>
          </p:cNvSpPr>
          <p:nvPr>
            <p:ph type="sldNum" sz="quarter" idx="5"/>
          </p:nvPr>
        </p:nvSpPr>
        <p:spPr/>
        <p:txBody>
          <a:bodyPr/>
          <a:lstStyle/>
          <a:p>
            <a:fld id="{6843B116-BF8B-4A70-AF76-99999BA5EB3B}" type="slidenum">
              <a:rPr lang="en-AU" smtClean="0"/>
              <a:t>41</a:t>
            </a:fld>
            <a:endParaRPr lang="en-AU"/>
          </a:p>
        </p:txBody>
      </p:sp>
    </p:spTree>
    <p:extLst>
      <p:ext uri="{BB962C8B-B14F-4D97-AF65-F5344CB8AC3E}">
        <p14:creationId xmlns:p14="http://schemas.microsoft.com/office/powerpoint/2010/main" val="1177261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14AC8-260F-BFA8-D93F-D7EB8AF97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6C3D6-AF3F-9AF0-0BAF-4789DF3A13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57977-4B59-FC2B-16BC-28A840ED24CA}"/>
              </a:ext>
            </a:extLst>
          </p:cNvPr>
          <p:cNvSpPr>
            <a:spLocks noGrp="1"/>
          </p:cNvSpPr>
          <p:nvPr>
            <p:ph type="body" idx="1"/>
          </p:nvPr>
        </p:nvSpPr>
        <p:spPr/>
        <p:txBody>
          <a:bodyPr/>
          <a:lstStyle/>
          <a:p>
            <a:pPr marL="171450" lvl="0" indent="-171450">
              <a:lnSpc>
                <a:spcPct val="107000"/>
              </a:lnSpc>
              <a:spcBef>
                <a:spcPts val="50"/>
              </a:spcBef>
              <a:spcAft>
                <a:spcPts val="50"/>
              </a:spcAft>
              <a:buFont typeface="Arial" panose="020B0604020202020204" pitchFamily="34" charset="0"/>
              <a:buChar char="•"/>
            </a:pPr>
            <a:r>
              <a:rPr lang="en-GB" sz="1100" kern="0" dirty="0">
                <a:effectLst/>
                <a:latin typeface="Arial" panose="020B0604020202020204" pitchFamily="34" charset="0"/>
                <a:ea typeface="Calibri" panose="020F0502020204030204" pitchFamily="34" charset="0"/>
                <a:cs typeface="Arial" panose="020B0604020202020204" pitchFamily="34" charset="0"/>
              </a:rPr>
              <a:t>In their unit booklet, students draw images of fruits that they like.</a:t>
            </a:r>
            <a:endParaRPr lang="en-AU" sz="1100" kern="100" dirty="0">
              <a:effectLst/>
              <a:latin typeface="Arial" panose="020B0604020202020204" pitchFamily="34" charset="0"/>
              <a:ea typeface="Calibri" panose="020F0502020204030204" pitchFamily="34" charset="0"/>
              <a:cs typeface="Times New Roman" panose="02020603050405020304" pitchFamily="18" charset="0"/>
            </a:endParaRPr>
          </a:p>
          <a:p>
            <a:pPr marL="171450" lvl="0" indent="-171450">
              <a:lnSpc>
                <a:spcPct val="107000"/>
              </a:lnSpc>
              <a:spcBef>
                <a:spcPts val="50"/>
              </a:spcBef>
              <a:spcAft>
                <a:spcPts val="50"/>
              </a:spcAft>
              <a:buFont typeface="Arial" panose="020B0604020202020204" pitchFamily="34" charset="0"/>
              <a:buChar char="•"/>
            </a:pPr>
            <a:r>
              <a:rPr lang="en-AU" sz="1100" dirty="0">
                <a:effectLst/>
                <a:latin typeface="Arial" panose="020B0604020202020204" pitchFamily="34" charset="0"/>
                <a:ea typeface="Aptos" panose="020B0004020202020204" pitchFamily="34" charset="0"/>
                <a:cs typeface="Times New Roman" panose="02020603050405020304" pitchFamily="18" charset="0"/>
              </a:rPr>
              <a:t>Draw or write: </a:t>
            </a:r>
            <a:r>
              <a:rPr lang="en-AU" sz="1100" dirty="0">
                <a:effectLst/>
                <a:latin typeface="Arial" panose="020B0604020202020204" pitchFamily="34" charset="0"/>
                <a:ea typeface="Aptos" panose="020B0004020202020204" pitchFamily="34" charset="0"/>
              </a:rPr>
              <a:t>Fruit is important because…… [Teacher to assist with scribing as needed].</a:t>
            </a:r>
            <a:endParaRPr lang="en-AU" sz="1100" dirty="0"/>
          </a:p>
          <a:p>
            <a:endParaRPr lang="en-AU" dirty="0"/>
          </a:p>
        </p:txBody>
      </p:sp>
      <p:sp>
        <p:nvSpPr>
          <p:cNvPr id="4" name="Slide Number Placeholder 3">
            <a:extLst>
              <a:ext uri="{FF2B5EF4-FFF2-40B4-BE49-F238E27FC236}">
                <a16:creationId xmlns:a16="http://schemas.microsoft.com/office/drawing/2014/main" id="{BD571E84-90CB-A0C3-BD48-B4F8CFC55929}"/>
              </a:ext>
            </a:extLst>
          </p:cNvPr>
          <p:cNvSpPr>
            <a:spLocks noGrp="1"/>
          </p:cNvSpPr>
          <p:nvPr>
            <p:ph type="sldNum" sz="quarter" idx="5"/>
          </p:nvPr>
        </p:nvSpPr>
        <p:spPr/>
        <p:txBody>
          <a:bodyPr/>
          <a:lstStyle/>
          <a:p>
            <a:fld id="{6843B116-BF8B-4A70-AF76-99999BA5EB3B}" type="slidenum">
              <a:rPr lang="en-AU" smtClean="0"/>
              <a:t>42</a:t>
            </a:fld>
            <a:endParaRPr lang="en-AU"/>
          </a:p>
        </p:txBody>
      </p:sp>
    </p:spTree>
    <p:extLst>
      <p:ext uri="{BB962C8B-B14F-4D97-AF65-F5344CB8AC3E}">
        <p14:creationId xmlns:p14="http://schemas.microsoft.com/office/powerpoint/2010/main" val="2852012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4128D-AD3C-FFF5-DA37-4486AC88F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5C938-7B7B-CF44-F3B4-8920462CAA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AFB999-933E-FCFE-E5FB-B41E6A126D4A}"/>
              </a:ext>
            </a:extLst>
          </p:cNvPr>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685800" lvl="1" indent="-228600">
              <a:buFont typeface="+mj-lt"/>
              <a:buAutoNum type="arabicPeriod"/>
            </a:pPr>
            <a:r>
              <a:rPr lang="en-AU" sz="1100" dirty="0">
                <a:latin typeface="Arial" panose="020B0604020202020204" pitchFamily="34" charset="0"/>
                <a:cs typeface="Arial" panose="020B0604020202020204" pitchFamily="34" charset="0"/>
              </a:rPr>
              <a:t>Grain foods</a:t>
            </a:r>
          </a:p>
          <a:p>
            <a:pPr marL="685800" lvl="1" indent="-228600">
              <a:buFont typeface="+mj-lt"/>
              <a:buAutoNum type="arabicPeriod"/>
            </a:pPr>
            <a:r>
              <a:rPr lang="en-AU" sz="1100" dirty="0">
                <a:latin typeface="Arial" panose="020B0604020202020204" pitchFamily="34" charset="0"/>
                <a:cs typeface="Arial" panose="020B0604020202020204" pitchFamily="34" charset="0"/>
              </a:rPr>
              <a:t>Vegetables</a:t>
            </a:r>
          </a:p>
          <a:p>
            <a:pPr marL="685800" lvl="1" indent="-228600">
              <a:buFont typeface="+mj-lt"/>
              <a:buAutoNum type="arabicPeriod"/>
            </a:pPr>
            <a:r>
              <a:rPr lang="en-AU" sz="1100" dirty="0">
                <a:latin typeface="Arial" panose="020B0604020202020204" pitchFamily="34" charset="0"/>
                <a:cs typeface="Arial" panose="020B0604020202020204" pitchFamily="34" charset="0"/>
              </a:rPr>
              <a:t>Fruit</a:t>
            </a:r>
          </a:p>
          <a:p>
            <a:pPr marL="685800" lvl="1" indent="-228600">
              <a:buFont typeface="+mj-lt"/>
              <a:buAutoNum type="arabicPeriod"/>
            </a:pPr>
            <a:r>
              <a:rPr lang="en-AU" sz="1100" dirty="0">
                <a:latin typeface="Arial" panose="020B0604020202020204" pitchFamily="34" charset="0"/>
                <a:cs typeface="Arial" panose="020B0604020202020204" pitchFamily="34" charset="0"/>
              </a:rPr>
              <a:t>Dairy and alternatives</a:t>
            </a:r>
          </a:p>
          <a:p>
            <a:pPr marL="685800" lvl="1" indent="-228600">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p>
        </p:txBody>
      </p:sp>
      <p:sp>
        <p:nvSpPr>
          <p:cNvPr id="4" name="Slide Number Placeholder 3">
            <a:extLst>
              <a:ext uri="{FF2B5EF4-FFF2-40B4-BE49-F238E27FC236}">
                <a16:creationId xmlns:a16="http://schemas.microsoft.com/office/drawing/2014/main" id="{FDD26043-4C52-F032-48D7-C629054C81C7}"/>
              </a:ext>
            </a:extLst>
          </p:cNvPr>
          <p:cNvSpPr>
            <a:spLocks noGrp="1"/>
          </p:cNvSpPr>
          <p:nvPr>
            <p:ph type="sldNum" sz="quarter" idx="5"/>
          </p:nvPr>
        </p:nvSpPr>
        <p:spPr/>
        <p:txBody>
          <a:bodyPr/>
          <a:lstStyle/>
          <a:p>
            <a:fld id="{E6D7DA54-C4FE-4877-8DF5-AF24F4B46978}" type="slidenum">
              <a:rPr lang="en-AU" smtClean="0"/>
              <a:t>45</a:t>
            </a:fld>
            <a:endParaRPr lang="en-AU"/>
          </a:p>
        </p:txBody>
      </p:sp>
    </p:spTree>
    <p:extLst>
      <p:ext uri="{BB962C8B-B14F-4D97-AF65-F5344CB8AC3E}">
        <p14:creationId xmlns:p14="http://schemas.microsoft.com/office/powerpoint/2010/main" val="3756530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Images: Designed by </a:t>
            </a:r>
            <a:r>
              <a:rPr lang="en-AU" sz="1200" dirty="0" err="1">
                <a:latin typeface="Arial" panose="020B0604020202020204" pitchFamily="34" charset="0"/>
                <a:cs typeface="Arial" panose="020B0604020202020204" pitchFamily="34" charset="0"/>
              </a:rPr>
              <a:t>Freepik</a:t>
            </a:r>
            <a:endParaRPr lang="en-AU" sz="12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6843B116-BF8B-4A70-AF76-99999BA5EB3B}" type="slidenum">
              <a:rPr lang="en-AU" smtClean="0"/>
              <a:t>47</a:t>
            </a:fld>
            <a:endParaRPr lang="en-AU"/>
          </a:p>
        </p:txBody>
      </p:sp>
    </p:spTree>
    <p:extLst>
      <p:ext uri="{BB962C8B-B14F-4D97-AF65-F5344CB8AC3E}">
        <p14:creationId xmlns:p14="http://schemas.microsoft.com/office/powerpoint/2010/main" val="2867844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6A9C3-8F9B-CFF6-336D-76A1CD520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8FBD0-CF72-B40A-C6A6-1205C7043E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AEBFE-14AF-A903-7CC4-B985081520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DFBCFE95-DBB0-2270-AB03-99302D10CA8A}"/>
              </a:ext>
            </a:extLst>
          </p:cNvPr>
          <p:cNvSpPr>
            <a:spLocks noGrp="1"/>
          </p:cNvSpPr>
          <p:nvPr>
            <p:ph type="sldNum" sz="quarter" idx="5"/>
          </p:nvPr>
        </p:nvSpPr>
        <p:spPr/>
        <p:txBody>
          <a:bodyPr/>
          <a:lstStyle/>
          <a:p>
            <a:fld id="{E6D7DA54-C4FE-4877-8DF5-AF24F4B46978}" type="slidenum">
              <a:rPr lang="en-AU" smtClean="0"/>
              <a:t>49</a:t>
            </a:fld>
            <a:endParaRPr lang="en-AU"/>
          </a:p>
        </p:txBody>
      </p:sp>
    </p:spTree>
    <p:extLst>
      <p:ext uri="{BB962C8B-B14F-4D97-AF65-F5344CB8AC3E}">
        <p14:creationId xmlns:p14="http://schemas.microsoft.com/office/powerpoint/2010/main" val="80171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685800" lvl="1" indent="-228600">
              <a:buFont typeface="+mj-lt"/>
              <a:buAutoNum type="arabicPeriod"/>
            </a:pPr>
            <a:r>
              <a:rPr lang="en-AU" sz="1100" dirty="0">
                <a:latin typeface="Arial" panose="020B0604020202020204" pitchFamily="34" charset="0"/>
                <a:cs typeface="Arial" panose="020B0604020202020204" pitchFamily="34" charset="0"/>
              </a:rPr>
              <a:t>Grain foods</a:t>
            </a:r>
          </a:p>
          <a:p>
            <a:pPr marL="685800" lvl="1" indent="-228600">
              <a:buFont typeface="+mj-lt"/>
              <a:buAutoNum type="arabicPeriod"/>
            </a:pPr>
            <a:r>
              <a:rPr lang="en-AU" sz="1100" dirty="0">
                <a:latin typeface="Arial" panose="020B0604020202020204" pitchFamily="34" charset="0"/>
                <a:cs typeface="Arial" panose="020B0604020202020204" pitchFamily="34" charset="0"/>
              </a:rPr>
              <a:t>Vegetables</a:t>
            </a:r>
          </a:p>
          <a:p>
            <a:pPr marL="685800" lvl="1" indent="-228600">
              <a:buFont typeface="+mj-lt"/>
              <a:buAutoNum type="arabicPeriod"/>
            </a:pPr>
            <a:r>
              <a:rPr lang="en-AU" sz="1100" dirty="0">
                <a:latin typeface="Arial" panose="020B0604020202020204" pitchFamily="34" charset="0"/>
                <a:cs typeface="Arial" panose="020B0604020202020204" pitchFamily="34" charset="0"/>
              </a:rPr>
              <a:t>Fruit</a:t>
            </a:r>
          </a:p>
          <a:p>
            <a:pPr marL="685800" lvl="1" indent="-228600">
              <a:buFont typeface="+mj-lt"/>
              <a:buAutoNum type="arabicPeriod"/>
            </a:pPr>
            <a:r>
              <a:rPr lang="en-AU" sz="1100" dirty="0">
                <a:latin typeface="Arial" panose="020B0604020202020204" pitchFamily="34" charset="0"/>
                <a:cs typeface="Arial" panose="020B0604020202020204" pitchFamily="34" charset="0"/>
              </a:rPr>
              <a:t>Dairy and alternatives</a:t>
            </a:r>
          </a:p>
          <a:p>
            <a:pPr marL="685800" lvl="1" indent="-228600">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Explain that over the next few lessons in this food and nutrition unit students will be focusing on each of the five food groups.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9</a:t>
            </a:fld>
            <a:endParaRPr lang="en-AU"/>
          </a:p>
        </p:txBody>
      </p:sp>
    </p:spTree>
    <p:extLst>
      <p:ext uri="{BB962C8B-B14F-4D97-AF65-F5344CB8AC3E}">
        <p14:creationId xmlns:p14="http://schemas.microsoft.com/office/powerpoint/2010/main" val="1990110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02ED9-AB4D-670F-141A-55BE0BE2F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21CEA-C5C3-98CD-3772-96C4E0439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AB3EA2-0D11-C916-4DBC-52D8A626A3FC}"/>
              </a:ext>
            </a:extLst>
          </p:cNvPr>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Elicit responses from students.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Differences between fruit and vegetables:</a:t>
            </a:r>
          </a:p>
          <a:p>
            <a:pPr marL="628650" lvl="1"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Fruits and vegetables are from different parts of a plant. </a:t>
            </a:r>
            <a:r>
              <a:rPr lang="en-AU" sz="1100" b="1" dirty="0">
                <a:latin typeface="Arial" panose="020B0604020202020204" pitchFamily="34" charset="0"/>
                <a:cs typeface="Arial" panose="020B0604020202020204" pitchFamily="34" charset="0"/>
              </a:rPr>
              <a:t>Fruits come from the flowering part of a plant and contain seeds.</a:t>
            </a:r>
            <a:r>
              <a:rPr lang="en-AU" sz="1100" dirty="0">
                <a:latin typeface="Arial" panose="020B0604020202020204" pitchFamily="34" charset="0"/>
                <a:cs typeface="Arial" panose="020B0604020202020204" pitchFamily="34" charset="0"/>
              </a:rPr>
              <a:t> </a:t>
            </a:r>
            <a:r>
              <a:rPr lang="en-AU" sz="1100" b="1" dirty="0">
                <a:latin typeface="Arial" panose="020B0604020202020204" pitchFamily="34" charset="0"/>
                <a:cs typeface="Arial" panose="020B0604020202020204" pitchFamily="34" charset="0"/>
              </a:rPr>
              <a:t>Vegetables are the edible parts of a plant, such as the leaves, stem, roots, and bulbs</a:t>
            </a:r>
          </a:p>
          <a:p>
            <a:pPr marL="171450" indent="-171450">
              <a:buFont typeface="Arial" panose="020B0604020202020204" pitchFamily="34" charset="0"/>
              <a:buChar char="•"/>
            </a:pPr>
            <a:r>
              <a:rPr lang="en-AU" sz="1100" b="0" dirty="0">
                <a:latin typeface="Arial" panose="020B0604020202020204" pitchFamily="34" charset="0"/>
                <a:cs typeface="Arial" panose="020B0604020202020204" pitchFamily="34" charset="0"/>
              </a:rPr>
              <a:t>What fruits are eaten like vegetables?  (pumpkin, cucumber, tomato)</a:t>
            </a:r>
          </a:p>
          <a:p>
            <a:pPr marL="171450" indent="-171450">
              <a:buFont typeface="Arial" panose="020B0604020202020204" pitchFamily="34" charset="0"/>
              <a:buChar char="•"/>
            </a:pPr>
            <a:endParaRPr lang="en-AU"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0" dirty="0">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b="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5A25B62-516A-CD4D-91EE-3C9B938B5B9E}"/>
              </a:ext>
            </a:extLst>
          </p:cNvPr>
          <p:cNvSpPr>
            <a:spLocks noGrp="1"/>
          </p:cNvSpPr>
          <p:nvPr>
            <p:ph type="sldNum" sz="quarter" idx="5"/>
          </p:nvPr>
        </p:nvSpPr>
        <p:spPr/>
        <p:txBody>
          <a:bodyPr/>
          <a:lstStyle/>
          <a:p>
            <a:fld id="{6843B116-BF8B-4A70-AF76-99999BA5EB3B}" type="slidenum">
              <a:rPr lang="en-AU" smtClean="0"/>
              <a:t>51</a:t>
            </a:fld>
            <a:endParaRPr lang="en-AU"/>
          </a:p>
        </p:txBody>
      </p:sp>
    </p:spTree>
    <p:extLst>
      <p:ext uri="{BB962C8B-B14F-4D97-AF65-F5344CB8AC3E}">
        <p14:creationId xmlns:p14="http://schemas.microsoft.com/office/powerpoint/2010/main" val="248764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10F0-7B40-FE27-3572-4AE8D76D3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70CA1-577B-B003-09FF-77E317195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524AD-5D92-3085-DD76-CC8A487686BF}"/>
              </a:ext>
            </a:extLst>
          </p:cNvPr>
          <p:cNvSpPr>
            <a:spLocks noGrp="1"/>
          </p:cNvSpPr>
          <p:nvPr>
            <p:ph type="body" idx="1"/>
          </p:nvPr>
        </p:nvSpPr>
        <p:spPr/>
        <p:txBody>
          <a:bodyPr/>
          <a:lstStyle/>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Types of vegetables (also includes legumes and beans):</a:t>
            </a:r>
          </a:p>
          <a:p>
            <a:endParaRPr lang="en-AU" sz="1100" b="1" i="0" kern="1200" dirty="0">
              <a:solidFill>
                <a:schemeClr val="tx1"/>
              </a:solidFill>
              <a:effectLst/>
              <a:latin typeface="Arial" panose="020B0604020202020204" pitchFamily="34" charset="0"/>
              <a:ea typeface="+mn-ea"/>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Dark green and cruciferous:</a:t>
            </a:r>
            <a:r>
              <a:rPr lang="en-AU" sz="1100" b="0" i="0" kern="1200" dirty="0">
                <a:solidFill>
                  <a:schemeClr val="tx1"/>
                </a:solidFill>
                <a:effectLst/>
                <a:latin typeface="Arial" panose="020B0604020202020204" pitchFamily="34" charset="0"/>
                <a:ea typeface="+mn-ea"/>
                <a:cs typeface="Arial" panose="020B0604020202020204" pitchFamily="34" charset="0"/>
              </a:rPr>
              <a:t> broccoli, brussels sprouts, </a:t>
            </a:r>
            <a:r>
              <a:rPr lang="en-AU" sz="1100" b="0" i="0" kern="1200" dirty="0" err="1">
                <a:solidFill>
                  <a:schemeClr val="tx1"/>
                </a:solidFill>
                <a:effectLst/>
                <a:latin typeface="Arial" panose="020B0604020202020204" pitchFamily="34" charset="0"/>
                <a:ea typeface="+mn-ea"/>
                <a:cs typeface="Arial" panose="020B0604020202020204" pitchFamily="34" charset="0"/>
              </a:rPr>
              <a:t>bok</a:t>
            </a:r>
            <a:r>
              <a:rPr lang="en-AU" sz="1100" b="0" i="0" kern="1200" dirty="0">
                <a:solidFill>
                  <a:schemeClr val="tx1"/>
                </a:solidFill>
                <a:effectLst/>
                <a:latin typeface="Arial" panose="020B0604020202020204" pitchFamily="34" charset="0"/>
                <a:ea typeface="+mn-ea"/>
                <a:cs typeface="Arial" panose="020B0604020202020204" pitchFamily="34" charset="0"/>
              </a:rPr>
              <a:t> choy, cabbages, cauliflower, lettuce, spinach, snow peas.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Root/ tubular/ bulb: </a:t>
            </a:r>
            <a:r>
              <a:rPr lang="en-AU" sz="1100" b="0" i="0" kern="1200" dirty="0">
                <a:solidFill>
                  <a:schemeClr val="tx1"/>
                </a:solidFill>
                <a:effectLst/>
                <a:latin typeface="Arial" panose="020B0604020202020204" pitchFamily="34" charset="0"/>
                <a:ea typeface="+mn-ea"/>
                <a:cs typeface="Arial" panose="020B0604020202020204" pitchFamily="34" charset="0"/>
              </a:rPr>
              <a:t>potato, sweet potato, carrots, beetroot, onion, shallots, garlic, swede, turnip.</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Legumes/ beans:</a:t>
            </a:r>
            <a:r>
              <a:rPr lang="en-AU" sz="1100" b="0" i="0" kern="1200" dirty="0">
                <a:solidFill>
                  <a:schemeClr val="tx1"/>
                </a:solidFill>
                <a:effectLst/>
                <a:latin typeface="Arial" panose="020B0604020202020204" pitchFamily="34" charset="0"/>
                <a:ea typeface="+mn-ea"/>
                <a:cs typeface="Arial" panose="020B0604020202020204" pitchFamily="34" charset="0"/>
              </a:rPr>
              <a:t> kidney beans, soybeans, lima beans, cannellini beans, chickpeas, lentils, split peas, tofu.</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Other:</a:t>
            </a:r>
            <a:r>
              <a:rPr lang="en-AU" sz="1100" b="0" i="0" kern="1200" dirty="0">
                <a:solidFill>
                  <a:schemeClr val="tx1"/>
                </a:solidFill>
                <a:effectLst/>
                <a:latin typeface="Arial" panose="020B0604020202020204" pitchFamily="34" charset="0"/>
                <a:ea typeface="+mn-ea"/>
                <a:cs typeface="Arial" panose="020B0604020202020204" pitchFamily="34" charset="0"/>
              </a:rPr>
              <a:t> tomato, celery, zucchini, avocado, capsicum, eggplant, mushrooms, cucumber, pumpkin, green peas, green beans.</a:t>
            </a:r>
            <a:endParaRPr lang="en-AU" sz="1100" dirty="0">
              <a:latin typeface="Arial" panose="020B0604020202020204" pitchFamily="34" charset="0"/>
              <a:cs typeface="Arial" panose="020B0604020202020204" pitchFamily="34" charset="0"/>
            </a:endParaRPr>
          </a:p>
          <a:p>
            <a:endParaRPr lang="en-AU"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100" b="0" i="0" u="none" strike="noStrike" baseline="0" dirty="0">
                <a:solidFill>
                  <a:srgbClr val="000000"/>
                </a:solidFill>
                <a:latin typeface="Arial" panose="020B0604020202020204" pitchFamily="34" charset="0"/>
                <a:cs typeface="Arial" panose="020B0604020202020204" pitchFamily="34" charset="0"/>
              </a:rPr>
              <a:t>Eat different colours of vegetables, as the different colour groups have different vitamins and minerals.  </a:t>
            </a:r>
          </a:p>
          <a:p>
            <a:pPr marL="171450" indent="-171450">
              <a:buFont typeface="Arial" panose="020B0604020202020204" pitchFamily="34" charset="0"/>
              <a:buChar char="•"/>
            </a:pPr>
            <a:r>
              <a:rPr lang="en-US" sz="1100" b="0" i="0" u="none" strike="noStrike" baseline="0" dirty="0">
                <a:solidFill>
                  <a:srgbClr val="000000"/>
                </a:solidFill>
                <a:latin typeface="Arial" panose="020B0604020202020204" pitchFamily="34" charset="0"/>
                <a:cs typeface="Arial" panose="020B0604020202020204" pitchFamily="34" charset="0"/>
              </a:rPr>
              <a:t>Vegetables such as tomatoes and pumpkins are </a:t>
            </a:r>
            <a:r>
              <a:rPr lang="en-US" sz="1100" b="1" i="0" u="none" strike="noStrike" baseline="0" dirty="0">
                <a:solidFill>
                  <a:srgbClr val="000000"/>
                </a:solidFill>
                <a:latin typeface="Arial" panose="020B0604020202020204" pitchFamily="34" charset="0"/>
                <a:cs typeface="Arial" panose="020B0604020202020204" pitchFamily="34" charset="0"/>
              </a:rPr>
              <a:t>technically classified as fruit </a:t>
            </a:r>
            <a:r>
              <a:rPr lang="en-US" sz="1100" b="0" i="0" u="none" strike="noStrike" baseline="0" dirty="0">
                <a:solidFill>
                  <a:srgbClr val="000000"/>
                </a:solidFill>
                <a:latin typeface="Arial" panose="020B0604020202020204" pitchFamily="34" charset="0"/>
                <a:cs typeface="Arial" panose="020B0604020202020204" pitchFamily="34" charset="0"/>
              </a:rPr>
              <a:t>because they have seeds. They are included in the vegetable group because they have similar nutritional properties as vegetables and are typically eaten as a vegetable.  </a:t>
            </a:r>
          </a:p>
          <a:p>
            <a:pPr marL="171450" indent="-171450">
              <a:buFont typeface="Arial" panose="020B0604020202020204" pitchFamily="34" charset="0"/>
              <a:buChar char="•"/>
            </a:pPr>
            <a:endParaRPr lang="en-US" sz="1100" b="0" i="0" u="none" strike="noStrike" baseline="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b="0" i="0" u="none" strike="noStrike" baseline="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4D54D9-5AC9-A538-437F-EFE333431943}"/>
              </a:ext>
            </a:extLst>
          </p:cNvPr>
          <p:cNvSpPr>
            <a:spLocks noGrp="1"/>
          </p:cNvSpPr>
          <p:nvPr>
            <p:ph type="sldNum" sz="quarter" idx="5"/>
          </p:nvPr>
        </p:nvSpPr>
        <p:spPr/>
        <p:txBody>
          <a:bodyPr/>
          <a:lstStyle/>
          <a:p>
            <a:fld id="{E6D7DA54-C4FE-4877-8DF5-AF24F4B46978}" type="slidenum">
              <a:rPr lang="en-AU" smtClean="0"/>
              <a:t>52</a:t>
            </a:fld>
            <a:endParaRPr lang="en-AU"/>
          </a:p>
        </p:txBody>
      </p:sp>
    </p:spTree>
    <p:extLst>
      <p:ext uri="{BB962C8B-B14F-4D97-AF65-F5344CB8AC3E}">
        <p14:creationId xmlns:p14="http://schemas.microsoft.com/office/powerpoint/2010/main" val="1640320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84EC2-50E0-5274-9C98-178AC43D29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05439-F778-3CE6-0A77-3F62ABF54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C74D5-D7A5-0F10-4815-C9C40D00A01B}"/>
              </a:ext>
            </a:extLst>
          </p:cNvPr>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complex carbohydrates in vegetables are slowly digested, which provides energy over time and helps prevent overeating.</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Carbohydrate provides the best source of energy for the brain. </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helps us stay fuller for longer, which can help with concentration.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is especially useful in keeping the digestive track (including the intestines) healthy and can assist with constipation.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vast range of vitamins and minerals are important for growth and repair, healthy ageing, and preventing chronic conditions. </a:t>
            </a:r>
          </a:p>
          <a:p>
            <a:pPr marL="171450" indent="-171450">
              <a:buFont typeface="Arial" panose="020B0604020202020204" pitchFamily="34" charset="0"/>
              <a:buChar cha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EF0BE876-5F31-1698-2C6F-731161E24227}"/>
              </a:ext>
            </a:extLst>
          </p:cNvPr>
          <p:cNvSpPr>
            <a:spLocks noGrp="1"/>
          </p:cNvSpPr>
          <p:nvPr>
            <p:ph type="sldNum" sz="quarter" idx="5"/>
          </p:nvPr>
        </p:nvSpPr>
        <p:spPr/>
        <p:txBody>
          <a:bodyPr/>
          <a:lstStyle/>
          <a:p>
            <a:fld id="{E6D7DA54-C4FE-4877-8DF5-AF24F4B46978}" type="slidenum">
              <a:rPr lang="en-AU" smtClean="0"/>
              <a:t>53</a:t>
            </a:fld>
            <a:endParaRPr lang="en-AU"/>
          </a:p>
        </p:txBody>
      </p:sp>
    </p:spTree>
    <p:extLst>
      <p:ext uri="{BB962C8B-B14F-4D97-AF65-F5344CB8AC3E}">
        <p14:creationId xmlns:p14="http://schemas.microsoft.com/office/powerpoint/2010/main" val="2151771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C53F0-6E26-7592-384E-265CE2FA1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F2CBB2-4989-5111-2E85-53119A75E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8D7B85-5388-3830-072A-16AB84DC805B}"/>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[3.16]</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 Discussion:</a:t>
            </a:r>
          </a:p>
          <a:p>
            <a:r>
              <a:rPr lang="en-AU" sz="1100" dirty="0">
                <a:latin typeface="Arial" panose="020B0604020202020204" pitchFamily="34" charset="0"/>
                <a:cs typeface="Arial" panose="020B0604020202020204" pitchFamily="34" charset="0"/>
              </a:rPr>
              <a:t> - What is the message?</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Link to the previous slide on why vegetables are important (carbohydrates for energy, vitamins and minerals).</a:t>
            </a:r>
          </a:p>
        </p:txBody>
      </p:sp>
      <p:sp>
        <p:nvSpPr>
          <p:cNvPr id="4" name="Slide Number Placeholder 3">
            <a:extLst>
              <a:ext uri="{FF2B5EF4-FFF2-40B4-BE49-F238E27FC236}">
                <a16:creationId xmlns:a16="http://schemas.microsoft.com/office/drawing/2014/main" id="{964A04E0-9F33-7384-A0F0-2925186AA5CA}"/>
              </a:ext>
            </a:extLst>
          </p:cNvPr>
          <p:cNvSpPr>
            <a:spLocks noGrp="1"/>
          </p:cNvSpPr>
          <p:nvPr>
            <p:ph type="sldNum" sz="quarter" idx="5"/>
          </p:nvPr>
        </p:nvSpPr>
        <p:spPr/>
        <p:txBody>
          <a:bodyPr/>
          <a:lstStyle/>
          <a:p>
            <a:fld id="{6843B116-BF8B-4A70-AF76-99999BA5EB3B}" type="slidenum">
              <a:rPr lang="en-AU" smtClean="0"/>
              <a:t>54</a:t>
            </a:fld>
            <a:endParaRPr lang="en-AU"/>
          </a:p>
        </p:txBody>
      </p:sp>
    </p:spTree>
    <p:extLst>
      <p:ext uri="{BB962C8B-B14F-4D97-AF65-F5344CB8AC3E}">
        <p14:creationId xmlns:p14="http://schemas.microsoft.com/office/powerpoint/2010/main" val="3869440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C109C-80AB-E074-EB44-7B7C7117C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14A48-B1D8-C383-3EDE-1EF3F22AE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21DD8-C7D4-DD1F-80D0-81C804DB4BB4}"/>
              </a:ext>
            </a:extLst>
          </p:cNvPr>
          <p:cNvSpPr>
            <a:spLocks noGrp="1"/>
          </p:cNvSpPr>
          <p:nvPr>
            <p:ph type="body" idx="1"/>
          </p:nvPr>
        </p:nvSpPr>
        <p:spPr/>
        <p:txBody>
          <a:bodyPr/>
          <a:lstStyle/>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Arial" panose="020B0604020202020204" pitchFamily="34" charset="0"/>
              </a:rPr>
              <a:t>Create a class display of vegetable products. Use the vegetable foods display template and images. Alternatively, download a supermarket catalogue to identify foods. </a:t>
            </a: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Arial" panose="020B0604020202020204" pitchFamily="34" charset="0"/>
              </a:rPr>
              <a:t>Students could also create this independently or in small groups.</a:t>
            </a:r>
          </a:p>
          <a:p>
            <a:pPr marL="171450" marR="0" lvl="0" indent="-171450" algn="l" defTabSz="914400" rtl="0" eaLnBrk="1" fontAlgn="auto" latinLnBrk="0" hangingPunct="1">
              <a:lnSpc>
                <a:spcPct val="107000"/>
              </a:lnSpc>
              <a:spcBef>
                <a:spcPts val="50"/>
              </a:spcBef>
              <a:spcAft>
                <a:spcPts val="0"/>
              </a:spcAft>
              <a:buClrTx/>
              <a:buSzTx/>
              <a:buFont typeface="Arial" panose="020B0604020202020204" pitchFamily="34" charset="0"/>
              <a:buChar char="•"/>
              <a:tabLst/>
              <a:defRPr/>
            </a:pPr>
            <a:r>
              <a:rPr lang="en-AU" sz="1100" kern="0" dirty="0">
                <a:effectLst/>
                <a:latin typeface="Arial" panose="020B0604020202020204" pitchFamily="34" charset="0"/>
                <a:ea typeface="Calibri" panose="020F0502020204030204" pitchFamily="34" charset="0"/>
                <a:cs typeface="Arial" panose="020B0604020202020204" pitchFamily="34" charset="0"/>
              </a:rPr>
              <a:t>You may wish to sort them into groups e.g. based on the categories, changed by machines.</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Draw additional foods, including foods from the different cultural groups from within the class (try to ensure they do not cross over to the ‘sometimes foods’ e.g. hot chips, crisps – these are ok in small amounts).</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F6DA5DA-C435-08F1-4972-A81B80458687}"/>
              </a:ext>
            </a:extLst>
          </p:cNvPr>
          <p:cNvSpPr>
            <a:spLocks noGrp="1"/>
          </p:cNvSpPr>
          <p:nvPr>
            <p:ph type="sldNum" sz="quarter" idx="5"/>
          </p:nvPr>
        </p:nvSpPr>
        <p:spPr/>
        <p:txBody>
          <a:bodyPr/>
          <a:lstStyle/>
          <a:p>
            <a:fld id="{6843B116-BF8B-4A70-AF76-99999BA5EB3B}" type="slidenum">
              <a:rPr lang="en-AU" smtClean="0"/>
              <a:t>55</a:t>
            </a:fld>
            <a:endParaRPr lang="en-AU"/>
          </a:p>
        </p:txBody>
      </p:sp>
    </p:spTree>
    <p:extLst>
      <p:ext uri="{BB962C8B-B14F-4D97-AF65-F5344CB8AC3E}">
        <p14:creationId xmlns:p14="http://schemas.microsoft.com/office/powerpoint/2010/main" val="2940934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A1A45-E2E3-FEF2-DAB5-886DB74F6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8288AB-D3E0-1710-F126-1D6F7FF057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FE186-DDE8-E436-6154-CD4A6B9F0217}"/>
              </a:ext>
            </a:extLst>
          </p:cNvPr>
          <p:cNvSpPr>
            <a:spLocks noGrp="1"/>
          </p:cNvSpPr>
          <p:nvPr>
            <p:ph type="body" idx="1"/>
          </p:nvPr>
        </p:nvSpPr>
        <p:spPr/>
        <p:txBody>
          <a:bodyPr/>
          <a:lstStyle/>
          <a:p>
            <a:pPr marL="171450" lvl="0" indent="-171450">
              <a:lnSpc>
                <a:spcPct val="107000"/>
              </a:lnSpc>
              <a:spcBef>
                <a:spcPts val="50"/>
              </a:spcBef>
              <a:spcAft>
                <a:spcPts val="50"/>
              </a:spcAft>
              <a:buFont typeface="Arial" panose="020B0604020202020204" pitchFamily="34" charset="0"/>
              <a:buChar char="•"/>
            </a:pPr>
            <a:r>
              <a:rPr lang="en-GB" sz="1100" kern="0" dirty="0">
                <a:effectLst/>
                <a:latin typeface="Arial" panose="020B0604020202020204" pitchFamily="34" charset="0"/>
                <a:ea typeface="Calibri" panose="020F0502020204030204" pitchFamily="34" charset="0"/>
                <a:cs typeface="Arial" panose="020B0604020202020204" pitchFamily="34" charset="0"/>
              </a:rPr>
              <a:t>In their unit booklet, students draw images of vegetables that they like.</a:t>
            </a:r>
            <a:endParaRPr lang="en-AU" sz="1100" kern="100" dirty="0">
              <a:effectLst/>
              <a:latin typeface="Arial" panose="020B0604020202020204" pitchFamily="34" charset="0"/>
              <a:ea typeface="Calibri" panose="020F0502020204030204" pitchFamily="34" charset="0"/>
              <a:cs typeface="Times New Roman" panose="02020603050405020304" pitchFamily="18" charset="0"/>
            </a:endParaRPr>
          </a:p>
          <a:p>
            <a:pPr marL="171450" lvl="0" indent="-171450">
              <a:lnSpc>
                <a:spcPct val="107000"/>
              </a:lnSpc>
              <a:spcBef>
                <a:spcPts val="50"/>
              </a:spcBef>
              <a:spcAft>
                <a:spcPts val="50"/>
              </a:spcAft>
              <a:buFont typeface="Arial" panose="020B0604020202020204" pitchFamily="34" charset="0"/>
              <a:buChar char="•"/>
            </a:pPr>
            <a:r>
              <a:rPr lang="en-AU" sz="1100" dirty="0">
                <a:effectLst/>
                <a:latin typeface="Arial" panose="020B0604020202020204" pitchFamily="34" charset="0"/>
                <a:ea typeface="Aptos" panose="020B0004020202020204" pitchFamily="34" charset="0"/>
                <a:cs typeface="Times New Roman" panose="02020603050405020304" pitchFamily="18" charset="0"/>
              </a:rPr>
              <a:t>Students add information on why vegetables are important </a:t>
            </a:r>
            <a:r>
              <a:rPr lang="en-AU" sz="1100" dirty="0">
                <a:effectLst/>
                <a:latin typeface="Arial" panose="020B0604020202020204" pitchFamily="34" charset="0"/>
                <a:ea typeface="Aptos" panose="020B0004020202020204" pitchFamily="34" charset="0"/>
              </a:rPr>
              <a:t>[Teacher to assist with scribing as needed].</a:t>
            </a:r>
            <a:endParaRPr lang="en-AU" sz="1100" dirty="0"/>
          </a:p>
          <a:p>
            <a:endParaRPr lang="en-AU" dirty="0"/>
          </a:p>
        </p:txBody>
      </p:sp>
      <p:sp>
        <p:nvSpPr>
          <p:cNvPr id="4" name="Slide Number Placeholder 3">
            <a:extLst>
              <a:ext uri="{FF2B5EF4-FFF2-40B4-BE49-F238E27FC236}">
                <a16:creationId xmlns:a16="http://schemas.microsoft.com/office/drawing/2014/main" id="{AA17E056-A6A3-67F3-5402-346BCF39FDD2}"/>
              </a:ext>
            </a:extLst>
          </p:cNvPr>
          <p:cNvSpPr>
            <a:spLocks noGrp="1"/>
          </p:cNvSpPr>
          <p:nvPr>
            <p:ph type="sldNum" sz="quarter" idx="5"/>
          </p:nvPr>
        </p:nvSpPr>
        <p:spPr/>
        <p:txBody>
          <a:bodyPr/>
          <a:lstStyle/>
          <a:p>
            <a:fld id="{6843B116-BF8B-4A70-AF76-99999BA5EB3B}" type="slidenum">
              <a:rPr lang="en-AU" smtClean="0"/>
              <a:t>56</a:t>
            </a:fld>
            <a:endParaRPr lang="en-AU"/>
          </a:p>
        </p:txBody>
      </p:sp>
    </p:spTree>
    <p:extLst>
      <p:ext uri="{BB962C8B-B14F-4D97-AF65-F5344CB8AC3E}">
        <p14:creationId xmlns:p14="http://schemas.microsoft.com/office/powerpoint/2010/main" val="59272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D3C4F-7A68-7939-949C-18D0E33CD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C1322-CCDB-D559-697D-751FB66FC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22EA0-B0D7-050E-DF81-B2CB5B884E6F}"/>
              </a:ext>
            </a:extLst>
          </p:cNvPr>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685800" lvl="1" indent="-228600">
              <a:buFont typeface="+mj-lt"/>
              <a:buAutoNum type="arabicPeriod"/>
            </a:pPr>
            <a:r>
              <a:rPr lang="en-AU" sz="1100" dirty="0">
                <a:latin typeface="Arial" panose="020B0604020202020204" pitchFamily="34" charset="0"/>
                <a:cs typeface="Arial" panose="020B0604020202020204" pitchFamily="34" charset="0"/>
              </a:rPr>
              <a:t>Grain foods</a:t>
            </a:r>
          </a:p>
          <a:p>
            <a:pPr marL="685800" lvl="1" indent="-228600">
              <a:buFont typeface="+mj-lt"/>
              <a:buAutoNum type="arabicPeriod"/>
            </a:pPr>
            <a:r>
              <a:rPr lang="en-AU" sz="1100" dirty="0">
                <a:latin typeface="Arial" panose="020B0604020202020204" pitchFamily="34" charset="0"/>
                <a:cs typeface="Arial" panose="020B0604020202020204" pitchFamily="34" charset="0"/>
              </a:rPr>
              <a:t>Vegetables</a:t>
            </a:r>
          </a:p>
          <a:p>
            <a:pPr marL="685800" lvl="1" indent="-228600">
              <a:buFont typeface="+mj-lt"/>
              <a:buAutoNum type="arabicPeriod"/>
            </a:pPr>
            <a:r>
              <a:rPr lang="en-AU" sz="1100" dirty="0">
                <a:latin typeface="Arial" panose="020B0604020202020204" pitchFamily="34" charset="0"/>
                <a:cs typeface="Arial" panose="020B0604020202020204" pitchFamily="34" charset="0"/>
              </a:rPr>
              <a:t>Fruit</a:t>
            </a:r>
          </a:p>
          <a:p>
            <a:pPr marL="685800" lvl="1" indent="-228600">
              <a:buFont typeface="+mj-lt"/>
              <a:buAutoNum type="arabicPeriod"/>
            </a:pPr>
            <a:r>
              <a:rPr lang="en-AU" sz="1100" dirty="0">
                <a:latin typeface="Arial" panose="020B0604020202020204" pitchFamily="34" charset="0"/>
                <a:cs typeface="Arial" panose="020B0604020202020204" pitchFamily="34" charset="0"/>
              </a:rPr>
              <a:t>Dairy and alternatives</a:t>
            </a:r>
          </a:p>
          <a:p>
            <a:pPr marL="685800" lvl="1" indent="-228600">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p>
        </p:txBody>
      </p:sp>
      <p:sp>
        <p:nvSpPr>
          <p:cNvPr id="4" name="Slide Number Placeholder 3">
            <a:extLst>
              <a:ext uri="{FF2B5EF4-FFF2-40B4-BE49-F238E27FC236}">
                <a16:creationId xmlns:a16="http://schemas.microsoft.com/office/drawing/2014/main" id="{737D9F6B-38BA-6FC1-478D-3017D2BA80BB}"/>
              </a:ext>
            </a:extLst>
          </p:cNvPr>
          <p:cNvSpPr>
            <a:spLocks noGrp="1"/>
          </p:cNvSpPr>
          <p:nvPr>
            <p:ph type="sldNum" sz="quarter" idx="5"/>
          </p:nvPr>
        </p:nvSpPr>
        <p:spPr/>
        <p:txBody>
          <a:bodyPr/>
          <a:lstStyle/>
          <a:p>
            <a:fld id="{E6D7DA54-C4FE-4877-8DF5-AF24F4B46978}" type="slidenum">
              <a:rPr lang="en-AU" smtClean="0"/>
              <a:t>59</a:t>
            </a:fld>
            <a:endParaRPr lang="en-AU"/>
          </a:p>
        </p:txBody>
      </p:sp>
    </p:spTree>
    <p:extLst>
      <p:ext uri="{BB962C8B-B14F-4D97-AF65-F5344CB8AC3E}">
        <p14:creationId xmlns:p14="http://schemas.microsoft.com/office/powerpoint/2010/main" val="1324260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F70CC-861B-596D-679A-CDDA764AF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47075-D213-ABAF-3E98-E18390D5B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411C1-28A8-CBF7-52BE-9494A75119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787EA550-974D-3D35-B5F2-9AA172EBC42A}"/>
              </a:ext>
            </a:extLst>
          </p:cNvPr>
          <p:cNvSpPr>
            <a:spLocks noGrp="1"/>
          </p:cNvSpPr>
          <p:nvPr>
            <p:ph type="sldNum" sz="quarter" idx="5"/>
          </p:nvPr>
        </p:nvSpPr>
        <p:spPr/>
        <p:txBody>
          <a:bodyPr/>
          <a:lstStyle/>
          <a:p>
            <a:fld id="{E6D7DA54-C4FE-4877-8DF5-AF24F4B46978}" type="slidenum">
              <a:rPr lang="en-AU" smtClean="0"/>
              <a:t>63</a:t>
            </a:fld>
            <a:endParaRPr lang="en-AU"/>
          </a:p>
        </p:txBody>
      </p:sp>
    </p:spTree>
    <p:extLst>
      <p:ext uri="{BB962C8B-B14F-4D97-AF65-F5344CB8AC3E}">
        <p14:creationId xmlns:p14="http://schemas.microsoft.com/office/powerpoint/2010/main" val="383250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4A9A7-A4A3-2BF7-BFDC-54CE40343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BA346-5CB7-ED3F-F1E3-6FA9979FE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2F468-6E31-7AB9-50C6-E08E3D98B9F5}"/>
              </a:ext>
            </a:extLst>
          </p:cNvPr>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Elicit responses from students.</a:t>
            </a:r>
          </a:p>
          <a:p>
            <a:pPr marL="171450" indent="-171450">
              <a:buFont typeface="Arial" panose="020B0604020202020204" pitchFamily="34" charset="0"/>
              <a:buChar char="•"/>
            </a:pPr>
            <a:r>
              <a:rPr lang="en-AU" sz="1100" dirty="0"/>
              <a:t>Dairy = products made from milk.</a:t>
            </a:r>
          </a:p>
          <a:p>
            <a:pPr marL="171450" indent="-171450">
              <a:buFont typeface="Arial" panose="020B0604020202020204" pitchFamily="34" charset="0"/>
              <a:buChar char="•"/>
            </a:pPr>
            <a:r>
              <a:rPr lang="en-AU" sz="1100" dirty="0"/>
              <a:t>Dairy alternatives:</a:t>
            </a:r>
          </a:p>
          <a:p>
            <a:pPr marL="628650" lvl="1" indent="-171450">
              <a:buFont typeface="Arial" panose="020B0604020202020204" pitchFamily="34" charset="0"/>
              <a:buChar char="•"/>
            </a:pPr>
            <a:r>
              <a:rPr lang="en-AU" sz="900" b="0" i="0" u="none" strike="noStrike" baseline="0" dirty="0">
                <a:solidFill>
                  <a:schemeClr val="tx1"/>
                </a:solidFill>
                <a:latin typeface="+mn-lt"/>
              </a:rPr>
              <a:t>Calcium</a:t>
            </a:r>
            <a:r>
              <a:rPr lang="en-US" sz="1100" b="0" i="0" u="none" strike="noStrike" baseline="0" dirty="0">
                <a:solidFill>
                  <a:srgbClr val="000000"/>
                </a:solidFill>
                <a:latin typeface="Century Gothic" panose="020B0502020202020204" pitchFamily="34" charset="0"/>
              </a:rPr>
              <a:t>-enriched dairy alternatives include soy, rice, almond or oat milk and soy or lactose free yoghurts and cheeses. </a:t>
            </a:r>
          </a:p>
          <a:p>
            <a:pPr marL="628650" lvl="1" indent="-171450">
              <a:buFont typeface="Arial" panose="020B0604020202020204" pitchFamily="34" charset="0"/>
              <a:buChar char="•"/>
            </a:pPr>
            <a:r>
              <a:rPr lang="en-US" sz="1100" b="0" i="0" u="none" strike="noStrike" baseline="0" dirty="0">
                <a:solidFill>
                  <a:srgbClr val="000000"/>
                </a:solidFill>
                <a:latin typeface="Century Gothic" panose="020B0502020202020204" pitchFamily="34" charset="0"/>
              </a:rPr>
              <a:t>Non-dairy alternatives do not naturally contain calcium. It is important to select products labelled as calcium-fortified. </a:t>
            </a:r>
          </a:p>
          <a:p>
            <a:pPr marL="628650" lvl="1" indent="-171450">
              <a:buFont typeface="Arial" panose="020B0604020202020204" pitchFamily="34" charset="0"/>
              <a:buChar char="•"/>
            </a:pPr>
            <a:r>
              <a:rPr lang="en-US" sz="1100" b="0" i="0" u="none" strike="noStrike" baseline="0" dirty="0">
                <a:solidFill>
                  <a:srgbClr val="000000"/>
                </a:solidFill>
                <a:latin typeface="Century Gothic" panose="020B0502020202020204" pitchFamily="34" charset="0"/>
              </a:rPr>
              <a:t>Many of the alternative milks, with the exception of soy milk products, may not be a good source of protein and other key nutrients found in milk and products made from milk.</a:t>
            </a: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796A582-24EF-F063-BDD5-D4BE1B492E98}"/>
              </a:ext>
            </a:extLst>
          </p:cNvPr>
          <p:cNvSpPr>
            <a:spLocks noGrp="1"/>
          </p:cNvSpPr>
          <p:nvPr>
            <p:ph type="sldNum" sz="quarter" idx="5"/>
          </p:nvPr>
        </p:nvSpPr>
        <p:spPr/>
        <p:txBody>
          <a:bodyPr/>
          <a:lstStyle/>
          <a:p>
            <a:fld id="{6843B116-BF8B-4A70-AF76-99999BA5EB3B}" type="slidenum">
              <a:rPr lang="en-AU" smtClean="0"/>
              <a:t>65</a:t>
            </a:fld>
            <a:endParaRPr lang="en-AU"/>
          </a:p>
        </p:txBody>
      </p:sp>
    </p:spTree>
    <p:extLst>
      <p:ext uri="{BB962C8B-B14F-4D97-AF65-F5344CB8AC3E}">
        <p14:creationId xmlns:p14="http://schemas.microsoft.com/office/powerpoint/2010/main" val="2494208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7798-161C-7BE7-7D1A-52F7AFAE6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1F3B9-60B8-2336-04A6-82AA313C2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CFC42-0697-0C8D-8919-E784282FF72B}"/>
              </a:ext>
            </a:extLst>
          </p:cNvPr>
          <p:cNvSpPr>
            <a:spLocks noGrp="1"/>
          </p:cNvSpPr>
          <p:nvPr>
            <p:ph type="body" idx="1"/>
          </p:nvPr>
        </p:nvSpPr>
        <p:spPr/>
        <p:txBody>
          <a:bodyPr/>
          <a:lstStyle/>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Types of foods:</a:t>
            </a:r>
          </a:p>
          <a:p>
            <a:endParaRPr lang="en-AU" sz="1100" b="1" i="0" kern="1200" dirty="0">
              <a:solidFill>
                <a:schemeClr val="tx1"/>
              </a:solidFill>
              <a:effectLst/>
              <a:latin typeface="Arial" panose="020B0604020202020204" pitchFamily="34" charset="0"/>
              <a:ea typeface="+mn-ea"/>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Milks:</a:t>
            </a:r>
            <a:r>
              <a:rPr lang="en-AU" sz="1100" b="0" i="0" kern="1200" dirty="0">
                <a:solidFill>
                  <a:schemeClr val="tx1"/>
                </a:solidFill>
                <a:effectLst/>
                <a:latin typeface="Arial" panose="020B0604020202020204" pitchFamily="34" charset="0"/>
                <a:ea typeface="+mn-ea"/>
                <a:cs typeface="Arial" panose="020B0604020202020204" pitchFamily="34" charset="0"/>
              </a:rPr>
              <a:t> All reduced fat or full cream milks, plain and flavoured, long life milks, powdered milk, evaporated milk, soy beverages (</a:t>
            </a:r>
            <a:r>
              <a:rPr lang="en-AU" sz="1100" b="1" i="0" kern="1200" dirty="0">
                <a:solidFill>
                  <a:schemeClr val="tx1"/>
                </a:solidFill>
                <a:effectLst/>
                <a:latin typeface="Arial" panose="020B0604020202020204" pitchFamily="34" charset="0"/>
                <a:ea typeface="+mn-ea"/>
                <a:cs typeface="Arial" panose="020B0604020202020204" pitchFamily="34" charset="0"/>
              </a:rPr>
              <a:t>fortified with at least 100mg calcium/100mL</a:t>
            </a:r>
            <a:r>
              <a:rPr lang="en-AU" sz="1100" b="0" i="0" kern="1200" dirty="0">
                <a:solidFill>
                  <a:schemeClr val="tx1"/>
                </a:solidFill>
                <a:effectLst/>
                <a:latin typeface="Arial" panose="020B0604020202020204" pitchFamily="34" charset="0"/>
                <a:ea typeface="+mn-ea"/>
                <a:cs typeface="Arial" panose="020B0604020202020204" pitchFamily="34" charset="0"/>
              </a:rPr>
              <a:t>).</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Yoghurt:</a:t>
            </a:r>
            <a:r>
              <a:rPr lang="en-AU" sz="1100" b="0" i="0" kern="1200" dirty="0">
                <a:solidFill>
                  <a:schemeClr val="tx1"/>
                </a:solidFill>
                <a:effectLst/>
                <a:latin typeface="Arial" panose="020B0604020202020204" pitchFamily="34" charset="0"/>
                <a:ea typeface="+mn-ea"/>
                <a:cs typeface="Arial" panose="020B0604020202020204" pitchFamily="34" charset="0"/>
              </a:rPr>
              <a:t> All yoghurts including reduced fat or full cream, plain and flavoured, soy yoghurt (</a:t>
            </a:r>
            <a:r>
              <a:rPr lang="en-AU" sz="1100" b="1" i="0" kern="1200" dirty="0">
                <a:solidFill>
                  <a:schemeClr val="tx1"/>
                </a:solidFill>
                <a:effectLst/>
                <a:latin typeface="Arial" panose="020B0604020202020204" pitchFamily="34" charset="0"/>
                <a:ea typeface="+mn-ea"/>
                <a:cs typeface="Arial" panose="020B0604020202020204" pitchFamily="34" charset="0"/>
              </a:rPr>
              <a:t>calcium fortified</a:t>
            </a:r>
            <a:r>
              <a:rPr lang="en-AU" sz="1100" b="0" i="0" kern="1200" dirty="0">
                <a:solidFill>
                  <a:schemeClr val="tx1"/>
                </a:solidFill>
                <a:effectLst/>
                <a:latin typeface="Arial" panose="020B0604020202020204" pitchFamily="34" charset="0"/>
                <a:ea typeface="+mn-ea"/>
                <a:cs typeface="Arial" panose="020B0604020202020204" pitchFamily="34" charset="0"/>
              </a:rPr>
              <a:t>).</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Cheese:</a:t>
            </a:r>
            <a:r>
              <a:rPr lang="en-AU" sz="1100" b="0" i="0" kern="1200" dirty="0">
                <a:solidFill>
                  <a:schemeClr val="tx1"/>
                </a:solidFill>
                <a:effectLst/>
                <a:latin typeface="Arial" panose="020B0604020202020204" pitchFamily="34" charset="0"/>
                <a:ea typeface="+mn-ea"/>
                <a:cs typeface="Arial" panose="020B0604020202020204" pitchFamily="34" charset="0"/>
              </a:rPr>
              <a:t> All hard cheeses, reduced or full fat, for example cheddar, red Leicester, Gloucester, Edam, Gouda Soy cheeses (</a:t>
            </a:r>
            <a:r>
              <a:rPr lang="en-AU" sz="1100" b="1" i="0" kern="1200" dirty="0">
                <a:solidFill>
                  <a:schemeClr val="tx1"/>
                </a:solidFill>
                <a:effectLst/>
                <a:latin typeface="Arial" panose="020B0604020202020204" pitchFamily="34" charset="0"/>
                <a:ea typeface="+mn-ea"/>
                <a:cs typeface="Arial" panose="020B0604020202020204" pitchFamily="34" charset="0"/>
              </a:rPr>
              <a:t>calcium fortified</a:t>
            </a:r>
            <a:r>
              <a:rPr lang="en-AU" sz="1100" b="0" i="0" kern="1200" dirty="0">
                <a:solidFill>
                  <a:schemeClr val="tx1"/>
                </a:solidFill>
                <a:effectLst/>
                <a:latin typeface="Arial" panose="020B0604020202020204" pitchFamily="34" charset="0"/>
                <a:ea typeface="+mn-ea"/>
                <a:cs typeface="Arial" panose="020B0604020202020204" pitchFamily="34" charset="0"/>
              </a:rPr>
              <a:t>).</a:t>
            </a:r>
          </a:p>
          <a:p>
            <a:endParaRPr lang="en-AU"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Dairy = products made from milk.</a:t>
            </a:r>
          </a:p>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Dairy alternatives:</a:t>
            </a:r>
          </a:p>
          <a:p>
            <a:pPr marL="628650" lvl="1" indent="-171450">
              <a:buFont typeface="Arial" panose="020B0604020202020204" pitchFamily="34" charset="0"/>
              <a:buChar char="•"/>
            </a:pPr>
            <a:r>
              <a:rPr lang="en-AU" sz="1000" b="0" i="0" u="none" strike="noStrike" baseline="0" dirty="0">
                <a:solidFill>
                  <a:schemeClr val="tx1"/>
                </a:solidFill>
                <a:latin typeface="Arial" panose="020B0604020202020204" pitchFamily="34" charset="0"/>
                <a:cs typeface="Arial" panose="020B0604020202020204" pitchFamily="34" charset="0"/>
              </a:rPr>
              <a:t>Calcium</a:t>
            </a:r>
            <a:r>
              <a:rPr lang="en-US" sz="1000" b="0" i="0" u="none" strike="noStrike" baseline="0" dirty="0">
                <a:solidFill>
                  <a:srgbClr val="000000"/>
                </a:solidFill>
                <a:latin typeface="Arial" panose="020B0604020202020204" pitchFamily="34" charset="0"/>
                <a:cs typeface="Arial" panose="020B0604020202020204" pitchFamily="34" charset="0"/>
              </a:rPr>
              <a:t>-fortified dairy alternatives include soy, rice, almond or oat milk and soy or lactose free yoghurts and cheeses. </a:t>
            </a:r>
          </a:p>
          <a:p>
            <a:pPr marL="628650" lvl="1" indent="-171450">
              <a:buFont typeface="Arial" panose="020B0604020202020204" pitchFamily="34" charset="0"/>
              <a:buChar char="•"/>
            </a:pPr>
            <a:r>
              <a:rPr lang="en-US" sz="1000" b="0" i="0" u="none" strike="noStrike" baseline="0" dirty="0">
                <a:solidFill>
                  <a:srgbClr val="000000"/>
                </a:solidFill>
                <a:latin typeface="Arial" panose="020B0604020202020204" pitchFamily="34" charset="0"/>
                <a:cs typeface="Arial" panose="020B0604020202020204" pitchFamily="34" charset="0"/>
              </a:rPr>
              <a:t>Non-dairy alternatives do not naturally contain calcium. It is important to select products labelled as calcium-fortified. </a:t>
            </a:r>
          </a:p>
          <a:p>
            <a:pPr marL="628650" lvl="1" indent="-171450">
              <a:buFont typeface="Arial" panose="020B0604020202020204" pitchFamily="34" charset="0"/>
              <a:buChar char="•"/>
            </a:pPr>
            <a:r>
              <a:rPr lang="en-US" sz="1000" b="0" i="0" u="none" strike="noStrike" baseline="0" dirty="0">
                <a:solidFill>
                  <a:srgbClr val="000000"/>
                </a:solidFill>
                <a:latin typeface="Arial" panose="020B0604020202020204" pitchFamily="34" charset="0"/>
                <a:cs typeface="Arial" panose="020B0604020202020204" pitchFamily="34" charset="0"/>
              </a:rPr>
              <a:t>Many of the alternative milks, with the exception of soy milk products, may not be a good source of protein and other key nutrients found in milk and products made from milk. </a:t>
            </a:r>
            <a:endParaRPr lang="en-AU" sz="11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dirty="0">
                <a:solidFill>
                  <a:srgbClr val="000000"/>
                </a:solidFill>
                <a:latin typeface="Arial" panose="020B0604020202020204" pitchFamily="34" charset="0"/>
                <a:cs typeface="Arial" panose="020B0604020202020204" pitchFamily="34" charset="0"/>
              </a:rPr>
              <a:t>For </a:t>
            </a:r>
            <a:r>
              <a:rPr lang="en-US" sz="1100" b="1" i="0" u="none" strike="noStrike" baseline="0" dirty="0">
                <a:solidFill>
                  <a:srgbClr val="000000"/>
                </a:solidFill>
                <a:latin typeface="Arial" panose="020B0604020202020204" pitchFamily="34" charset="0"/>
                <a:cs typeface="Arial" panose="020B0604020202020204" pitchFamily="34" charset="0"/>
              </a:rPr>
              <a:t>vegetarians and vegans</a:t>
            </a:r>
            <a:r>
              <a:rPr lang="en-US" sz="1100" b="0" i="0" u="none" strike="noStrike" baseline="0" dirty="0">
                <a:solidFill>
                  <a:srgbClr val="000000"/>
                </a:solidFill>
                <a:latin typeface="Arial" panose="020B0604020202020204" pitchFamily="34" charset="0"/>
                <a:cs typeface="Arial" panose="020B0604020202020204" pitchFamily="34" charset="0"/>
              </a:rPr>
              <a:t>, dairy alternative products such as soy milk and cheese are a key source of nutrients, particularly protein and calcium (if calcium is added by the manufacturer), and need to be included regularly to ensure their diet is nutritionally balanced.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u="none" strike="noStrike" baseline="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u="none" strike="noStrike" baseline="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051A27-1302-CA28-C739-8974F2E11427}"/>
              </a:ext>
            </a:extLst>
          </p:cNvPr>
          <p:cNvSpPr>
            <a:spLocks noGrp="1"/>
          </p:cNvSpPr>
          <p:nvPr>
            <p:ph type="sldNum" sz="quarter" idx="5"/>
          </p:nvPr>
        </p:nvSpPr>
        <p:spPr/>
        <p:txBody>
          <a:bodyPr/>
          <a:lstStyle/>
          <a:p>
            <a:fld id="{E6D7DA54-C4FE-4877-8DF5-AF24F4B46978}" type="slidenum">
              <a:rPr lang="en-AU" smtClean="0"/>
              <a:t>66</a:t>
            </a:fld>
            <a:endParaRPr lang="en-AU"/>
          </a:p>
        </p:txBody>
      </p:sp>
    </p:spTree>
    <p:extLst>
      <p:ext uri="{BB962C8B-B14F-4D97-AF65-F5344CB8AC3E}">
        <p14:creationId xmlns:p14="http://schemas.microsoft.com/office/powerpoint/2010/main" val="3578862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Elicit responses from students.</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843B116-BF8B-4A70-AF76-99999BA5EB3B}" type="slidenum">
              <a:rPr lang="en-AU" smtClean="0"/>
              <a:t>10</a:t>
            </a:fld>
            <a:endParaRPr lang="en-AU"/>
          </a:p>
        </p:txBody>
      </p:sp>
    </p:spTree>
    <p:extLst>
      <p:ext uri="{BB962C8B-B14F-4D97-AF65-F5344CB8AC3E}">
        <p14:creationId xmlns:p14="http://schemas.microsoft.com/office/powerpoint/2010/main" val="42500598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80C90-1FB4-8F3A-6DE8-6E3BD3463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7DA5E-EE56-DCFF-7F91-CE97F82B0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08A32-8727-A701-7548-67B5E1826DAE}"/>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Calcium helps ensure strong bones and teeth.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Proteins are made up of chemical 'building blocks' called amino acids. Your body uses amino acids to build and repair muscles and bones.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Iodine is needed to make essential thyroid hormones. These are used by the body for growth and energy use, as well as brain and bone development in the early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Vitamin B12 is essential for the production of red blood cells, which are needed to carry oxygen from the lungs to the body’s tissues and organs.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93120E-0DEE-247F-FD82-37B4BB60A644}"/>
              </a:ext>
            </a:extLst>
          </p:cNvPr>
          <p:cNvSpPr>
            <a:spLocks noGrp="1"/>
          </p:cNvSpPr>
          <p:nvPr>
            <p:ph type="sldNum" sz="quarter" idx="5"/>
          </p:nvPr>
        </p:nvSpPr>
        <p:spPr/>
        <p:txBody>
          <a:bodyPr/>
          <a:lstStyle/>
          <a:p>
            <a:fld id="{E6D7DA54-C4FE-4877-8DF5-AF24F4B46978}" type="slidenum">
              <a:rPr lang="en-AU" smtClean="0"/>
              <a:t>67</a:t>
            </a:fld>
            <a:endParaRPr lang="en-AU"/>
          </a:p>
        </p:txBody>
      </p:sp>
    </p:spTree>
    <p:extLst>
      <p:ext uri="{BB962C8B-B14F-4D97-AF65-F5344CB8AC3E}">
        <p14:creationId xmlns:p14="http://schemas.microsoft.com/office/powerpoint/2010/main" val="1130040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FA8BA-1F61-D7B0-ABBB-3FF117383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C9094-2E57-A9A7-3E49-DE3B42B15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3ACE60-4058-EA4A-DDC5-C3428AD62436}"/>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[1.41]</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 Discussion:</a:t>
            </a:r>
          </a:p>
          <a:p>
            <a:r>
              <a:rPr lang="en-AU" sz="1100" dirty="0">
                <a:latin typeface="Arial" panose="020B0604020202020204" pitchFamily="34" charset="0"/>
                <a:cs typeface="Arial" panose="020B0604020202020204" pitchFamily="34" charset="0"/>
              </a:rPr>
              <a:t> - What is the message?</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Link to the previous slide on why </a:t>
            </a:r>
            <a:r>
              <a:rPr lang="en-AU" sz="1100" dirty="0"/>
              <a:t>dairy is important (calcium, protein, vitamins and minerals).</a:t>
            </a: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485F40D-4A57-689B-3587-131920AA59E5}"/>
              </a:ext>
            </a:extLst>
          </p:cNvPr>
          <p:cNvSpPr>
            <a:spLocks noGrp="1"/>
          </p:cNvSpPr>
          <p:nvPr>
            <p:ph type="sldNum" sz="quarter" idx="5"/>
          </p:nvPr>
        </p:nvSpPr>
        <p:spPr/>
        <p:txBody>
          <a:bodyPr/>
          <a:lstStyle/>
          <a:p>
            <a:fld id="{6843B116-BF8B-4A70-AF76-99999BA5EB3B}" type="slidenum">
              <a:rPr lang="en-AU" smtClean="0"/>
              <a:t>68</a:t>
            </a:fld>
            <a:endParaRPr lang="en-AU"/>
          </a:p>
        </p:txBody>
      </p:sp>
    </p:spTree>
    <p:extLst>
      <p:ext uri="{BB962C8B-B14F-4D97-AF65-F5344CB8AC3E}">
        <p14:creationId xmlns:p14="http://schemas.microsoft.com/office/powerpoint/2010/main" val="13602917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C0F9B-CEDB-EA1D-87D7-350ABEE15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FA2678-A056-0672-7170-207341FE5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9FDBC-8970-0EC4-77CE-B51960460873}"/>
              </a:ext>
            </a:extLst>
          </p:cNvPr>
          <p:cNvSpPr>
            <a:spLocks noGrp="1"/>
          </p:cNvSpPr>
          <p:nvPr>
            <p:ph type="body" idx="1"/>
          </p:nvPr>
        </p:nvSpPr>
        <p:spPr/>
        <p:txBody>
          <a:bodyPr/>
          <a:lstStyle/>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Arial" panose="020B0604020202020204" pitchFamily="34" charset="0"/>
              </a:rPr>
              <a:t>Create a class display of dairy products – categorise into ‘core’ and ‘sometimes’ categories. Use the dairy and alternatives display template and images. Alternatively, download a supermarket catalogue to identify foods. </a:t>
            </a: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Arial" panose="020B0604020202020204" pitchFamily="34" charset="0"/>
              </a:rPr>
              <a:t>Students could also create this independently or in small groups.</a:t>
            </a: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Bring in the concept of foods from plants and food from animals. </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Draw additional foods, including foods from the different cultural groups from within the class (try to ensure they do not cross over to the ‘sometimes foods’.</a:t>
            </a:r>
          </a:p>
          <a:p>
            <a:pPr marL="171450" lvl="0" indent="-171450">
              <a:lnSpc>
                <a:spcPct val="107000"/>
              </a:lnSpc>
              <a:spcBef>
                <a:spcPts val="50"/>
              </a:spcBef>
              <a:buFont typeface="Arial" panose="020B0604020202020204" pitchFamily="34" charset="0"/>
              <a:buChar char="•"/>
            </a:pPr>
            <a:r>
              <a:rPr lang="en-AU" sz="1100" kern="100" dirty="0">
                <a:effectLst/>
                <a:latin typeface="Arial" panose="020B0604020202020204" pitchFamily="34" charset="0"/>
                <a:ea typeface="Aptos" panose="020B0004020202020204" pitchFamily="34" charset="0"/>
                <a:cs typeface="Times New Roman" panose="02020603050405020304" pitchFamily="18" charset="0"/>
              </a:rPr>
              <a:t>Considerations with the ‘sometimes’ foods: how much fat, sugar and salt has been added.</a:t>
            </a:r>
          </a:p>
          <a:p>
            <a:pPr marL="171450" lvl="0" indent="-171450">
              <a:lnSpc>
                <a:spcPct val="107000"/>
              </a:lnSpc>
              <a:spcBef>
                <a:spcPts val="50"/>
              </a:spcBef>
              <a:buFont typeface="Arial" panose="020B0604020202020204" pitchFamily="34" charset="0"/>
              <a:buChar char="•"/>
            </a:pPr>
            <a:r>
              <a:rPr lang="en-AU" sz="1100" kern="100" dirty="0">
                <a:effectLst/>
                <a:latin typeface="Arial" panose="020B0604020202020204" pitchFamily="34" charset="0"/>
                <a:ea typeface="Aptos" panose="020B0004020202020204" pitchFamily="34" charset="0"/>
                <a:cs typeface="Times New Roman" panose="02020603050405020304" pitchFamily="18" charset="0"/>
              </a:rPr>
              <a:t>Discussion: foods such as ice cream, custard and cream can be higher in sugar and saturated fat than other dairy foods. They are not ‘bad’ choices. There are, however, more nutritious dairy food options. These foods </a:t>
            </a:r>
            <a:r>
              <a:rPr lang="en-US" sz="1100" kern="100" dirty="0">
                <a:effectLst/>
                <a:latin typeface="Arial" panose="020B0604020202020204" pitchFamily="34" charset="0"/>
                <a:ea typeface="Aptos" panose="020B0004020202020204" pitchFamily="34" charset="0"/>
                <a:cs typeface="Times New Roman" panose="02020603050405020304" pitchFamily="18" charset="0"/>
              </a:rPr>
              <a:t>are classified as discretionary choices in the Australian Dietary Guidelines. </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a:p>
            <a:pPr marL="171450" lvl="0" indent="-171450">
              <a:lnSpc>
                <a:spcPct val="107000"/>
              </a:lnSpc>
              <a:spcBef>
                <a:spcPts val="50"/>
              </a:spcBef>
              <a:buFont typeface="Arial" panose="020B0604020202020204" pitchFamily="34" charset="0"/>
              <a:buChar char="•"/>
            </a:pPr>
            <a:r>
              <a:rPr lang="en-GB" sz="1100" dirty="0">
                <a:effectLst/>
                <a:latin typeface="Arial" panose="020B0604020202020204" pitchFamily="34" charset="0"/>
                <a:ea typeface="Aptos" panose="020B0004020202020204" pitchFamily="34" charset="0"/>
                <a:cs typeface="Times New Roman" panose="02020603050405020304" pitchFamily="18" charset="0"/>
              </a:rPr>
              <a:t>Add some words on why dairy and alternatives are important.</a:t>
            </a:r>
            <a:endParaRPr lang="en-US" sz="1100" b="0" i="0" u="none" strike="noStrike" baseline="0" dirty="0">
              <a:solidFill>
                <a:srgbClr val="000000"/>
              </a:solidFill>
              <a:latin typeface="Century Gothic" panose="020B0502020202020204" pitchFamily="34" charset="0"/>
            </a:endParaRPr>
          </a:p>
          <a:p>
            <a:pPr marL="171450" lvl="0" indent="-171450">
              <a:lnSpc>
                <a:spcPct val="107000"/>
              </a:lnSpc>
              <a:spcBef>
                <a:spcPts val="50"/>
              </a:spcBef>
              <a:buFont typeface="Arial" panose="020B0604020202020204" pitchFamily="34" charset="0"/>
              <a:buChar char="•"/>
            </a:pP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82EBE3D-E858-BEFA-AA50-14690ADA87E2}"/>
              </a:ext>
            </a:extLst>
          </p:cNvPr>
          <p:cNvSpPr>
            <a:spLocks noGrp="1"/>
          </p:cNvSpPr>
          <p:nvPr>
            <p:ph type="sldNum" sz="quarter" idx="5"/>
          </p:nvPr>
        </p:nvSpPr>
        <p:spPr/>
        <p:txBody>
          <a:bodyPr/>
          <a:lstStyle/>
          <a:p>
            <a:fld id="{6843B116-BF8B-4A70-AF76-99999BA5EB3B}" type="slidenum">
              <a:rPr lang="en-AU" smtClean="0"/>
              <a:t>69</a:t>
            </a:fld>
            <a:endParaRPr lang="en-AU"/>
          </a:p>
        </p:txBody>
      </p:sp>
    </p:spTree>
    <p:extLst>
      <p:ext uri="{BB962C8B-B14F-4D97-AF65-F5344CB8AC3E}">
        <p14:creationId xmlns:p14="http://schemas.microsoft.com/office/powerpoint/2010/main" val="2422378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7F44E-C15D-9FF9-3008-4B595744C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A78AE8-CEFC-C78D-CB00-FE4161231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65B1A-C1E4-202E-7D00-77063F1B61BA}"/>
              </a:ext>
            </a:extLst>
          </p:cNvPr>
          <p:cNvSpPr>
            <a:spLocks noGrp="1"/>
          </p:cNvSpPr>
          <p:nvPr>
            <p:ph type="body" idx="1"/>
          </p:nvPr>
        </p:nvSpPr>
        <p:spPr/>
        <p:txBody>
          <a:bodyPr/>
          <a:lstStyle/>
          <a:p>
            <a:pPr marL="171450" lvl="0" indent="-171450">
              <a:lnSpc>
                <a:spcPct val="107000"/>
              </a:lnSpc>
              <a:spcBef>
                <a:spcPts val="50"/>
              </a:spcBef>
              <a:spcAft>
                <a:spcPts val="50"/>
              </a:spcAft>
              <a:buFont typeface="Arial" panose="020B0604020202020204" pitchFamily="34" charset="0"/>
              <a:buChar char="•"/>
            </a:pPr>
            <a:r>
              <a:rPr lang="en-GB" sz="1100" kern="0" dirty="0">
                <a:effectLst/>
                <a:latin typeface="Arial" panose="020B0604020202020204" pitchFamily="34" charset="0"/>
                <a:ea typeface="Calibri" panose="020F0502020204030204" pitchFamily="34" charset="0"/>
                <a:cs typeface="Arial" panose="020B0604020202020204" pitchFamily="34" charset="0"/>
              </a:rPr>
              <a:t>Students colour the dairy and alternatives images in their unit booklet.</a:t>
            </a:r>
            <a:endParaRPr lang="en-AU" sz="1100" kern="1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07000"/>
              </a:lnSpc>
              <a:spcBef>
                <a:spcPts val="50"/>
              </a:spcBef>
              <a:spcAft>
                <a:spcPts val="50"/>
              </a:spcAft>
              <a:buFont typeface="Arial" panose="020B0604020202020204" pitchFamily="34" charset="0"/>
              <a:buChar char="•"/>
            </a:pPr>
            <a:r>
              <a:rPr lang="en-AU" sz="1100" dirty="0">
                <a:effectLst/>
                <a:latin typeface="Arial" panose="020B0604020202020204" pitchFamily="34" charset="0"/>
                <a:ea typeface="Aptos" panose="020B0004020202020204" pitchFamily="34" charset="0"/>
                <a:cs typeface="Arial" panose="020B0604020202020204" pitchFamily="34" charset="0"/>
              </a:rPr>
              <a:t>Draw or write: Dairy and alternative foods are important because…… [Teacher to assist with scribing as needed].</a:t>
            </a:r>
            <a:endParaRPr lang="en-AU" sz="1100"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CC6B490-24FC-FAEA-2075-E2F16AF7CFCE}"/>
              </a:ext>
            </a:extLst>
          </p:cNvPr>
          <p:cNvSpPr>
            <a:spLocks noGrp="1"/>
          </p:cNvSpPr>
          <p:nvPr>
            <p:ph type="sldNum" sz="quarter" idx="5"/>
          </p:nvPr>
        </p:nvSpPr>
        <p:spPr/>
        <p:txBody>
          <a:bodyPr/>
          <a:lstStyle/>
          <a:p>
            <a:fld id="{6843B116-BF8B-4A70-AF76-99999BA5EB3B}" type="slidenum">
              <a:rPr lang="en-AU" smtClean="0"/>
              <a:t>70</a:t>
            </a:fld>
            <a:endParaRPr lang="en-AU"/>
          </a:p>
        </p:txBody>
      </p:sp>
    </p:spTree>
    <p:extLst>
      <p:ext uri="{BB962C8B-B14F-4D97-AF65-F5344CB8AC3E}">
        <p14:creationId xmlns:p14="http://schemas.microsoft.com/office/powerpoint/2010/main" val="727409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843B116-BF8B-4A70-AF76-99999BA5EB3B}" type="slidenum">
              <a:rPr lang="en-AU" smtClean="0"/>
              <a:t>73</a:t>
            </a:fld>
            <a:endParaRPr lang="en-AU"/>
          </a:p>
        </p:txBody>
      </p:sp>
    </p:spTree>
    <p:extLst>
      <p:ext uri="{BB962C8B-B14F-4D97-AF65-F5344CB8AC3E}">
        <p14:creationId xmlns:p14="http://schemas.microsoft.com/office/powerpoint/2010/main" val="3689954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82CB6-44A0-9E88-099C-17AC920A9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53FCA-CAB9-F04C-D9C9-DDEB1A854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45B806-07FD-54E6-437E-DBCA7FB377D9}"/>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Calcium helps ensure strong bones and teeth.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Proteins are made up of chemical 'building blocks' called amino acids. Your body uses amino acids to build and repair muscles and bones.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Iodine is needed to make essential thyroid hormones. These are used by the body for growth and energy use, as well as brain and bone development in the early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Vitamin B12 is essential for the production of red blood cells, which are needed to carry oxygen from the lungs to the body’s tissues and organs.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D34BFDD-E4AB-83B9-8A4F-88ADBA9C7FFA}"/>
              </a:ext>
            </a:extLst>
          </p:cNvPr>
          <p:cNvSpPr>
            <a:spLocks noGrp="1"/>
          </p:cNvSpPr>
          <p:nvPr>
            <p:ph type="sldNum" sz="quarter" idx="5"/>
          </p:nvPr>
        </p:nvSpPr>
        <p:spPr/>
        <p:txBody>
          <a:bodyPr/>
          <a:lstStyle/>
          <a:p>
            <a:fld id="{E6D7DA54-C4FE-4877-8DF5-AF24F4B46978}" type="slidenum">
              <a:rPr lang="en-AU" smtClean="0"/>
              <a:t>76</a:t>
            </a:fld>
            <a:endParaRPr lang="en-AU"/>
          </a:p>
        </p:txBody>
      </p:sp>
    </p:spTree>
    <p:extLst>
      <p:ext uri="{BB962C8B-B14F-4D97-AF65-F5344CB8AC3E}">
        <p14:creationId xmlns:p14="http://schemas.microsoft.com/office/powerpoint/2010/main" val="1662129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Elicit student responses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6843B116-BF8B-4A70-AF76-99999BA5EB3B}" type="slidenum">
              <a:rPr lang="en-AU" smtClean="0"/>
              <a:t>78</a:t>
            </a:fld>
            <a:endParaRPr lang="en-AU"/>
          </a:p>
        </p:txBody>
      </p:sp>
    </p:spTree>
    <p:extLst>
      <p:ext uri="{BB962C8B-B14F-4D97-AF65-F5344CB8AC3E}">
        <p14:creationId xmlns:p14="http://schemas.microsoft.com/office/powerpoint/2010/main" val="22976308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64361-A9A4-F612-125D-BAE8B09ED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17EE8-7261-5A65-5BC5-9221A6137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84B3D-3D8B-F825-AD7C-D94F70A2F7D9}"/>
              </a:ext>
            </a:extLst>
          </p:cNvPr>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Higher added sugars: </a:t>
            </a:r>
            <a:r>
              <a:rPr lang="en-AU" sz="1100" b="0" i="0" kern="1200" dirty="0">
                <a:solidFill>
                  <a:schemeClr val="tx1"/>
                </a:solidFill>
                <a:effectLst/>
                <a:latin typeface="Arial" panose="020B0604020202020204" pitchFamily="34" charset="0"/>
                <a:ea typeface="+mn-ea"/>
                <a:cs typeface="Arial" panose="020B0604020202020204" pitchFamily="34" charset="0"/>
              </a:rPr>
              <a:t>Soft drinks, energy drinks, sugar confectionary, jams, some sauces.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Higher fat: </a:t>
            </a:r>
            <a:r>
              <a:rPr lang="en-AU" sz="1100" b="0" i="0" kern="1200" dirty="0">
                <a:solidFill>
                  <a:schemeClr val="tx1"/>
                </a:solidFill>
                <a:effectLst/>
                <a:latin typeface="Arial" panose="020B0604020202020204" pitchFamily="34" charset="0"/>
                <a:ea typeface="+mn-ea"/>
                <a:cs typeface="Arial" panose="020B0604020202020204" pitchFamily="34" charset="0"/>
              </a:rPr>
              <a:t>Most processed meats (bacon, ham, sausages, </a:t>
            </a:r>
            <a:r>
              <a:rPr lang="en-AU" sz="1100" b="0" i="0" kern="1200" dirty="0" err="1">
                <a:solidFill>
                  <a:schemeClr val="tx1"/>
                </a:solidFill>
                <a:effectLst/>
                <a:latin typeface="Arial" panose="020B0604020202020204" pitchFamily="34" charset="0"/>
                <a:ea typeface="+mn-ea"/>
                <a:cs typeface="Arial" panose="020B0604020202020204" pitchFamily="34" charset="0"/>
              </a:rPr>
              <a:t>frankfurts</a:t>
            </a:r>
            <a:r>
              <a:rPr lang="en-AU" sz="1100" b="0" i="0" kern="1200" dirty="0">
                <a:solidFill>
                  <a:schemeClr val="tx1"/>
                </a:solidFill>
                <a:effectLst/>
                <a:latin typeface="Arial" panose="020B0604020202020204" pitchFamily="34" charset="0"/>
                <a:ea typeface="+mn-ea"/>
                <a:cs typeface="Arial" panose="020B0604020202020204" pitchFamily="34" charset="0"/>
              </a:rPr>
              <a:t>), crisps, butter, cream, pastry products, meat pies, sausage rolls, potato chips, commercial pizza.</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Higher added sugars AND higher fat: </a:t>
            </a:r>
            <a:r>
              <a:rPr lang="en-AU" sz="1100" b="0" i="0" kern="1200" dirty="0">
                <a:solidFill>
                  <a:schemeClr val="tx1"/>
                </a:solidFill>
                <a:effectLst/>
                <a:latin typeface="Arial" panose="020B0604020202020204" pitchFamily="34" charset="0"/>
                <a:ea typeface="+mn-ea"/>
                <a:cs typeface="Arial" panose="020B0604020202020204" pitchFamily="34" charset="0"/>
              </a:rPr>
              <a:t>Biscuits, cakes, chocolate, doughnuts, ice cream, iced buns, some muesli bars, muffins, sweet pastries.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Alcoholic drinks.</a:t>
            </a:r>
          </a:p>
          <a:p>
            <a:endParaRPr lang="en-AU" sz="1100" b="1"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AU" sz="1100" b="0" i="0" kern="1200" dirty="0">
                <a:solidFill>
                  <a:schemeClr val="tx1"/>
                </a:solidFill>
                <a:effectLst/>
                <a:latin typeface="Arial" panose="020B0604020202020204" pitchFamily="34" charset="0"/>
                <a:ea typeface="+mn-ea"/>
                <a:cs typeface="Arial" panose="020B0604020202020204" pitchFamily="34" charset="0"/>
              </a:rPr>
              <a:t>‘Sometimes’ foods in a healthy diet:</a:t>
            </a:r>
          </a:p>
          <a:p>
            <a:pPr marL="628650" lvl="1"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Some people require extra serves of food for example, those who are taller and more active. These can sometimes include extra serves of </a:t>
            </a:r>
            <a:r>
              <a:rPr lang="en-US" sz="1100" b="0" i="0" u="none" kern="1200" dirty="0">
                <a:solidFill>
                  <a:schemeClr val="tx1"/>
                </a:solidFill>
                <a:effectLst/>
                <a:latin typeface="Arial" panose="020B0604020202020204" pitchFamily="34" charset="0"/>
                <a:ea typeface="+mn-ea"/>
                <a:cs typeface="Arial" panose="020B0604020202020204" pitchFamily="34" charset="0"/>
              </a:rPr>
              <a:t>‘</a:t>
            </a:r>
            <a:r>
              <a:rPr lang="en-US" sz="1100" b="0" i="0" kern="1200" dirty="0">
                <a:solidFill>
                  <a:schemeClr val="tx1"/>
                </a:solidFill>
                <a:effectLst/>
                <a:latin typeface="Arial" panose="020B0604020202020204" pitchFamily="34" charset="0"/>
                <a:ea typeface="+mn-ea"/>
                <a:cs typeface="Arial" panose="020B0604020202020204" pitchFamily="34" charset="0"/>
              </a:rPr>
              <a:t>sometimes’ foods. It is best if these extra serves come from the five food groups, particularly wholegrain cereals, vegetables including legumes/beans and fruit. However, they can also sometimes include serves of ‘sometimes’ foods (discretionary foods).</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These foods can, however, contribute to a feeling of enjoyment. They should be consumed sometimes, and in small amounts, </a:t>
            </a:r>
            <a:r>
              <a:rPr lang="en-US" sz="1100" b="1" dirty="0">
                <a:latin typeface="Arial" panose="020B0604020202020204" pitchFamily="34" charset="0"/>
                <a:cs typeface="Arial" panose="020B0604020202020204" pitchFamily="34" charset="0"/>
              </a:rPr>
              <a:t>such as once a week</a:t>
            </a:r>
            <a:r>
              <a:rPr lang="en-US" sz="1100" dirty="0">
                <a:latin typeface="Arial" panose="020B0604020202020204" pitchFamily="34" charset="0"/>
                <a:cs typeface="Arial" panose="020B0604020202020204" pitchFamily="34" charset="0"/>
              </a:rPr>
              <a:t>.</a:t>
            </a:r>
          </a:p>
          <a:p>
            <a:endParaRPr lang="en-AU" sz="1100" b="1"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dirty="0">
              <a:latin typeface="Arial" panose="020B0604020202020204" pitchFamily="34" charset="0"/>
              <a:cs typeface="Arial" panose="020B0604020202020204" pitchFamily="34" charset="0"/>
            </a:endParaRPr>
          </a:p>
          <a:p>
            <a:endParaRPr lang="en-AU" sz="1100" b="1"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264B601B-764D-DFA7-7550-5BD8D984EC50}"/>
              </a:ext>
            </a:extLst>
          </p:cNvPr>
          <p:cNvSpPr>
            <a:spLocks noGrp="1"/>
          </p:cNvSpPr>
          <p:nvPr>
            <p:ph type="sldNum" sz="quarter" idx="5"/>
          </p:nvPr>
        </p:nvSpPr>
        <p:spPr/>
        <p:txBody>
          <a:bodyPr/>
          <a:lstStyle/>
          <a:p>
            <a:fld id="{E6D7DA54-C4FE-4877-8DF5-AF24F4B46978}" type="slidenum">
              <a:rPr lang="en-AU" smtClean="0"/>
              <a:t>79</a:t>
            </a:fld>
            <a:endParaRPr lang="en-AU"/>
          </a:p>
        </p:txBody>
      </p:sp>
    </p:spTree>
    <p:extLst>
      <p:ext uri="{BB962C8B-B14F-4D97-AF65-F5344CB8AC3E}">
        <p14:creationId xmlns:p14="http://schemas.microsoft.com/office/powerpoint/2010/main" val="13323960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2FBB4-DD98-5FAD-F6D0-2D46536EE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F32BC-655B-8FDD-DEFF-6D5247240E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533CA1-A45A-4C6B-E18C-9BD393298120}"/>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[2.23]</a:t>
            </a:r>
          </a:p>
          <a:p>
            <a:endParaRPr lang="en-AU"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video gives examples of different sometimes food. </a:t>
            </a:r>
          </a:p>
        </p:txBody>
      </p:sp>
      <p:sp>
        <p:nvSpPr>
          <p:cNvPr id="4" name="Slide Number Placeholder 3">
            <a:extLst>
              <a:ext uri="{FF2B5EF4-FFF2-40B4-BE49-F238E27FC236}">
                <a16:creationId xmlns:a16="http://schemas.microsoft.com/office/drawing/2014/main" id="{418F1BE0-4BF8-389E-2955-E586242EC4DE}"/>
              </a:ext>
            </a:extLst>
          </p:cNvPr>
          <p:cNvSpPr>
            <a:spLocks noGrp="1"/>
          </p:cNvSpPr>
          <p:nvPr>
            <p:ph type="sldNum" sz="quarter" idx="5"/>
          </p:nvPr>
        </p:nvSpPr>
        <p:spPr/>
        <p:txBody>
          <a:bodyPr/>
          <a:lstStyle/>
          <a:p>
            <a:fld id="{6843B116-BF8B-4A70-AF76-99999BA5EB3B}" type="slidenum">
              <a:rPr lang="en-AU" smtClean="0"/>
              <a:t>80</a:t>
            </a:fld>
            <a:endParaRPr lang="en-AU"/>
          </a:p>
        </p:txBody>
      </p:sp>
    </p:spTree>
    <p:extLst>
      <p:ext uri="{BB962C8B-B14F-4D97-AF65-F5344CB8AC3E}">
        <p14:creationId xmlns:p14="http://schemas.microsoft.com/office/powerpoint/2010/main" val="1563507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820E8-A8F4-71A3-6E87-00B28E250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ED378-4ABC-BF7C-15C5-56B856510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435C2-3166-F0C4-E691-2164C3DE6986}"/>
              </a:ext>
            </a:extLst>
          </p:cNvPr>
          <p:cNvSpPr>
            <a:spLocks noGrp="1"/>
          </p:cNvSpPr>
          <p:nvPr>
            <p:ph type="body" idx="1"/>
          </p:nvPr>
        </p:nvSpPr>
        <p:spPr/>
        <p:txBody>
          <a:bodyPr/>
          <a:lstStyle/>
          <a:p>
            <a:pPr marL="342900" lvl="0" indent="-342900">
              <a:lnSpc>
                <a:spcPct val="107000"/>
              </a:lnSpc>
              <a:spcBef>
                <a:spcPts val="50"/>
              </a:spcBef>
              <a:spcAft>
                <a:spcPts val="50"/>
              </a:spcAft>
              <a:buFont typeface="Symbol" panose="05050102010706020507" pitchFamily="18" charset="2"/>
              <a:buChar char=""/>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Using a supermarket catalogue, create a class display of ‘sometimes’ foods. Use the ‘sometimes’ foods display template and supermarket catalogue images. [Or have students create independently or in small groups]. </a:t>
            </a:r>
          </a:p>
          <a:p>
            <a:pPr marL="342900" marR="0" lvl="0" indent="-342900" algn="l" defTabSz="914400" rtl="0" eaLnBrk="1" fontAlgn="auto" latinLnBrk="0" hangingPunct="1">
              <a:lnSpc>
                <a:spcPct val="107000"/>
              </a:lnSpc>
              <a:spcBef>
                <a:spcPts val="50"/>
              </a:spcBef>
              <a:spcAft>
                <a:spcPts val="50"/>
              </a:spcAft>
              <a:buClrTx/>
              <a:buSzTx/>
              <a:buFont typeface="Symbol" panose="05050102010706020507" pitchFamily="18" charset="2"/>
              <a:buChar char=""/>
              <a:tabLst/>
              <a:defRPr/>
            </a:pPr>
            <a:r>
              <a:rPr lang="en-GB" sz="1100" kern="100" dirty="0">
                <a:effectLst/>
                <a:latin typeface="Arial" panose="020B0604020202020204" pitchFamily="34" charset="0"/>
                <a:ea typeface="Aptos" panose="020B0004020202020204" pitchFamily="34" charset="0"/>
                <a:cs typeface="Arial" panose="020B0604020202020204" pitchFamily="34" charset="0"/>
              </a:rPr>
              <a:t>Students could also create this independently or in small groups.</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lnSpc>
                <a:spcPct val="107000"/>
              </a:lnSpc>
              <a:spcBef>
                <a:spcPts val="50"/>
              </a:spcBef>
              <a:spcAft>
                <a:spcPts val="50"/>
              </a:spcAft>
              <a:buFont typeface="Symbol" panose="05050102010706020507" pitchFamily="18" charset="2"/>
              <a:buChar char=""/>
            </a:pPr>
            <a:r>
              <a:rPr lang="en-GB" sz="1100" dirty="0">
                <a:effectLst/>
                <a:latin typeface="Arial" panose="020B0604020202020204" pitchFamily="34" charset="0"/>
                <a:ea typeface="Aptos" panose="020B0004020202020204" pitchFamily="34" charset="0"/>
                <a:cs typeface="Times New Roman" panose="02020603050405020304" pitchFamily="18" charset="0"/>
              </a:rPr>
              <a:t>Add some words on why we should eat these foods only sometimes.</a:t>
            </a:r>
            <a:endParaRPr lang="en-AU" sz="1100" dirty="0">
              <a:effectLst/>
              <a:latin typeface="Arial" panose="020B0604020202020204" pitchFamily="34" charset="0"/>
              <a:ea typeface="Aptos" panose="020B0004020202020204" pitchFamily="34" charset="0"/>
              <a:cs typeface="Times New Roman" panose="02020603050405020304" pitchFamily="18" charset="0"/>
            </a:endParaRPr>
          </a:p>
          <a:p>
            <a:pPr marL="171450" lvl="0" indent="-171450">
              <a:lnSpc>
                <a:spcPct val="107000"/>
              </a:lnSpc>
              <a:spcBef>
                <a:spcPts val="50"/>
              </a:spcBef>
              <a:buFont typeface="Arial" panose="020B0604020202020204" pitchFamily="34" charset="0"/>
              <a:buChar char="•"/>
            </a:pP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4CDE14B-6A6B-6D3D-90B5-D59D8D0D44AE}"/>
              </a:ext>
            </a:extLst>
          </p:cNvPr>
          <p:cNvSpPr>
            <a:spLocks noGrp="1"/>
          </p:cNvSpPr>
          <p:nvPr>
            <p:ph type="sldNum" sz="quarter" idx="5"/>
          </p:nvPr>
        </p:nvSpPr>
        <p:spPr/>
        <p:txBody>
          <a:bodyPr/>
          <a:lstStyle/>
          <a:p>
            <a:fld id="{6843B116-BF8B-4A70-AF76-99999BA5EB3B}" type="slidenum">
              <a:rPr lang="en-AU" smtClean="0"/>
              <a:t>81</a:t>
            </a:fld>
            <a:endParaRPr lang="en-AU"/>
          </a:p>
        </p:txBody>
      </p:sp>
    </p:spTree>
    <p:extLst>
      <p:ext uri="{BB962C8B-B14F-4D97-AF65-F5344CB8AC3E}">
        <p14:creationId xmlns:p14="http://schemas.microsoft.com/office/powerpoint/2010/main" val="65678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FB5F-57D3-D66A-D163-E293A4646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F0485-9EA8-4F37-A0EC-1CBC81135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29C1B-A067-3012-C9D7-CEE576DC6F7A}"/>
              </a:ext>
            </a:extLst>
          </p:cNvPr>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Grain foods comprise grains that can be cooked and eaten whole, ground into flour to make cereal foods, or made into breakfast cereals:</a:t>
            </a:r>
          </a:p>
          <a:p>
            <a:endParaRPr lang="en-US" sz="1100" b="0" i="0" kern="1200" dirty="0">
              <a:solidFill>
                <a:schemeClr val="tx1"/>
              </a:solidFill>
              <a:effectLst/>
              <a:latin typeface="Arial" panose="020B0604020202020204" pitchFamily="34" charset="0"/>
              <a:ea typeface="+mn-ea"/>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Breads:</a:t>
            </a:r>
            <a:r>
              <a:rPr lang="en-AU" sz="1100" b="0" i="0" kern="1200" dirty="0">
                <a:solidFill>
                  <a:schemeClr val="tx1"/>
                </a:solidFill>
                <a:effectLst/>
                <a:latin typeface="Arial" panose="020B0604020202020204" pitchFamily="34" charset="0"/>
                <a:ea typeface="+mn-ea"/>
                <a:cs typeface="Arial" panose="020B0604020202020204" pitchFamily="34" charset="0"/>
              </a:rPr>
              <a:t> wholemeal, wholegrain, white, rye, pita, focaccia, crispbreads.</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Breakfast cereals:</a:t>
            </a:r>
            <a:r>
              <a:rPr lang="en-AU" sz="1100" b="0" i="0" kern="1200" dirty="0">
                <a:solidFill>
                  <a:schemeClr val="tx1"/>
                </a:solidFill>
                <a:effectLst/>
                <a:latin typeface="Arial" panose="020B0604020202020204" pitchFamily="34" charset="0"/>
                <a:ea typeface="+mn-ea"/>
                <a:cs typeface="Arial" panose="020B0604020202020204" pitchFamily="34" charset="0"/>
              </a:rPr>
              <a:t> high fibre (wholegrain) oats, porridge, muesli, wholewheat biscuits, ready to eat (such as cornflakes, </a:t>
            </a:r>
            <a:r>
              <a:rPr lang="en-AU" sz="1100" b="0" i="0" kern="1200" dirty="0" err="1">
                <a:solidFill>
                  <a:schemeClr val="tx1"/>
                </a:solidFill>
                <a:effectLst/>
                <a:latin typeface="Arial" panose="020B0604020202020204" pitchFamily="34" charset="0"/>
                <a:ea typeface="+mn-ea"/>
                <a:cs typeface="Arial" panose="020B0604020202020204" pitchFamily="34" charset="0"/>
              </a:rPr>
              <a:t>cheerios</a:t>
            </a:r>
            <a:r>
              <a:rPr lang="en-AU" sz="1100" b="0" i="0" kern="1200" dirty="0">
                <a:solidFill>
                  <a:schemeClr val="tx1"/>
                </a:solidFill>
                <a:effectLst/>
                <a:latin typeface="Arial" panose="020B0604020202020204" pitchFamily="34" charset="0"/>
                <a:ea typeface="+mn-ea"/>
                <a:cs typeface="Arial" panose="020B0604020202020204" pitchFamily="34" charset="0"/>
              </a:rPr>
              <a:t>).</a:t>
            </a:r>
            <a:endParaRPr lang="en-AU" sz="1100"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Grains:</a:t>
            </a:r>
            <a:r>
              <a:rPr lang="en-AU" sz="1100" b="0" i="0" kern="1200" dirty="0">
                <a:solidFill>
                  <a:schemeClr val="tx1"/>
                </a:solidFill>
                <a:effectLst/>
                <a:latin typeface="Arial" panose="020B0604020202020204" pitchFamily="34" charset="0"/>
                <a:ea typeface="+mn-ea"/>
                <a:cs typeface="Arial" panose="020B0604020202020204" pitchFamily="34" charset="0"/>
              </a:rPr>
              <a:t> rice, barley, corn, polenta, buckwheat, spelt, millet.</a:t>
            </a:r>
          </a:p>
          <a:p>
            <a:r>
              <a:rPr lang="en-AU" sz="1100" b="1" i="0" kern="1200" dirty="0">
                <a:solidFill>
                  <a:schemeClr val="tx1"/>
                </a:solidFill>
                <a:effectLst/>
                <a:latin typeface="Arial" panose="020B0604020202020204" pitchFamily="34" charset="0"/>
                <a:ea typeface="+mn-ea"/>
                <a:cs typeface="Arial" panose="020B0604020202020204" pitchFamily="34" charset="0"/>
              </a:rPr>
              <a:t>Pasta: </a:t>
            </a:r>
            <a:r>
              <a:rPr lang="en-AU" sz="1100" b="0" i="0" kern="1200" dirty="0">
                <a:solidFill>
                  <a:schemeClr val="tx1"/>
                </a:solidFill>
                <a:effectLst/>
                <a:latin typeface="Arial" panose="020B0604020202020204" pitchFamily="34" charset="0"/>
                <a:ea typeface="+mn-ea"/>
                <a:cs typeface="Arial" panose="020B0604020202020204" pitchFamily="34" charset="0"/>
              </a:rPr>
              <a:t>short and long (white and wholemeal).</a:t>
            </a:r>
            <a:endParaRPr lang="en-AU" sz="1100" b="1" dirty="0">
              <a:latin typeface="Arial" panose="020B0604020202020204" pitchFamily="34" charset="0"/>
              <a:cs typeface="Arial" panose="020B0604020202020204" pitchFamily="34" charset="0"/>
            </a:endParaRPr>
          </a:p>
          <a:p>
            <a:r>
              <a:rPr lang="en-AU" sz="1100" b="1" i="0" kern="1200" dirty="0">
                <a:solidFill>
                  <a:schemeClr val="tx1"/>
                </a:solidFill>
                <a:effectLst/>
                <a:latin typeface="Arial" panose="020B0604020202020204" pitchFamily="34" charset="0"/>
                <a:ea typeface="+mn-ea"/>
                <a:cs typeface="Arial" panose="020B0604020202020204" pitchFamily="34" charset="0"/>
              </a:rPr>
              <a:t>Other products:</a:t>
            </a:r>
            <a:r>
              <a:rPr lang="en-AU" sz="1100" b="0" i="0" kern="1200" dirty="0">
                <a:solidFill>
                  <a:schemeClr val="tx1"/>
                </a:solidFill>
                <a:effectLst/>
                <a:latin typeface="Arial" panose="020B0604020202020204" pitchFamily="34" charset="0"/>
                <a:ea typeface="+mn-ea"/>
                <a:cs typeface="Arial" panose="020B0604020202020204" pitchFamily="34" charset="0"/>
              </a:rPr>
              <a:t> noodles, English muffin, crumpet, rice cakes, couscous, popcorn, flour.</a:t>
            </a:r>
            <a:endParaRPr lang="en-AU" sz="1100" dirty="0">
              <a:latin typeface="Arial" panose="020B0604020202020204" pitchFamily="34" charset="0"/>
              <a:cs typeface="Arial" panose="020B0604020202020204" pitchFamily="34" charset="0"/>
            </a:endParaRPr>
          </a:p>
          <a:p>
            <a:endParaRPr lang="en-AU"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recommendation is for ‘mostly wholegrain and/or high cereal fibre varieties’ (at least two thirds). Wholegrain cereals contain more nutrients than refined cereal foods (e.g. white bread), because many of the important nutrients occur in the outer layer of the grain which is lost during processing.</a:t>
            </a:r>
          </a:p>
          <a:p>
            <a:pPr marL="171450" indent="-171450">
              <a:buFont typeface="Arial" panose="020B0604020202020204" pitchFamily="34" charset="0"/>
              <a:buChar cha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AU"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E321F15E-BA65-C028-9D1D-BFD0065D8C71}"/>
              </a:ext>
            </a:extLst>
          </p:cNvPr>
          <p:cNvSpPr>
            <a:spLocks noGrp="1"/>
          </p:cNvSpPr>
          <p:nvPr>
            <p:ph type="sldNum" sz="quarter" idx="5"/>
          </p:nvPr>
        </p:nvSpPr>
        <p:spPr/>
        <p:txBody>
          <a:bodyPr/>
          <a:lstStyle/>
          <a:p>
            <a:fld id="{E6D7DA54-C4FE-4877-8DF5-AF24F4B46978}" type="slidenum">
              <a:rPr lang="en-AU" smtClean="0"/>
              <a:t>11</a:t>
            </a:fld>
            <a:endParaRPr lang="en-AU"/>
          </a:p>
        </p:txBody>
      </p:sp>
    </p:spTree>
    <p:extLst>
      <p:ext uri="{BB962C8B-B14F-4D97-AF65-F5344CB8AC3E}">
        <p14:creationId xmlns:p14="http://schemas.microsoft.com/office/powerpoint/2010/main" val="4811300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D7E15-827F-616B-7A48-10D7F59A9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DE9E5-7BA9-4FEB-FF1C-C8FC630D8C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49933-7683-E3E2-6CF1-C703C4DB9F99}"/>
              </a:ext>
            </a:extLst>
          </p:cNvPr>
          <p:cNvSpPr>
            <a:spLocks noGrp="1"/>
          </p:cNvSpPr>
          <p:nvPr>
            <p:ph type="body" idx="1"/>
          </p:nvPr>
        </p:nvSpPr>
        <p:spPr/>
        <p:txBody>
          <a:bodyPr/>
          <a:lstStyle/>
          <a:p>
            <a:pPr marL="171450" lvl="0" indent="-171450">
              <a:lnSpc>
                <a:spcPct val="107000"/>
              </a:lnSpc>
              <a:spcBef>
                <a:spcPts val="50"/>
              </a:spcBef>
              <a:spcAft>
                <a:spcPts val="50"/>
              </a:spcAft>
              <a:buFont typeface="Arial" panose="020B0604020202020204" pitchFamily="34" charset="0"/>
              <a:buChar char="•"/>
            </a:pPr>
            <a:r>
              <a:rPr lang="en-GB" sz="1100" kern="0" dirty="0">
                <a:effectLst/>
                <a:latin typeface="Arial" panose="020B0604020202020204" pitchFamily="34" charset="0"/>
                <a:ea typeface="Calibri" panose="020F0502020204030204" pitchFamily="34" charset="0"/>
                <a:cs typeface="Arial" panose="020B0604020202020204" pitchFamily="34" charset="0"/>
              </a:rPr>
              <a:t>In their unit booklet, students draw a sometimes food, and then draw a food they could have instead, which aligns with the five food groups.</a:t>
            </a:r>
            <a:endParaRPr lang="en-AU" sz="1100" kern="1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07000"/>
              </a:lnSpc>
              <a:spcBef>
                <a:spcPts val="50"/>
              </a:spcBef>
              <a:spcAft>
                <a:spcPts val="50"/>
              </a:spcAft>
              <a:buFont typeface="Arial" panose="020B0604020202020204" pitchFamily="34" charset="0"/>
              <a:buChar char="•"/>
            </a:pPr>
            <a:r>
              <a:rPr lang="en-GB" sz="1100" kern="0" dirty="0">
                <a:effectLst/>
                <a:latin typeface="Arial" panose="020B0604020202020204" pitchFamily="34" charset="0"/>
                <a:ea typeface="Calibri" panose="020F0502020204030204" pitchFamily="34" charset="0"/>
                <a:cs typeface="Arial" panose="020B0604020202020204" pitchFamily="34" charset="0"/>
              </a:rPr>
              <a:t>Depending on time, students could draw additional ‘swaps’.</a:t>
            </a:r>
            <a:endParaRPr lang="en-AU" sz="1100"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4AF292B-5563-6F66-C7D4-C24E7D0C28B9}"/>
              </a:ext>
            </a:extLst>
          </p:cNvPr>
          <p:cNvSpPr>
            <a:spLocks noGrp="1"/>
          </p:cNvSpPr>
          <p:nvPr>
            <p:ph type="sldNum" sz="quarter" idx="5"/>
          </p:nvPr>
        </p:nvSpPr>
        <p:spPr/>
        <p:txBody>
          <a:bodyPr/>
          <a:lstStyle/>
          <a:p>
            <a:fld id="{6843B116-BF8B-4A70-AF76-99999BA5EB3B}" type="slidenum">
              <a:rPr lang="en-AU" smtClean="0"/>
              <a:t>82</a:t>
            </a:fld>
            <a:endParaRPr lang="en-AU"/>
          </a:p>
        </p:txBody>
      </p:sp>
    </p:spTree>
    <p:extLst>
      <p:ext uri="{BB962C8B-B14F-4D97-AF65-F5344CB8AC3E}">
        <p14:creationId xmlns:p14="http://schemas.microsoft.com/office/powerpoint/2010/main" val="9046764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843B116-BF8B-4A70-AF76-99999BA5EB3B}" type="slidenum">
              <a:rPr lang="en-AU" smtClean="0"/>
              <a:t>85</a:t>
            </a:fld>
            <a:endParaRPr lang="en-AU"/>
          </a:p>
        </p:txBody>
      </p:sp>
    </p:spTree>
    <p:extLst>
      <p:ext uri="{BB962C8B-B14F-4D97-AF65-F5344CB8AC3E}">
        <p14:creationId xmlns:p14="http://schemas.microsoft.com/office/powerpoint/2010/main" val="309474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7836-0DA4-CF98-775A-7BD2F2108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6159C-DA1A-5A1F-252D-D6FD14B3B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BA8C2-1B04-6C25-5783-8D52EA4739B0}"/>
              </a:ext>
            </a:extLst>
          </p:cNvPr>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complex carbohydrates in grain foods are slowly digested, which provides energy over time and helps prevent overeating.</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Carbohydrate provides the best source of energy for the brain. </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helps us stay fuller for longer, which can help with concentration.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is especially useful in keeping the digestive track (including the intestines) healthy and can assist with constipation.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vast range of vitamins and minerals are important for growth and repair, healthy ageing, and preventing chronic conditions. </a:t>
            </a:r>
          </a:p>
          <a:p>
            <a:pPr marL="171450" indent="-171450">
              <a:buFont typeface="Arial" panose="020B0604020202020204" pitchFamily="34" charset="0"/>
              <a:buChar cha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1D9163C1-1200-C9C6-5061-ED4715631C83}"/>
              </a:ext>
            </a:extLst>
          </p:cNvPr>
          <p:cNvSpPr>
            <a:spLocks noGrp="1"/>
          </p:cNvSpPr>
          <p:nvPr>
            <p:ph type="sldNum" sz="quarter" idx="5"/>
          </p:nvPr>
        </p:nvSpPr>
        <p:spPr/>
        <p:txBody>
          <a:bodyPr/>
          <a:lstStyle/>
          <a:p>
            <a:fld id="{E6D7DA54-C4FE-4877-8DF5-AF24F4B46978}" type="slidenum">
              <a:rPr lang="en-AU" smtClean="0"/>
              <a:t>12</a:t>
            </a:fld>
            <a:endParaRPr lang="en-AU"/>
          </a:p>
        </p:txBody>
      </p:sp>
    </p:spTree>
    <p:extLst>
      <p:ext uri="{BB962C8B-B14F-4D97-AF65-F5344CB8AC3E}">
        <p14:creationId xmlns:p14="http://schemas.microsoft.com/office/powerpoint/2010/main" val="3024839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Create a class display of grain foods. Use the grain foods display template and images. Alternatively, download a supermarket catalogue to identify grain foods. </a:t>
            </a: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Students could also create this independently or in small groups.</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a:p>
            <a:pPr marL="171450" lvl="0" indent="-171450">
              <a:lnSpc>
                <a:spcPct val="107000"/>
              </a:lnSpc>
              <a:spcBef>
                <a:spcPts val="50"/>
              </a:spcBef>
              <a:buFont typeface="Arial" panose="020B0604020202020204" pitchFamily="34" charset="0"/>
              <a:buChar char="•"/>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Draw additional foods, including foods from the different cultural groups from within the class (try to ensure they do not cross over to the ‘sometimes foods’ e.g. cakes, sweet biscuits). Some </a:t>
            </a:r>
            <a:r>
              <a:rPr lang="en-GB" sz="1100" b="1" kern="100" dirty="0">
                <a:effectLst/>
                <a:latin typeface="Arial" panose="020B0604020202020204" pitchFamily="34" charset="0"/>
                <a:ea typeface="Aptos" panose="020B0004020202020204" pitchFamily="34" charset="0"/>
                <a:cs typeface="Times New Roman" panose="02020603050405020304" pitchFamily="18" charset="0"/>
              </a:rPr>
              <a:t>muesli bars</a:t>
            </a:r>
            <a:r>
              <a:rPr lang="en-GB" sz="1100" kern="100" dirty="0">
                <a:effectLst/>
                <a:latin typeface="Arial" panose="020B0604020202020204" pitchFamily="34" charset="0"/>
                <a:ea typeface="Aptos" panose="020B0004020202020204" pitchFamily="34" charset="0"/>
                <a:cs typeface="Times New Roman" panose="02020603050405020304" pitchFamily="18" charset="0"/>
              </a:rPr>
              <a:t> can be nutritious e.g. chewy Uncle </a:t>
            </a:r>
            <a:r>
              <a:rPr lang="en-GB" sz="1100" kern="100" dirty="0" err="1">
                <a:effectLst/>
                <a:latin typeface="Arial" panose="020B0604020202020204" pitchFamily="34" charset="0"/>
                <a:ea typeface="Aptos" panose="020B0004020202020204" pitchFamily="34" charset="0"/>
                <a:cs typeface="Times New Roman" panose="02020603050405020304" pitchFamily="18" charset="0"/>
              </a:rPr>
              <a:t>Tobys</a:t>
            </a:r>
            <a:r>
              <a:rPr lang="en-GB" sz="1100" kern="100" dirty="0">
                <a:effectLst/>
                <a:latin typeface="Arial" panose="020B0604020202020204" pitchFamily="34" charset="0"/>
                <a:ea typeface="Aptos" panose="020B0004020202020204" pitchFamily="34" charset="0"/>
                <a:cs typeface="Times New Roman" panose="02020603050405020304" pitchFamily="18" charset="0"/>
              </a:rPr>
              <a:t> bars. For muesli bars look for: </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07000"/>
              </a:lnSpc>
              <a:spcBef>
                <a:spcPts val="50"/>
              </a:spcBef>
              <a:spcAft>
                <a:spcPts val="50"/>
              </a:spcAft>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 </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07000"/>
              </a:lnSpc>
              <a:spcBef>
                <a:spcPts val="50"/>
              </a:spcBef>
              <a:spcAft>
                <a:spcPts val="50"/>
              </a:spcAft>
            </a:pPr>
            <a:r>
              <a:rPr lang="en-AU" sz="1100" kern="100" dirty="0">
                <a:effectLst/>
                <a:latin typeface="Arial" panose="020B0604020202020204" pitchFamily="34" charset="0"/>
                <a:ea typeface="Aptos" panose="020B0004020202020204" pitchFamily="34" charset="0"/>
                <a:cs typeface="Times New Roman" panose="02020603050405020304" pitchFamily="18" charset="0"/>
              </a:rPr>
              <a:t>Nutrients </a:t>
            </a:r>
            <a:r>
              <a:rPr lang="en-AU" sz="1100" b="1" kern="100" dirty="0">
                <a:effectLst/>
                <a:latin typeface="Arial" panose="020B0604020202020204" pitchFamily="34" charset="0"/>
                <a:ea typeface="Aptos" panose="020B0004020202020204" pitchFamily="34" charset="0"/>
                <a:cs typeface="Times New Roman" panose="02020603050405020304" pitchFamily="18" charset="0"/>
              </a:rPr>
              <a:t>per serve</a:t>
            </a:r>
            <a:endParaRPr lang="en-AU" sz="1100" kern="100" dirty="0">
              <a:effectLst/>
              <a:latin typeface="Arial" panose="020B0604020202020204" pitchFamily="34" charset="0"/>
              <a:ea typeface="Aptos" panose="020B0004020202020204" pitchFamily="34" charset="0"/>
              <a:cs typeface="Times New Roman" panose="02020603050405020304" pitchFamily="18" charset="0"/>
            </a:endParaRPr>
          </a:p>
          <a:p>
            <a:pPr marL="171450" lvl="0" indent="-171450">
              <a:lnSpc>
                <a:spcPct val="107000"/>
              </a:lnSpc>
              <a:spcBef>
                <a:spcPts val="50"/>
              </a:spcBef>
              <a:spcAft>
                <a:spcPts val="800"/>
              </a:spcAft>
              <a:buFont typeface="Arial" panose="020B0604020202020204" pitchFamily="34" charset="0"/>
              <a:buChar char="•"/>
            </a:pPr>
            <a:r>
              <a:rPr lang="en-AU" sz="1100" kern="100" dirty="0">
                <a:effectLst/>
                <a:latin typeface="Arial" panose="020B0604020202020204" pitchFamily="34" charset="0"/>
                <a:ea typeface="Aptos" panose="020B0004020202020204" pitchFamily="34" charset="0"/>
                <a:cs typeface="Times New Roman" panose="02020603050405020304" pitchFamily="18" charset="0"/>
              </a:rPr>
              <a:t>At least 3 grams of dietary fibre</a:t>
            </a:r>
          </a:p>
          <a:p>
            <a:pPr marL="171450" lvl="0" indent="-171450">
              <a:lnSpc>
                <a:spcPct val="107000"/>
              </a:lnSpc>
              <a:spcBef>
                <a:spcPts val="50"/>
              </a:spcBef>
              <a:spcAft>
                <a:spcPts val="800"/>
              </a:spcAft>
              <a:buFont typeface="Arial" panose="020B0604020202020204" pitchFamily="34" charset="0"/>
              <a:buChar char="•"/>
            </a:pPr>
            <a:r>
              <a:rPr lang="en-AU" sz="1100" kern="100" dirty="0">
                <a:effectLst/>
                <a:latin typeface="Arial" panose="020B0604020202020204" pitchFamily="34" charset="0"/>
                <a:ea typeface="Aptos" panose="020B0004020202020204" pitchFamily="34" charset="0"/>
                <a:cs typeface="Times New Roman" panose="02020603050405020304" pitchFamily="18" charset="0"/>
              </a:rPr>
              <a:t>Less than 5 grams of sugar</a:t>
            </a:r>
          </a:p>
          <a:p>
            <a:pPr marL="171450" lvl="0" indent="-171450">
              <a:lnSpc>
                <a:spcPct val="107000"/>
              </a:lnSpc>
              <a:spcBef>
                <a:spcPts val="50"/>
              </a:spcBef>
              <a:spcAft>
                <a:spcPts val="800"/>
              </a:spcAft>
              <a:buFont typeface="Arial" panose="020B0604020202020204" pitchFamily="34" charset="0"/>
              <a:buChar char="•"/>
            </a:pPr>
            <a:r>
              <a:rPr lang="en-AU" sz="1100" dirty="0">
                <a:effectLst/>
                <a:latin typeface="Arial" panose="020B0604020202020204" pitchFamily="34" charset="0"/>
                <a:ea typeface="Aptos" panose="020B0004020202020204" pitchFamily="34" charset="0"/>
                <a:cs typeface="Times New Roman" panose="02020603050405020304" pitchFamily="18" charset="0"/>
              </a:rPr>
              <a:t>Less than 2.5 grams of saturated fat</a:t>
            </a:r>
          </a:p>
          <a:p>
            <a:pPr marL="342900" lvl="0" indent="-342900">
              <a:lnSpc>
                <a:spcPct val="107000"/>
              </a:lnSpc>
              <a:spcAft>
                <a:spcPts val="800"/>
              </a:spcAft>
              <a:buFont typeface="Symbol" panose="05050102010706020507" pitchFamily="18" charset="2"/>
              <a:buChar char=""/>
            </a:pPr>
            <a:endParaRPr lang="en-AU" sz="1100" dirty="0">
              <a:effectLst/>
              <a:latin typeface="Arial" panose="020B06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AU" sz="1100" dirty="0">
                <a:effectLst/>
                <a:latin typeface="Arial" panose="020B0604020202020204" pitchFamily="34" charset="0"/>
                <a:ea typeface="Aptos" panose="020B0004020202020204" pitchFamily="34" charset="0"/>
                <a:cs typeface="Times New Roman" panose="02020603050405020304" pitchFamily="18" charset="0"/>
              </a:rPr>
              <a:t>The on-pack health star rating can also be a guide. For muesli bars, look for products with 4 or more stars.</a:t>
            </a:r>
          </a:p>
          <a:p>
            <a:pPr marL="342900" lvl="0" indent="-342900">
              <a:lnSpc>
                <a:spcPct val="107000"/>
              </a:lnSpc>
              <a:spcAft>
                <a:spcPts val="800"/>
              </a:spcAft>
              <a:buFont typeface="Symbol" panose="05050102010706020507" pitchFamily="18" charset="2"/>
              <a:buChar char=""/>
            </a:pPr>
            <a:endParaRPr lang="en-AU" sz="1100" dirty="0">
              <a:effectLst/>
              <a:latin typeface="Arial" panose="020B0604020202020204" pitchFamily="34" charset="0"/>
              <a:ea typeface="Aptos" panose="020B000402020202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AU" sz="1100" dirty="0">
                <a:effectLst/>
                <a:latin typeface="Arial" panose="020B0604020202020204" pitchFamily="34" charset="0"/>
                <a:ea typeface="Aptos" panose="020B0004020202020204" pitchFamily="34" charset="0"/>
                <a:cs typeface="Times New Roman" panose="02020603050405020304" pitchFamily="18" charset="0"/>
              </a:rPr>
              <a:t>Add some words on why grain foods are important.</a:t>
            </a:r>
          </a:p>
          <a:p>
            <a:endParaRPr lang="en-AU" dirty="0"/>
          </a:p>
        </p:txBody>
      </p:sp>
      <p:sp>
        <p:nvSpPr>
          <p:cNvPr id="4" name="Slide Number Placeholder 3"/>
          <p:cNvSpPr>
            <a:spLocks noGrp="1"/>
          </p:cNvSpPr>
          <p:nvPr>
            <p:ph type="sldNum" sz="quarter" idx="5"/>
          </p:nvPr>
        </p:nvSpPr>
        <p:spPr/>
        <p:txBody>
          <a:bodyPr/>
          <a:lstStyle/>
          <a:p>
            <a:fld id="{6843B116-BF8B-4A70-AF76-99999BA5EB3B}" type="slidenum">
              <a:rPr lang="en-AU" smtClean="0"/>
              <a:t>13</a:t>
            </a:fld>
            <a:endParaRPr lang="en-AU"/>
          </a:p>
        </p:txBody>
      </p:sp>
    </p:spTree>
    <p:extLst>
      <p:ext uri="{BB962C8B-B14F-4D97-AF65-F5344CB8AC3E}">
        <p14:creationId xmlns:p14="http://schemas.microsoft.com/office/powerpoint/2010/main" val="273855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8CB33-BF4F-80D4-9C08-341314BEC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B8DB1-A658-6B90-59A8-564266F0C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3C733-0E53-3651-7217-421BF6AD4621}"/>
              </a:ext>
            </a:extLst>
          </p:cNvPr>
          <p:cNvSpPr>
            <a:spLocks noGrp="1"/>
          </p:cNvSpPr>
          <p:nvPr>
            <p:ph type="body" idx="1"/>
          </p:nvPr>
        </p:nvSpPr>
        <p:spPr/>
        <p:txBody>
          <a:bodyPr/>
          <a:lstStyle/>
          <a:p>
            <a:pPr marL="171450" lvl="0" indent="-171450">
              <a:lnSpc>
                <a:spcPct val="107000"/>
              </a:lnSpc>
              <a:spcBef>
                <a:spcPts val="50"/>
              </a:spcBef>
              <a:spcAft>
                <a:spcPts val="50"/>
              </a:spcAft>
              <a:buFont typeface="Arial" panose="020B0604020202020204" pitchFamily="34" charset="0"/>
              <a:buChar char="•"/>
            </a:pPr>
            <a:r>
              <a:rPr lang="en-GB" sz="1100" kern="0" dirty="0">
                <a:effectLst/>
                <a:latin typeface="Arial" panose="020B0604020202020204" pitchFamily="34" charset="0"/>
                <a:ea typeface="Calibri" panose="020F0502020204030204" pitchFamily="34" charset="0"/>
                <a:cs typeface="Arial" panose="020B0604020202020204" pitchFamily="34" charset="0"/>
              </a:rPr>
              <a:t>Students colour the grains images in their unit booklet.</a:t>
            </a:r>
            <a:endParaRPr lang="en-AU" sz="1100" kern="100" dirty="0">
              <a:effectLst/>
              <a:latin typeface="Arial" panose="020B0604020202020204" pitchFamily="34" charset="0"/>
              <a:ea typeface="Calibri" panose="020F0502020204030204" pitchFamily="34" charset="0"/>
              <a:cs typeface="Times New Roman" panose="02020603050405020304" pitchFamily="18" charset="0"/>
            </a:endParaRPr>
          </a:p>
          <a:p>
            <a:pPr marL="171450" lvl="0" indent="-171450">
              <a:lnSpc>
                <a:spcPct val="107000"/>
              </a:lnSpc>
              <a:spcBef>
                <a:spcPts val="50"/>
              </a:spcBef>
              <a:spcAft>
                <a:spcPts val="50"/>
              </a:spcAft>
              <a:buFont typeface="Arial" panose="020B0604020202020204" pitchFamily="34" charset="0"/>
              <a:buChar char="•"/>
            </a:pPr>
            <a:r>
              <a:rPr lang="en-AU" sz="1100" dirty="0">
                <a:effectLst/>
                <a:latin typeface="Arial" panose="020B0604020202020204" pitchFamily="34" charset="0"/>
                <a:ea typeface="Aptos" panose="020B0004020202020204" pitchFamily="34" charset="0"/>
                <a:cs typeface="Times New Roman" panose="02020603050405020304" pitchFamily="18" charset="0"/>
              </a:rPr>
              <a:t>Draw or write: </a:t>
            </a:r>
            <a:r>
              <a:rPr lang="en-AU" sz="1100" dirty="0">
                <a:effectLst/>
                <a:latin typeface="Arial" panose="020B0604020202020204" pitchFamily="34" charset="0"/>
                <a:ea typeface="Aptos" panose="020B0004020202020204" pitchFamily="34" charset="0"/>
              </a:rPr>
              <a:t>Grain foods are important because…… [Teacher to assist with scribing as needed].</a:t>
            </a:r>
            <a:endParaRPr lang="en-AU" sz="1100" dirty="0"/>
          </a:p>
          <a:p>
            <a:endParaRPr lang="en-AU" dirty="0"/>
          </a:p>
        </p:txBody>
      </p:sp>
      <p:sp>
        <p:nvSpPr>
          <p:cNvPr id="4" name="Slide Number Placeholder 3">
            <a:extLst>
              <a:ext uri="{FF2B5EF4-FFF2-40B4-BE49-F238E27FC236}">
                <a16:creationId xmlns:a16="http://schemas.microsoft.com/office/drawing/2014/main" id="{02C7AA55-9404-75E1-170D-40C433C63B29}"/>
              </a:ext>
            </a:extLst>
          </p:cNvPr>
          <p:cNvSpPr>
            <a:spLocks noGrp="1"/>
          </p:cNvSpPr>
          <p:nvPr>
            <p:ph type="sldNum" sz="quarter" idx="5"/>
          </p:nvPr>
        </p:nvSpPr>
        <p:spPr/>
        <p:txBody>
          <a:bodyPr/>
          <a:lstStyle/>
          <a:p>
            <a:fld id="{6843B116-BF8B-4A70-AF76-99999BA5EB3B}" type="slidenum">
              <a:rPr lang="en-AU" smtClean="0"/>
              <a:t>14</a:t>
            </a:fld>
            <a:endParaRPr lang="en-AU"/>
          </a:p>
        </p:txBody>
      </p:sp>
    </p:spTree>
    <p:extLst>
      <p:ext uri="{BB962C8B-B14F-4D97-AF65-F5344CB8AC3E}">
        <p14:creationId xmlns:p14="http://schemas.microsoft.com/office/powerpoint/2010/main" val="3007403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164F7-426B-2248-F1F3-0DD45B03F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3AD01B-27F6-5A48-A8F1-246EED109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FAB01-A504-8EFE-7EE5-736E1DCF582E}"/>
              </a:ext>
            </a:extLst>
          </p:cNvPr>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685800" lvl="1" indent="-228600">
              <a:buFont typeface="+mj-lt"/>
              <a:buAutoNum type="arabicPeriod"/>
            </a:pPr>
            <a:r>
              <a:rPr lang="en-AU" sz="1100" dirty="0">
                <a:latin typeface="Arial" panose="020B0604020202020204" pitchFamily="34" charset="0"/>
                <a:cs typeface="Arial" panose="020B0604020202020204" pitchFamily="34" charset="0"/>
              </a:rPr>
              <a:t>Grain foods</a:t>
            </a:r>
          </a:p>
          <a:p>
            <a:pPr marL="685800" lvl="1" indent="-228600">
              <a:buFont typeface="+mj-lt"/>
              <a:buAutoNum type="arabicPeriod"/>
            </a:pPr>
            <a:r>
              <a:rPr lang="en-AU" sz="1100" dirty="0">
                <a:latin typeface="Arial" panose="020B0604020202020204" pitchFamily="34" charset="0"/>
                <a:cs typeface="Arial" panose="020B0604020202020204" pitchFamily="34" charset="0"/>
              </a:rPr>
              <a:t>Vegetables</a:t>
            </a:r>
          </a:p>
          <a:p>
            <a:pPr marL="685800" lvl="1" indent="-228600">
              <a:buFont typeface="+mj-lt"/>
              <a:buAutoNum type="arabicPeriod"/>
            </a:pPr>
            <a:r>
              <a:rPr lang="en-AU" sz="1100" dirty="0">
                <a:latin typeface="Arial" panose="020B0604020202020204" pitchFamily="34" charset="0"/>
                <a:cs typeface="Arial" panose="020B0604020202020204" pitchFamily="34" charset="0"/>
              </a:rPr>
              <a:t>Fruit</a:t>
            </a:r>
          </a:p>
          <a:p>
            <a:pPr marL="685800" lvl="1" indent="-228600">
              <a:buFont typeface="+mj-lt"/>
              <a:buAutoNum type="arabicPeriod"/>
            </a:pPr>
            <a:r>
              <a:rPr lang="en-AU" sz="1100" dirty="0">
                <a:latin typeface="Arial" panose="020B0604020202020204" pitchFamily="34" charset="0"/>
                <a:cs typeface="Arial" panose="020B0604020202020204" pitchFamily="34" charset="0"/>
              </a:rPr>
              <a:t>Dairy and alternatives</a:t>
            </a:r>
          </a:p>
          <a:p>
            <a:pPr marL="685800" lvl="1" indent="-228600">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p>
        </p:txBody>
      </p:sp>
      <p:sp>
        <p:nvSpPr>
          <p:cNvPr id="4" name="Slide Number Placeholder 3">
            <a:extLst>
              <a:ext uri="{FF2B5EF4-FFF2-40B4-BE49-F238E27FC236}">
                <a16:creationId xmlns:a16="http://schemas.microsoft.com/office/drawing/2014/main" id="{B6BF800C-5CF8-6307-64F1-C3B8FD78ADB7}"/>
              </a:ext>
            </a:extLst>
          </p:cNvPr>
          <p:cNvSpPr>
            <a:spLocks noGrp="1"/>
          </p:cNvSpPr>
          <p:nvPr>
            <p:ph type="sldNum" sz="quarter" idx="5"/>
          </p:nvPr>
        </p:nvSpPr>
        <p:spPr/>
        <p:txBody>
          <a:bodyPr/>
          <a:lstStyle/>
          <a:p>
            <a:fld id="{E6D7DA54-C4FE-4877-8DF5-AF24F4B46978}" type="slidenum">
              <a:rPr lang="en-AU" smtClean="0"/>
              <a:t>17</a:t>
            </a:fld>
            <a:endParaRPr lang="en-AU"/>
          </a:p>
        </p:txBody>
      </p:sp>
    </p:spTree>
    <p:extLst>
      <p:ext uri="{BB962C8B-B14F-4D97-AF65-F5344CB8AC3E}">
        <p14:creationId xmlns:p14="http://schemas.microsoft.com/office/powerpoint/2010/main" val="1774174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7F0D-D387-5BAC-C8F2-FB055587125F}"/>
              </a:ext>
            </a:extLst>
          </p:cNvPr>
          <p:cNvSpPr>
            <a:spLocks noGrp="1"/>
          </p:cNvSpPr>
          <p:nvPr>
            <p:ph type="ctrTitle" hasCustomPrompt="1"/>
          </p:nvPr>
        </p:nvSpPr>
        <p:spPr>
          <a:xfrm>
            <a:off x="1524000" y="905294"/>
            <a:ext cx="9144000" cy="990182"/>
          </a:xfrm>
          <a:prstGeom prst="rect">
            <a:avLst/>
          </a:prstGeom>
        </p:spPr>
        <p:txBody>
          <a:bodyPr anchor="b"/>
          <a:lstStyle>
            <a:lvl1pPr algn="ctr">
              <a:defRPr sz="6000">
                <a:solidFill>
                  <a:srgbClr val="FF9900"/>
                </a:solidFill>
                <a:latin typeface="Arial" panose="020B0604020202020204" pitchFamily="34" charset="0"/>
                <a:cs typeface="Arial" panose="020B0604020202020204" pitchFamily="34" charset="0"/>
              </a:defRPr>
            </a:lvl1pPr>
          </a:lstStyle>
          <a:p>
            <a:r>
              <a:rPr lang="en-US" dirty="0"/>
              <a:t>Title style</a:t>
            </a:r>
            <a:endParaRPr lang="en-AU" dirty="0"/>
          </a:p>
        </p:txBody>
      </p:sp>
      <p:sp>
        <p:nvSpPr>
          <p:cNvPr id="3" name="Subtitle 2">
            <a:extLst>
              <a:ext uri="{FF2B5EF4-FFF2-40B4-BE49-F238E27FC236}">
                <a16:creationId xmlns:a16="http://schemas.microsoft.com/office/drawing/2014/main" id="{E9B03CA4-7833-D786-52E4-AA6D65BFD53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solidFill>
                  <a:srgbClr val="FF99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pic>
        <p:nvPicPr>
          <p:cNvPr id="7" name="Picture 6">
            <a:extLst>
              <a:ext uri="{FF2B5EF4-FFF2-40B4-BE49-F238E27FC236}">
                <a16:creationId xmlns:a16="http://schemas.microsoft.com/office/drawing/2014/main" id="{2C6FD536-B77E-DE5A-B6F6-0366234F3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247613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 and SC">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321F238C-5593-35CA-0161-6E3CDC34275A}"/>
              </a:ext>
            </a:extLst>
          </p:cNvPr>
          <p:cNvSpPr txBox="1">
            <a:spLocks/>
          </p:cNvSpPr>
          <p:nvPr/>
        </p:nvSpPr>
        <p:spPr>
          <a:xfrm>
            <a:off x="838200" y="957882"/>
            <a:ext cx="10515600" cy="17142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4400" b="1" dirty="0">
                <a:solidFill>
                  <a:schemeClr val="tx1"/>
                </a:solidFill>
                <a:latin typeface="Arial" panose="020B0604020202020204" pitchFamily="34" charset="0"/>
                <a:cs typeface="Arial" panose="020B0604020202020204" pitchFamily="34" charset="0"/>
              </a:rPr>
              <a:t>Learning intention: </a:t>
            </a:r>
            <a:r>
              <a:rPr lang="en-AU" sz="4400" dirty="0">
                <a:latin typeface="Arial" panose="020B0604020202020204" pitchFamily="34" charset="0"/>
                <a:cs typeface="Arial" panose="020B0604020202020204" pitchFamily="34" charset="0"/>
              </a:rPr>
              <a:t>To add</a:t>
            </a:r>
            <a:br>
              <a:rPr lang="en-AU" sz="4400" dirty="0">
                <a:latin typeface="Arial" panose="020B0604020202020204" pitchFamily="34" charset="0"/>
                <a:cs typeface="Arial" panose="020B0604020202020204" pitchFamily="34" charset="0"/>
              </a:rPr>
            </a:br>
            <a:endParaRPr lang="en-AU" sz="4400" dirty="0">
              <a:latin typeface="Arial" panose="020B0604020202020204" pitchFamily="34" charset="0"/>
              <a:cs typeface="Arial" panose="020B0604020202020204" pitchFamily="34" charset="0"/>
            </a:endParaRPr>
          </a:p>
        </p:txBody>
      </p:sp>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2328292"/>
          </a:xfrm>
        </p:spPr>
        <p:txBody>
          <a:bodyPr>
            <a:normAutofit/>
          </a:bodyPr>
          <a:lstStyle>
            <a:lvl1pPr marL="540000" indent="-540000">
              <a:defRPr/>
            </a:lvl1pPr>
          </a:lstStyle>
          <a:p>
            <a:pPr marL="0" indent="0">
              <a:buNone/>
            </a:pPr>
            <a:r>
              <a:rPr lang="en-AU" sz="4400" b="1" dirty="0">
                <a:latin typeface="Arial" panose="020B0604020202020204" pitchFamily="34" charset="0"/>
                <a:cs typeface="Arial" panose="020B0604020202020204" pitchFamily="34" charset="0"/>
              </a:rPr>
              <a:t>Success criteria:</a:t>
            </a:r>
          </a:p>
          <a:p>
            <a:r>
              <a:rPr lang="en-AU" sz="4400" dirty="0">
                <a:latin typeface="Arial" panose="020B0604020202020204" pitchFamily="34" charset="0"/>
                <a:cs typeface="Arial" panose="020B0604020202020204" pitchFamily="34" charset="0"/>
              </a:rPr>
              <a:t>To add</a:t>
            </a:r>
          </a:p>
        </p:txBody>
      </p:sp>
      <p:pic>
        <p:nvPicPr>
          <p:cNvPr id="2" name="Picture 1">
            <a:extLst>
              <a:ext uri="{FF2B5EF4-FFF2-40B4-BE49-F238E27FC236}">
                <a16:creationId xmlns:a16="http://schemas.microsoft.com/office/drawing/2014/main" id="{3B93C7F0-93B9-BB4E-A9D8-82C8FF45F7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3362933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p:nvPr>
        </p:nvSpPr>
        <p:spPr>
          <a:xfrm>
            <a:off x="838200" y="987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D0D42A19-221D-63EE-C80C-7E1347346304}"/>
              </a:ext>
            </a:extLst>
          </p:cNvPr>
          <p:cNvSpPr>
            <a:spLocks noGrp="1"/>
          </p:cNvSpPr>
          <p:nvPr>
            <p:ph idx="1"/>
          </p:nvPr>
        </p:nvSpPr>
        <p:spPr>
          <a:xfrm>
            <a:off x="838200" y="1553592"/>
            <a:ext cx="10515600" cy="4623371"/>
          </a:xfrm>
          <a:prstGeom prst="rect">
            <a:avLst/>
          </a:prstGeom>
        </p:spPr>
        <p:txBody>
          <a:bodyPr>
            <a:normAutofit/>
          </a:bodyPr>
          <a:lstStyle>
            <a:lvl1pPr marL="540000" indent="-540000">
              <a:defRPr sz="4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101063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ess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hasCustomPrompt="1"/>
          </p:nvPr>
        </p:nvSpPr>
        <p:spPr>
          <a:xfrm>
            <a:off x="838200" y="20418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dirty="0"/>
              <a:t>Lesson </a:t>
            </a:r>
            <a:endParaRPr lang="en-AU" dirty="0"/>
          </a:p>
        </p:txBody>
      </p:sp>
      <p:pic>
        <p:nvPicPr>
          <p:cNvPr id="4" name="Picture 3">
            <a:extLst>
              <a:ext uri="{FF2B5EF4-FFF2-40B4-BE49-F238E27FC236}">
                <a16:creationId xmlns:a16="http://schemas.microsoft.com/office/drawing/2014/main" id="{934053F8-B7B8-EFFC-98F1-CC27658E3E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3316843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2328292"/>
          </a:xfrm>
        </p:spPr>
        <p:txBody>
          <a:bodyPr>
            <a:normAutofit/>
          </a:bodyPr>
          <a:lstStyle>
            <a:lvl1pPr marL="540000" indent="-540000">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Success criteria:</a:t>
            </a:r>
          </a:p>
          <a:p>
            <a:r>
              <a:rPr lang="en-AU" sz="4400" dirty="0">
                <a:latin typeface="Arial" panose="020B0604020202020204" pitchFamily="34" charset="0"/>
                <a:cs typeface="Arial" panose="020B0604020202020204" pitchFamily="34" charset="0"/>
              </a:rPr>
              <a:t>To add</a:t>
            </a:r>
          </a:p>
        </p:txBody>
      </p:sp>
      <p:pic>
        <p:nvPicPr>
          <p:cNvPr id="2" name="Picture 1">
            <a:extLst>
              <a:ext uri="{FF2B5EF4-FFF2-40B4-BE49-F238E27FC236}">
                <a16:creationId xmlns:a16="http://schemas.microsoft.com/office/drawing/2014/main" id="{3B93C7F0-93B9-BB4E-A9D8-82C8FF45F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Learning intention:</a:t>
            </a:r>
          </a:p>
        </p:txBody>
      </p:sp>
    </p:spTree>
    <p:extLst>
      <p:ext uri="{BB962C8B-B14F-4D97-AF65-F5344CB8AC3E}">
        <p14:creationId xmlns:p14="http://schemas.microsoft.com/office/powerpoint/2010/main" val="22536025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BEEFA-94E5-2732-9E50-038B8E1B0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F2B8E7D0-7EE8-5FED-52F5-29233B920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C69EC90F-855B-E58E-DCCF-12E86C622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BE23AA-0CC8-4F49-B0DA-F4BC2F761756}" type="datetimeFigureOut">
              <a:rPr lang="en-AU" smtClean="0"/>
              <a:t>11/11/2025</a:t>
            </a:fld>
            <a:endParaRPr lang="en-AU"/>
          </a:p>
        </p:txBody>
      </p:sp>
      <p:sp>
        <p:nvSpPr>
          <p:cNvPr id="5" name="Footer Placeholder 4">
            <a:extLst>
              <a:ext uri="{FF2B5EF4-FFF2-40B4-BE49-F238E27FC236}">
                <a16:creationId xmlns:a16="http://schemas.microsoft.com/office/drawing/2014/main" id="{537C89B0-6D05-41F2-8B62-3BDB552A7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B6E31E7D-3D91-22D2-51F2-B9333CADF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5FF3DD-2DC6-4F11-850E-6D9FF158CE4F}" type="slidenum">
              <a:rPr lang="en-AU" smtClean="0"/>
              <a:t>‹#›</a:t>
            </a:fld>
            <a:endParaRPr lang="en-AU"/>
          </a:p>
        </p:txBody>
      </p:sp>
    </p:spTree>
    <p:extLst>
      <p:ext uri="{BB962C8B-B14F-4D97-AF65-F5344CB8AC3E}">
        <p14:creationId xmlns:p14="http://schemas.microsoft.com/office/powerpoint/2010/main" val="2893131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57.xml"/><Relationship Id="rId7" Type="http://schemas.openxmlformats.org/officeDocument/2006/relationships/slide" Target="slide83.xml"/><Relationship Id="rId2"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slide" Target="slide15.xml"/><Relationship Id="rId5" Type="http://schemas.openxmlformats.org/officeDocument/2006/relationships/slide" Target="slide71.xml"/><Relationship Id="rId10" Type="http://schemas.openxmlformats.org/officeDocument/2006/relationships/slide" Target="slide43.xml"/><Relationship Id="rId4" Type="http://schemas.openxmlformats.org/officeDocument/2006/relationships/slide" Target="slide7.xml"/><Relationship Id="rId9" Type="http://schemas.openxmlformats.org/officeDocument/2006/relationships/slide" Target="slide8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ideo" Target="https://www.youtube.com/embed/KSKPgaSGSYA?feature=oembed" TargetMode="Externa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18" Type="http://schemas.openxmlformats.org/officeDocument/2006/relationships/image" Target="../media/image55.pn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22.xml"/><Relationship Id="rId16"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video" Target="https://www.youtube.com/embed/9_D8Yn9soSE?feature=oembed" TargetMode="Externa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frLFTC3QpQ4?feature=oembed" TargetMode="Externa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32.png"/><Relationship Id="rId5" Type="http://schemas.openxmlformats.org/officeDocument/2006/relationships/image" Target="../media/image64.png"/><Relationship Id="rId10" Type="http://schemas.openxmlformats.org/officeDocument/2006/relationships/image" Target="../media/image31.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1.png"/></Relationships>
</file>

<file path=ppt/slides/_rels/slide5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video" Target="https://www.youtube.com/embed/kteZneJm1EI?feature=oembed" TargetMode="External"/><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82.jpeg"/><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video" Target="https://www.youtube.com/embed/fNH9IVLWtZs?feature=oembed" TargetMode="External"/><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82.jpeg"/><Relationship Id="rId4" Type="http://schemas.openxmlformats.org/officeDocument/2006/relationships/image" Target="../media/image8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video" Target="https://www.youtube.com/embed/LpfZVheO-bY?feature=oembed" TargetMode="External"/><Relationship Id="rId4" Type="http://schemas.openxmlformats.org/officeDocument/2006/relationships/image" Target="../media/image94.jpeg"/></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916D-30C9-8A2D-C565-16CA6253E641}"/>
              </a:ext>
            </a:extLst>
          </p:cNvPr>
          <p:cNvSpPr>
            <a:spLocks noGrp="1"/>
          </p:cNvSpPr>
          <p:nvPr>
            <p:ph type="ctrTitle"/>
          </p:nvPr>
        </p:nvSpPr>
        <p:spPr/>
        <p:txBody>
          <a:bodyPr/>
          <a:lstStyle/>
          <a:p>
            <a:r>
              <a:rPr lang="en-AU" dirty="0"/>
              <a:t>About the five food groups</a:t>
            </a:r>
          </a:p>
        </p:txBody>
      </p:sp>
      <p:sp>
        <p:nvSpPr>
          <p:cNvPr id="3" name="Subtitle 2">
            <a:extLst>
              <a:ext uri="{FF2B5EF4-FFF2-40B4-BE49-F238E27FC236}">
                <a16:creationId xmlns:a16="http://schemas.microsoft.com/office/drawing/2014/main" id="{BEEF43AD-C34D-DDB6-0848-372BAE55E45B}"/>
              </a:ext>
            </a:extLst>
          </p:cNvPr>
          <p:cNvSpPr>
            <a:spLocks noGrp="1"/>
          </p:cNvSpPr>
          <p:nvPr>
            <p:ph type="subTitle" idx="1"/>
          </p:nvPr>
        </p:nvSpPr>
        <p:spPr>
          <a:xfrm>
            <a:off x="1524000" y="3602038"/>
            <a:ext cx="9144000" cy="1869372"/>
          </a:xfrm>
        </p:spPr>
        <p:txBody>
          <a:bodyPr>
            <a:noAutofit/>
          </a:bodyPr>
          <a:lstStyle/>
          <a:p>
            <a:r>
              <a:rPr lang="en-AU" dirty="0"/>
              <a:t>Food and nutrition unit</a:t>
            </a:r>
          </a:p>
          <a:p>
            <a:endParaRPr lang="en-AU" dirty="0"/>
          </a:p>
          <a:p>
            <a:r>
              <a:rPr lang="en-AU" b="1" dirty="0"/>
              <a:t>Foundation</a:t>
            </a:r>
          </a:p>
        </p:txBody>
      </p:sp>
      <p:pic>
        <p:nvPicPr>
          <p:cNvPr id="4" name="Picture 3">
            <a:extLst>
              <a:ext uri="{FF2B5EF4-FFF2-40B4-BE49-F238E27FC236}">
                <a16:creationId xmlns:a16="http://schemas.microsoft.com/office/drawing/2014/main" id="{A9A920AD-D587-929E-8232-A9E958B88E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368" y="3255962"/>
            <a:ext cx="2408380" cy="3396893"/>
          </a:xfrm>
          <a:prstGeom prst="rect">
            <a:avLst/>
          </a:prstGeom>
        </p:spPr>
      </p:pic>
    </p:spTree>
    <p:extLst>
      <p:ext uri="{BB962C8B-B14F-4D97-AF65-F5344CB8AC3E}">
        <p14:creationId xmlns:p14="http://schemas.microsoft.com/office/powerpoint/2010/main" val="2007538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3A84-8FE3-434B-213B-ECD79160B9D7}"/>
              </a:ext>
            </a:extLst>
          </p:cNvPr>
          <p:cNvSpPr>
            <a:spLocks noGrp="1"/>
          </p:cNvSpPr>
          <p:nvPr>
            <p:ph type="title"/>
          </p:nvPr>
        </p:nvSpPr>
        <p:spPr/>
        <p:txBody>
          <a:bodyPr/>
          <a:lstStyle/>
          <a:p>
            <a:r>
              <a:rPr lang="en-AU" dirty="0"/>
              <a:t>Grain foods</a:t>
            </a:r>
          </a:p>
        </p:txBody>
      </p:sp>
      <p:pic>
        <p:nvPicPr>
          <p:cNvPr id="4" name="Picture 3">
            <a:extLst>
              <a:ext uri="{FF2B5EF4-FFF2-40B4-BE49-F238E27FC236}">
                <a16:creationId xmlns:a16="http://schemas.microsoft.com/office/drawing/2014/main" id="{3465EDB2-C398-FFDF-9DD0-C771276AFFCB}"/>
              </a:ext>
            </a:extLst>
          </p:cNvPr>
          <p:cNvPicPr>
            <a:picLocks noChangeAspect="1"/>
          </p:cNvPicPr>
          <p:nvPr/>
        </p:nvPicPr>
        <p:blipFill>
          <a:blip r:embed="rId3"/>
          <a:stretch>
            <a:fillRect/>
          </a:stretch>
        </p:blipFill>
        <p:spPr>
          <a:xfrm>
            <a:off x="1641202" y="1180687"/>
            <a:ext cx="3804193" cy="4883660"/>
          </a:xfrm>
          <a:prstGeom prst="rect">
            <a:avLst/>
          </a:prstGeom>
        </p:spPr>
      </p:pic>
      <p:sp>
        <p:nvSpPr>
          <p:cNvPr id="6" name="TextBox 5">
            <a:extLst>
              <a:ext uri="{FF2B5EF4-FFF2-40B4-BE49-F238E27FC236}">
                <a16:creationId xmlns:a16="http://schemas.microsoft.com/office/drawing/2014/main" id="{B6987054-8828-7869-6352-C91962AF0102}"/>
              </a:ext>
            </a:extLst>
          </p:cNvPr>
          <p:cNvSpPr txBox="1"/>
          <p:nvPr/>
        </p:nvSpPr>
        <p:spPr>
          <a:xfrm>
            <a:off x="5628275" y="2297798"/>
            <a:ext cx="6272993" cy="1446550"/>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What do you know about grain foods?</a:t>
            </a:r>
          </a:p>
        </p:txBody>
      </p:sp>
    </p:spTree>
    <p:extLst>
      <p:ext uri="{BB962C8B-B14F-4D97-AF65-F5344CB8AC3E}">
        <p14:creationId xmlns:p14="http://schemas.microsoft.com/office/powerpoint/2010/main" val="3589939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389C-68FA-87A2-BA74-DFD68ACDB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C6F3F-D032-8B5A-9987-65959F3D73AF}"/>
              </a:ext>
            </a:extLst>
          </p:cNvPr>
          <p:cNvSpPr>
            <a:spLocks noGrp="1"/>
          </p:cNvSpPr>
          <p:nvPr>
            <p:ph type="title"/>
          </p:nvPr>
        </p:nvSpPr>
        <p:spPr/>
        <p:txBody>
          <a:bodyPr/>
          <a:lstStyle/>
          <a:p>
            <a:pPr algn="ctr"/>
            <a:r>
              <a:rPr lang="en-AU" dirty="0"/>
              <a:t>Grain foods</a:t>
            </a:r>
          </a:p>
        </p:txBody>
      </p:sp>
      <p:sp>
        <p:nvSpPr>
          <p:cNvPr id="65" name="Rectangle: Rounded Corners 64">
            <a:extLst>
              <a:ext uri="{FF2B5EF4-FFF2-40B4-BE49-F238E27FC236}">
                <a16:creationId xmlns:a16="http://schemas.microsoft.com/office/drawing/2014/main" id="{498BBCDA-4029-FA37-BA4D-808990E2B271}"/>
              </a:ext>
            </a:extLst>
          </p:cNvPr>
          <p:cNvSpPr/>
          <p:nvPr/>
        </p:nvSpPr>
        <p:spPr>
          <a:xfrm>
            <a:off x="2893325" y="1542195"/>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Breads</a:t>
            </a:r>
          </a:p>
        </p:txBody>
      </p:sp>
      <p:sp>
        <p:nvSpPr>
          <p:cNvPr id="66" name="Rectangle: Rounded Corners 65">
            <a:extLst>
              <a:ext uri="{FF2B5EF4-FFF2-40B4-BE49-F238E27FC236}">
                <a16:creationId xmlns:a16="http://schemas.microsoft.com/office/drawing/2014/main" id="{E1433EDA-0F0B-C8C9-3DD3-7E208BA606E5}"/>
              </a:ext>
            </a:extLst>
          </p:cNvPr>
          <p:cNvSpPr/>
          <p:nvPr/>
        </p:nvSpPr>
        <p:spPr>
          <a:xfrm>
            <a:off x="2893324" y="2367332"/>
            <a:ext cx="2988861"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Breakfast cereal</a:t>
            </a:r>
          </a:p>
        </p:txBody>
      </p:sp>
      <p:sp>
        <p:nvSpPr>
          <p:cNvPr id="67" name="Rectangle: Rounded Corners 66">
            <a:extLst>
              <a:ext uri="{FF2B5EF4-FFF2-40B4-BE49-F238E27FC236}">
                <a16:creationId xmlns:a16="http://schemas.microsoft.com/office/drawing/2014/main" id="{7DA9C524-2995-ACA9-D6AD-ED6C68908E5E}"/>
              </a:ext>
            </a:extLst>
          </p:cNvPr>
          <p:cNvSpPr/>
          <p:nvPr/>
        </p:nvSpPr>
        <p:spPr>
          <a:xfrm>
            <a:off x="2893324" y="3193975"/>
            <a:ext cx="2988860"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Grains</a:t>
            </a:r>
          </a:p>
        </p:txBody>
      </p:sp>
      <p:sp>
        <p:nvSpPr>
          <p:cNvPr id="69" name="Rectangle: Rounded Corners 68">
            <a:extLst>
              <a:ext uri="{FF2B5EF4-FFF2-40B4-BE49-F238E27FC236}">
                <a16:creationId xmlns:a16="http://schemas.microsoft.com/office/drawing/2014/main" id="{D41F2B85-416A-CD3B-29FD-B60C676F3C49}"/>
              </a:ext>
            </a:extLst>
          </p:cNvPr>
          <p:cNvSpPr/>
          <p:nvPr/>
        </p:nvSpPr>
        <p:spPr>
          <a:xfrm>
            <a:off x="2893323" y="4020618"/>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Pasta</a:t>
            </a:r>
          </a:p>
        </p:txBody>
      </p:sp>
      <p:pic>
        <p:nvPicPr>
          <p:cNvPr id="75" name="Picture 74">
            <a:extLst>
              <a:ext uri="{FF2B5EF4-FFF2-40B4-BE49-F238E27FC236}">
                <a16:creationId xmlns:a16="http://schemas.microsoft.com/office/drawing/2014/main" id="{B3015150-14A0-A806-0CB8-E115D678D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805" y="1837993"/>
            <a:ext cx="1400761" cy="1805104"/>
          </a:xfrm>
          <a:prstGeom prst="rect">
            <a:avLst/>
          </a:prstGeom>
        </p:spPr>
      </p:pic>
      <p:pic>
        <p:nvPicPr>
          <p:cNvPr id="77" name="Picture 76">
            <a:extLst>
              <a:ext uri="{FF2B5EF4-FFF2-40B4-BE49-F238E27FC236}">
                <a16:creationId xmlns:a16="http://schemas.microsoft.com/office/drawing/2014/main" id="{85C3D7FC-9043-1135-86C1-3132F3264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3492" y="2838844"/>
            <a:ext cx="1772661" cy="1181774"/>
          </a:xfrm>
          <a:prstGeom prst="rect">
            <a:avLst/>
          </a:prstGeom>
        </p:spPr>
      </p:pic>
      <p:sp>
        <p:nvSpPr>
          <p:cNvPr id="81" name="Rectangle: Rounded Corners 80">
            <a:extLst>
              <a:ext uri="{FF2B5EF4-FFF2-40B4-BE49-F238E27FC236}">
                <a16:creationId xmlns:a16="http://schemas.microsoft.com/office/drawing/2014/main" id="{F4F2F746-A5DE-3251-0D5C-A62E491FEB7E}"/>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Mostly wholegrain and/or high cereal fibre varieties</a:t>
            </a:r>
            <a:endParaRPr lang="en-AU" sz="2800" dirty="0">
              <a:solidFill>
                <a:schemeClr val="bg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AFEACD2-039D-64AE-4F39-78ACC56EB05F}"/>
              </a:ext>
            </a:extLst>
          </p:cNvPr>
          <p:cNvSpPr/>
          <p:nvPr/>
        </p:nvSpPr>
        <p:spPr>
          <a:xfrm>
            <a:off x="2893321" y="4845755"/>
            <a:ext cx="2988861" cy="719383"/>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 products</a:t>
            </a:r>
          </a:p>
        </p:txBody>
      </p:sp>
      <p:pic>
        <p:nvPicPr>
          <p:cNvPr id="4" name="Picture 3">
            <a:extLst>
              <a:ext uri="{FF2B5EF4-FFF2-40B4-BE49-F238E27FC236}">
                <a16:creationId xmlns:a16="http://schemas.microsoft.com/office/drawing/2014/main" id="{092262BF-A820-D627-9BA1-CBE1C27189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311" y="107927"/>
            <a:ext cx="2454898" cy="3151494"/>
          </a:xfrm>
          <a:prstGeom prst="rect">
            <a:avLst/>
          </a:prstGeom>
        </p:spPr>
      </p:pic>
      <p:pic>
        <p:nvPicPr>
          <p:cNvPr id="6" name="Picture 5">
            <a:extLst>
              <a:ext uri="{FF2B5EF4-FFF2-40B4-BE49-F238E27FC236}">
                <a16:creationId xmlns:a16="http://schemas.microsoft.com/office/drawing/2014/main" id="{4582533E-D095-F945-D134-66D00A16DD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3492" y="4327932"/>
            <a:ext cx="1773621" cy="1182414"/>
          </a:xfrm>
          <a:prstGeom prst="rect">
            <a:avLst/>
          </a:prstGeom>
        </p:spPr>
      </p:pic>
      <p:pic>
        <p:nvPicPr>
          <p:cNvPr id="7" name="Picture 6">
            <a:extLst>
              <a:ext uri="{FF2B5EF4-FFF2-40B4-BE49-F238E27FC236}">
                <a16:creationId xmlns:a16="http://schemas.microsoft.com/office/drawing/2014/main" id="{04678109-1F20-9BFB-92EE-918D91A6AF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492" y="1201107"/>
            <a:ext cx="1546994" cy="1432684"/>
          </a:xfrm>
          <a:prstGeom prst="rect">
            <a:avLst/>
          </a:prstGeom>
        </p:spPr>
      </p:pic>
      <p:pic>
        <p:nvPicPr>
          <p:cNvPr id="9" name="Picture 8">
            <a:extLst>
              <a:ext uri="{FF2B5EF4-FFF2-40B4-BE49-F238E27FC236}">
                <a16:creationId xmlns:a16="http://schemas.microsoft.com/office/drawing/2014/main" id="{6F0B9D98-4388-799F-D7E6-A2079D1B5B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2805" y="4201357"/>
            <a:ext cx="1841547" cy="1160393"/>
          </a:xfrm>
          <a:prstGeom prst="rect">
            <a:avLst/>
          </a:prstGeom>
        </p:spPr>
      </p:pic>
    </p:spTree>
    <p:extLst>
      <p:ext uri="{BB962C8B-B14F-4D97-AF65-F5344CB8AC3E}">
        <p14:creationId xmlns:p14="http://schemas.microsoft.com/office/powerpoint/2010/main" val="2993294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17B6-70F4-7232-DB9F-818C8C20B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C0FA3-BE3D-8D9F-8E97-4798320B5EEA}"/>
              </a:ext>
            </a:extLst>
          </p:cNvPr>
          <p:cNvSpPr>
            <a:spLocks noGrp="1"/>
          </p:cNvSpPr>
          <p:nvPr>
            <p:ph type="title"/>
          </p:nvPr>
        </p:nvSpPr>
        <p:spPr>
          <a:xfrm>
            <a:off x="838200" y="248915"/>
            <a:ext cx="10515600" cy="1325563"/>
          </a:xfrm>
        </p:spPr>
        <p:txBody>
          <a:bodyPr/>
          <a:lstStyle/>
          <a:p>
            <a:pPr algn="ctr"/>
            <a:r>
              <a:rPr lang="en-AU" dirty="0"/>
              <a:t>Why grain foods are important</a:t>
            </a:r>
          </a:p>
        </p:txBody>
      </p:sp>
      <p:sp>
        <p:nvSpPr>
          <p:cNvPr id="4" name="Rectangle: Rounded Corners 3">
            <a:extLst>
              <a:ext uri="{FF2B5EF4-FFF2-40B4-BE49-F238E27FC236}">
                <a16:creationId xmlns:a16="http://schemas.microsoft.com/office/drawing/2014/main" id="{2247F7BC-66AB-1552-1B47-B8671B411B07}"/>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F649BFC-D647-E1AA-18F3-B13C6668135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C8AA727B-83B5-7CE2-D636-60A92B749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AAD7657C-7259-7FFD-77D4-DE6B143940B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EA3B8574-CB46-482A-5CF9-CD7184D8CF7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E6D7518C-CD47-AABE-7FDE-19BF7DC9B091}"/>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422535C2-F365-7834-042A-5492D7F2C6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6BC3B5CC-A555-609E-B617-96BB63104906}"/>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FEEAA7BE-9664-AF14-F6B6-74E4731339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4243478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711D0-CB7F-CFE5-5A35-B98609A36E9A}"/>
              </a:ext>
            </a:extLst>
          </p:cNvPr>
          <p:cNvSpPr>
            <a:spLocks noGrp="1"/>
          </p:cNvSpPr>
          <p:nvPr>
            <p:ph type="title"/>
          </p:nvPr>
        </p:nvSpPr>
        <p:spPr/>
        <p:txBody>
          <a:bodyPr/>
          <a:lstStyle/>
          <a:p>
            <a:r>
              <a:rPr lang="en-AU" dirty="0"/>
              <a:t>Activity 1: Grain foods display</a:t>
            </a:r>
          </a:p>
        </p:txBody>
      </p:sp>
      <p:sp>
        <p:nvSpPr>
          <p:cNvPr id="4" name="Rectangle 3">
            <a:extLst>
              <a:ext uri="{FF2B5EF4-FFF2-40B4-BE49-F238E27FC236}">
                <a16:creationId xmlns:a16="http://schemas.microsoft.com/office/drawing/2014/main" id="{505C35B1-9F23-17F1-65B4-95D279DEC47F}"/>
              </a:ext>
            </a:extLst>
          </p:cNvPr>
          <p:cNvSpPr/>
          <p:nvPr/>
        </p:nvSpPr>
        <p:spPr>
          <a:xfrm>
            <a:off x="228600" y="1612900"/>
            <a:ext cx="4800600" cy="32131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17BDF3EB-2BB8-9D73-C8F1-6D2AC722FC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952" y="1911838"/>
            <a:ext cx="4321901" cy="2607502"/>
          </a:xfrm>
          <a:prstGeom prst="rect">
            <a:avLst/>
          </a:prstGeom>
        </p:spPr>
      </p:pic>
      <p:sp>
        <p:nvSpPr>
          <p:cNvPr id="6" name="Title 4">
            <a:extLst>
              <a:ext uri="{FF2B5EF4-FFF2-40B4-BE49-F238E27FC236}">
                <a16:creationId xmlns:a16="http://schemas.microsoft.com/office/drawing/2014/main" id="{1FEA34DC-CC67-0731-DCB6-2A9E2FF3AC9E}"/>
              </a:ext>
            </a:extLst>
          </p:cNvPr>
          <p:cNvSpPr txBox="1">
            <a:spLocks/>
          </p:cNvSpPr>
          <p:nvPr/>
        </p:nvSpPr>
        <p:spPr>
          <a:xfrm>
            <a:off x="105810" y="5059293"/>
            <a:ext cx="61767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dirty="0">
                <a:latin typeface="Arial" panose="020B0604020202020204" pitchFamily="34" charset="0"/>
                <a:cs typeface="Arial" panose="020B0604020202020204" pitchFamily="34" charset="0"/>
              </a:rPr>
              <a:t>Let’s create together</a:t>
            </a:r>
          </a:p>
        </p:txBody>
      </p:sp>
      <p:pic>
        <p:nvPicPr>
          <p:cNvPr id="7" name="Picture 6">
            <a:extLst>
              <a:ext uri="{FF2B5EF4-FFF2-40B4-BE49-F238E27FC236}">
                <a16:creationId xmlns:a16="http://schemas.microsoft.com/office/drawing/2014/main" id="{6424C2A6-345B-E928-5560-A3CF47B854B2}"/>
              </a:ext>
            </a:extLst>
          </p:cNvPr>
          <p:cNvPicPr>
            <a:picLocks noChangeAspect="1"/>
          </p:cNvPicPr>
          <p:nvPr/>
        </p:nvPicPr>
        <p:blipFill>
          <a:blip r:embed="rId4"/>
          <a:stretch>
            <a:fillRect/>
          </a:stretch>
        </p:blipFill>
        <p:spPr>
          <a:xfrm>
            <a:off x="6282521" y="1238119"/>
            <a:ext cx="4029509" cy="5521094"/>
          </a:xfrm>
          <a:prstGeom prst="rect">
            <a:avLst/>
          </a:prstGeom>
        </p:spPr>
      </p:pic>
    </p:spTree>
    <p:extLst>
      <p:ext uri="{BB962C8B-B14F-4D97-AF65-F5344CB8AC3E}">
        <p14:creationId xmlns:p14="http://schemas.microsoft.com/office/powerpoint/2010/main" val="3082973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44F37-8E75-47E3-C3CC-9BD24F353F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D27E92-A8C5-ED50-3C29-FB1E3E8C2A49}"/>
              </a:ext>
            </a:extLst>
          </p:cNvPr>
          <p:cNvSpPr>
            <a:spLocks noGrp="1"/>
          </p:cNvSpPr>
          <p:nvPr>
            <p:ph type="title"/>
          </p:nvPr>
        </p:nvSpPr>
        <p:spPr/>
        <p:txBody>
          <a:bodyPr/>
          <a:lstStyle/>
          <a:p>
            <a:r>
              <a:rPr lang="en-AU" dirty="0"/>
              <a:t>Activity 2: Booklet task</a:t>
            </a:r>
          </a:p>
        </p:txBody>
      </p:sp>
      <p:pic>
        <p:nvPicPr>
          <p:cNvPr id="3" name="Picture 2" descr="A black and white image of food&#10;&#10;AI-generated content may be incorrect.">
            <a:extLst>
              <a:ext uri="{FF2B5EF4-FFF2-40B4-BE49-F238E27FC236}">
                <a16:creationId xmlns:a16="http://schemas.microsoft.com/office/drawing/2014/main" id="{FE1B4DE6-1B35-8965-86B0-80DB4D02C8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623" y="1252993"/>
            <a:ext cx="4872672" cy="5269336"/>
          </a:xfrm>
          <a:prstGeom prst="rect">
            <a:avLst/>
          </a:prstGeom>
        </p:spPr>
      </p:pic>
      <p:sp>
        <p:nvSpPr>
          <p:cNvPr id="7" name="Text Box 1">
            <a:extLst>
              <a:ext uri="{FF2B5EF4-FFF2-40B4-BE49-F238E27FC236}">
                <a16:creationId xmlns:a16="http://schemas.microsoft.com/office/drawing/2014/main" id="{37E687BE-3A01-246D-72FC-36F17533EBF0}"/>
              </a:ext>
            </a:extLst>
          </p:cNvPr>
          <p:cNvSpPr txBox="1"/>
          <p:nvPr/>
        </p:nvSpPr>
        <p:spPr>
          <a:xfrm>
            <a:off x="6393160" y="2349616"/>
            <a:ext cx="4066774" cy="215876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Bef>
                <a:spcPts val="50"/>
              </a:spcBef>
              <a:spcAft>
                <a:spcPts val="50"/>
              </a:spcAft>
            </a:pPr>
            <a:r>
              <a:rPr lang="en-AU" sz="1100" kern="100">
                <a:effectLst/>
                <a:latin typeface="Arial" panose="020B0604020202020204" pitchFamily="34" charset="0"/>
                <a:ea typeface="Aptos" panose="020B0004020202020204" pitchFamily="34" charset="0"/>
                <a:cs typeface="Arial" panose="020B0604020202020204" pitchFamily="34" charset="0"/>
              </a:rPr>
              <a:t>Grain foods are important because (draw or write)</a:t>
            </a:r>
            <a:endParaRPr lang="en-AU" sz="900" kern="10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65308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5FF8-8AFF-65B7-2315-D60DF697DED3}"/>
              </a:ext>
            </a:extLst>
          </p:cNvPr>
          <p:cNvSpPr>
            <a:spLocks noGrp="1"/>
          </p:cNvSpPr>
          <p:nvPr>
            <p:ph type="title"/>
          </p:nvPr>
        </p:nvSpPr>
        <p:spPr/>
        <p:txBody>
          <a:bodyPr/>
          <a:lstStyle/>
          <a:p>
            <a:r>
              <a:rPr lang="en-AU" dirty="0"/>
              <a:t>Lesson 3</a:t>
            </a:r>
          </a:p>
        </p:txBody>
      </p:sp>
    </p:spTree>
    <p:extLst>
      <p:ext uri="{BB962C8B-B14F-4D97-AF65-F5344CB8AC3E}">
        <p14:creationId xmlns:p14="http://schemas.microsoft.com/office/powerpoint/2010/main" val="129654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B81FC-17AD-96B1-2004-6ABAC44C3300}"/>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685546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68EC7-5020-BACB-620D-96369C937F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C6F1D2-F021-4B85-FA9B-2FBA4C34C025}"/>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92E64E30-CE07-BD6D-C279-F4141B7D5E38}"/>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1924060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607679-C911-CBCB-9F1B-A8E66559A4E3}"/>
              </a:ext>
            </a:extLst>
          </p:cNvPr>
          <p:cNvSpPr>
            <a:spLocks noGrp="1"/>
          </p:cNvSpPr>
          <p:nvPr>
            <p:ph idx="1"/>
          </p:nvPr>
        </p:nvSpPr>
        <p:spPr>
          <a:xfrm>
            <a:off x="838200" y="2960805"/>
            <a:ext cx="10515600" cy="936390"/>
          </a:xfrm>
        </p:spPr>
        <p:txBody>
          <a:bodyPr/>
          <a:lstStyle/>
          <a:p>
            <a:pPr marL="0" indent="0" algn="ctr">
              <a:buNone/>
            </a:pPr>
            <a:r>
              <a:rPr lang="en-AU" dirty="0"/>
              <a:t>Name one </a:t>
            </a:r>
            <a:r>
              <a:rPr lang="en-AU" b="1" dirty="0"/>
              <a:t>type </a:t>
            </a:r>
            <a:r>
              <a:rPr lang="en-AU" dirty="0"/>
              <a:t>of grain food</a:t>
            </a:r>
          </a:p>
        </p:txBody>
      </p:sp>
    </p:spTree>
    <p:extLst>
      <p:ext uri="{BB962C8B-B14F-4D97-AF65-F5344CB8AC3E}">
        <p14:creationId xmlns:p14="http://schemas.microsoft.com/office/powerpoint/2010/main" val="65454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389C-68FA-87A2-BA74-DFD68ACDB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C6F3F-D032-8B5A-9987-65959F3D73AF}"/>
              </a:ext>
            </a:extLst>
          </p:cNvPr>
          <p:cNvSpPr>
            <a:spLocks noGrp="1"/>
          </p:cNvSpPr>
          <p:nvPr>
            <p:ph type="title"/>
          </p:nvPr>
        </p:nvSpPr>
        <p:spPr/>
        <p:txBody>
          <a:bodyPr/>
          <a:lstStyle/>
          <a:p>
            <a:pPr algn="ctr"/>
            <a:r>
              <a:rPr lang="en-AU" dirty="0"/>
              <a:t>Answer: Name one type of grain foods</a:t>
            </a:r>
          </a:p>
        </p:txBody>
      </p:sp>
      <p:sp>
        <p:nvSpPr>
          <p:cNvPr id="65" name="Rectangle: Rounded Corners 64">
            <a:extLst>
              <a:ext uri="{FF2B5EF4-FFF2-40B4-BE49-F238E27FC236}">
                <a16:creationId xmlns:a16="http://schemas.microsoft.com/office/drawing/2014/main" id="{498BBCDA-4029-FA37-BA4D-808990E2B271}"/>
              </a:ext>
            </a:extLst>
          </p:cNvPr>
          <p:cNvSpPr/>
          <p:nvPr/>
        </p:nvSpPr>
        <p:spPr>
          <a:xfrm>
            <a:off x="2893325" y="1542195"/>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Breads</a:t>
            </a:r>
          </a:p>
        </p:txBody>
      </p:sp>
      <p:sp>
        <p:nvSpPr>
          <p:cNvPr id="66" name="Rectangle: Rounded Corners 65">
            <a:extLst>
              <a:ext uri="{FF2B5EF4-FFF2-40B4-BE49-F238E27FC236}">
                <a16:creationId xmlns:a16="http://schemas.microsoft.com/office/drawing/2014/main" id="{E1433EDA-0F0B-C8C9-3DD3-7E208BA606E5}"/>
              </a:ext>
            </a:extLst>
          </p:cNvPr>
          <p:cNvSpPr/>
          <p:nvPr/>
        </p:nvSpPr>
        <p:spPr>
          <a:xfrm>
            <a:off x="2893324" y="2367332"/>
            <a:ext cx="2988861"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Breakfast cereal</a:t>
            </a:r>
          </a:p>
        </p:txBody>
      </p:sp>
      <p:sp>
        <p:nvSpPr>
          <p:cNvPr id="67" name="Rectangle: Rounded Corners 66">
            <a:extLst>
              <a:ext uri="{FF2B5EF4-FFF2-40B4-BE49-F238E27FC236}">
                <a16:creationId xmlns:a16="http://schemas.microsoft.com/office/drawing/2014/main" id="{7DA9C524-2995-ACA9-D6AD-ED6C68908E5E}"/>
              </a:ext>
            </a:extLst>
          </p:cNvPr>
          <p:cNvSpPr/>
          <p:nvPr/>
        </p:nvSpPr>
        <p:spPr>
          <a:xfrm>
            <a:off x="2893324" y="3193975"/>
            <a:ext cx="2988860"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Grains</a:t>
            </a:r>
          </a:p>
        </p:txBody>
      </p:sp>
      <p:sp>
        <p:nvSpPr>
          <p:cNvPr id="69" name="Rectangle: Rounded Corners 68">
            <a:extLst>
              <a:ext uri="{FF2B5EF4-FFF2-40B4-BE49-F238E27FC236}">
                <a16:creationId xmlns:a16="http://schemas.microsoft.com/office/drawing/2014/main" id="{D41F2B85-416A-CD3B-29FD-B60C676F3C49}"/>
              </a:ext>
            </a:extLst>
          </p:cNvPr>
          <p:cNvSpPr/>
          <p:nvPr/>
        </p:nvSpPr>
        <p:spPr>
          <a:xfrm>
            <a:off x="2893323" y="4020618"/>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Pasta</a:t>
            </a:r>
          </a:p>
        </p:txBody>
      </p:sp>
      <p:pic>
        <p:nvPicPr>
          <p:cNvPr id="75" name="Picture 74">
            <a:extLst>
              <a:ext uri="{FF2B5EF4-FFF2-40B4-BE49-F238E27FC236}">
                <a16:creationId xmlns:a16="http://schemas.microsoft.com/office/drawing/2014/main" id="{B3015150-14A0-A806-0CB8-E115D678D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805" y="1837993"/>
            <a:ext cx="1400761" cy="1805104"/>
          </a:xfrm>
          <a:prstGeom prst="rect">
            <a:avLst/>
          </a:prstGeom>
        </p:spPr>
      </p:pic>
      <p:pic>
        <p:nvPicPr>
          <p:cNvPr id="77" name="Picture 76">
            <a:extLst>
              <a:ext uri="{FF2B5EF4-FFF2-40B4-BE49-F238E27FC236}">
                <a16:creationId xmlns:a16="http://schemas.microsoft.com/office/drawing/2014/main" id="{85C3D7FC-9043-1135-86C1-3132F3264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3492" y="2838844"/>
            <a:ext cx="1772661" cy="1181774"/>
          </a:xfrm>
          <a:prstGeom prst="rect">
            <a:avLst/>
          </a:prstGeom>
        </p:spPr>
      </p:pic>
      <p:sp>
        <p:nvSpPr>
          <p:cNvPr id="81" name="Rectangle: Rounded Corners 80">
            <a:extLst>
              <a:ext uri="{FF2B5EF4-FFF2-40B4-BE49-F238E27FC236}">
                <a16:creationId xmlns:a16="http://schemas.microsoft.com/office/drawing/2014/main" id="{F4F2F746-A5DE-3251-0D5C-A62E491FEB7E}"/>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Mostly wholegrain and/or high cereal fibre varieties</a:t>
            </a:r>
            <a:endParaRPr lang="en-AU" sz="2800" dirty="0">
              <a:solidFill>
                <a:schemeClr val="bg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AFEACD2-039D-64AE-4F39-78ACC56EB05F}"/>
              </a:ext>
            </a:extLst>
          </p:cNvPr>
          <p:cNvSpPr/>
          <p:nvPr/>
        </p:nvSpPr>
        <p:spPr>
          <a:xfrm>
            <a:off x="2893321" y="4845755"/>
            <a:ext cx="2988861" cy="719383"/>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 products</a:t>
            </a:r>
          </a:p>
        </p:txBody>
      </p:sp>
      <p:pic>
        <p:nvPicPr>
          <p:cNvPr id="6" name="Picture 5">
            <a:extLst>
              <a:ext uri="{FF2B5EF4-FFF2-40B4-BE49-F238E27FC236}">
                <a16:creationId xmlns:a16="http://schemas.microsoft.com/office/drawing/2014/main" id="{4582533E-D095-F945-D134-66D00A16DD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3492" y="4327932"/>
            <a:ext cx="1773621" cy="1182414"/>
          </a:xfrm>
          <a:prstGeom prst="rect">
            <a:avLst/>
          </a:prstGeom>
        </p:spPr>
      </p:pic>
      <p:pic>
        <p:nvPicPr>
          <p:cNvPr id="7" name="Picture 6">
            <a:extLst>
              <a:ext uri="{FF2B5EF4-FFF2-40B4-BE49-F238E27FC236}">
                <a16:creationId xmlns:a16="http://schemas.microsoft.com/office/drawing/2014/main" id="{04678109-1F20-9BFB-92EE-918D91A6AF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3492" y="1201107"/>
            <a:ext cx="1546994" cy="1432684"/>
          </a:xfrm>
          <a:prstGeom prst="rect">
            <a:avLst/>
          </a:prstGeom>
        </p:spPr>
      </p:pic>
      <p:pic>
        <p:nvPicPr>
          <p:cNvPr id="9" name="Picture 8">
            <a:extLst>
              <a:ext uri="{FF2B5EF4-FFF2-40B4-BE49-F238E27FC236}">
                <a16:creationId xmlns:a16="http://schemas.microsoft.com/office/drawing/2014/main" id="{6F0B9D98-4388-799F-D7E6-A2079D1B5B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02805" y="4201357"/>
            <a:ext cx="1841547" cy="1160393"/>
          </a:xfrm>
          <a:prstGeom prst="rect">
            <a:avLst/>
          </a:prstGeom>
        </p:spPr>
      </p:pic>
    </p:spTree>
    <p:extLst>
      <p:ext uri="{BB962C8B-B14F-4D97-AF65-F5344CB8AC3E}">
        <p14:creationId xmlns:p14="http://schemas.microsoft.com/office/powerpoint/2010/main" val="2982695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0E07-D505-569A-CA05-B112EC7EE97B}"/>
              </a:ext>
            </a:extLst>
          </p:cNvPr>
          <p:cNvSpPr>
            <a:spLocks noGrp="1"/>
          </p:cNvSpPr>
          <p:nvPr>
            <p:ph type="title"/>
          </p:nvPr>
        </p:nvSpPr>
        <p:spPr/>
        <p:txBody>
          <a:bodyPr/>
          <a:lstStyle/>
          <a:p>
            <a:r>
              <a:rPr lang="en-AU" dirty="0"/>
              <a:t>Contents</a:t>
            </a:r>
          </a:p>
        </p:txBody>
      </p:sp>
      <p:graphicFrame>
        <p:nvGraphicFramePr>
          <p:cNvPr id="4" name="Table 3">
            <a:extLst>
              <a:ext uri="{FF2B5EF4-FFF2-40B4-BE49-F238E27FC236}">
                <a16:creationId xmlns:a16="http://schemas.microsoft.com/office/drawing/2014/main" id="{35786E0A-BD57-0541-BEF2-0D3E5B5D1DEF}"/>
              </a:ext>
            </a:extLst>
          </p:cNvPr>
          <p:cNvGraphicFramePr>
            <a:graphicFrameLocks noGrp="1"/>
          </p:cNvGraphicFramePr>
          <p:nvPr>
            <p:extLst>
              <p:ext uri="{D42A27DB-BD31-4B8C-83A1-F6EECF244321}">
                <p14:modId xmlns:p14="http://schemas.microsoft.com/office/powerpoint/2010/main" val="796652744"/>
              </p:ext>
            </p:extLst>
          </p:nvPr>
        </p:nvGraphicFramePr>
        <p:xfrm>
          <a:off x="2032000" y="1702756"/>
          <a:ext cx="8128000" cy="3937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4414066"/>
                    </a:ext>
                  </a:extLst>
                </a:gridCol>
                <a:gridCol w="4064000">
                  <a:extLst>
                    <a:ext uri="{9D8B030D-6E8A-4147-A177-3AD203B41FA5}">
                      <a16:colId xmlns:a16="http://schemas.microsoft.com/office/drawing/2014/main" val="1572479468"/>
                    </a:ext>
                  </a:extLst>
                </a:gridCol>
              </a:tblGrid>
              <a:tr h="787472">
                <a:tc>
                  <a:txBody>
                    <a:bodyPr/>
                    <a:lstStyle/>
                    <a:p>
                      <a:r>
                        <a:rPr lang="en-AU" sz="3600" b="0" dirty="0">
                          <a:solidFill>
                            <a:schemeClr val="tx1"/>
                          </a:solidFill>
                          <a:latin typeface="Arial" panose="020B0604020202020204" pitchFamily="34" charset="0"/>
                          <a:cs typeface="Arial" panose="020B0604020202020204" pitchFamily="34" charset="0"/>
                          <a:hlinkClick r:id="rId2" action="ppaction://hlinksldjump"/>
                        </a:rPr>
                        <a:t>Lesson 1</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3" action="ppaction://hlinksldjump"/>
                        </a:rPr>
                        <a:t>Lesson 6</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4970804"/>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4" action="ppaction://hlinksldjump"/>
                        </a:rPr>
                        <a:t>Lesson 2</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5" action="ppaction://hlinksldjump"/>
                        </a:rPr>
                        <a:t>Lesson 7</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1755423"/>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6" action="ppaction://hlinksldjump"/>
                        </a:rPr>
                        <a:t>Lesson 3</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7" action="ppaction://hlinksldjump"/>
                        </a:rPr>
                        <a:t>Lesson 8</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6963782"/>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8" action="ppaction://hlinksldjump"/>
                        </a:rPr>
                        <a:t>Lesson 4</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9" action="ppaction://hlinksldjump"/>
                        </a:rPr>
                        <a:t>Lesson 9</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707067"/>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10" action="ppaction://hlinksldjump"/>
                        </a:rPr>
                        <a:t>Lesson 5</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5737790"/>
                  </a:ext>
                </a:extLst>
              </a:tr>
            </a:tbl>
          </a:graphicData>
        </a:graphic>
      </p:graphicFrame>
    </p:spTree>
    <p:extLst>
      <p:ext uri="{BB962C8B-B14F-4D97-AF65-F5344CB8AC3E}">
        <p14:creationId xmlns:p14="http://schemas.microsoft.com/office/powerpoint/2010/main" val="380555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FD4BA-4776-4127-3465-8EEE1A5DA4E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C033D-B8FD-5658-AB14-C9745139F3EF}"/>
              </a:ext>
            </a:extLst>
          </p:cNvPr>
          <p:cNvSpPr>
            <a:spLocks noGrp="1"/>
          </p:cNvSpPr>
          <p:nvPr>
            <p:ph idx="1"/>
          </p:nvPr>
        </p:nvSpPr>
        <p:spPr>
          <a:xfrm>
            <a:off x="838200" y="2138067"/>
            <a:ext cx="10515600" cy="2581866"/>
          </a:xfrm>
        </p:spPr>
        <p:txBody>
          <a:bodyPr/>
          <a:lstStyle/>
          <a:p>
            <a:pPr marL="0" indent="0" algn="ctr">
              <a:buNone/>
            </a:pPr>
            <a:r>
              <a:rPr lang="en-AU" dirty="0"/>
              <a:t>Why are grain foods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574387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CAA42-A2DC-39CC-28B2-098D3C023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8761FE-70CD-6CC6-2841-B5C7F382ACDF}"/>
              </a:ext>
            </a:extLst>
          </p:cNvPr>
          <p:cNvSpPr>
            <a:spLocks noGrp="1"/>
          </p:cNvSpPr>
          <p:nvPr>
            <p:ph type="title"/>
          </p:nvPr>
        </p:nvSpPr>
        <p:spPr>
          <a:xfrm>
            <a:off x="838200" y="248915"/>
            <a:ext cx="10515600" cy="1325563"/>
          </a:xfrm>
        </p:spPr>
        <p:txBody>
          <a:bodyPr/>
          <a:lstStyle/>
          <a:p>
            <a:pPr algn="ctr"/>
            <a:r>
              <a:rPr lang="en-AU" dirty="0"/>
              <a:t>Answer: Why are grain foods important?</a:t>
            </a:r>
          </a:p>
        </p:txBody>
      </p:sp>
      <p:sp>
        <p:nvSpPr>
          <p:cNvPr id="4" name="Rectangle: Rounded Corners 3">
            <a:extLst>
              <a:ext uri="{FF2B5EF4-FFF2-40B4-BE49-F238E27FC236}">
                <a16:creationId xmlns:a16="http://schemas.microsoft.com/office/drawing/2014/main" id="{BC98E81A-83E8-4B6F-527D-9759770033BE}"/>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9BB76F86-A0FB-65B1-2789-03A275EA061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A656FD5C-1995-9F4B-E3C9-62CEC3A716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8113F142-AC5D-024F-AC9B-84FFBAF8832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ECE387CD-9814-48C9-8180-62222197139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C7C12C92-6750-EEC9-D8DE-46731C69107D}"/>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3AEF9E08-F7B1-A2FE-1D8D-DC7F0A51F1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15DC8425-FADD-C062-D9E9-645A9E3CBB2B}"/>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729C87D2-3942-9EBD-FB95-5A5836BD08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129768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BE972-9768-5472-BBB5-4517D9370A6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E62BBE-CB71-7304-F3BF-5F5F49C3CF3C}"/>
              </a:ext>
            </a:extLst>
          </p:cNvPr>
          <p:cNvSpPr>
            <a:spLocks noGrp="1"/>
          </p:cNvSpPr>
          <p:nvPr>
            <p:ph idx="1"/>
          </p:nvPr>
        </p:nvSpPr>
        <p:spPr>
          <a:xfrm>
            <a:off x="838200" y="2789464"/>
            <a:ext cx="10515600" cy="2711004"/>
          </a:xfrm>
        </p:spPr>
        <p:txBody>
          <a:bodyPr>
            <a:normAutofit lnSpcReduction="10000"/>
          </a:bodyPr>
          <a:lstStyle/>
          <a:p>
            <a:pPr marL="0" indent="0">
              <a:buNone/>
            </a:pPr>
            <a:r>
              <a:rPr lang="en-AU" b="1" dirty="0"/>
              <a:t>Success criteria:</a:t>
            </a:r>
          </a:p>
          <a:p>
            <a:r>
              <a:rPr lang="en-AU" dirty="0"/>
              <a:t>identify meat and alternative foods</a:t>
            </a:r>
          </a:p>
          <a:p>
            <a:r>
              <a:rPr lang="en-AU" dirty="0"/>
              <a:t>identify why meat and alternative foods are important.</a:t>
            </a:r>
          </a:p>
          <a:p>
            <a:endParaRPr lang="en-AU" dirty="0"/>
          </a:p>
        </p:txBody>
      </p:sp>
      <p:sp>
        <p:nvSpPr>
          <p:cNvPr id="3" name="Content Placeholder 2">
            <a:extLst>
              <a:ext uri="{FF2B5EF4-FFF2-40B4-BE49-F238E27FC236}">
                <a16:creationId xmlns:a16="http://schemas.microsoft.com/office/drawing/2014/main" id="{C5E45B87-848E-7A7B-5630-B5EF446A60ED}"/>
              </a:ext>
            </a:extLst>
          </p:cNvPr>
          <p:cNvSpPr>
            <a:spLocks noGrp="1"/>
          </p:cNvSpPr>
          <p:nvPr>
            <p:ph idx="10"/>
          </p:nvPr>
        </p:nvSpPr>
        <p:spPr/>
        <p:txBody>
          <a:bodyPr/>
          <a:lstStyle/>
          <a:p>
            <a:pPr>
              <a:lnSpc>
                <a:spcPct val="100000"/>
              </a:lnSpc>
            </a:pPr>
            <a:r>
              <a:rPr lang="en-AU" b="1" dirty="0"/>
              <a:t>Learning intention: </a:t>
            </a:r>
            <a:r>
              <a:rPr lang="en-AU" dirty="0"/>
              <a:t>To learn about meat and alternative foods.</a:t>
            </a:r>
            <a:endParaRPr lang="en-AU" b="1" dirty="0"/>
          </a:p>
        </p:txBody>
      </p:sp>
    </p:spTree>
    <p:extLst>
      <p:ext uri="{BB962C8B-B14F-4D97-AF65-F5344CB8AC3E}">
        <p14:creationId xmlns:p14="http://schemas.microsoft.com/office/powerpoint/2010/main" val="313585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60EFD-3AAA-D0F4-ED94-4E44173B1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98DEAF-FD35-03C7-B6AC-3890132B85D3}"/>
              </a:ext>
            </a:extLst>
          </p:cNvPr>
          <p:cNvSpPr>
            <a:spLocks noGrp="1"/>
          </p:cNvSpPr>
          <p:nvPr>
            <p:ph type="title"/>
          </p:nvPr>
        </p:nvSpPr>
        <p:spPr/>
        <p:txBody>
          <a:bodyPr/>
          <a:lstStyle/>
          <a:p>
            <a:r>
              <a:rPr lang="en-AU" dirty="0"/>
              <a:t>Meat and alternatives</a:t>
            </a:r>
          </a:p>
        </p:txBody>
      </p:sp>
      <p:pic>
        <p:nvPicPr>
          <p:cNvPr id="3" name="Picture 2">
            <a:extLst>
              <a:ext uri="{FF2B5EF4-FFF2-40B4-BE49-F238E27FC236}">
                <a16:creationId xmlns:a16="http://schemas.microsoft.com/office/drawing/2014/main" id="{794CDE14-41E8-A1F7-D39B-EC98F2ED794F}"/>
              </a:ext>
            </a:extLst>
          </p:cNvPr>
          <p:cNvPicPr>
            <a:picLocks noChangeAspect="1"/>
          </p:cNvPicPr>
          <p:nvPr/>
        </p:nvPicPr>
        <p:blipFill>
          <a:blip r:embed="rId3"/>
          <a:stretch>
            <a:fillRect/>
          </a:stretch>
        </p:blipFill>
        <p:spPr>
          <a:xfrm>
            <a:off x="0" y="1255485"/>
            <a:ext cx="4790342" cy="4885200"/>
          </a:xfrm>
          <a:prstGeom prst="rect">
            <a:avLst/>
          </a:prstGeom>
        </p:spPr>
      </p:pic>
      <p:sp>
        <p:nvSpPr>
          <p:cNvPr id="6" name="TextBox 5">
            <a:extLst>
              <a:ext uri="{FF2B5EF4-FFF2-40B4-BE49-F238E27FC236}">
                <a16:creationId xmlns:a16="http://schemas.microsoft.com/office/drawing/2014/main" id="{88D5F027-4B6A-8CEF-32EC-A0BB6171960C}"/>
              </a:ext>
            </a:extLst>
          </p:cNvPr>
          <p:cNvSpPr txBox="1"/>
          <p:nvPr/>
        </p:nvSpPr>
        <p:spPr>
          <a:xfrm>
            <a:off x="4935574" y="1959147"/>
            <a:ext cx="6272993" cy="3477875"/>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What do you know about meat foods?</a:t>
            </a:r>
          </a:p>
          <a:p>
            <a:endParaRPr lang="en-AU" sz="4400" dirty="0">
              <a:latin typeface="Arial" panose="020B0604020202020204" pitchFamily="34" charset="0"/>
              <a:cs typeface="Arial" panose="020B0604020202020204" pitchFamily="34" charset="0"/>
            </a:endParaRPr>
          </a:p>
          <a:p>
            <a:r>
              <a:rPr lang="en-AU" sz="4400" dirty="0">
                <a:latin typeface="Arial" panose="020B0604020202020204" pitchFamily="34" charset="0"/>
                <a:cs typeface="Arial" panose="020B0604020202020204" pitchFamily="34" charset="0"/>
              </a:rPr>
              <a:t>What do you think ‘meat alternative’ means?</a:t>
            </a:r>
          </a:p>
        </p:txBody>
      </p:sp>
    </p:spTree>
    <p:extLst>
      <p:ext uri="{BB962C8B-B14F-4D97-AF65-F5344CB8AC3E}">
        <p14:creationId xmlns:p14="http://schemas.microsoft.com/office/powerpoint/2010/main" val="4095212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8B8B-BBF6-DF39-B7E6-3D22AE77E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E3D72-6508-16E1-E611-9D21D9901219}"/>
              </a:ext>
            </a:extLst>
          </p:cNvPr>
          <p:cNvSpPr>
            <a:spLocks noGrp="1"/>
          </p:cNvSpPr>
          <p:nvPr>
            <p:ph type="title"/>
          </p:nvPr>
        </p:nvSpPr>
        <p:spPr/>
        <p:txBody>
          <a:bodyPr/>
          <a:lstStyle/>
          <a:p>
            <a:pPr algn="ctr"/>
            <a:r>
              <a:rPr lang="en-AU" dirty="0"/>
              <a:t>Meat and alternatives</a:t>
            </a:r>
          </a:p>
        </p:txBody>
      </p:sp>
      <p:sp>
        <p:nvSpPr>
          <p:cNvPr id="65" name="Rectangle: Rounded Corners 64">
            <a:extLst>
              <a:ext uri="{FF2B5EF4-FFF2-40B4-BE49-F238E27FC236}">
                <a16:creationId xmlns:a16="http://schemas.microsoft.com/office/drawing/2014/main" id="{E0C2D6CD-A93B-208E-A226-B19D86E621AC}"/>
              </a:ext>
            </a:extLst>
          </p:cNvPr>
          <p:cNvSpPr/>
          <p:nvPr/>
        </p:nvSpPr>
        <p:spPr>
          <a:xfrm>
            <a:off x="2893315" y="1196975"/>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Pink and red meat</a:t>
            </a:r>
          </a:p>
        </p:txBody>
      </p:sp>
      <p:sp>
        <p:nvSpPr>
          <p:cNvPr id="66" name="Rectangle: Rounded Corners 65">
            <a:extLst>
              <a:ext uri="{FF2B5EF4-FFF2-40B4-BE49-F238E27FC236}">
                <a16:creationId xmlns:a16="http://schemas.microsoft.com/office/drawing/2014/main" id="{0D8933E2-258B-3194-63AA-7E54C320F66C}"/>
              </a:ext>
            </a:extLst>
          </p:cNvPr>
          <p:cNvSpPr/>
          <p:nvPr/>
        </p:nvSpPr>
        <p:spPr>
          <a:xfrm>
            <a:off x="2893315" y="1929936"/>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Poultry</a:t>
            </a:r>
          </a:p>
        </p:txBody>
      </p:sp>
      <p:sp>
        <p:nvSpPr>
          <p:cNvPr id="67" name="Rectangle: Rounded Corners 66">
            <a:extLst>
              <a:ext uri="{FF2B5EF4-FFF2-40B4-BE49-F238E27FC236}">
                <a16:creationId xmlns:a16="http://schemas.microsoft.com/office/drawing/2014/main" id="{482596B1-6001-4DE1-AA38-A424ED6C4A44}"/>
              </a:ext>
            </a:extLst>
          </p:cNvPr>
          <p:cNvSpPr/>
          <p:nvPr/>
        </p:nvSpPr>
        <p:spPr>
          <a:xfrm>
            <a:off x="2893314" y="2666006"/>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Fish and seafood</a:t>
            </a:r>
          </a:p>
        </p:txBody>
      </p:sp>
      <p:sp>
        <p:nvSpPr>
          <p:cNvPr id="69" name="Rectangle: Rounded Corners 68">
            <a:extLst>
              <a:ext uri="{FF2B5EF4-FFF2-40B4-BE49-F238E27FC236}">
                <a16:creationId xmlns:a16="http://schemas.microsoft.com/office/drawing/2014/main" id="{0FF6306E-6A83-CAB8-8B4F-C011050F35BC}"/>
              </a:ext>
            </a:extLst>
          </p:cNvPr>
          <p:cNvSpPr/>
          <p:nvPr/>
        </p:nvSpPr>
        <p:spPr>
          <a:xfrm>
            <a:off x="2893314" y="3403060"/>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Eggs</a:t>
            </a:r>
          </a:p>
        </p:txBody>
      </p:sp>
      <p:sp>
        <p:nvSpPr>
          <p:cNvPr id="81" name="Rectangle: Rounded Corners 80">
            <a:extLst>
              <a:ext uri="{FF2B5EF4-FFF2-40B4-BE49-F238E27FC236}">
                <a16:creationId xmlns:a16="http://schemas.microsoft.com/office/drawing/2014/main" id="{D9C9805D-E6B7-5D3E-A21C-D9EAB871E2FB}"/>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meat without visible fat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8207FFD5-D3C4-84E8-13D2-2F7396052F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6394BE42-8ADA-8540-DFCF-34B818FDF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69" y="287234"/>
            <a:ext cx="2475241" cy="2524256"/>
          </a:xfrm>
          <a:prstGeom prst="rect">
            <a:avLst/>
          </a:prstGeom>
        </p:spPr>
      </p:pic>
      <p:sp>
        <p:nvSpPr>
          <p:cNvPr id="5" name="Rectangle: Rounded Corners 4">
            <a:extLst>
              <a:ext uri="{FF2B5EF4-FFF2-40B4-BE49-F238E27FC236}">
                <a16:creationId xmlns:a16="http://schemas.microsoft.com/office/drawing/2014/main" id="{CBF28BB2-D87D-A69D-4A34-572A73B8632A}"/>
              </a:ext>
            </a:extLst>
          </p:cNvPr>
          <p:cNvSpPr/>
          <p:nvPr/>
        </p:nvSpPr>
        <p:spPr>
          <a:xfrm>
            <a:off x="2893314" y="4132253"/>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Nuts and seeds</a:t>
            </a:r>
          </a:p>
        </p:txBody>
      </p:sp>
      <p:sp>
        <p:nvSpPr>
          <p:cNvPr id="6" name="Rectangle: Rounded Corners 5">
            <a:extLst>
              <a:ext uri="{FF2B5EF4-FFF2-40B4-BE49-F238E27FC236}">
                <a16:creationId xmlns:a16="http://schemas.microsoft.com/office/drawing/2014/main" id="{16495C0D-2110-DD9F-7642-661C7D0BA3A4}"/>
              </a:ext>
            </a:extLst>
          </p:cNvPr>
          <p:cNvSpPr/>
          <p:nvPr/>
        </p:nvSpPr>
        <p:spPr>
          <a:xfrm>
            <a:off x="2893316" y="4861447"/>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pic>
        <p:nvPicPr>
          <p:cNvPr id="9" name="Picture 8">
            <a:extLst>
              <a:ext uri="{FF2B5EF4-FFF2-40B4-BE49-F238E27FC236}">
                <a16:creationId xmlns:a16="http://schemas.microsoft.com/office/drawing/2014/main" id="{50850E48-88A6-406D-22E6-C801FA3EB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6520" y="2440515"/>
            <a:ext cx="1111958" cy="823432"/>
          </a:xfrm>
          <a:prstGeom prst="rect">
            <a:avLst/>
          </a:prstGeom>
        </p:spPr>
      </p:pic>
      <p:pic>
        <p:nvPicPr>
          <p:cNvPr id="12" name="Picture 11">
            <a:extLst>
              <a:ext uri="{FF2B5EF4-FFF2-40B4-BE49-F238E27FC236}">
                <a16:creationId xmlns:a16="http://schemas.microsoft.com/office/drawing/2014/main" id="{BD9C98D5-7FD6-FBDE-4655-2BDB842A2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1076" y="1172473"/>
            <a:ext cx="854037" cy="581547"/>
          </a:xfrm>
          <a:prstGeom prst="rect">
            <a:avLst/>
          </a:prstGeom>
        </p:spPr>
      </p:pic>
      <p:pic>
        <p:nvPicPr>
          <p:cNvPr id="15" name="Picture 14">
            <a:extLst>
              <a:ext uri="{FF2B5EF4-FFF2-40B4-BE49-F238E27FC236}">
                <a16:creationId xmlns:a16="http://schemas.microsoft.com/office/drawing/2014/main" id="{B22B9432-C5A3-123F-AE59-8C60E44DAC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8040" y="879301"/>
            <a:ext cx="907954" cy="944336"/>
          </a:xfrm>
          <a:prstGeom prst="rect">
            <a:avLst/>
          </a:prstGeom>
        </p:spPr>
      </p:pic>
      <p:pic>
        <p:nvPicPr>
          <p:cNvPr id="19" name="Picture 18">
            <a:extLst>
              <a:ext uri="{FF2B5EF4-FFF2-40B4-BE49-F238E27FC236}">
                <a16:creationId xmlns:a16="http://schemas.microsoft.com/office/drawing/2014/main" id="{79B352EB-6102-90C5-0F2E-F4ECEF08A8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1250" y="1071769"/>
            <a:ext cx="1004612" cy="723795"/>
          </a:xfrm>
          <a:prstGeom prst="rect">
            <a:avLst/>
          </a:prstGeom>
        </p:spPr>
      </p:pic>
      <p:pic>
        <p:nvPicPr>
          <p:cNvPr id="22" name="Picture 21">
            <a:extLst>
              <a:ext uri="{FF2B5EF4-FFF2-40B4-BE49-F238E27FC236}">
                <a16:creationId xmlns:a16="http://schemas.microsoft.com/office/drawing/2014/main" id="{1222BB8F-DCAE-F0FE-0957-016E63646D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85058" y="2052063"/>
            <a:ext cx="1209842" cy="1239402"/>
          </a:xfrm>
          <a:prstGeom prst="rect">
            <a:avLst/>
          </a:prstGeom>
        </p:spPr>
      </p:pic>
      <p:pic>
        <p:nvPicPr>
          <p:cNvPr id="25" name="Picture 24">
            <a:extLst>
              <a:ext uri="{FF2B5EF4-FFF2-40B4-BE49-F238E27FC236}">
                <a16:creationId xmlns:a16="http://schemas.microsoft.com/office/drawing/2014/main" id="{E2B8ECF5-70D1-FA31-9AD1-C3F9978C4D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2410" y="2007035"/>
            <a:ext cx="993254" cy="771266"/>
          </a:xfrm>
          <a:prstGeom prst="rect">
            <a:avLst/>
          </a:prstGeom>
        </p:spPr>
      </p:pic>
      <p:pic>
        <p:nvPicPr>
          <p:cNvPr id="32" name="Picture 31">
            <a:extLst>
              <a:ext uri="{FF2B5EF4-FFF2-40B4-BE49-F238E27FC236}">
                <a16:creationId xmlns:a16="http://schemas.microsoft.com/office/drawing/2014/main" id="{0D4A1076-67AA-BC62-AC48-1C3FB3B47A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9389" y="3200932"/>
            <a:ext cx="1046275" cy="602840"/>
          </a:xfrm>
          <a:prstGeom prst="rect">
            <a:avLst/>
          </a:prstGeom>
        </p:spPr>
      </p:pic>
      <p:pic>
        <p:nvPicPr>
          <p:cNvPr id="35" name="Picture 34">
            <a:extLst>
              <a:ext uri="{FF2B5EF4-FFF2-40B4-BE49-F238E27FC236}">
                <a16:creationId xmlns:a16="http://schemas.microsoft.com/office/drawing/2014/main" id="{5EF3DB0C-D7EE-87E9-55F4-0B626D47D5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6520" y="3753701"/>
            <a:ext cx="1478205" cy="696666"/>
          </a:xfrm>
          <a:prstGeom prst="rect">
            <a:avLst/>
          </a:prstGeom>
        </p:spPr>
      </p:pic>
      <p:pic>
        <p:nvPicPr>
          <p:cNvPr id="36" name="Picture 35">
            <a:extLst>
              <a:ext uri="{FF2B5EF4-FFF2-40B4-BE49-F238E27FC236}">
                <a16:creationId xmlns:a16="http://schemas.microsoft.com/office/drawing/2014/main" id="{B4C960B4-239C-2687-1BEF-3CF6EB89B5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9299" y="4355921"/>
            <a:ext cx="761794" cy="1109886"/>
          </a:xfrm>
          <a:prstGeom prst="rect">
            <a:avLst/>
          </a:prstGeom>
        </p:spPr>
      </p:pic>
      <p:pic>
        <p:nvPicPr>
          <p:cNvPr id="38" name="Picture 37">
            <a:extLst>
              <a:ext uri="{FF2B5EF4-FFF2-40B4-BE49-F238E27FC236}">
                <a16:creationId xmlns:a16="http://schemas.microsoft.com/office/drawing/2014/main" id="{A6B6965B-5FF0-3796-A48E-31FFECA985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56954" y="4821581"/>
            <a:ext cx="1628104" cy="749060"/>
          </a:xfrm>
          <a:prstGeom prst="rect">
            <a:avLst/>
          </a:prstGeom>
        </p:spPr>
      </p:pic>
      <p:pic>
        <p:nvPicPr>
          <p:cNvPr id="40" name="Picture 39">
            <a:extLst>
              <a:ext uri="{FF2B5EF4-FFF2-40B4-BE49-F238E27FC236}">
                <a16:creationId xmlns:a16="http://schemas.microsoft.com/office/drawing/2014/main" id="{64101500-2537-C64B-FB2B-1BFDD12B555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12707" y="3792954"/>
            <a:ext cx="1286851" cy="657413"/>
          </a:xfrm>
          <a:prstGeom prst="rect">
            <a:avLst/>
          </a:prstGeom>
        </p:spPr>
      </p:pic>
    </p:spTree>
    <p:extLst>
      <p:ext uri="{BB962C8B-B14F-4D97-AF65-F5344CB8AC3E}">
        <p14:creationId xmlns:p14="http://schemas.microsoft.com/office/powerpoint/2010/main" val="1819295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58D7-3973-DF21-E4EA-440B289071C5}"/>
              </a:ext>
            </a:extLst>
          </p:cNvPr>
          <p:cNvSpPr>
            <a:spLocks noGrp="1"/>
          </p:cNvSpPr>
          <p:nvPr>
            <p:ph type="title"/>
          </p:nvPr>
        </p:nvSpPr>
        <p:spPr>
          <a:xfrm>
            <a:off x="838200" y="248915"/>
            <a:ext cx="10515600" cy="1325563"/>
          </a:xfrm>
        </p:spPr>
        <p:txBody>
          <a:bodyPr/>
          <a:lstStyle/>
          <a:p>
            <a:pPr algn="ctr"/>
            <a:r>
              <a:rPr lang="en-AU" dirty="0"/>
              <a:t>Why meat and alternative foods are important</a:t>
            </a:r>
          </a:p>
        </p:txBody>
      </p:sp>
      <p:sp>
        <p:nvSpPr>
          <p:cNvPr id="4" name="Rectangle: Rounded Corners 3">
            <a:extLst>
              <a:ext uri="{FF2B5EF4-FFF2-40B4-BE49-F238E27FC236}">
                <a16:creationId xmlns:a16="http://schemas.microsoft.com/office/drawing/2014/main" id="{2A663988-A809-F5A7-F069-F58E222A2CE9}"/>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6DD8D76-ED37-6527-96ED-9D170D0822C4}"/>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4DE4C2F6-3BB1-6F70-51CD-2F547C6A5DF8}"/>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FE731FF-E9E2-9F11-7260-90474BB2731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5008E846-7083-7779-5D56-CAF4C8E45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C35D783B-E7C6-0DA9-2584-8AA36B1B1F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76041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76CA-3E8F-7E09-0B38-20BBD10F42DF}"/>
              </a:ext>
            </a:extLst>
          </p:cNvPr>
          <p:cNvSpPr>
            <a:spLocks noGrp="1"/>
          </p:cNvSpPr>
          <p:nvPr>
            <p:ph type="title"/>
          </p:nvPr>
        </p:nvSpPr>
        <p:spPr/>
        <p:txBody>
          <a:bodyPr/>
          <a:lstStyle/>
          <a:p>
            <a:r>
              <a:rPr lang="en-AU" dirty="0"/>
              <a:t>Meat and alternatives</a:t>
            </a:r>
          </a:p>
        </p:txBody>
      </p:sp>
      <p:pic>
        <p:nvPicPr>
          <p:cNvPr id="4" name="Online Media 2" title="Why do our bodies need protein?">
            <a:hlinkClick r:id="" action="ppaction://media"/>
            <a:extLst>
              <a:ext uri="{FF2B5EF4-FFF2-40B4-BE49-F238E27FC236}">
                <a16:creationId xmlns:a16="http://schemas.microsoft.com/office/drawing/2014/main" id="{A0551445-BC3C-597C-5C76-EB39AE9574F1}"/>
              </a:ext>
            </a:extLst>
          </p:cNvPr>
          <p:cNvPicPr>
            <a:picLocks noRot="1" noChangeAspect="1"/>
          </p:cNvPicPr>
          <p:nvPr>
            <a:videoFile r:link="rId1"/>
          </p:nvPr>
        </p:nvPicPr>
        <p:blipFill>
          <a:blip r:embed="rId4"/>
          <a:stretch>
            <a:fillRect/>
          </a:stretch>
        </p:blipFill>
        <p:spPr>
          <a:xfrm>
            <a:off x="1839531" y="1543667"/>
            <a:ext cx="8512937" cy="4806049"/>
          </a:xfrm>
          <a:prstGeom prst="rect">
            <a:avLst/>
          </a:prstGeom>
        </p:spPr>
      </p:pic>
    </p:spTree>
    <p:extLst>
      <p:ext uri="{BB962C8B-B14F-4D97-AF65-F5344CB8AC3E}">
        <p14:creationId xmlns:p14="http://schemas.microsoft.com/office/powerpoint/2010/main" val="360201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86438-123C-4F1C-C787-F111EFF3A1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EF724-3950-E363-7E6B-9FF7CE062571}"/>
              </a:ext>
            </a:extLst>
          </p:cNvPr>
          <p:cNvSpPr>
            <a:spLocks noGrp="1"/>
          </p:cNvSpPr>
          <p:nvPr>
            <p:ph type="title"/>
          </p:nvPr>
        </p:nvSpPr>
        <p:spPr>
          <a:xfrm>
            <a:off x="381952" y="98787"/>
            <a:ext cx="11434910" cy="1325563"/>
          </a:xfrm>
        </p:spPr>
        <p:txBody>
          <a:bodyPr/>
          <a:lstStyle/>
          <a:p>
            <a:r>
              <a:rPr lang="en-AU" dirty="0"/>
              <a:t>Activity 1: Meat and alternative foods display</a:t>
            </a:r>
          </a:p>
        </p:txBody>
      </p:sp>
      <p:sp>
        <p:nvSpPr>
          <p:cNvPr id="4" name="Rectangle 3">
            <a:extLst>
              <a:ext uri="{FF2B5EF4-FFF2-40B4-BE49-F238E27FC236}">
                <a16:creationId xmlns:a16="http://schemas.microsoft.com/office/drawing/2014/main" id="{319BBF2A-D381-1FE0-8D60-111FC84CAFF7}"/>
              </a:ext>
            </a:extLst>
          </p:cNvPr>
          <p:cNvSpPr/>
          <p:nvPr/>
        </p:nvSpPr>
        <p:spPr>
          <a:xfrm>
            <a:off x="228600" y="1612900"/>
            <a:ext cx="4800600" cy="32131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4">
            <a:extLst>
              <a:ext uri="{FF2B5EF4-FFF2-40B4-BE49-F238E27FC236}">
                <a16:creationId xmlns:a16="http://schemas.microsoft.com/office/drawing/2014/main" id="{F0ACFE40-2523-D10D-6C77-F026824C3D60}"/>
              </a:ext>
            </a:extLst>
          </p:cNvPr>
          <p:cNvSpPr txBox="1">
            <a:spLocks/>
          </p:cNvSpPr>
          <p:nvPr/>
        </p:nvSpPr>
        <p:spPr>
          <a:xfrm>
            <a:off x="105810" y="5059293"/>
            <a:ext cx="61767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dirty="0">
                <a:latin typeface="Arial" panose="020B0604020202020204" pitchFamily="34" charset="0"/>
                <a:cs typeface="Arial" panose="020B0604020202020204" pitchFamily="34" charset="0"/>
              </a:rPr>
              <a:t>Let’s create together</a:t>
            </a:r>
          </a:p>
        </p:txBody>
      </p:sp>
      <p:pic>
        <p:nvPicPr>
          <p:cNvPr id="3" name="Picture 2">
            <a:extLst>
              <a:ext uri="{FF2B5EF4-FFF2-40B4-BE49-F238E27FC236}">
                <a16:creationId xmlns:a16="http://schemas.microsoft.com/office/drawing/2014/main" id="{81CAC73D-CA9B-4D6C-9542-C96F2D60B8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4406" y="2119509"/>
            <a:ext cx="4308988" cy="2199881"/>
          </a:xfrm>
          <a:prstGeom prst="rect">
            <a:avLst/>
          </a:prstGeom>
        </p:spPr>
      </p:pic>
      <p:pic>
        <p:nvPicPr>
          <p:cNvPr id="9" name="Picture 8">
            <a:extLst>
              <a:ext uri="{FF2B5EF4-FFF2-40B4-BE49-F238E27FC236}">
                <a16:creationId xmlns:a16="http://schemas.microsoft.com/office/drawing/2014/main" id="{8C001819-951D-9D14-2C6E-2056CC3DDE34}"/>
              </a:ext>
            </a:extLst>
          </p:cNvPr>
          <p:cNvPicPr>
            <a:picLocks noChangeAspect="1"/>
          </p:cNvPicPr>
          <p:nvPr/>
        </p:nvPicPr>
        <p:blipFill>
          <a:blip r:embed="rId4"/>
          <a:stretch>
            <a:fillRect/>
          </a:stretch>
        </p:blipFill>
        <p:spPr>
          <a:xfrm>
            <a:off x="6282521" y="1148639"/>
            <a:ext cx="3960245" cy="5477245"/>
          </a:xfrm>
          <a:prstGeom prst="rect">
            <a:avLst/>
          </a:prstGeom>
        </p:spPr>
      </p:pic>
    </p:spTree>
    <p:extLst>
      <p:ext uri="{BB962C8B-B14F-4D97-AF65-F5344CB8AC3E}">
        <p14:creationId xmlns:p14="http://schemas.microsoft.com/office/powerpoint/2010/main" val="849663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4339C-A994-E475-FA96-AB09883B02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32AD8-4D58-09EC-BA19-D97859D4EFD3}"/>
              </a:ext>
            </a:extLst>
          </p:cNvPr>
          <p:cNvSpPr>
            <a:spLocks noGrp="1"/>
          </p:cNvSpPr>
          <p:nvPr>
            <p:ph type="title"/>
          </p:nvPr>
        </p:nvSpPr>
        <p:spPr/>
        <p:txBody>
          <a:bodyPr/>
          <a:lstStyle/>
          <a:p>
            <a:r>
              <a:rPr lang="en-AU" dirty="0"/>
              <a:t>Activity 2: Booklet task</a:t>
            </a:r>
          </a:p>
        </p:txBody>
      </p:sp>
      <p:sp>
        <p:nvSpPr>
          <p:cNvPr id="4" name="Content Placeholder 2">
            <a:extLst>
              <a:ext uri="{FF2B5EF4-FFF2-40B4-BE49-F238E27FC236}">
                <a16:creationId xmlns:a16="http://schemas.microsoft.com/office/drawing/2014/main" id="{987D72A6-8CDE-35F2-C9BA-0A6A70EAB813}"/>
              </a:ext>
            </a:extLst>
          </p:cNvPr>
          <p:cNvSpPr>
            <a:spLocks noGrp="1"/>
          </p:cNvSpPr>
          <p:nvPr>
            <p:ph idx="1"/>
          </p:nvPr>
        </p:nvSpPr>
        <p:spPr>
          <a:xfrm>
            <a:off x="838200" y="1553592"/>
            <a:ext cx="10781714" cy="4945682"/>
          </a:xfrm>
        </p:spPr>
        <p:txBody>
          <a:bodyPr>
            <a:normAutofit fontScale="92500" lnSpcReduction="10000"/>
          </a:bodyPr>
          <a:lstStyle/>
          <a:p>
            <a:pPr marL="0" indent="0">
              <a:buNone/>
            </a:pPr>
            <a:r>
              <a:rPr lang="en-AU" sz="4800" dirty="0"/>
              <a:t>What meat and alternative foods do you like?</a:t>
            </a:r>
          </a:p>
          <a:p>
            <a:r>
              <a:rPr lang="en-AU" sz="4800" dirty="0"/>
              <a:t>Draw pictures</a:t>
            </a:r>
          </a:p>
          <a:p>
            <a:endParaRPr lang="en-AU" sz="1700" dirty="0"/>
          </a:p>
          <a:p>
            <a:pPr marL="0" indent="0">
              <a:buNone/>
            </a:pPr>
            <a:r>
              <a:rPr lang="en-AU" sz="4800" dirty="0"/>
              <a:t>Why are meat and alternative foods important?</a:t>
            </a:r>
          </a:p>
          <a:p>
            <a:r>
              <a:rPr lang="en-AU" sz="4800" dirty="0"/>
              <a:t>Draw pictures</a:t>
            </a:r>
          </a:p>
          <a:p>
            <a:r>
              <a:rPr lang="en-AU" sz="4800" dirty="0"/>
              <a:t>Write words</a:t>
            </a:r>
          </a:p>
          <a:p>
            <a:pPr marL="0" indent="0">
              <a:buNone/>
            </a:pPr>
            <a:endParaRPr lang="en-AU" dirty="0"/>
          </a:p>
        </p:txBody>
      </p:sp>
    </p:spTree>
    <p:extLst>
      <p:ext uri="{BB962C8B-B14F-4D97-AF65-F5344CB8AC3E}">
        <p14:creationId xmlns:p14="http://schemas.microsoft.com/office/powerpoint/2010/main" val="3710885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CBF0-90A3-5872-931E-64B6259E2FE5}"/>
              </a:ext>
            </a:extLst>
          </p:cNvPr>
          <p:cNvSpPr>
            <a:spLocks noGrp="1"/>
          </p:cNvSpPr>
          <p:nvPr>
            <p:ph type="title"/>
          </p:nvPr>
        </p:nvSpPr>
        <p:spPr/>
        <p:txBody>
          <a:bodyPr/>
          <a:lstStyle/>
          <a:p>
            <a:r>
              <a:rPr lang="en-AU" dirty="0"/>
              <a:t>Lesson 4</a:t>
            </a:r>
          </a:p>
        </p:txBody>
      </p:sp>
    </p:spTree>
    <p:extLst>
      <p:ext uri="{BB962C8B-B14F-4D97-AF65-F5344CB8AC3E}">
        <p14:creationId xmlns:p14="http://schemas.microsoft.com/office/powerpoint/2010/main" val="3613341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52AC5-8EE9-09E0-EA99-37AF3CD59DC9}"/>
              </a:ext>
            </a:extLst>
          </p:cNvPr>
          <p:cNvSpPr>
            <a:spLocks noGrp="1"/>
          </p:cNvSpPr>
          <p:nvPr>
            <p:ph type="title"/>
          </p:nvPr>
        </p:nvSpPr>
        <p:spPr/>
        <p:txBody>
          <a:bodyPr/>
          <a:lstStyle/>
          <a:p>
            <a:r>
              <a:rPr lang="en-AU" dirty="0"/>
              <a:t>Lesson 1</a:t>
            </a:r>
          </a:p>
        </p:txBody>
      </p:sp>
    </p:spTree>
    <p:extLst>
      <p:ext uri="{BB962C8B-B14F-4D97-AF65-F5344CB8AC3E}">
        <p14:creationId xmlns:p14="http://schemas.microsoft.com/office/powerpoint/2010/main" val="1879717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A75C6-C26B-9818-E029-17DDA98F61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38C2C8-EA12-E386-D27A-6D91B504BE3F}"/>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4278230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17FBD-D154-7E7F-3F1A-A4F541E751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8021CE-8872-9F41-6285-A36946A1A554}"/>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E41EDE83-1395-6B27-C9CA-44B8460238BF}"/>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1411384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E548A-E257-7061-FEEA-53E95932C5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DE0494-A072-9E7E-F1D2-C905E061853B}"/>
              </a:ext>
            </a:extLst>
          </p:cNvPr>
          <p:cNvSpPr>
            <a:spLocks noGrp="1"/>
          </p:cNvSpPr>
          <p:nvPr>
            <p:ph idx="1"/>
          </p:nvPr>
        </p:nvSpPr>
        <p:spPr>
          <a:xfrm>
            <a:off x="838200" y="2771113"/>
            <a:ext cx="10515600" cy="1315774"/>
          </a:xfrm>
        </p:spPr>
        <p:txBody>
          <a:bodyPr>
            <a:noAutofit/>
          </a:bodyPr>
          <a:lstStyle/>
          <a:p>
            <a:pPr marL="0" indent="0" algn="ctr">
              <a:buNone/>
            </a:pPr>
            <a:r>
              <a:rPr lang="en-AU" dirty="0"/>
              <a:t>Are plant foods part of the meat and alternatives food group?</a:t>
            </a:r>
          </a:p>
        </p:txBody>
      </p:sp>
    </p:spTree>
    <p:extLst>
      <p:ext uri="{BB962C8B-B14F-4D97-AF65-F5344CB8AC3E}">
        <p14:creationId xmlns:p14="http://schemas.microsoft.com/office/powerpoint/2010/main" val="1443612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8B8B-BBF6-DF39-B7E6-3D22AE77E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E3D72-6508-16E1-E611-9D21D9901219}"/>
              </a:ext>
            </a:extLst>
          </p:cNvPr>
          <p:cNvSpPr>
            <a:spLocks noGrp="1"/>
          </p:cNvSpPr>
          <p:nvPr>
            <p:ph type="title"/>
          </p:nvPr>
        </p:nvSpPr>
        <p:spPr/>
        <p:txBody>
          <a:bodyPr/>
          <a:lstStyle/>
          <a:p>
            <a:pPr algn="ctr"/>
            <a:r>
              <a:rPr lang="en-AU" dirty="0"/>
              <a:t>Answer: Yes!</a:t>
            </a:r>
          </a:p>
        </p:txBody>
      </p:sp>
      <p:sp>
        <p:nvSpPr>
          <p:cNvPr id="65" name="Rectangle: Rounded Corners 64">
            <a:extLst>
              <a:ext uri="{FF2B5EF4-FFF2-40B4-BE49-F238E27FC236}">
                <a16:creationId xmlns:a16="http://schemas.microsoft.com/office/drawing/2014/main" id="{E0C2D6CD-A93B-208E-A226-B19D86E621AC}"/>
              </a:ext>
            </a:extLst>
          </p:cNvPr>
          <p:cNvSpPr/>
          <p:nvPr/>
        </p:nvSpPr>
        <p:spPr>
          <a:xfrm>
            <a:off x="2893315" y="1196975"/>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Pink and red meat</a:t>
            </a:r>
          </a:p>
        </p:txBody>
      </p:sp>
      <p:sp>
        <p:nvSpPr>
          <p:cNvPr id="66" name="Rectangle: Rounded Corners 65">
            <a:extLst>
              <a:ext uri="{FF2B5EF4-FFF2-40B4-BE49-F238E27FC236}">
                <a16:creationId xmlns:a16="http://schemas.microsoft.com/office/drawing/2014/main" id="{0D8933E2-258B-3194-63AA-7E54C320F66C}"/>
              </a:ext>
            </a:extLst>
          </p:cNvPr>
          <p:cNvSpPr/>
          <p:nvPr/>
        </p:nvSpPr>
        <p:spPr>
          <a:xfrm>
            <a:off x="2893315" y="1929936"/>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Poultry</a:t>
            </a:r>
          </a:p>
        </p:txBody>
      </p:sp>
      <p:sp>
        <p:nvSpPr>
          <p:cNvPr id="67" name="Rectangle: Rounded Corners 66">
            <a:extLst>
              <a:ext uri="{FF2B5EF4-FFF2-40B4-BE49-F238E27FC236}">
                <a16:creationId xmlns:a16="http://schemas.microsoft.com/office/drawing/2014/main" id="{482596B1-6001-4DE1-AA38-A424ED6C4A44}"/>
              </a:ext>
            </a:extLst>
          </p:cNvPr>
          <p:cNvSpPr/>
          <p:nvPr/>
        </p:nvSpPr>
        <p:spPr>
          <a:xfrm>
            <a:off x="2893314" y="2666006"/>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Fish and seafood</a:t>
            </a:r>
          </a:p>
        </p:txBody>
      </p:sp>
      <p:sp>
        <p:nvSpPr>
          <p:cNvPr id="69" name="Rectangle: Rounded Corners 68">
            <a:extLst>
              <a:ext uri="{FF2B5EF4-FFF2-40B4-BE49-F238E27FC236}">
                <a16:creationId xmlns:a16="http://schemas.microsoft.com/office/drawing/2014/main" id="{0FF6306E-6A83-CAB8-8B4F-C011050F35BC}"/>
              </a:ext>
            </a:extLst>
          </p:cNvPr>
          <p:cNvSpPr/>
          <p:nvPr/>
        </p:nvSpPr>
        <p:spPr>
          <a:xfrm>
            <a:off x="2893314" y="3403060"/>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Eggs</a:t>
            </a:r>
          </a:p>
        </p:txBody>
      </p:sp>
      <p:sp>
        <p:nvSpPr>
          <p:cNvPr id="81" name="Rectangle: Rounded Corners 80">
            <a:extLst>
              <a:ext uri="{FF2B5EF4-FFF2-40B4-BE49-F238E27FC236}">
                <a16:creationId xmlns:a16="http://schemas.microsoft.com/office/drawing/2014/main" id="{D9C9805D-E6B7-5D3E-A21C-D9EAB871E2FB}"/>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meat without visible fat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8207FFD5-D3C4-84E8-13D2-2F7396052F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6394BE42-8ADA-8540-DFCF-34B818FDF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69" y="287234"/>
            <a:ext cx="2475241" cy="2524256"/>
          </a:xfrm>
          <a:prstGeom prst="rect">
            <a:avLst/>
          </a:prstGeom>
        </p:spPr>
      </p:pic>
      <p:sp>
        <p:nvSpPr>
          <p:cNvPr id="5" name="Rectangle: Rounded Corners 4">
            <a:extLst>
              <a:ext uri="{FF2B5EF4-FFF2-40B4-BE49-F238E27FC236}">
                <a16:creationId xmlns:a16="http://schemas.microsoft.com/office/drawing/2014/main" id="{CBF28BB2-D87D-A69D-4A34-572A73B8632A}"/>
              </a:ext>
            </a:extLst>
          </p:cNvPr>
          <p:cNvSpPr/>
          <p:nvPr/>
        </p:nvSpPr>
        <p:spPr>
          <a:xfrm>
            <a:off x="2893314" y="4132253"/>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Nuts and seeds</a:t>
            </a:r>
          </a:p>
        </p:txBody>
      </p:sp>
      <p:sp>
        <p:nvSpPr>
          <p:cNvPr id="6" name="Rectangle: Rounded Corners 5">
            <a:extLst>
              <a:ext uri="{FF2B5EF4-FFF2-40B4-BE49-F238E27FC236}">
                <a16:creationId xmlns:a16="http://schemas.microsoft.com/office/drawing/2014/main" id="{16495C0D-2110-DD9F-7642-661C7D0BA3A4}"/>
              </a:ext>
            </a:extLst>
          </p:cNvPr>
          <p:cNvSpPr/>
          <p:nvPr/>
        </p:nvSpPr>
        <p:spPr>
          <a:xfrm>
            <a:off x="2893316" y="4861447"/>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pic>
        <p:nvPicPr>
          <p:cNvPr id="9" name="Picture 8">
            <a:extLst>
              <a:ext uri="{FF2B5EF4-FFF2-40B4-BE49-F238E27FC236}">
                <a16:creationId xmlns:a16="http://schemas.microsoft.com/office/drawing/2014/main" id="{50850E48-88A6-406D-22E6-C801FA3EB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6520" y="2440515"/>
            <a:ext cx="1111958" cy="823432"/>
          </a:xfrm>
          <a:prstGeom prst="rect">
            <a:avLst/>
          </a:prstGeom>
        </p:spPr>
      </p:pic>
      <p:pic>
        <p:nvPicPr>
          <p:cNvPr id="12" name="Picture 11">
            <a:extLst>
              <a:ext uri="{FF2B5EF4-FFF2-40B4-BE49-F238E27FC236}">
                <a16:creationId xmlns:a16="http://schemas.microsoft.com/office/drawing/2014/main" id="{BD9C98D5-7FD6-FBDE-4655-2BDB842A2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1076" y="1172473"/>
            <a:ext cx="854037" cy="581547"/>
          </a:xfrm>
          <a:prstGeom prst="rect">
            <a:avLst/>
          </a:prstGeom>
        </p:spPr>
      </p:pic>
      <p:pic>
        <p:nvPicPr>
          <p:cNvPr id="15" name="Picture 14">
            <a:extLst>
              <a:ext uri="{FF2B5EF4-FFF2-40B4-BE49-F238E27FC236}">
                <a16:creationId xmlns:a16="http://schemas.microsoft.com/office/drawing/2014/main" id="{B22B9432-C5A3-123F-AE59-8C60E44DAC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8040" y="879301"/>
            <a:ext cx="907954" cy="944336"/>
          </a:xfrm>
          <a:prstGeom prst="rect">
            <a:avLst/>
          </a:prstGeom>
        </p:spPr>
      </p:pic>
      <p:pic>
        <p:nvPicPr>
          <p:cNvPr id="19" name="Picture 18">
            <a:extLst>
              <a:ext uri="{FF2B5EF4-FFF2-40B4-BE49-F238E27FC236}">
                <a16:creationId xmlns:a16="http://schemas.microsoft.com/office/drawing/2014/main" id="{79B352EB-6102-90C5-0F2E-F4ECEF08A8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1250" y="1071769"/>
            <a:ext cx="1004612" cy="723795"/>
          </a:xfrm>
          <a:prstGeom prst="rect">
            <a:avLst/>
          </a:prstGeom>
        </p:spPr>
      </p:pic>
      <p:pic>
        <p:nvPicPr>
          <p:cNvPr id="22" name="Picture 21">
            <a:extLst>
              <a:ext uri="{FF2B5EF4-FFF2-40B4-BE49-F238E27FC236}">
                <a16:creationId xmlns:a16="http://schemas.microsoft.com/office/drawing/2014/main" id="{1222BB8F-DCAE-F0FE-0957-016E63646D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85058" y="2052063"/>
            <a:ext cx="1209842" cy="1239402"/>
          </a:xfrm>
          <a:prstGeom prst="rect">
            <a:avLst/>
          </a:prstGeom>
        </p:spPr>
      </p:pic>
      <p:pic>
        <p:nvPicPr>
          <p:cNvPr id="25" name="Picture 24">
            <a:extLst>
              <a:ext uri="{FF2B5EF4-FFF2-40B4-BE49-F238E27FC236}">
                <a16:creationId xmlns:a16="http://schemas.microsoft.com/office/drawing/2014/main" id="{E2B8ECF5-70D1-FA31-9AD1-C3F9978C4D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2410" y="2007035"/>
            <a:ext cx="993254" cy="771266"/>
          </a:xfrm>
          <a:prstGeom prst="rect">
            <a:avLst/>
          </a:prstGeom>
        </p:spPr>
      </p:pic>
      <p:pic>
        <p:nvPicPr>
          <p:cNvPr id="32" name="Picture 31">
            <a:extLst>
              <a:ext uri="{FF2B5EF4-FFF2-40B4-BE49-F238E27FC236}">
                <a16:creationId xmlns:a16="http://schemas.microsoft.com/office/drawing/2014/main" id="{0D4A1076-67AA-BC62-AC48-1C3FB3B47A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9389" y="3200932"/>
            <a:ext cx="1046275" cy="602840"/>
          </a:xfrm>
          <a:prstGeom prst="rect">
            <a:avLst/>
          </a:prstGeom>
        </p:spPr>
      </p:pic>
      <p:pic>
        <p:nvPicPr>
          <p:cNvPr id="35" name="Picture 34">
            <a:extLst>
              <a:ext uri="{FF2B5EF4-FFF2-40B4-BE49-F238E27FC236}">
                <a16:creationId xmlns:a16="http://schemas.microsoft.com/office/drawing/2014/main" id="{5EF3DB0C-D7EE-87E9-55F4-0B626D47D5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6520" y="3753701"/>
            <a:ext cx="1478205" cy="696666"/>
          </a:xfrm>
          <a:prstGeom prst="rect">
            <a:avLst/>
          </a:prstGeom>
        </p:spPr>
      </p:pic>
      <p:pic>
        <p:nvPicPr>
          <p:cNvPr id="36" name="Picture 35">
            <a:extLst>
              <a:ext uri="{FF2B5EF4-FFF2-40B4-BE49-F238E27FC236}">
                <a16:creationId xmlns:a16="http://schemas.microsoft.com/office/drawing/2014/main" id="{B4C960B4-239C-2687-1BEF-3CF6EB89B5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9299" y="4355921"/>
            <a:ext cx="761794" cy="1109886"/>
          </a:xfrm>
          <a:prstGeom prst="rect">
            <a:avLst/>
          </a:prstGeom>
        </p:spPr>
      </p:pic>
      <p:pic>
        <p:nvPicPr>
          <p:cNvPr id="38" name="Picture 37">
            <a:extLst>
              <a:ext uri="{FF2B5EF4-FFF2-40B4-BE49-F238E27FC236}">
                <a16:creationId xmlns:a16="http://schemas.microsoft.com/office/drawing/2014/main" id="{A6B6965B-5FF0-3796-A48E-31FFECA985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56954" y="4821581"/>
            <a:ext cx="1628104" cy="749060"/>
          </a:xfrm>
          <a:prstGeom prst="rect">
            <a:avLst/>
          </a:prstGeom>
        </p:spPr>
      </p:pic>
      <p:pic>
        <p:nvPicPr>
          <p:cNvPr id="40" name="Picture 39">
            <a:extLst>
              <a:ext uri="{FF2B5EF4-FFF2-40B4-BE49-F238E27FC236}">
                <a16:creationId xmlns:a16="http://schemas.microsoft.com/office/drawing/2014/main" id="{64101500-2537-C64B-FB2B-1BFDD12B555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348251" y="4415950"/>
            <a:ext cx="1286851" cy="657413"/>
          </a:xfrm>
          <a:prstGeom prst="rect">
            <a:avLst/>
          </a:prstGeom>
        </p:spPr>
      </p:pic>
      <p:sp>
        <p:nvSpPr>
          <p:cNvPr id="4" name="Oval 3">
            <a:extLst>
              <a:ext uri="{FF2B5EF4-FFF2-40B4-BE49-F238E27FC236}">
                <a16:creationId xmlns:a16="http://schemas.microsoft.com/office/drawing/2014/main" id="{043BA601-D235-F6BB-78AB-B6767CF3554E}"/>
              </a:ext>
            </a:extLst>
          </p:cNvPr>
          <p:cNvSpPr/>
          <p:nvPr/>
        </p:nvSpPr>
        <p:spPr>
          <a:xfrm>
            <a:off x="2334967" y="3760723"/>
            <a:ext cx="8680847" cy="226748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902905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3AE2B-079F-7627-5393-87BF219B879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3A8BB-2DA9-4A13-3DFC-9DAE15C4B01A}"/>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meat and alternative foods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2087264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49C06-8FB7-C498-79EA-6849DE377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45135-141B-578D-C1EA-ED86EB82EF57}"/>
              </a:ext>
            </a:extLst>
          </p:cNvPr>
          <p:cNvSpPr>
            <a:spLocks noGrp="1"/>
          </p:cNvSpPr>
          <p:nvPr>
            <p:ph type="title"/>
          </p:nvPr>
        </p:nvSpPr>
        <p:spPr>
          <a:xfrm>
            <a:off x="838200" y="248915"/>
            <a:ext cx="10515600" cy="1325563"/>
          </a:xfrm>
        </p:spPr>
        <p:txBody>
          <a:bodyPr/>
          <a:lstStyle/>
          <a:p>
            <a:pPr algn="ctr"/>
            <a:r>
              <a:rPr lang="en-AU" dirty="0"/>
              <a:t>Answer: Why are meat and alternative foods important?</a:t>
            </a:r>
          </a:p>
        </p:txBody>
      </p:sp>
      <p:sp>
        <p:nvSpPr>
          <p:cNvPr id="4" name="Rectangle: Rounded Corners 3">
            <a:extLst>
              <a:ext uri="{FF2B5EF4-FFF2-40B4-BE49-F238E27FC236}">
                <a16:creationId xmlns:a16="http://schemas.microsoft.com/office/drawing/2014/main" id="{898E0B9A-1A80-E64B-C9F5-FF70572C939A}"/>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15996BF2-CF43-B020-4CE5-B97B9FB5AB71}"/>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DEB82015-BC4E-376A-BA8F-56AC6657ECBA}"/>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4E53C6AA-20F5-6ACE-D2EF-FE5E2E0B71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CE17F921-8ACB-22D7-B447-17F880E09F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6A70071F-DD7A-187E-FDD7-2EE2C4D5D6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1220234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47CC9-09F7-9A64-3946-3909E73355E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67B2B3-239B-BBDD-4D8F-3B540C2F926D}"/>
              </a:ext>
            </a:extLst>
          </p:cNvPr>
          <p:cNvSpPr>
            <a:spLocks noGrp="1"/>
          </p:cNvSpPr>
          <p:nvPr>
            <p:ph idx="1"/>
          </p:nvPr>
        </p:nvSpPr>
        <p:spPr>
          <a:xfrm>
            <a:off x="838200" y="2789464"/>
            <a:ext cx="10515600" cy="2711004"/>
          </a:xfrm>
        </p:spPr>
        <p:txBody>
          <a:bodyPr>
            <a:normAutofit/>
          </a:bodyPr>
          <a:lstStyle/>
          <a:p>
            <a:pPr marL="0" indent="0">
              <a:buNone/>
            </a:pPr>
            <a:r>
              <a:rPr lang="en-AU" b="1" dirty="0"/>
              <a:t>Success criteria:</a:t>
            </a:r>
          </a:p>
          <a:p>
            <a:r>
              <a:rPr lang="en-AU" dirty="0"/>
              <a:t>identify different types of fruit</a:t>
            </a:r>
          </a:p>
          <a:p>
            <a:r>
              <a:rPr lang="en-AU" dirty="0"/>
              <a:t>identify why fruit is important.</a:t>
            </a:r>
          </a:p>
          <a:p>
            <a:endParaRPr lang="en-AU" dirty="0"/>
          </a:p>
        </p:txBody>
      </p:sp>
      <p:sp>
        <p:nvSpPr>
          <p:cNvPr id="3" name="Content Placeholder 2">
            <a:extLst>
              <a:ext uri="{FF2B5EF4-FFF2-40B4-BE49-F238E27FC236}">
                <a16:creationId xmlns:a16="http://schemas.microsoft.com/office/drawing/2014/main" id="{5B50D8C0-E24E-840B-96F2-6A1F26E054CA}"/>
              </a:ext>
            </a:extLst>
          </p:cNvPr>
          <p:cNvSpPr>
            <a:spLocks noGrp="1"/>
          </p:cNvSpPr>
          <p:nvPr>
            <p:ph idx="10"/>
          </p:nvPr>
        </p:nvSpPr>
        <p:spPr/>
        <p:txBody>
          <a:bodyPr/>
          <a:lstStyle/>
          <a:p>
            <a:pPr>
              <a:lnSpc>
                <a:spcPct val="100000"/>
              </a:lnSpc>
            </a:pPr>
            <a:r>
              <a:rPr lang="en-AU" b="1" dirty="0"/>
              <a:t>Learning intention: </a:t>
            </a:r>
            <a:r>
              <a:rPr lang="en-AU" dirty="0"/>
              <a:t>To learn about the fruit food group.</a:t>
            </a:r>
            <a:endParaRPr lang="en-AU" b="1" dirty="0"/>
          </a:p>
        </p:txBody>
      </p:sp>
    </p:spTree>
    <p:extLst>
      <p:ext uri="{BB962C8B-B14F-4D97-AF65-F5344CB8AC3E}">
        <p14:creationId xmlns:p14="http://schemas.microsoft.com/office/powerpoint/2010/main" val="2300522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EAEE7-D91B-BC09-12A5-4257EC9DC9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E53ABF-B438-C84E-40D3-93280C49F132}"/>
              </a:ext>
            </a:extLst>
          </p:cNvPr>
          <p:cNvSpPr>
            <a:spLocks noGrp="1"/>
          </p:cNvSpPr>
          <p:nvPr>
            <p:ph type="title"/>
          </p:nvPr>
        </p:nvSpPr>
        <p:spPr/>
        <p:txBody>
          <a:bodyPr/>
          <a:lstStyle/>
          <a:p>
            <a:r>
              <a:rPr lang="en-AU" dirty="0"/>
              <a:t>Fruit</a:t>
            </a:r>
          </a:p>
        </p:txBody>
      </p:sp>
      <p:sp>
        <p:nvSpPr>
          <p:cNvPr id="6" name="TextBox 5">
            <a:extLst>
              <a:ext uri="{FF2B5EF4-FFF2-40B4-BE49-F238E27FC236}">
                <a16:creationId xmlns:a16="http://schemas.microsoft.com/office/drawing/2014/main" id="{3E2D4DAA-AD6A-94AE-2FD7-10291DCE8AC1}"/>
              </a:ext>
            </a:extLst>
          </p:cNvPr>
          <p:cNvSpPr txBox="1"/>
          <p:nvPr/>
        </p:nvSpPr>
        <p:spPr>
          <a:xfrm>
            <a:off x="5628275" y="2297798"/>
            <a:ext cx="6272993" cy="1446550"/>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What do you know about fruit?</a:t>
            </a:r>
          </a:p>
        </p:txBody>
      </p:sp>
      <p:pic>
        <p:nvPicPr>
          <p:cNvPr id="3" name="Picture 2">
            <a:extLst>
              <a:ext uri="{FF2B5EF4-FFF2-40B4-BE49-F238E27FC236}">
                <a16:creationId xmlns:a16="http://schemas.microsoft.com/office/drawing/2014/main" id="{E518A2E0-CFA9-AD56-680E-9F09D2588906}"/>
              </a:ext>
            </a:extLst>
          </p:cNvPr>
          <p:cNvPicPr>
            <a:picLocks noChangeAspect="1"/>
          </p:cNvPicPr>
          <p:nvPr/>
        </p:nvPicPr>
        <p:blipFill>
          <a:blip r:embed="rId3"/>
          <a:stretch>
            <a:fillRect/>
          </a:stretch>
        </p:blipFill>
        <p:spPr>
          <a:xfrm>
            <a:off x="157493" y="944881"/>
            <a:ext cx="5465383" cy="4746254"/>
          </a:xfrm>
          <a:prstGeom prst="rect">
            <a:avLst/>
          </a:prstGeom>
        </p:spPr>
      </p:pic>
    </p:spTree>
    <p:extLst>
      <p:ext uri="{BB962C8B-B14F-4D97-AF65-F5344CB8AC3E}">
        <p14:creationId xmlns:p14="http://schemas.microsoft.com/office/powerpoint/2010/main" val="1374649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B4C9-C279-85C6-2247-758EC1D7C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E93DF-11A0-3E4A-4BFB-52D2E5AECD5A}"/>
              </a:ext>
            </a:extLst>
          </p:cNvPr>
          <p:cNvSpPr>
            <a:spLocks noGrp="1"/>
          </p:cNvSpPr>
          <p:nvPr>
            <p:ph type="title"/>
          </p:nvPr>
        </p:nvSpPr>
        <p:spPr/>
        <p:txBody>
          <a:bodyPr/>
          <a:lstStyle/>
          <a:p>
            <a:pPr algn="ctr"/>
            <a:r>
              <a:rPr lang="en-AU" dirty="0"/>
              <a:t>Fruit</a:t>
            </a:r>
          </a:p>
        </p:txBody>
      </p:sp>
      <p:sp>
        <p:nvSpPr>
          <p:cNvPr id="65" name="Rectangle: Rounded Corners 64">
            <a:extLst>
              <a:ext uri="{FF2B5EF4-FFF2-40B4-BE49-F238E27FC236}">
                <a16:creationId xmlns:a16="http://schemas.microsoft.com/office/drawing/2014/main" id="{CFB3E930-248E-EC11-E974-A6A1670E510E}"/>
              </a:ext>
            </a:extLst>
          </p:cNvPr>
          <p:cNvSpPr/>
          <p:nvPr/>
        </p:nvSpPr>
        <p:spPr>
          <a:xfrm>
            <a:off x="2893325" y="1542195"/>
            <a:ext cx="2988859"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Pomme</a:t>
            </a:r>
          </a:p>
        </p:txBody>
      </p:sp>
      <p:sp>
        <p:nvSpPr>
          <p:cNvPr id="66" name="Rectangle: Rounded Corners 65">
            <a:extLst>
              <a:ext uri="{FF2B5EF4-FFF2-40B4-BE49-F238E27FC236}">
                <a16:creationId xmlns:a16="http://schemas.microsoft.com/office/drawing/2014/main" id="{AE6D7EFE-B970-9D41-5873-CB9D5C06B473}"/>
              </a:ext>
            </a:extLst>
          </p:cNvPr>
          <p:cNvSpPr/>
          <p:nvPr/>
        </p:nvSpPr>
        <p:spPr>
          <a:xfrm>
            <a:off x="2893324" y="2367332"/>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Citrus</a:t>
            </a:r>
          </a:p>
        </p:txBody>
      </p:sp>
      <p:sp>
        <p:nvSpPr>
          <p:cNvPr id="67" name="Rectangle: Rounded Corners 66">
            <a:extLst>
              <a:ext uri="{FF2B5EF4-FFF2-40B4-BE49-F238E27FC236}">
                <a16:creationId xmlns:a16="http://schemas.microsoft.com/office/drawing/2014/main" id="{08AECD6C-34BC-D039-B371-89B061B646AD}"/>
              </a:ext>
            </a:extLst>
          </p:cNvPr>
          <p:cNvSpPr/>
          <p:nvPr/>
        </p:nvSpPr>
        <p:spPr>
          <a:xfrm>
            <a:off x="2893324" y="3193975"/>
            <a:ext cx="2988860"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Stone</a:t>
            </a:r>
          </a:p>
        </p:txBody>
      </p:sp>
      <p:sp>
        <p:nvSpPr>
          <p:cNvPr id="69" name="Rectangle: Rounded Corners 68">
            <a:extLst>
              <a:ext uri="{FF2B5EF4-FFF2-40B4-BE49-F238E27FC236}">
                <a16:creationId xmlns:a16="http://schemas.microsoft.com/office/drawing/2014/main" id="{C31FC81F-6BF9-7E62-8B97-0F01051D4990}"/>
              </a:ext>
            </a:extLst>
          </p:cNvPr>
          <p:cNvSpPr/>
          <p:nvPr/>
        </p:nvSpPr>
        <p:spPr>
          <a:xfrm>
            <a:off x="2893323" y="4020618"/>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Tropical</a:t>
            </a:r>
          </a:p>
        </p:txBody>
      </p:sp>
      <p:sp>
        <p:nvSpPr>
          <p:cNvPr id="81" name="Rectangle: Rounded Corners 80">
            <a:extLst>
              <a:ext uri="{FF2B5EF4-FFF2-40B4-BE49-F238E27FC236}">
                <a16:creationId xmlns:a16="http://schemas.microsoft.com/office/drawing/2014/main" id="{1CA74ADE-F888-B5B4-E7C9-04D29249AD33}"/>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dried fruit or fruit juice only occasionally </a:t>
            </a:r>
            <a:endParaRPr lang="en-AU" sz="28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19EC4D-8A9A-EA30-B4C3-80CD45682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502" y="238261"/>
            <a:ext cx="2650897" cy="2302095"/>
          </a:xfrm>
          <a:prstGeom prst="rect">
            <a:avLst/>
          </a:prstGeom>
        </p:spPr>
      </p:pic>
      <p:sp>
        <p:nvSpPr>
          <p:cNvPr id="5" name="Rectangle: Rounded Corners 4">
            <a:extLst>
              <a:ext uri="{FF2B5EF4-FFF2-40B4-BE49-F238E27FC236}">
                <a16:creationId xmlns:a16="http://schemas.microsoft.com/office/drawing/2014/main" id="{CCA17915-C6D6-798C-FEF8-77C7974ED9AC}"/>
              </a:ext>
            </a:extLst>
          </p:cNvPr>
          <p:cNvSpPr/>
          <p:nvPr/>
        </p:nvSpPr>
        <p:spPr>
          <a:xfrm>
            <a:off x="2893322" y="4835759"/>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Berries</a:t>
            </a:r>
          </a:p>
        </p:txBody>
      </p:sp>
      <p:pic>
        <p:nvPicPr>
          <p:cNvPr id="10" name="Picture 9">
            <a:extLst>
              <a:ext uri="{FF2B5EF4-FFF2-40B4-BE49-F238E27FC236}">
                <a16:creationId xmlns:a16="http://schemas.microsoft.com/office/drawing/2014/main" id="{4498FE5C-DA83-3118-7C73-07626CD6BD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214" y="2330104"/>
            <a:ext cx="1127568" cy="739227"/>
          </a:xfrm>
          <a:prstGeom prst="rect">
            <a:avLst/>
          </a:prstGeom>
        </p:spPr>
      </p:pic>
      <p:pic>
        <p:nvPicPr>
          <p:cNvPr id="14" name="Picture 13">
            <a:extLst>
              <a:ext uri="{FF2B5EF4-FFF2-40B4-BE49-F238E27FC236}">
                <a16:creationId xmlns:a16="http://schemas.microsoft.com/office/drawing/2014/main" id="{53B193DC-A601-59DD-3CCC-0E48BCA1A7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2932" y="3143273"/>
            <a:ext cx="1111798" cy="739227"/>
          </a:xfrm>
          <a:prstGeom prst="rect">
            <a:avLst/>
          </a:prstGeom>
        </p:spPr>
      </p:pic>
      <p:sp>
        <p:nvSpPr>
          <p:cNvPr id="18" name="Rectangle 2">
            <a:extLst>
              <a:ext uri="{FF2B5EF4-FFF2-40B4-BE49-F238E27FC236}">
                <a16:creationId xmlns:a16="http://schemas.microsoft.com/office/drawing/2014/main" id="{5D1D5C9B-60CF-198B-A771-99241528E7A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EA536170-89C9-3612-E882-843AE18C44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7122" y="1491448"/>
            <a:ext cx="743418" cy="731442"/>
          </a:xfrm>
          <a:prstGeom prst="rect">
            <a:avLst/>
          </a:prstGeom>
        </p:spPr>
      </p:pic>
      <p:pic>
        <p:nvPicPr>
          <p:cNvPr id="7" name="Picture 6" descr="green pears on white">
            <a:extLst>
              <a:ext uri="{FF2B5EF4-FFF2-40B4-BE49-F238E27FC236}">
                <a16:creationId xmlns:a16="http://schemas.microsoft.com/office/drawing/2014/main" id="{26CFC57E-D2E5-0DB6-AF13-3195274DF9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7415478" y="1417851"/>
            <a:ext cx="607190" cy="83507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215F57D-34D8-115D-49B8-30DB1F8726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9472" y="3240419"/>
            <a:ext cx="661837" cy="625068"/>
          </a:xfrm>
          <a:prstGeom prst="rect">
            <a:avLst/>
          </a:prstGeom>
        </p:spPr>
      </p:pic>
      <p:pic>
        <p:nvPicPr>
          <p:cNvPr id="13" name="Picture 12">
            <a:extLst>
              <a:ext uri="{FF2B5EF4-FFF2-40B4-BE49-F238E27FC236}">
                <a16:creationId xmlns:a16="http://schemas.microsoft.com/office/drawing/2014/main" id="{F3AC89EE-7EFE-E4CA-2238-13D075F70A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72931" y="3252761"/>
            <a:ext cx="1051490" cy="600383"/>
          </a:xfrm>
          <a:prstGeom prst="rect">
            <a:avLst/>
          </a:prstGeom>
        </p:spPr>
      </p:pic>
      <p:pic>
        <p:nvPicPr>
          <p:cNvPr id="16" name="Picture 15">
            <a:extLst>
              <a:ext uri="{FF2B5EF4-FFF2-40B4-BE49-F238E27FC236}">
                <a16:creationId xmlns:a16="http://schemas.microsoft.com/office/drawing/2014/main" id="{09062582-92A9-C6D8-06B4-1FEE17BDD5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57956" y="2419275"/>
            <a:ext cx="1034050" cy="668634"/>
          </a:xfrm>
          <a:prstGeom prst="rect">
            <a:avLst/>
          </a:prstGeom>
        </p:spPr>
      </p:pic>
      <p:pic>
        <p:nvPicPr>
          <p:cNvPr id="17" name="Picture 16">
            <a:extLst>
              <a:ext uri="{FF2B5EF4-FFF2-40B4-BE49-F238E27FC236}">
                <a16:creationId xmlns:a16="http://schemas.microsoft.com/office/drawing/2014/main" id="{40104BB3-641F-8349-A0E5-B33861AD102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a:fillRect/>
          </a:stretch>
        </p:blipFill>
        <p:spPr bwMode="auto">
          <a:xfrm>
            <a:off x="6167214" y="4048086"/>
            <a:ext cx="729352" cy="575179"/>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E530B035-5C0F-E29F-822B-9AB34E416B6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93777" y="3788145"/>
            <a:ext cx="415007" cy="830014"/>
          </a:xfrm>
          <a:prstGeom prst="rect">
            <a:avLst/>
          </a:prstGeom>
        </p:spPr>
      </p:pic>
      <p:pic>
        <p:nvPicPr>
          <p:cNvPr id="22" name="Picture 21" descr="92 Mango Cheek Images, Stock Photos, 3D objects, &amp; Vectors | Shutterstock">
            <a:extLst>
              <a:ext uri="{FF2B5EF4-FFF2-40B4-BE49-F238E27FC236}">
                <a16:creationId xmlns:a16="http://schemas.microsoft.com/office/drawing/2014/main" id="{6DBE9D89-49EF-56F2-8D02-76646A0C6BA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8786469" y="3980853"/>
            <a:ext cx="815087" cy="637306"/>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153A39B8-43E5-A288-A0F5-A18D3D31231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9472" y="4017997"/>
            <a:ext cx="756128" cy="698785"/>
          </a:xfrm>
          <a:prstGeom prst="rect">
            <a:avLst/>
          </a:prstGeom>
        </p:spPr>
      </p:pic>
      <p:pic>
        <p:nvPicPr>
          <p:cNvPr id="27" name="Picture 26">
            <a:extLst>
              <a:ext uri="{FF2B5EF4-FFF2-40B4-BE49-F238E27FC236}">
                <a16:creationId xmlns:a16="http://schemas.microsoft.com/office/drawing/2014/main" id="{F424C176-1615-3155-CA43-3CAAFDBCF4F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67214" y="4926102"/>
            <a:ext cx="1060341" cy="572341"/>
          </a:xfrm>
          <a:prstGeom prst="rect">
            <a:avLst/>
          </a:prstGeom>
        </p:spPr>
      </p:pic>
      <p:pic>
        <p:nvPicPr>
          <p:cNvPr id="29" name="Picture 28">
            <a:extLst>
              <a:ext uri="{FF2B5EF4-FFF2-40B4-BE49-F238E27FC236}">
                <a16:creationId xmlns:a16="http://schemas.microsoft.com/office/drawing/2014/main" id="{16763A53-F54E-F9F8-2CC1-DA8EEECA185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57956" y="4848882"/>
            <a:ext cx="772668" cy="691710"/>
          </a:xfrm>
          <a:prstGeom prst="rect">
            <a:avLst/>
          </a:prstGeom>
        </p:spPr>
      </p:pic>
      <p:pic>
        <p:nvPicPr>
          <p:cNvPr id="33" name="Picture 32">
            <a:extLst>
              <a:ext uri="{FF2B5EF4-FFF2-40B4-BE49-F238E27FC236}">
                <a16:creationId xmlns:a16="http://schemas.microsoft.com/office/drawing/2014/main" id="{8580EDE9-ADA2-179C-B40C-0DE823D200A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6948" y="2946346"/>
            <a:ext cx="1379609" cy="881812"/>
          </a:xfrm>
          <a:prstGeom prst="rect">
            <a:avLst/>
          </a:prstGeom>
        </p:spPr>
      </p:pic>
      <p:pic>
        <p:nvPicPr>
          <p:cNvPr id="35" name="Picture 34">
            <a:extLst>
              <a:ext uri="{FF2B5EF4-FFF2-40B4-BE49-F238E27FC236}">
                <a16:creationId xmlns:a16="http://schemas.microsoft.com/office/drawing/2014/main" id="{9124C912-A1B0-5A32-F95C-9EA3ED6F89D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2012" y="4144238"/>
            <a:ext cx="1238115" cy="947842"/>
          </a:xfrm>
          <a:prstGeom prst="rect">
            <a:avLst/>
          </a:prstGeom>
        </p:spPr>
      </p:pic>
    </p:spTree>
    <p:extLst>
      <p:ext uri="{BB962C8B-B14F-4D97-AF65-F5344CB8AC3E}">
        <p14:creationId xmlns:p14="http://schemas.microsoft.com/office/powerpoint/2010/main" val="2717652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4DCBC-9E83-B5B8-FF6F-76F8D9A34F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83EBE-26CA-A9EE-05A0-4B3FCDF7C756}"/>
              </a:ext>
            </a:extLst>
          </p:cNvPr>
          <p:cNvSpPr>
            <a:spLocks noGrp="1"/>
          </p:cNvSpPr>
          <p:nvPr>
            <p:ph type="title"/>
          </p:nvPr>
        </p:nvSpPr>
        <p:spPr>
          <a:xfrm>
            <a:off x="838200" y="248915"/>
            <a:ext cx="10515600" cy="1325563"/>
          </a:xfrm>
        </p:spPr>
        <p:txBody>
          <a:bodyPr/>
          <a:lstStyle/>
          <a:p>
            <a:r>
              <a:rPr lang="en-AU" dirty="0"/>
              <a:t>Why fruit is important?</a:t>
            </a:r>
          </a:p>
        </p:txBody>
      </p:sp>
      <p:sp>
        <p:nvSpPr>
          <p:cNvPr id="4" name="Rectangle: Rounded Corners 3">
            <a:extLst>
              <a:ext uri="{FF2B5EF4-FFF2-40B4-BE49-F238E27FC236}">
                <a16:creationId xmlns:a16="http://schemas.microsoft.com/office/drawing/2014/main" id="{E279E956-7D17-DE2D-CEAF-EEC3C3BE30A5}"/>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91124859-07CA-DADB-1DE3-C4A6E22366C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43FF0A3A-1750-9502-0345-99AE71518E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7A0DBBEF-5F65-7462-E812-95C8C107F82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D45C9A48-E40F-85B6-FE6D-4FAEA87B2AF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8AEAD530-778F-A115-0D2D-2984B95EA283}"/>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C1E5CC56-37CF-27F0-7EDC-5B005822C0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BB1E2807-7342-7E4F-3AC0-398154B09009}"/>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A6CFB76B-46CC-4D1B-AD5B-B991844CE4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4220359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B8FE85-BF44-A20A-F921-901BA766CEF9}"/>
              </a:ext>
            </a:extLst>
          </p:cNvPr>
          <p:cNvSpPr>
            <a:spLocks noGrp="1"/>
          </p:cNvSpPr>
          <p:nvPr>
            <p:ph idx="1"/>
          </p:nvPr>
        </p:nvSpPr>
        <p:spPr/>
        <p:txBody>
          <a:bodyPr/>
          <a:lstStyle/>
          <a:p>
            <a:pPr marL="0" indent="0">
              <a:buNone/>
            </a:pPr>
            <a:r>
              <a:rPr lang="en-AU" b="1" dirty="0"/>
              <a:t>Success criteria:</a:t>
            </a:r>
          </a:p>
          <a:p>
            <a:r>
              <a:rPr lang="en-AU" dirty="0"/>
              <a:t>draw pictures</a:t>
            </a:r>
          </a:p>
          <a:p>
            <a:r>
              <a:rPr lang="en-AU" dirty="0"/>
              <a:t>write words you know.</a:t>
            </a:r>
          </a:p>
          <a:p>
            <a:endParaRPr lang="en-AU" dirty="0"/>
          </a:p>
        </p:txBody>
      </p:sp>
      <p:sp>
        <p:nvSpPr>
          <p:cNvPr id="3" name="Content Placeholder 2">
            <a:extLst>
              <a:ext uri="{FF2B5EF4-FFF2-40B4-BE49-F238E27FC236}">
                <a16:creationId xmlns:a16="http://schemas.microsoft.com/office/drawing/2014/main" id="{A7CD586B-DDC2-0145-6810-075F7D078EDD}"/>
              </a:ext>
            </a:extLst>
          </p:cNvPr>
          <p:cNvSpPr>
            <a:spLocks noGrp="1"/>
          </p:cNvSpPr>
          <p:nvPr>
            <p:ph idx="10"/>
          </p:nvPr>
        </p:nvSpPr>
        <p:spPr/>
        <p:txBody>
          <a:bodyPr/>
          <a:lstStyle/>
          <a:p>
            <a:pPr>
              <a:lnSpc>
                <a:spcPct val="100000"/>
              </a:lnSpc>
            </a:pPr>
            <a:r>
              <a:rPr lang="en-AU" b="1" dirty="0"/>
              <a:t>Learning intention: </a:t>
            </a:r>
            <a:r>
              <a:rPr lang="en-AU" dirty="0"/>
              <a:t>To show what you know about healthy eating.</a:t>
            </a:r>
            <a:endParaRPr lang="en-AU" b="1" dirty="0"/>
          </a:p>
        </p:txBody>
      </p:sp>
    </p:spTree>
    <p:extLst>
      <p:ext uri="{BB962C8B-B14F-4D97-AF65-F5344CB8AC3E}">
        <p14:creationId xmlns:p14="http://schemas.microsoft.com/office/powerpoint/2010/main" val="1931599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5F5D2-DA60-065B-475E-514159BD3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47A76-426A-0233-E0F4-DB5A97F41003}"/>
              </a:ext>
            </a:extLst>
          </p:cNvPr>
          <p:cNvSpPr>
            <a:spLocks noGrp="1"/>
          </p:cNvSpPr>
          <p:nvPr>
            <p:ph type="title"/>
          </p:nvPr>
        </p:nvSpPr>
        <p:spPr/>
        <p:txBody>
          <a:bodyPr/>
          <a:lstStyle/>
          <a:p>
            <a:r>
              <a:rPr lang="en-AU" dirty="0"/>
              <a:t>Fruit</a:t>
            </a:r>
          </a:p>
        </p:txBody>
      </p:sp>
      <p:pic>
        <p:nvPicPr>
          <p:cNvPr id="3" name="Online Media 8" title="Ad -  Make Those Bodies Sing - Original Version HQ (1996)">
            <a:hlinkClick r:id="" action="ppaction://media"/>
            <a:extLst>
              <a:ext uri="{FF2B5EF4-FFF2-40B4-BE49-F238E27FC236}">
                <a16:creationId xmlns:a16="http://schemas.microsoft.com/office/drawing/2014/main" id="{67ED60C2-52EB-DF32-9B29-270CCC569EE7}"/>
              </a:ext>
            </a:extLst>
          </p:cNvPr>
          <p:cNvPicPr>
            <a:picLocks noRot="1" noChangeAspect="1"/>
          </p:cNvPicPr>
          <p:nvPr>
            <a:videoFile r:link="rId1"/>
          </p:nvPr>
        </p:nvPicPr>
        <p:blipFill>
          <a:blip r:embed="rId4"/>
          <a:stretch>
            <a:fillRect/>
          </a:stretch>
        </p:blipFill>
        <p:spPr>
          <a:xfrm>
            <a:off x="2869441" y="1371885"/>
            <a:ext cx="6453117" cy="4839838"/>
          </a:xfrm>
          <a:prstGeom prst="rect">
            <a:avLst/>
          </a:prstGeom>
        </p:spPr>
      </p:pic>
    </p:spTree>
    <p:extLst>
      <p:ext uri="{BB962C8B-B14F-4D97-AF65-F5344CB8AC3E}">
        <p14:creationId xmlns:p14="http://schemas.microsoft.com/office/powerpoint/2010/main" val="320203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F633F-9033-245F-9000-AF6279204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19200-2D15-2FB4-9EF4-CEA5CB8CD0C7}"/>
              </a:ext>
            </a:extLst>
          </p:cNvPr>
          <p:cNvSpPr>
            <a:spLocks noGrp="1"/>
          </p:cNvSpPr>
          <p:nvPr>
            <p:ph type="title"/>
          </p:nvPr>
        </p:nvSpPr>
        <p:spPr>
          <a:xfrm>
            <a:off x="381952" y="98787"/>
            <a:ext cx="11434910" cy="1325563"/>
          </a:xfrm>
        </p:spPr>
        <p:txBody>
          <a:bodyPr/>
          <a:lstStyle/>
          <a:p>
            <a:r>
              <a:rPr lang="en-AU" dirty="0"/>
              <a:t>Activity 1: Fruit display</a:t>
            </a:r>
          </a:p>
        </p:txBody>
      </p:sp>
      <p:sp>
        <p:nvSpPr>
          <p:cNvPr id="4" name="Rectangle 3">
            <a:extLst>
              <a:ext uri="{FF2B5EF4-FFF2-40B4-BE49-F238E27FC236}">
                <a16:creationId xmlns:a16="http://schemas.microsoft.com/office/drawing/2014/main" id="{A0DF2A0E-CEDE-2ED0-02D6-A70B91A23279}"/>
              </a:ext>
            </a:extLst>
          </p:cNvPr>
          <p:cNvSpPr/>
          <p:nvPr/>
        </p:nvSpPr>
        <p:spPr>
          <a:xfrm>
            <a:off x="228600" y="1612900"/>
            <a:ext cx="4800600" cy="32131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4">
            <a:extLst>
              <a:ext uri="{FF2B5EF4-FFF2-40B4-BE49-F238E27FC236}">
                <a16:creationId xmlns:a16="http://schemas.microsoft.com/office/drawing/2014/main" id="{F346C89C-6B1F-7876-E6C7-54594B84E135}"/>
              </a:ext>
            </a:extLst>
          </p:cNvPr>
          <p:cNvSpPr txBox="1">
            <a:spLocks/>
          </p:cNvSpPr>
          <p:nvPr/>
        </p:nvSpPr>
        <p:spPr>
          <a:xfrm>
            <a:off x="105810" y="5059293"/>
            <a:ext cx="61767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dirty="0">
                <a:latin typeface="Arial" panose="020B0604020202020204" pitchFamily="34" charset="0"/>
                <a:cs typeface="Arial" panose="020B0604020202020204" pitchFamily="34" charset="0"/>
              </a:rPr>
              <a:t>Let’s create together</a:t>
            </a:r>
          </a:p>
        </p:txBody>
      </p:sp>
      <p:pic>
        <p:nvPicPr>
          <p:cNvPr id="5" name="Picture 4">
            <a:extLst>
              <a:ext uri="{FF2B5EF4-FFF2-40B4-BE49-F238E27FC236}">
                <a16:creationId xmlns:a16="http://schemas.microsoft.com/office/drawing/2014/main" id="{E446C95A-75B7-2558-C7C7-DD0D880CE5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490" y="1920295"/>
            <a:ext cx="4476450" cy="2291097"/>
          </a:xfrm>
          <a:prstGeom prst="rect">
            <a:avLst/>
          </a:prstGeom>
        </p:spPr>
      </p:pic>
      <p:pic>
        <p:nvPicPr>
          <p:cNvPr id="8" name="Picture 7">
            <a:extLst>
              <a:ext uri="{FF2B5EF4-FFF2-40B4-BE49-F238E27FC236}">
                <a16:creationId xmlns:a16="http://schemas.microsoft.com/office/drawing/2014/main" id="{D7D6571B-3460-D0E3-FEA1-5E12903A1D5C}"/>
              </a:ext>
            </a:extLst>
          </p:cNvPr>
          <p:cNvPicPr>
            <a:picLocks noChangeAspect="1"/>
          </p:cNvPicPr>
          <p:nvPr/>
        </p:nvPicPr>
        <p:blipFill>
          <a:blip r:embed="rId4"/>
          <a:stretch>
            <a:fillRect/>
          </a:stretch>
        </p:blipFill>
        <p:spPr>
          <a:xfrm>
            <a:off x="6096000" y="1099972"/>
            <a:ext cx="4191363" cy="5502117"/>
          </a:xfrm>
          <a:prstGeom prst="rect">
            <a:avLst/>
          </a:prstGeom>
        </p:spPr>
      </p:pic>
    </p:spTree>
    <p:extLst>
      <p:ext uri="{BB962C8B-B14F-4D97-AF65-F5344CB8AC3E}">
        <p14:creationId xmlns:p14="http://schemas.microsoft.com/office/powerpoint/2010/main" val="19964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31EA7-38B1-14A9-5A9D-951C27D5D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793060-E8E6-45ED-2E77-C452407D9049}"/>
              </a:ext>
            </a:extLst>
          </p:cNvPr>
          <p:cNvSpPr>
            <a:spLocks noGrp="1"/>
          </p:cNvSpPr>
          <p:nvPr>
            <p:ph type="title"/>
          </p:nvPr>
        </p:nvSpPr>
        <p:spPr/>
        <p:txBody>
          <a:bodyPr/>
          <a:lstStyle/>
          <a:p>
            <a:r>
              <a:rPr lang="en-AU" dirty="0"/>
              <a:t>Activity 2: Booklet task</a:t>
            </a:r>
          </a:p>
        </p:txBody>
      </p:sp>
      <p:sp>
        <p:nvSpPr>
          <p:cNvPr id="4" name="Content Placeholder 2">
            <a:extLst>
              <a:ext uri="{FF2B5EF4-FFF2-40B4-BE49-F238E27FC236}">
                <a16:creationId xmlns:a16="http://schemas.microsoft.com/office/drawing/2014/main" id="{D1E27A04-2FB1-B512-94F7-D408D90BCACC}"/>
              </a:ext>
            </a:extLst>
          </p:cNvPr>
          <p:cNvSpPr>
            <a:spLocks noGrp="1"/>
          </p:cNvSpPr>
          <p:nvPr>
            <p:ph idx="1"/>
          </p:nvPr>
        </p:nvSpPr>
        <p:spPr>
          <a:xfrm>
            <a:off x="838200" y="1553592"/>
            <a:ext cx="10781714" cy="4945682"/>
          </a:xfrm>
        </p:spPr>
        <p:txBody>
          <a:bodyPr>
            <a:normAutofit/>
          </a:bodyPr>
          <a:lstStyle/>
          <a:p>
            <a:pPr marL="0" indent="0">
              <a:buNone/>
            </a:pPr>
            <a:r>
              <a:rPr lang="en-AU" sz="4800" dirty="0"/>
              <a:t>What fruit do you like?</a:t>
            </a:r>
          </a:p>
          <a:p>
            <a:r>
              <a:rPr lang="en-AU" sz="4800" dirty="0"/>
              <a:t>Draw pictures</a:t>
            </a:r>
          </a:p>
          <a:p>
            <a:endParaRPr lang="en-AU" sz="1700" dirty="0"/>
          </a:p>
          <a:p>
            <a:pPr marL="0" indent="0">
              <a:buNone/>
            </a:pPr>
            <a:r>
              <a:rPr lang="en-AU" sz="4800" dirty="0"/>
              <a:t>Why is fruit important?</a:t>
            </a:r>
          </a:p>
          <a:p>
            <a:r>
              <a:rPr lang="en-AU" sz="4800" dirty="0"/>
              <a:t>Draw pictures</a:t>
            </a:r>
          </a:p>
          <a:p>
            <a:r>
              <a:rPr lang="en-AU" sz="4800" dirty="0"/>
              <a:t>Write words</a:t>
            </a:r>
          </a:p>
          <a:p>
            <a:pPr marL="0" indent="0">
              <a:buNone/>
            </a:pPr>
            <a:endParaRPr lang="en-AU" dirty="0"/>
          </a:p>
        </p:txBody>
      </p:sp>
    </p:spTree>
    <p:extLst>
      <p:ext uri="{BB962C8B-B14F-4D97-AF65-F5344CB8AC3E}">
        <p14:creationId xmlns:p14="http://schemas.microsoft.com/office/powerpoint/2010/main" val="926763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523DA-11B6-17F8-85A7-7DB93730DD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E68056-3956-2DFA-264E-5E273FAE111D}"/>
              </a:ext>
            </a:extLst>
          </p:cNvPr>
          <p:cNvSpPr>
            <a:spLocks noGrp="1"/>
          </p:cNvSpPr>
          <p:nvPr>
            <p:ph type="title"/>
          </p:nvPr>
        </p:nvSpPr>
        <p:spPr/>
        <p:txBody>
          <a:bodyPr/>
          <a:lstStyle/>
          <a:p>
            <a:r>
              <a:rPr lang="en-AU" dirty="0"/>
              <a:t>Lesson 5</a:t>
            </a:r>
          </a:p>
        </p:txBody>
      </p:sp>
    </p:spTree>
    <p:extLst>
      <p:ext uri="{BB962C8B-B14F-4D97-AF65-F5344CB8AC3E}">
        <p14:creationId xmlns:p14="http://schemas.microsoft.com/office/powerpoint/2010/main" val="3644536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1EDF3-143A-1B95-839F-8D7DA57EDF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A91CA9-F2D8-231C-4E38-18BF687E0EDB}"/>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1616525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72CF2-425B-C590-4E6E-9D0DB1832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2F8257-5151-5CA4-9087-E39997C005ED}"/>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5B934C02-7CF9-8975-1F41-F6FCC7EC2CCD}"/>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3423144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54547-47F9-7F14-58E8-BA53EBA00FA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AEAB64-4192-DD85-F8B2-AC4E8B00394D}"/>
              </a:ext>
            </a:extLst>
          </p:cNvPr>
          <p:cNvSpPr>
            <a:spLocks noGrp="1"/>
          </p:cNvSpPr>
          <p:nvPr>
            <p:ph idx="1"/>
          </p:nvPr>
        </p:nvSpPr>
        <p:spPr>
          <a:xfrm>
            <a:off x="838200" y="2771113"/>
            <a:ext cx="10515600" cy="1315774"/>
          </a:xfrm>
        </p:spPr>
        <p:txBody>
          <a:bodyPr>
            <a:noAutofit/>
          </a:bodyPr>
          <a:lstStyle/>
          <a:p>
            <a:pPr marL="0" indent="0" algn="ctr">
              <a:buNone/>
            </a:pPr>
            <a:r>
              <a:rPr lang="en-AU" dirty="0"/>
              <a:t>What is the best way to eat fruit?</a:t>
            </a:r>
          </a:p>
        </p:txBody>
      </p:sp>
    </p:spTree>
    <p:extLst>
      <p:ext uri="{BB962C8B-B14F-4D97-AF65-F5344CB8AC3E}">
        <p14:creationId xmlns:p14="http://schemas.microsoft.com/office/powerpoint/2010/main" val="4064503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0D1F2-C6B7-FA46-3A05-CD8C95F752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DEDD80-DE3C-CE76-A2E3-5E7D97E1C5B4}"/>
              </a:ext>
            </a:extLst>
          </p:cNvPr>
          <p:cNvSpPr>
            <a:spLocks noGrp="1"/>
          </p:cNvSpPr>
          <p:nvPr>
            <p:ph idx="1"/>
          </p:nvPr>
        </p:nvSpPr>
        <p:spPr>
          <a:xfrm>
            <a:off x="838200" y="1476885"/>
            <a:ext cx="10515600" cy="1315774"/>
          </a:xfrm>
        </p:spPr>
        <p:txBody>
          <a:bodyPr>
            <a:noAutofit/>
          </a:bodyPr>
          <a:lstStyle/>
          <a:p>
            <a:pPr marL="0" indent="0" algn="ctr">
              <a:buNone/>
            </a:pPr>
            <a:r>
              <a:rPr lang="en-AU" dirty="0"/>
              <a:t>Answer: Whole or chopped!</a:t>
            </a:r>
          </a:p>
        </p:txBody>
      </p:sp>
      <p:pic>
        <p:nvPicPr>
          <p:cNvPr id="6" name="Picture 5">
            <a:extLst>
              <a:ext uri="{FF2B5EF4-FFF2-40B4-BE49-F238E27FC236}">
                <a16:creationId xmlns:a16="http://schemas.microsoft.com/office/drawing/2014/main" id="{A843061D-B944-41BC-9F16-3D9837E7B1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60300" y="2598407"/>
            <a:ext cx="2981906" cy="2933869"/>
          </a:xfrm>
          <a:prstGeom prst="rect">
            <a:avLst/>
          </a:prstGeom>
        </p:spPr>
      </p:pic>
      <p:pic>
        <p:nvPicPr>
          <p:cNvPr id="7" name="Picture 6">
            <a:extLst>
              <a:ext uri="{FF2B5EF4-FFF2-40B4-BE49-F238E27FC236}">
                <a16:creationId xmlns:a16="http://schemas.microsoft.com/office/drawing/2014/main" id="{A0F65E0F-3B81-E3ED-8ABE-AFED0BA921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77084" y="2703437"/>
            <a:ext cx="3758633" cy="2828839"/>
          </a:xfrm>
          <a:prstGeom prst="rect">
            <a:avLst/>
          </a:prstGeom>
        </p:spPr>
      </p:pic>
    </p:spTree>
    <p:extLst>
      <p:ext uri="{BB962C8B-B14F-4D97-AF65-F5344CB8AC3E}">
        <p14:creationId xmlns:p14="http://schemas.microsoft.com/office/powerpoint/2010/main" val="3226328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59301-BCF7-13F8-AD50-1E689D64FE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EE1848-39BA-C1C0-0A33-C59923E7D4CA}"/>
              </a:ext>
            </a:extLst>
          </p:cNvPr>
          <p:cNvSpPr>
            <a:spLocks noGrp="1"/>
          </p:cNvSpPr>
          <p:nvPr>
            <p:ph idx="1"/>
          </p:nvPr>
        </p:nvSpPr>
        <p:spPr>
          <a:xfrm>
            <a:off x="838200" y="2138067"/>
            <a:ext cx="10515600" cy="2581866"/>
          </a:xfrm>
        </p:spPr>
        <p:txBody>
          <a:bodyPr>
            <a:normAutofit/>
          </a:bodyPr>
          <a:lstStyle/>
          <a:p>
            <a:pPr marL="0" indent="0" algn="ctr">
              <a:buNone/>
            </a:pPr>
            <a:r>
              <a:rPr lang="en-AU" dirty="0"/>
              <a:t>Why is fruit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3899860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D5519-705C-DC08-E251-0D676619A3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96A1AD-8537-EB17-EDFE-FC6CEED10DA1}"/>
              </a:ext>
            </a:extLst>
          </p:cNvPr>
          <p:cNvSpPr>
            <a:spLocks noGrp="1"/>
          </p:cNvSpPr>
          <p:nvPr>
            <p:ph type="title"/>
          </p:nvPr>
        </p:nvSpPr>
        <p:spPr>
          <a:xfrm>
            <a:off x="838200" y="248915"/>
            <a:ext cx="10515600" cy="1325563"/>
          </a:xfrm>
        </p:spPr>
        <p:txBody>
          <a:bodyPr/>
          <a:lstStyle/>
          <a:p>
            <a:pPr algn="ctr"/>
            <a:r>
              <a:rPr lang="en-AU" dirty="0"/>
              <a:t>Answer: Why is fruit important?</a:t>
            </a:r>
          </a:p>
        </p:txBody>
      </p:sp>
      <p:sp>
        <p:nvSpPr>
          <p:cNvPr id="4" name="Rectangle: Rounded Corners 3">
            <a:extLst>
              <a:ext uri="{FF2B5EF4-FFF2-40B4-BE49-F238E27FC236}">
                <a16:creationId xmlns:a16="http://schemas.microsoft.com/office/drawing/2014/main" id="{D47D903A-2484-78DB-8583-1BD1475F5F1F}"/>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6947C247-2A58-99FB-E8D3-30DCFFA50EF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98E9D36F-765B-40A7-3765-FF45BE0569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20EDAC7A-5A4D-C00B-8B54-84D413F77BA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8A93A439-BF6C-7FB2-7635-2928799B0AB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D41F77E0-F9B8-9EFA-9C35-1709F997FE0E}"/>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BBD584A6-844D-CA20-846E-C8337BF1E7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5DBA6B47-0D8D-CB18-CAC3-690BB186B4CF}"/>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83C47167-3DA9-E48C-427C-4729BF5772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2254236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9616-D2D8-E020-C2EB-45C5BCBE6374}"/>
              </a:ext>
            </a:extLst>
          </p:cNvPr>
          <p:cNvSpPr>
            <a:spLocks noGrp="1"/>
          </p:cNvSpPr>
          <p:nvPr>
            <p:ph type="title"/>
          </p:nvPr>
        </p:nvSpPr>
        <p:spPr/>
        <p:txBody>
          <a:bodyPr/>
          <a:lstStyle/>
          <a:p>
            <a:r>
              <a:rPr lang="en-AU" dirty="0"/>
              <a:t>Tuning in with Bluey</a:t>
            </a:r>
          </a:p>
        </p:txBody>
      </p:sp>
      <p:pic>
        <p:nvPicPr>
          <p:cNvPr id="4" name="Online Media 2" title="Fun With Food | Bluey | ABC Kids">
            <a:hlinkClick r:id="" action="ppaction://media"/>
            <a:extLst>
              <a:ext uri="{FF2B5EF4-FFF2-40B4-BE49-F238E27FC236}">
                <a16:creationId xmlns:a16="http://schemas.microsoft.com/office/drawing/2014/main" id="{D81B6D63-FFC8-0528-ED9B-61036BE6115E}"/>
              </a:ext>
            </a:extLst>
          </p:cNvPr>
          <p:cNvPicPr>
            <a:picLocks noRot="1" noChangeAspect="1"/>
          </p:cNvPicPr>
          <p:nvPr>
            <a:videoFile r:link="rId1"/>
          </p:nvPr>
        </p:nvPicPr>
        <p:blipFill>
          <a:blip r:embed="rId4"/>
          <a:stretch>
            <a:fillRect/>
          </a:stretch>
        </p:blipFill>
        <p:spPr>
          <a:xfrm>
            <a:off x="2024143" y="1497041"/>
            <a:ext cx="8143714" cy="4597601"/>
          </a:xfrm>
          <a:prstGeom prst="rect">
            <a:avLst/>
          </a:prstGeom>
        </p:spPr>
      </p:pic>
    </p:spTree>
    <p:extLst>
      <p:ext uri="{BB962C8B-B14F-4D97-AF65-F5344CB8AC3E}">
        <p14:creationId xmlns:p14="http://schemas.microsoft.com/office/powerpoint/2010/main" val="426477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A12AA-71EE-AA40-CEF7-A04C39C2005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CF5905-F1A8-44E8-B92B-E083FEB322EE}"/>
              </a:ext>
            </a:extLst>
          </p:cNvPr>
          <p:cNvSpPr>
            <a:spLocks noGrp="1"/>
          </p:cNvSpPr>
          <p:nvPr>
            <p:ph idx="1"/>
          </p:nvPr>
        </p:nvSpPr>
        <p:spPr>
          <a:xfrm>
            <a:off x="838200" y="2789464"/>
            <a:ext cx="10515600" cy="2711004"/>
          </a:xfrm>
        </p:spPr>
        <p:txBody>
          <a:bodyPr>
            <a:normAutofit/>
          </a:bodyPr>
          <a:lstStyle/>
          <a:p>
            <a:pPr marL="0" indent="0">
              <a:buNone/>
            </a:pPr>
            <a:r>
              <a:rPr lang="en-AU" b="1" dirty="0"/>
              <a:t>Success criteria:</a:t>
            </a:r>
          </a:p>
          <a:p>
            <a:r>
              <a:rPr lang="en-AU" dirty="0"/>
              <a:t>identify different types of vegetables</a:t>
            </a:r>
          </a:p>
          <a:p>
            <a:r>
              <a:rPr lang="en-AU" dirty="0"/>
              <a:t>identify why vegetables are important.</a:t>
            </a:r>
          </a:p>
          <a:p>
            <a:endParaRPr lang="en-AU" dirty="0"/>
          </a:p>
        </p:txBody>
      </p:sp>
      <p:sp>
        <p:nvSpPr>
          <p:cNvPr id="3" name="Content Placeholder 2">
            <a:extLst>
              <a:ext uri="{FF2B5EF4-FFF2-40B4-BE49-F238E27FC236}">
                <a16:creationId xmlns:a16="http://schemas.microsoft.com/office/drawing/2014/main" id="{FDEAA2B3-BFD8-EC08-4958-7E2E51AB9E1C}"/>
              </a:ext>
            </a:extLst>
          </p:cNvPr>
          <p:cNvSpPr>
            <a:spLocks noGrp="1"/>
          </p:cNvSpPr>
          <p:nvPr>
            <p:ph idx="10"/>
          </p:nvPr>
        </p:nvSpPr>
        <p:spPr/>
        <p:txBody>
          <a:bodyPr/>
          <a:lstStyle/>
          <a:p>
            <a:pPr>
              <a:lnSpc>
                <a:spcPct val="100000"/>
              </a:lnSpc>
            </a:pPr>
            <a:r>
              <a:rPr lang="en-AU" b="1" dirty="0"/>
              <a:t>Learning intention: </a:t>
            </a:r>
            <a:r>
              <a:rPr lang="en-AU" dirty="0"/>
              <a:t>To learn about the vegetables food group.</a:t>
            </a:r>
            <a:endParaRPr lang="en-AU" b="1" dirty="0"/>
          </a:p>
        </p:txBody>
      </p:sp>
    </p:spTree>
    <p:extLst>
      <p:ext uri="{BB962C8B-B14F-4D97-AF65-F5344CB8AC3E}">
        <p14:creationId xmlns:p14="http://schemas.microsoft.com/office/powerpoint/2010/main" val="1028875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C8456-D420-B023-6DDA-930F4CEDEE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4E1E4C-9C2D-EAC5-7B2E-2DFE59A0CD03}"/>
              </a:ext>
            </a:extLst>
          </p:cNvPr>
          <p:cNvSpPr>
            <a:spLocks noGrp="1"/>
          </p:cNvSpPr>
          <p:nvPr>
            <p:ph type="title"/>
          </p:nvPr>
        </p:nvSpPr>
        <p:spPr/>
        <p:txBody>
          <a:bodyPr/>
          <a:lstStyle/>
          <a:p>
            <a:r>
              <a:rPr lang="en-AU" dirty="0"/>
              <a:t>Vegetables</a:t>
            </a:r>
          </a:p>
        </p:txBody>
      </p:sp>
      <p:sp>
        <p:nvSpPr>
          <p:cNvPr id="6" name="TextBox 5">
            <a:extLst>
              <a:ext uri="{FF2B5EF4-FFF2-40B4-BE49-F238E27FC236}">
                <a16:creationId xmlns:a16="http://schemas.microsoft.com/office/drawing/2014/main" id="{1A765BF8-6694-30B9-F223-9645DB7DD275}"/>
              </a:ext>
            </a:extLst>
          </p:cNvPr>
          <p:cNvSpPr txBox="1"/>
          <p:nvPr/>
        </p:nvSpPr>
        <p:spPr>
          <a:xfrm>
            <a:off x="5075287" y="2297798"/>
            <a:ext cx="6825981" cy="1446550"/>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What do you know about vegetables?</a:t>
            </a:r>
          </a:p>
        </p:txBody>
      </p:sp>
      <p:pic>
        <p:nvPicPr>
          <p:cNvPr id="4" name="Picture 3">
            <a:extLst>
              <a:ext uri="{FF2B5EF4-FFF2-40B4-BE49-F238E27FC236}">
                <a16:creationId xmlns:a16="http://schemas.microsoft.com/office/drawing/2014/main" id="{750686FA-9965-BA65-949C-829AE94FD86B}"/>
              </a:ext>
            </a:extLst>
          </p:cNvPr>
          <p:cNvPicPr>
            <a:picLocks noChangeAspect="1"/>
          </p:cNvPicPr>
          <p:nvPr/>
        </p:nvPicPr>
        <p:blipFill>
          <a:blip r:embed="rId3"/>
          <a:stretch>
            <a:fillRect/>
          </a:stretch>
        </p:blipFill>
        <p:spPr>
          <a:xfrm>
            <a:off x="838200" y="709103"/>
            <a:ext cx="4237087" cy="5342083"/>
          </a:xfrm>
          <a:prstGeom prst="rect">
            <a:avLst/>
          </a:prstGeom>
        </p:spPr>
      </p:pic>
    </p:spTree>
    <p:extLst>
      <p:ext uri="{BB962C8B-B14F-4D97-AF65-F5344CB8AC3E}">
        <p14:creationId xmlns:p14="http://schemas.microsoft.com/office/powerpoint/2010/main" val="22455102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3F1E-9822-2F96-0A0D-6BCB7D6E8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EDF3A-7C36-F81A-E249-3A6208A5D386}"/>
              </a:ext>
            </a:extLst>
          </p:cNvPr>
          <p:cNvSpPr>
            <a:spLocks noGrp="1"/>
          </p:cNvSpPr>
          <p:nvPr>
            <p:ph type="title"/>
          </p:nvPr>
        </p:nvSpPr>
        <p:spPr/>
        <p:txBody>
          <a:bodyPr/>
          <a:lstStyle/>
          <a:p>
            <a:pPr algn="ctr"/>
            <a:r>
              <a:rPr lang="en-AU" dirty="0"/>
              <a:t>Vegetables</a:t>
            </a:r>
          </a:p>
        </p:txBody>
      </p:sp>
      <p:sp>
        <p:nvSpPr>
          <p:cNvPr id="65" name="Rectangle: Rounded Corners 64">
            <a:extLst>
              <a:ext uri="{FF2B5EF4-FFF2-40B4-BE49-F238E27FC236}">
                <a16:creationId xmlns:a16="http://schemas.microsoft.com/office/drawing/2014/main" id="{192EAF51-3055-DAEF-D903-62762B947444}"/>
              </a:ext>
            </a:extLst>
          </p:cNvPr>
          <p:cNvSpPr/>
          <p:nvPr/>
        </p:nvSpPr>
        <p:spPr>
          <a:xfrm>
            <a:off x="2893324" y="1542195"/>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Dark green and cruciferous</a:t>
            </a:r>
          </a:p>
        </p:txBody>
      </p:sp>
      <p:sp>
        <p:nvSpPr>
          <p:cNvPr id="66" name="Rectangle: Rounded Corners 65">
            <a:extLst>
              <a:ext uri="{FF2B5EF4-FFF2-40B4-BE49-F238E27FC236}">
                <a16:creationId xmlns:a16="http://schemas.microsoft.com/office/drawing/2014/main" id="{FD1FE260-1600-408B-F7EC-F4BA2ABD7C93}"/>
              </a:ext>
            </a:extLst>
          </p:cNvPr>
          <p:cNvSpPr/>
          <p:nvPr/>
        </p:nvSpPr>
        <p:spPr>
          <a:xfrm>
            <a:off x="2893323" y="2588059"/>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Root/ tubular/ bulb</a:t>
            </a:r>
          </a:p>
        </p:txBody>
      </p:sp>
      <p:sp>
        <p:nvSpPr>
          <p:cNvPr id="67" name="Rectangle: Rounded Corners 66">
            <a:extLst>
              <a:ext uri="{FF2B5EF4-FFF2-40B4-BE49-F238E27FC236}">
                <a16:creationId xmlns:a16="http://schemas.microsoft.com/office/drawing/2014/main" id="{034AF730-F3EB-B027-004A-976A763B435E}"/>
              </a:ext>
            </a:extLst>
          </p:cNvPr>
          <p:cNvSpPr/>
          <p:nvPr/>
        </p:nvSpPr>
        <p:spPr>
          <a:xfrm>
            <a:off x="2893323" y="3633923"/>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sp>
        <p:nvSpPr>
          <p:cNvPr id="69" name="Rectangle: Rounded Corners 68">
            <a:extLst>
              <a:ext uri="{FF2B5EF4-FFF2-40B4-BE49-F238E27FC236}">
                <a16:creationId xmlns:a16="http://schemas.microsoft.com/office/drawing/2014/main" id="{8D94373B-6FBB-D983-3578-178B3215686F}"/>
              </a:ext>
            </a:extLst>
          </p:cNvPr>
          <p:cNvSpPr/>
          <p:nvPr/>
        </p:nvSpPr>
        <p:spPr>
          <a:xfrm>
            <a:off x="2893323" y="4679787"/>
            <a:ext cx="2988861"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a:t>
            </a:r>
          </a:p>
        </p:txBody>
      </p:sp>
      <p:sp>
        <p:nvSpPr>
          <p:cNvPr id="81" name="Rectangle: Rounded Corners 80">
            <a:extLst>
              <a:ext uri="{FF2B5EF4-FFF2-40B4-BE49-F238E27FC236}">
                <a16:creationId xmlns:a16="http://schemas.microsoft.com/office/drawing/2014/main" id="{6E0E3471-72BF-20BB-3C61-455476F78BF2}"/>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a variety, including different colours, each day</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B0147AE1-65D2-09E9-5EB8-58D8CB20E8E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1A56DDB1-1988-22F1-D5C9-877ADF253E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20" y="55245"/>
            <a:ext cx="2059757" cy="2596925"/>
          </a:xfrm>
          <a:prstGeom prst="rect">
            <a:avLst/>
          </a:prstGeom>
        </p:spPr>
      </p:pic>
      <p:pic>
        <p:nvPicPr>
          <p:cNvPr id="5" name="Picture 4">
            <a:extLst>
              <a:ext uri="{FF2B5EF4-FFF2-40B4-BE49-F238E27FC236}">
                <a16:creationId xmlns:a16="http://schemas.microsoft.com/office/drawing/2014/main" id="{95337F81-31D3-46D1-6DD0-B58A6C1FB9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0823" y="1467892"/>
            <a:ext cx="1077890" cy="860935"/>
          </a:xfrm>
          <a:prstGeom prst="rect">
            <a:avLst/>
          </a:prstGeom>
        </p:spPr>
      </p:pic>
      <p:pic>
        <p:nvPicPr>
          <p:cNvPr id="7" name="Picture 6">
            <a:extLst>
              <a:ext uri="{FF2B5EF4-FFF2-40B4-BE49-F238E27FC236}">
                <a16:creationId xmlns:a16="http://schemas.microsoft.com/office/drawing/2014/main" id="{1E72772D-2B76-085D-8A7B-D7D25F9C87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0667" y="1477159"/>
            <a:ext cx="834457" cy="831995"/>
          </a:xfrm>
          <a:prstGeom prst="rect">
            <a:avLst/>
          </a:prstGeom>
        </p:spPr>
      </p:pic>
      <p:pic>
        <p:nvPicPr>
          <p:cNvPr id="10" name="Picture 9">
            <a:extLst>
              <a:ext uri="{FF2B5EF4-FFF2-40B4-BE49-F238E27FC236}">
                <a16:creationId xmlns:a16="http://schemas.microsoft.com/office/drawing/2014/main" id="{1C57DEFA-AAC8-9F1E-DA13-796FA96493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65989" y="1463937"/>
            <a:ext cx="912497" cy="860400"/>
          </a:xfrm>
          <a:prstGeom prst="rect">
            <a:avLst/>
          </a:prstGeom>
        </p:spPr>
      </p:pic>
      <p:pic>
        <p:nvPicPr>
          <p:cNvPr id="12" name="Picture 11">
            <a:extLst>
              <a:ext uri="{FF2B5EF4-FFF2-40B4-BE49-F238E27FC236}">
                <a16:creationId xmlns:a16="http://schemas.microsoft.com/office/drawing/2014/main" id="{A98229C4-AEA1-ADE0-835F-3C728FB215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8637" y="2577597"/>
            <a:ext cx="1044154" cy="676458"/>
          </a:xfrm>
          <a:prstGeom prst="rect">
            <a:avLst/>
          </a:prstGeom>
        </p:spPr>
      </p:pic>
      <p:pic>
        <p:nvPicPr>
          <p:cNvPr id="15" name="Picture 14">
            <a:extLst>
              <a:ext uri="{FF2B5EF4-FFF2-40B4-BE49-F238E27FC236}">
                <a16:creationId xmlns:a16="http://schemas.microsoft.com/office/drawing/2014/main" id="{2CE14B9D-DE13-EA15-91C7-F0E18E8B47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9656" y="2483964"/>
            <a:ext cx="1068696" cy="832701"/>
          </a:xfrm>
          <a:prstGeom prst="rect">
            <a:avLst/>
          </a:prstGeom>
        </p:spPr>
      </p:pic>
      <p:pic>
        <p:nvPicPr>
          <p:cNvPr id="20" name="Picture 19">
            <a:extLst>
              <a:ext uri="{FF2B5EF4-FFF2-40B4-BE49-F238E27FC236}">
                <a16:creationId xmlns:a16="http://schemas.microsoft.com/office/drawing/2014/main" id="{60E2CDC5-DF36-53D2-1FCD-0BCAFC11F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3481" y="2334846"/>
            <a:ext cx="497511" cy="942754"/>
          </a:xfrm>
          <a:prstGeom prst="rect">
            <a:avLst/>
          </a:prstGeom>
        </p:spPr>
      </p:pic>
      <p:pic>
        <p:nvPicPr>
          <p:cNvPr id="26" name="Picture 25">
            <a:extLst>
              <a:ext uri="{FF2B5EF4-FFF2-40B4-BE49-F238E27FC236}">
                <a16:creationId xmlns:a16="http://schemas.microsoft.com/office/drawing/2014/main" id="{220CB808-8018-A76C-0E2E-A665624C81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3244" y="3412757"/>
            <a:ext cx="761794" cy="1109886"/>
          </a:xfrm>
          <a:prstGeom prst="rect">
            <a:avLst/>
          </a:prstGeom>
        </p:spPr>
      </p:pic>
      <p:pic>
        <p:nvPicPr>
          <p:cNvPr id="32" name="Picture 31">
            <a:extLst>
              <a:ext uri="{FF2B5EF4-FFF2-40B4-BE49-F238E27FC236}">
                <a16:creationId xmlns:a16="http://schemas.microsoft.com/office/drawing/2014/main" id="{8C985578-FE3D-AB15-D62A-55615732C1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01072" y="3627219"/>
            <a:ext cx="1628104" cy="749060"/>
          </a:xfrm>
          <a:prstGeom prst="rect">
            <a:avLst/>
          </a:prstGeom>
        </p:spPr>
      </p:pic>
      <p:pic>
        <p:nvPicPr>
          <p:cNvPr id="35" name="Picture 34">
            <a:extLst>
              <a:ext uri="{FF2B5EF4-FFF2-40B4-BE49-F238E27FC236}">
                <a16:creationId xmlns:a16="http://schemas.microsoft.com/office/drawing/2014/main" id="{8FFE0857-03FF-AE33-133C-D3969ABDA56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95738" y="4586719"/>
            <a:ext cx="1151472" cy="942113"/>
          </a:xfrm>
          <a:prstGeom prst="rect">
            <a:avLst/>
          </a:prstGeom>
        </p:spPr>
      </p:pic>
      <p:pic>
        <p:nvPicPr>
          <p:cNvPr id="38" name="Picture 37">
            <a:extLst>
              <a:ext uri="{FF2B5EF4-FFF2-40B4-BE49-F238E27FC236}">
                <a16:creationId xmlns:a16="http://schemas.microsoft.com/office/drawing/2014/main" id="{2B84DE8C-B579-5D9C-807C-129099204CC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86679" y="4667395"/>
            <a:ext cx="1228069" cy="838047"/>
          </a:xfrm>
          <a:prstGeom prst="rect">
            <a:avLst/>
          </a:prstGeom>
        </p:spPr>
      </p:pic>
      <p:pic>
        <p:nvPicPr>
          <p:cNvPr id="40" name="Picture 39">
            <a:extLst>
              <a:ext uri="{FF2B5EF4-FFF2-40B4-BE49-F238E27FC236}">
                <a16:creationId xmlns:a16="http://schemas.microsoft.com/office/drawing/2014/main" id="{B42DDB78-BD64-EE47-B3C1-8A62ABBD5CA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20706" y="4640592"/>
            <a:ext cx="1151472" cy="867639"/>
          </a:xfrm>
          <a:prstGeom prst="rect">
            <a:avLst/>
          </a:prstGeom>
        </p:spPr>
      </p:pic>
    </p:spTree>
    <p:extLst>
      <p:ext uri="{BB962C8B-B14F-4D97-AF65-F5344CB8AC3E}">
        <p14:creationId xmlns:p14="http://schemas.microsoft.com/office/powerpoint/2010/main" val="13017539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EEB2C-63FE-22B9-E920-BF87E900B8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F9D88-BCAE-7E2E-61A5-D73CE89E8247}"/>
              </a:ext>
            </a:extLst>
          </p:cNvPr>
          <p:cNvSpPr>
            <a:spLocks noGrp="1"/>
          </p:cNvSpPr>
          <p:nvPr>
            <p:ph type="title"/>
          </p:nvPr>
        </p:nvSpPr>
        <p:spPr>
          <a:xfrm>
            <a:off x="838200" y="248915"/>
            <a:ext cx="10515600" cy="1325563"/>
          </a:xfrm>
        </p:spPr>
        <p:txBody>
          <a:bodyPr/>
          <a:lstStyle/>
          <a:p>
            <a:pPr algn="ctr"/>
            <a:r>
              <a:rPr lang="en-AU" dirty="0"/>
              <a:t>Why vegetables are important</a:t>
            </a:r>
          </a:p>
        </p:txBody>
      </p:sp>
      <p:sp>
        <p:nvSpPr>
          <p:cNvPr id="4" name="Rectangle: Rounded Corners 3">
            <a:extLst>
              <a:ext uri="{FF2B5EF4-FFF2-40B4-BE49-F238E27FC236}">
                <a16:creationId xmlns:a16="http://schemas.microsoft.com/office/drawing/2014/main" id="{921A7B7E-41A3-7687-A857-92CFE7073261}"/>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5AB7B0AD-A5E1-689A-79E4-2CD0156AC8E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07BDA5A9-4689-8F21-540F-3AC4D95761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5496A3A1-6E36-19FE-7409-5B9E20AA593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98BD0085-B6B2-F63D-80B8-58D19551046E}"/>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0EB76412-4F7B-17C3-41C1-6530A16B6FB8}"/>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D1DEDBE1-AE09-78CD-2344-D304429A18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061A6C85-58D4-DD39-0E88-6116EB2D952D}"/>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8FC5D336-7771-F731-F198-591E408746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1235421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D4E03-7895-0735-5EAE-49A1396B2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2E10A5-CE13-B105-BCBC-99008B065740}"/>
              </a:ext>
            </a:extLst>
          </p:cNvPr>
          <p:cNvSpPr>
            <a:spLocks noGrp="1"/>
          </p:cNvSpPr>
          <p:nvPr>
            <p:ph type="title"/>
          </p:nvPr>
        </p:nvSpPr>
        <p:spPr/>
        <p:txBody>
          <a:bodyPr/>
          <a:lstStyle/>
          <a:p>
            <a:r>
              <a:rPr lang="en-AU" dirty="0"/>
              <a:t>Vegetables (and fruit)</a:t>
            </a:r>
          </a:p>
        </p:txBody>
      </p:sp>
      <p:pic>
        <p:nvPicPr>
          <p:cNvPr id="4" name="Online Media 1" title="Show younger children why eating their fruit and veg is good for them">
            <a:hlinkClick r:id="" action="ppaction://media"/>
            <a:extLst>
              <a:ext uri="{FF2B5EF4-FFF2-40B4-BE49-F238E27FC236}">
                <a16:creationId xmlns:a16="http://schemas.microsoft.com/office/drawing/2014/main" id="{F5048AD0-6A66-16B5-8C5D-8E27DE0488CE}"/>
              </a:ext>
            </a:extLst>
          </p:cNvPr>
          <p:cNvPicPr>
            <a:picLocks noRot="1" noChangeAspect="1"/>
          </p:cNvPicPr>
          <p:nvPr>
            <a:videoFile r:link="rId1"/>
          </p:nvPr>
        </p:nvPicPr>
        <p:blipFill>
          <a:blip r:embed="rId4"/>
          <a:stretch>
            <a:fillRect/>
          </a:stretch>
        </p:blipFill>
        <p:spPr>
          <a:xfrm>
            <a:off x="1841495" y="1424350"/>
            <a:ext cx="8509010" cy="4803832"/>
          </a:xfrm>
          <a:prstGeom prst="rect">
            <a:avLst/>
          </a:prstGeom>
        </p:spPr>
      </p:pic>
    </p:spTree>
    <p:extLst>
      <p:ext uri="{BB962C8B-B14F-4D97-AF65-F5344CB8AC3E}">
        <p14:creationId xmlns:p14="http://schemas.microsoft.com/office/powerpoint/2010/main" val="279546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C0EE4-C72B-38E6-5B18-E9438463B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A10936-E2F1-E410-6CA3-E69E83C5FE2C}"/>
              </a:ext>
            </a:extLst>
          </p:cNvPr>
          <p:cNvSpPr>
            <a:spLocks noGrp="1"/>
          </p:cNvSpPr>
          <p:nvPr>
            <p:ph type="title"/>
          </p:nvPr>
        </p:nvSpPr>
        <p:spPr>
          <a:xfrm>
            <a:off x="381952" y="98787"/>
            <a:ext cx="11434910" cy="1325563"/>
          </a:xfrm>
        </p:spPr>
        <p:txBody>
          <a:bodyPr/>
          <a:lstStyle/>
          <a:p>
            <a:r>
              <a:rPr lang="en-AU" dirty="0"/>
              <a:t>Activity 1: Vegetables display</a:t>
            </a:r>
          </a:p>
        </p:txBody>
      </p:sp>
      <p:sp>
        <p:nvSpPr>
          <p:cNvPr id="4" name="Rectangle 3">
            <a:extLst>
              <a:ext uri="{FF2B5EF4-FFF2-40B4-BE49-F238E27FC236}">
                <a16:creationId xmlns:a16="http://schemas.microsoft.com/office/drawing/2014/main" id="{658CCB1E-2045-61E3-420F-DE3A67D10E0E}"/>
              </a:ext>
            </a:extLst>
          </p:cNvPr>
          <p:cNvSpPr/>
          <p:nvPr/>
        </p:nvSpPr>
        <p:spPr>
          <a:xfrm>
            <a:off x="228600" y="1612900"/>
            <a:ext cx="4800600" cy="32131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4">
            <a:extLst>
              <a:ext uri="{FF2B5EF4-FFF2-40B4-BE49-F238E27FC236}">
                <a16:creationId xmlns:a16="http://schemas.microsoft.com/office/drawing/2014/main" id="{0237C02C-695F-2B29-7410-C44BF84A5854}"/>
              </a:ext>
            </a:extLst>
          </p:cNvPr>
          <p:cNvSpPr txBox="1">
            <a:spLocks/>
          </p:cNvSpPr>
          <p:nvPr/>
        </p:nvSpPr>
        <p:spPr>
          <a:xfrm>
            <a:off x="105810" y="5059293"/>
            <a:ext cx="61767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dirty="0">
                <a:latin typeface="Arial" panose="020B0604020202020204" pitchFamily="34" charset="0"/>
                <a:cs typeface="Arial" panose="020B0604020202020204" pitchFamily="34" charset="0"/>
              </a:rPr>
              <a:t>Let’s create together</a:t>
            </a:r>
          </a:p>
        </p:txBody>
      </p:sp>
      <p:pic>
        <p:nvPicPr>
          <p:cNvPr id="3" name="Picture 2">
            <a:extLst>
              <a:ext uri="{FF2B5EF4-FFF2-40B4-BE49-F238E27FC236}">
                <a16:creationId xmlns:a16="http://schemas.microsoft.com/office/drawing/2014/main" id="{1D91135C-20FD-FAB8-A528-2FB2F83213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119" y="1888824"/>
            <a:ext cx="4445561" cy="2155141"/>
          </a:xfrm>
          <a:prstGeom prst="rect">
            <a:avLst/>
          </a:prstGeom>
        </p:spPr>
      </p:pic>
      <p:pic>
        <p:nvPicPr>
          <p:cNvPr id="9" name="Picture 8">
            <a:extLst>
              <a:ext uri="{FF2B5EF4-FFF2-40B4-BE49-F238E27FC236}">
                <a16:creationId xmlns:a16="http://schemas.microsoft.com/office/drawing/2014/main" id="{572CBE94-E304-E386-4AF5-17BB44999E35}"/>
              </a:ext>
            </a:extLst>
          </p:cNvPr>
          <p:cNvPicPr>
            <a:picLocks noChangeAspect="1"/>
          </p:cNvPicPr>
          <p:nvPr/>
        </p:nvPicPr>
        <p:blipFill>
          <a:blip r:embed="rId4"/>
          <a:stretch>
            <a:fillRect/>
          </a:stretch>
        </p:blipFill>
        <p:spPr>
          <a:xfrm>
            <a:off x="6096000" y="1177775"/>
            <a:ext cx="4131212" cy="5338680"/>
          </a:xfrm>
          <a:prstGeom prst="rect">
            <a:avLst/>
          </a:prstGeom>
        </p:spPr>
      </p:pic>
    </p:spTree>
    <p:extLst>
      <p:ext uri="{BB962C8B-B14F-4D97-AF65-F5344CB8AC3E}">
        <p14:creationId xmlns:p14="http://schemas.microsoft.com/office/powerpoint/2010/main" val="24874269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5F8A9-DC00-2139-B68F-F6B1DCA869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A4157B-FA9A-4C5E-7EE2-9A2D9F1B7928}"/>
              </a:ext>
            </a:extLst>
          </p:cNvPr>
          <p:cNvSpPr>
            <a:spLocks noGrp="1"/>
          </p:cNvSpPr>
          <p:nvPr>
            <p:ph type="title"/>
          </p:nvPr>
        </p:nvSpPr>
        <p:spPr/>
        <p:txBody>
          <a:bodyPr/>
          <a:lstStyle/>
          <a:p>
            <a:r>
              <a:rPr lang="en-AU" dirty="0"/>
              <a:t>Activity 2: Booklet task</a:t>
            </a:r>
          </a:p>
        </p:txBody>
      </p:sp>
      <p:pic>
        <p:nvPicPr>
          <p:cNvPr id="6" name="Picture 5">
            <a:extLst>
              <a:ext uri="{FF2B5EF4-FFF2-40B4-BE49-F238E27FC236}">
                <a16:creationId xmlns:a16="http://schemas.microsoft.com/office/drawing/2014/main" id="{7A2749B0-8CBF-0D7B-279A-85A10B044A75}"/>
              </a:ext>
            </a:extLst>
          </p:cNvPr>
          <p:cNvPicPr>
            <a:picLocks noChangeAspect="1"/>
          </p:cNvPicPr>
          <p:nvPr/>
        </p:nvPicPr>
        <p:blipFill>
          <a:blip r:embed="rId3"/>
          <a:stretch>
            <a:fillRect/>
          </a:stretch>
        </p:blipFill>
        <p:spPr>
          <a:xfrm>
            <a:off x="4183213" y="1082292"/>
            <a:ext cx="3978959" cy="5524569"/>
          </a:xfrm>
          <a:prstGeom prst="rect">
            <a:avLst/>
          </a:prstGeom>
        </p:spPr>
      </p:pic>
      <p:sp>
        <p:nvSpPr>
          <p:cNvPr id="7" name="TextBox 6">
            <a:extLst>
              <a:ext uri="{FF2B5EF4-FFF2-40B4-BE49-F238E27FC236}">
                <a16:creationId xmlns:a16="http://schemas.microsoft.com/office/drawing/2014/main" id="{550AD5C7-4349-8A11-9D43-123AB1148BBA}"/>
              </a:ext>
            </a:extLst>
          </p:cNvPr>
          <p:cNvSpPr txBox="1"/>
          <p:nvPr/>
        </p:nvSpPr>
        <p:spPr>
          <a:xfrm rot="20731140">
            <a:off x="1499122" y="3391861"/>
            <a:ext cx="3383683" cy="523220"/>
          </a:xfrm>
          <a:prstGeom prst="rect">
            <a:avLst/>
          </a:prstGeom>
          <a:noFill/>
        </p:spPr>
        <p:txBody>
          <a:bodyPr wrap="none" rtlCol="0">
            <a:spAutoFit/>
          </a:bodyPr>
          <a:lstStyle/>
          <a:p>
            <a:r>
              <a:rPr lang="en-AU" sz="2800" dirty="0">
                <a:solidFill>
                  <a:srgbClr val="FF0000"/>
                </a:solidFill>
                <a:latin typeface="Arial" panose="020B0604020202020204" pitchFamily="34" charset="0"/>
                <a:cs typeface="Arial" panose="020B0604020202020204" pitchFamily="34" charset="0"/>
              </a:rPr>
              <a:t>Types of vegetables</a:t>
            </a:r>
          </a:p>
        </p:txBody>
      </p:sp>
      <p:sp>
        <p:nvSpPr>
          <p:cNvPr id="8" name="TextBox 7">
            <a:extLst>
              <a:ext uri="{FF2B5EF4-FFF2-40B4-BE49-F238E27FC236}">
                <a16:creationId xmlns:a16="http://schemas.microsoft.com/office/drawing/2014/main" id="{C1A44473-453C-D1DF-743D-EDDF5FDBDFB2}"/>
              </a:ext>
            </a:extLst>
          </p:cNvPr>
          <p:cNvSpPr txBox="1"/>
          <p:nvPr/>
        </p:nvSpPr>
        <p:spPr>
          <a:xfrm rot="665168">
            <a:off x="5993808" y="3901293"/>
            <a:ext cx="4963218" cy="523220"/>
          </a:xfrm>
          <a:prstGeom prst="rect">
            <a:avLst/>
          </a:prstGeom>
          <a:noFill/>
        </p:spPr>
        <p:txBody>
          <a:bodyPr wrap="none" rtlCol="0">
            <a:spAutoFit/>
          </a:bodyPr>
          <a:lstStyle/>
          <a:p>
            <a:r>
              <a:rPr lang="en-AU" sz="2800" dirty="0">
                <a:solidFill>
                  <a:srgbClr val="FF0000"/>
                </a:solidFill>
                <a:latin typeface="Arial" panose="020B0604020202020204" pitchFamily="34" charset="0"/>
                <a:cs typeface="Arial" panose="020B0604020202020204" pitchFamily="34" charset="0"/>
              </a:rPr>
              <a:t>Why vegetables are important</a:t>
            </a:r>
          </a:p>
        </p:txBody>
      </p:sp>
    </p:spTree>
    <p:extLst>
      <p:ext uri="{BB962C8B-B14F-4D97-AF65-F5344CB8AC3E}">
        <p14:creationId xmlns:p14="http://schemas.microsoft.com/office/powerpoint/2010/main" val="15420242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C6447-5C7A-4BAA-0E91-97F718543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78FA22-7AC5-5D92-21C9-AEFE04FBDF51}"/>
              </a:ext>
            </a:extLst>
          </p:cNvPr>
          <p:cNvSpPr>
            <a:spLocks noGrp="1"/>
          </p:cNvSpPr>
          <p:nvPr>
            <p:ph type="title"/>
          </p:nvPr>
        </p:nvSpPr>
        <p:spPr/>
        <p:txBody>
          <a:bodyPr/>
          <a:lstStyle/>
          <a:p>
            <a:r>
              <a:rPr lang="en-AU" dirty="0"/>
              <a:t>Lesson 6</a:t>
            </a:r>
          </a:p>
        </p:txBody>
      </p:sp>
    </p:spTree>
    <p:extLst>
      <p:ext uri="{BB962C8B-B14F-4D97-AF65-F5344CB8AC3E}">
        <p14:creationId xmlns:p14="http://schemas.microsoft.com/office/powerpoint/2010/main" val="2566890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651A9-87CE-0085-ABA5-1EF580916D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97B92-8326-FA6B-AACD-CC14C24F5CAB}"/>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1378001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D3AF2-83A9-F128-F33B-A11DFABF6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215F2A-4AC2-6A68-A173-E55684E9CAF6}"/>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A07EC76B-22C6-2708-71A2-6E7DECCDDC15}"/>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551809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935D-B162-E5CB-221F-9D6A245E95E7}"/>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142E34ED-B5B2-04EB-9DDF-ECECC9F969F7}"/>
              </a:ext>
            </a:extLst>
          </p:cNvPr>
          <p:cNvSpPr>
            <a:spLocks noGrp="1"/>
          </p:cNvSpPr>
          <p:nvPr>
            <p:ph idx="1"/>
          </p:nvPr>
        </p:nvSpPr>
        <p:spPr/>
        <p:txBody>
          <a:bodyPr>
            <a:normAutofit fontScale="92500"/>
          </a:bodyPr>
          <a:lstStyle/>
          <a:p>
            <a:pPr marL="0" indent="0">
              <a:buNone/>
            </a:pPr>
            <a:r>
              <a:rPr lang="en-AU" sz="4800" dirty="0"/>
              <a:t>What do you know about healthy eating?</a:t>
            </a:r>
          </a:p>
          <a:p>
            <a:pPr marL="0" indent="0">
              <a:buNone/>
            </a:pPr>
            <a:endParaRPr lang="en-AU" sz="4800" dirty="0"/>
          </a:p>
          <a:p>
            <a:r>
              <a:rPr lang="en-AU" sz="4800" dirty="0"/>
              <a:t>Draw pictures</a:t>
            </a:r>
          </a:p>
          <a:p>
            <a:r>
              <a:rPr lang="en-AU" sz="4800" dirty="0"/>
              <a:t>Write words you know</a:t>
            </a:r>
          </a:p>
          <a:p>
            <a:endParaRPr lang="en-AU" dirty="0"/>
          </a:p>
          <a:p>
            <a:pPr marL="342900" lvl="0" indent="-342900">
              <a:lnSpc>
                <a:spcPct val="107000"/>
              </a:lnSpc>
              <a:spcBef>
                <a:spcPts val="50"/>
              </a:spcBef>
              <a:buFont typeface="Arial" panose="020B0604020202020204" pitchFamily="34" charset="0"/>
              <a:buChar char="-"/>
            </a:pPr>
            <a:r>
              <a:rPr lang="en-GB" sz="2600" kern="100" dirty="0">
                <a:ea typeface="Aptos" panose="020B0004020202020204" pitchFamily="34" charset="0"/>
                <a:cs typeface="Times New Roman" panose="02020603050405020304" pitchFamily="18" charset="0"/>
              </a:rPr>
              <a:t>What foods do you think of as being good for your body?</a:t>
            </a:r>
            <a:endParaRPr lang="en-AU" sz="2600" kern="100" dirty="0">
              <a:ea typeface="Aptos" panose="020B0004020202020204" pitchFamily="34" charset="0"/>
              <a:cs typeface="Times New Roman" panose="02020603050405020304" pitchFamily="18" charset="0"/>
            </a:endParaRPr>
          </a:p>
          <a:p>
            <a:pPr marL="342900" lvl="0" indent="-342900">
              <a:lnSpc>
                <a:spcPct val="107000"/>
              </a:lnSpc>
              <a:spcAft>
                <a:spcPts val="50"/>
              </a:spcAft>
              <a:buFont typeface="Arial" panose="020B0604020202020204" pitchFamily="34" charset="0"/>
              <a:buChar char="-"/>
            </a:pPr>
            <a:r>
              <a:rPr lang="en-GB" sz="2600" kern="100" dirty="0">
                <a:ea typeface="Aptos" panose="020B0004020202020204" pitchFamily="34" charset="0"/>
                <a:cs typeface="Times New Roman" panose="02020603050405020304" pitchFamily="18" charset="0"/>
              </a:rPr>
              <a:t>Can you think of any groups of food that are good for your body?</a:t>
            </a:r>
            <a:endParaRPr lang="en-AU" sz="2600" kern="100" dirty="0">
              <a:ea typeface="Aptos" panose="020B0004020202020204" pitchFamily="34" charset="0"/>
              <a:cs typeface="Times New Roman" panose="02020603050405020304" pitchFamily="18" charset="0"/>
            </a:endParaRPr>
          </a:p>
          <a:p>
            <a:pPr marL="0" indent="0">
              <a:buNone/>
            </a:pPr>
            <a:endParaRPr lang="en-AU" dirty="0"/>
          </a:p>
          <a:p>
            <a:pPr marL="0" indent="0">
              <a:buNone/>
            </a:pPr>
            <a:endParaRPr lang="en-AU" dirty="0"/>
          </a:p>
        </p:txBody>
      </p:sp>
    </p:spTree>
    <p:extLst>
      <p:ext uri="{BB962C8B-B14F-4D97-AF65-F5344CB8AC3E}">
        <p14:creationId xmlns:p14="http://schemas.microsoft.com/office/powerpoint/2010/main" val="15956497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66CAA-A27A-3661-3857-8258EFC0312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63747A-36F6-2D3A-66C3-129E80926AB7}"/>
              </a:ext>
            </a:extLst>
          </p:cNvPr>
          <p:cNvSpPr>
            <a:spLocks noGrp="1"/>
          </p:cNvSpPr>
          <p:nvPr>
            <p:ph idx="1"/>
          </p:nvPr>
        </p:nvSpPr>
        <p:spPr>
          <a:xfrm>
            <a:off x="838200" y="2771113"/>
            <a:ext cx="10515600" cy="1315774"/>
          </a:xfrm>
        </p:spPr>
        <p:txBody>
          <a:bodyPr>
            <a:noAutofit/>
          </a:bodyPr>
          <a:lstStyle/>
          <a:p>
            <a:pPr marL="0" indent="0" algn="ctr">
              <a:buNone/>
            </a:pPr>
            <a:r>
              <a:rPr lang="en-AU" dirty="0"/>
              <a:t>What is your favourite vegetable?</a:t>
            </a:r>
          </a:p>
        </p:txBody>
      </p:sp>
    </p:spTree>
    <p:extLst>
      <p:ext uri="{BB962C8B-B14F-4D97-AF65-F5344CB8AC3E}">
        <p14:creationId xmlns:p14="http://schemas.microsoft.com/office/powerpoint/2010/main" val="8006165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66890-2150-BBF8-9BF9-C42E438DF1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2B65CB-5BEA-3F86-C46A-55E346AEEB32}"/>
              </a:ext>
            </a:extLst>
          </p:cNvPr>
          <p:cNvSpPr>
            <a:spLocks noGrp="1"/>
          </p:cNvSpPr>
          <p:nvPr>
            <p:ph idx="1"/>
          </p:nvPr>
        </p:nvSpPr>
        <p:spPr>
          <a:xfrm>
            <a:off x="838200" y="2771113"/>
            <a:ext cx="10515600" cy="1315774"/>
          </a:xfrm>
        </p:spPr>
        <p:txBody>
          <a:bodyPr>
            <a:noAutofit/>
          </a:bodyPr>
          <a:lstStyle/>
          <a:p>
            <a:pPr marL="0" indent="0" algn="ctr">
              <a:buNone/>
            </a:pPr>
            <a:r>
              <a:rPr lang="en-AU" dirty="0"/>
              <a:t>Answer: Lots of different responses!</a:t>
            </a:r>
          </a:p>
        </p:txBody>
      </p:sp>
    </p:spTree>
    <p:extLst>
      <p:ext uri="{BB962C8B-B14F-4D97-AF65-F5344CB8AC3E}">
        <p14:creationId xmlns:p14="http://schemas.microsoft.com/office/powerpoint/2010/main" val="5826393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8CF9-7F90-1751-1989-F25CECEA0B3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247245-CBDC-400D-A993-24F1B7268939}"/>
              </a:ext>
            </a:extLst>
          </p:cNvPr>
          <p:cNvSpPr>
            <a:spLocks noGrp="1"/>
          </p:cNvSpPr>
          <p:nvPr>
            <p:ph idx="1"/>
          </p:nvPr>
        </p:nvSpPr>
        <p:spPr>
          <a:xfrm>
            <a:off x="838200" y="2138067"/>
            <a:ext cx="10515600" cy="2581866"/>
          </a:xfrm>
        </p:spPr>
        <p:txBody>
          <a:bodyPr>
            <a:normAutofit/>
          </a:bodyPr>
          <a:lstStyle/>
          <a:p>
            <a:pPr marL="0" indent="0" algn="ctr">
              <a:buNone/>
            </a:pPr>
            <a:r>
              <a:rPr lang="en-AU" dirty="0"/>
              <a:t>Why are vegetables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5329445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FF56B-DC13-A4C0-60D2-4E1BBF5FF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1A8BD3-040F-49E1-DD19-6B09A80D28B4}"/>
              </a:ext>
            </a:extLst>
          </p:cNvPr>
          <p:cNvSpPr>
            <a:spLocks noGrp="1"/>
          </p:cNvSpPr>
          <p:nvPr>
            <p:ph type="title"/>
          </p:nvPr>
        </p:nvSpPr>
        <p:spPr>
          <a:xfrm>
            <a:off x="838200" y="248915"/>
            <a:ext cx="10515600" cy="1325563"/>
          </a:xfrm>
        </p:spPr>
        <p:txBody>
          <a:bodyPr/>
          <a:lstStyle/>
          <a:p>
            <a:pPr algn="ctr"/>
            <a:r>
              <a:rPr lang="en-AU" dirty="0"/>
              <a:t>Answer: Why are vegetables important?</a:t>
            </a:r>
          </a:p>
        </p:txBody>
      </p:sp>
      <p:sp>
        <p:nvSpPr>
          <p:cNvPr id="4" name="Rectangle: Rounded Corners 3">
            <a:extLst>
              <a:ext uri="{FF2B5EF4-FFF2-40B4-BE49-F238E27FC236}">
                <a16:creationId xmlns:a16="http://schemas.microsoft.com/office/drawing/2014/main" id="{91752626-7F03-B9AE-9184-074159454FC3}"/>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C97696C4-CEBC-A657-599B-A6F075CD7F1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4D906CC6-943D-E226-1218-1BE57C730F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DBF2572F-C0AE-FDBF-4776-CB61EEA7279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8F98F5D6-A47A-6471-83D1-3DF5E3A5004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FEF185D3-2A01-E020-CD6F-A6FA74FB56D5}"/>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DFC69E47-BCC0-F637-1913-69311AC6F0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5CF514F8-3D94-567A-C9E6-AF334125A931}"/>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2DFBF888-A5F1-1554-102A-D8B7559447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31600464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508F6-B725-0DD7-3167-5AAF33BEF76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4610F2-673C-ACC0-5D6F-BBD6D9ED2379}"/>
              </a:ext>
            </a:extLst>
          </p:cNvPr>
          <p:cNvSpPr>
            <a:spLocks noGrp="1"/>
          </p:cNvSpPr>
          <p:nvPr>
            <p:ph idx="1"/>
          </p:nvPr>
        </p:nvSpPr>
        <p:spPr>
          <a:xfrm>
            <a:off x="838200" y="2789463"/>
            <a:ext cx="10515600" cy="2837613"/>
          </a:xfrm>
        </p:spPr>
        <p:txBody>
          <a:bodyPr>
            <a:normAutofit/>
          </a:bodyPr>
          <a:lstStyle/>
          <a:p>
            <a:pPr marL="0" indent="0">
              <a:buNone/>
            </a:pPr>
            <a:r>
              <a:rPr lang="en-AU" b="1" dirty="0"/>
              <a:t>Success criteria:</a:t>
            </a:r>
          </a:p>
          <a:p>
            <a:r>
              <a:rPr lang="en-AU" dirty="0"/>
              <a:t>identify dairy and alternatives foods</a:t>
            </a:r>
          </a:p>
          <a:p>
            <a:r>
              <a:rPr lang="en-AU" dirty="0"/>
              <a:t>identify why dairy and alternative foods are important.</a:t>
            </a:r>
          </a:p>
          <a:p>
            <a:endParaRPr lang="en-AU" dirty="0"/>
          </a:p>
        </p:txBody>
      </p:sp>
      <p:sp>
        <p:nvSpPr>
          <p:cNvPr id="3" name="Content Placeholder 2">
            <a:extLst>
              <a:ext uri="{FF2B5EF4-FFF2-40B4-BE49-F238E27FC236}">
                <a16:creationId xmlns:a16="http://schemas.microsoft.com/office/drawing/2014/main" id="{6A92B898-B808-F0FA-16F2-DD875ED8E621}"/>
              </a:ext>
            </a:extLst>
          </p:cNvPr>
          <p:cNvSpPr>
            <a:spLocks noGrp="1"/>
          </p:cNvSpPr>
          <p:nvPr>
            <p:ph idx="10"/>
          </p:nvPr>
        </p:nvSpPr>
        <p:spPr/>
        <p:txBody>
          <a:bodyPr/>
          <a:lstStyle/>
          <a:p>
            <a:pPr>
              <a:lnSpc>
                <a:spcPct val="100000"/>
              </a:lnSpc>
            </a:pPr>
            <a:r>
              <a:rPr lang="en-AU" b="1" dirty="0"/>
              <a:t>Learning intention: </a:t>
            </a:r>
            <a:r>
              <a:rPr lang="en-AU" dirty="0"/>
              <a:t>To learn about the dairy and alternatives food group.</a:t>
            </a:r>
            <a:endParaRPr lang="en-AU" b="1" dirty="0"/>
          </a:p>
        </p:txBody>
      </p:sp>
    </p:spTree>
    <p:extLst>
      <p:ext uri="{BB962C8B-B14F-4D97-AF65-F5344CB8AC3E}">
        <p14:creationId xmlns:p14="http://schemas.microsoft.com/office/powerpoint/2010/main" val="28595646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AFFFF-74A8-A14B-2F6D-66A8A94926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7979C4-EE92-3168-9A77-B8BA5581C0E5}"/>
              </a:ext>
            </a:extLst>
          </p:cNvPr>
          <p:cNvSpPr>
            <a:spLocks noGrp="1"/>
          </p:cNvSpPr>
          <p:nvPr>
            <p:ph type="title"/>
          </p:nvPr>
        </p:nvSpPr>
        <p:spPr/>
        <p:txBody>
          <a:bodyPr/>
          <a:lstStyle/>
          <a:p>
            <a:r>
              <a:rPr lang="en-AU" dirty="0"/>
              <a:t>Dairy and alternatives</a:t>
            </a:r>
          </a:p>
        </p:txBody>
      </p:sp>
      <p:sp>
        <p:nvSpPr>
          <p:cNvPr id="6" name="TextBox 5">
            <a:extLst>
              <a:ext uri="{FF2B5EF4-FFF2-40B4-BE49-F238E27FC236}">
                <a16:creationId xmlns:a16="http://schemas.microsoft.com/office/drawing/2014/main" id="{CA34CBEA-1248-740C-C428-DBAD6B06A873}"/>
              </a:ext>
            </a:extLst>
          </p:cNvPr>
          <p:cNvSpPr txBox="1"/>
          <p:nvPr/>
        </p:nvSpPr>
        <p:spPr>
          <a:xfrm>
            <a:off x="4935574" y="1959147"/>
            <a:ext cx="6272993" cy="3477875"/>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What do you know about dairy foods?</a:t>
            </a:r>
          </a:p>
          <a:p>
            <a:endParaRPr lang="en-AU" sz="4400" dirty="0">
              <a:latin typeface="Arial" panose="020B0604020202020204" pitchFamily="34" charset="0"/>
              <a:cs typeface="Arial" panose="020B0604020202020204" pitchFamily="34" charset="0"/>
            </a:endParaRPr>
          </a:p>
          <a:p>
            <a:r>
              <a:rPr lang="en-AU" sz="4400" dirty="0">
                <a:latin typeface="Arial" panose="020B0604020202020204" pitchFamily="34" charset="0"/>
                <a:cs typeface="Arial" panose="020B0604020202020204" pitchFamily="34" charset="0"/>
              </a:rPr>
              <a:t>What do you think ‘dairy alternative’ means?</a:t>
            </a:r>
          </a:p>
        </p:txBody>
      </p:sp>
      <p:pic>
        <p:nvPicPr>
          <p:cNvPr id="4" name="Picture 3">
            <a:extLst>
              <a:ext uri="{FF2B5EF4-FFF2-40B4-BE49-F238E27FC236}">
                <a16:creationId xmlns:a16="http://schemas.microsoft.com/office/drawing/2014/main" id="{62FE081B-0B42-B35F-412F-A07F119D9A57}"/>
              </a:ext>
            </a:extLst>
          </p:cNvPr>
          <p:cNvPicPr>
            <a:picLocks noChangeAspect="1"/>
          </p:cNvPicPr>
          <p:nvPr/>
        </p:nvPicPr>
        <p:blipFill>
          <a:blip r:embed="rId3"/>
          <a:stretch>
            <a:fillRect/>
          </a:stretch>
        </p:blipFill>
        <p:spPr>
          <a:xfrm>
            <a:off x="239216" y="739811"/>
            <a:ext cx="3800521" cy="4813994"/>
          </a:xfrm>
          <a:prstGeom prst="rect">
            <a:avLst/>
          </a:prstGeom>
        </p:spPr>
      </p:pic>
    </p:spTree>
    <p:extLst>
      <p:ext uri="{BB962C8B-B14F-4D97-AF65-F5344CB8AC3E}">
        <p14:creationId xmlns:p14="http://schemas.microsoft.com/office/powerpoint/2010/main" val="35740324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806D-45EA-6CBE-1563-99FBC5950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9C2BB-6050-1E03-B824-4BDE328A97DC}"/>
              </a:ext>
            </a:extLst>
          </p:cNvPr>
          <p:cNvSpPr>
            <a:spLocks noGrp="1"/>
          </p:cNvSpPr>
          <p:nvPr>
            <p:ph type="title"/>
          </p:nvPr>
        </p:nvSpPr>
        <p:spPr/>
        <p:txBody>
          <a:bodyPr/>
          <a:lstStyle/>
          <a:p>
            <a:pPr algn="ctr"/>
            <a:r>
              <a:rPr lang="en-AU" dirty="0"/>
              <a:t>Dairy and alternatives</a:t>
            </a:r>
          </a:p>
        </p:txBody>
      </p:sp>
      <p:sp>
        <p:nvSpPr>
          <p:cNvPr id="65" name="Rectangle: Rounded Corners 64">
            <a:extLst>
              <a:ext uri="{FF2B5EF4-FFF2-40B4-BE49-F238E27FC236}">
                <a16:creationId xmlns:a16="http://schemas.microsoft.com/office/drawing/2014/main" id="{F4B4E04A-3879-A762-C877-BD5B1ED1FEDA}"/>
              </a:ext>
            </a:extLst>
          </p:cNvPr>
          <p:cNvSpPr/>
          <p:nvPr/>
        </p:nvSpPr>
        <p:spPr>
          <a:xfrm>
            <a:off x="2893325" y="1542195"/>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Milk (fresh and long life)</a:t>
            </a:r>
          </a:p>
        </p:txBody>
      </p:sp>
      <p:sp>
        <p:nvSpPr>
          <p:cNvPr id="66" name="Rectangle: Rounded Corners 65">
            <a:extLst>
              <a:ext uri="{FF2B5EF4-FFF2-40B4-BE49-F238E27FC236}">
                <a16:creationId xmlns:a16="http://schemas.microsoft.com/office/drawing/2014/main" id="{4866BD5E-D250-2D58-AEA3-AF6D839A68BC}"/>
              </a:ext>
            </a:extLst>
          </p:cNvPr>
          <p:cNvSpPr/>
          <p:nvPr/>
        </p:nvSpPr>
        <p:spPr>
          <a:xfrm>
            <a:off x="2893323" y="3005959"/>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Yoghurt</a:t>
            </a:r>
          </a:p>
        </p:txBody>
      </p:sp>
      <p:sp>
        <p:nvSpPr>
          <p:cNvPr id="67" name="Rectangle: Rounded Corners 66">
            <a:extLst>
              <a:ext uri="{FF2B5EF4-FFF2-40B4-BE49-F238E27FC236}">
                <a16:creationId xmlns:a16="http://schemas.microsoft.com/office/drawing/2014/main" id="{5F341BAE-EC45-E83E-1A54-8DDF8FD4A003}"/>
              </a:ext>
            </a:extLst>
          </p:cNvPr>
          <p:cNvSpPr/>
          <p:nvPr/>
        </p:nvSpPr>
        <p:spPr>
          <a:xfrm>
            <a:off x="2893323" y="4469724"/>
            <a:ext cx="4053387"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Cheese</a:t>
            </a:r>
          </a:p>
        </p:txBody>
      </p:sp>
      <p:sp>
        <p:nvSpPr>
          <p:cNvPr id="81" name="Rectangle: Rounded Corners 80">
            <a:extLst>
              <a:ext uri="{FF2B5EF4-FFF2-40B4-BE49-F238E27FC236}">
                <a16:creationId xmlns:a16="http://schemas.microsoft.com/office/drawing/2014/main" id="{06FC08CC-579E-8975-1163-D38760F10B36}"/>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Reduced fat varieties are the best choice for most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879B875-57BF-10B7-3441-AF28982200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21" name="Picture 20">
            <a:extLst>
              <a:ext uri="{FF2B5EF4-FFF2-40B4-BE49-F238E27FC236}">
                <a16:creationId xmlns:a16="http://schemas.microsoft.com/office/drawing/2014/main" id="{580A4146-53CB-A1E4-82FB-FA2428E223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03" y="283214"/>
            <a:ext cx="1972059" cy="2497942"/>
          </a:xfrm>
          <a:prstGeom prst="rect">
            <a:avLst/>
          </a:prstGeom>
        </p:spPr>
      </p:pic>
      <p:pic>
        <p:nvPicPr>
          <p:cNvPr id="5" name="Picture 4">
            <a:extLst>
              <a:ext uri="{FF2B5EF4-FFF2-40B4-BE49-F238E27FC236}">
                <a16:creationId xmlns:a16="http://schemas.microsoft.com/office/drawing/2014/main" id="{80F0516A-8C32-CDD9-04A9-7F58A93202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9645" y="1102474"/>
            <a:ext cx="1125364" cy="1515747"/>
          </a:xfrm>
          <a:prstGeom prst="rect">
            <a:avLst/>
          </a:prstGeom>
        </p:spPr>
      </p:pic>
      <p:pic>
        <p:nvPicPr>
          <p:cNvPr id="9" name="Picture 8">
            <a:extLst>
              <a:ext uri="{FF2B5EF4-FFF2-40B4-BE49-F238E27FC236}">
                <a16:creationId xmlns:a16="http://schemas.microsoft.com/office/drawing/2014/main" id="{CF64AC24-8D07-19B7-4AD1-53F911BF3C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7152" y="2781156"/>
            <a:ext cx="1072265" cy="1406844"/>
          </a:xfrm>
          <a:prstGeom prst="rect">
            <a:avLst/>
          </a:prstGeom>
        </p:spPr>
      </p:pic>
      <p:pic>
        <p:nvPicPr>
          <p:cNvPr id="14" name="Picture 13">
            <a:extLst>
              <a:ext uri="{FF2B5EF4-FFF2-40B4-BE49-F238E27FC236}">
                <a16:creationId xmlns:a16="http://schemas.microsoft.com/office/drawing/2014/main" id="{8DB0A289-F9D4-B0F1-9802-D6FA44197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8406" y="3679670"/>
            <a:ext cx="1762313" cy="1783805"/>
          </a:xfrm>
          <a:prstGeom prst="rect">
            <a:avLst/>
          </a:prstGeom>
        </p:spPr>
      </p:pic>
    </p:spTree>
    <p:extLst>
      <p:ext uri="{BB962C8B-B14F-4D97-AF65-F5344CB8AC3E}">
        <p14:creationId xmlns:p14="http://schemas.microsoft.com/office/powerpoint/2010/main" val="5460137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F25C-F307-F73E-EC30-6DC44E6AD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E2378-5218-A9B5-EAC6-901BCB008C48}"/>
              </a:ext>
            </a:extLst>
          </p:cNvPr>
          <p:cNvSpPr>
            <a:spLocks noGrp="1"/>
          </p:cNvSpPr>
          <p:nvPr>
            <p:ph type="title"/>
          </p:nvPr>
        </p:nvSpPr>
        <p:spPr>
          <a:xfrm>
            <a:off x="838200" y="248915"/>
            <a:ext cx="10515600" cy="1325563"/>
          </a:xfrm>
        </p:spPr>
        <p:txBody>
          <a:bodyPr/>
          <a:lstStyle/>
          <a:p>
            <a:pPr algn="ctr"/>
            <a:r>
              <a:rPr lang="en-AU" dirty="0"/>
              <a:t>Why dairy and alternative foods are important</a:t>
            </a:r>
          </a:p>
        </p:txBody>
      </p:sp>
      <p:sp>
        <p:nvSpPr>
          <p:cNvPr id="4" name="Rectangle: Rounded Corners 3">
            <a:extLst>
              <a:ext uri="{FF2B5EF4-FFF2-40B4-BE49-F238E27FC236}">
                <a16:creationId xmlns:a16="http://schemas.microsoft.com/office/drawing/2014/main" id="{835AE1B1-4A6D-1FA5-EFB7-3EA7D7EB1492}"/>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2E475BF0-AC8C-09E6-F7BB-8865821C8C87}"/>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3BE7D1B0-F6A4-94A3-DA01-F6183D508FAF}"/>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B4BE8F7E-EC98-73F3-87EA-4E042843A7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EA117A1D-53EB-4D70-B7EE-9CE90CECCE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51C385A0-8645-1B2B-8F3D-34C3F8D9A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FD243185-D54A-6D0D-4FA3-3240B728F2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28949281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F156F-B1B5-75E1-C81F-894C39E68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5E0F0E-1752-7DC7-D1C0-FAC272E726E9}"/>
              </a:ext>
            </a:extLst>
          </p:cNvPr>
          <p:cNvSpPr>
            <a:spLocks noGrp="1"/>
          </p:cNvSpPr>
          <p:nvPr>
            <p:ph type="title"/>
          </p:nvPr>
        </p:nvSpPr>
        <p:spPr/>
        <p:txBody>
          <a:bodyPr/>
          <a:lstStyle/>
          <a:p>
            <a:r>
              <a:rPr lang="en-AU" dirty="0"/>
              <a:t>Dairy and alternatives</a:t>
            </a:r>
          </a:p>
        </p:txBody>
      </p:sp>
      <p:pic>
        <p:nvPicPr>
          <p:cNvPr id="3" name="Online Media 1" title="Why should children include dairy in their daily food intake?">
            <a:hlinkClick r:id="" action="ppaction://media"/>
            <a:extLst>
              <a:ext uri="{FF2B5EF4-FFF2-40B4-BE49-F238E27FC236}">
                <a16:creationId xmlns:a16="http://schemas.microsoft.com/office/drawing/2014/main" id="{3C1E58C5-80A8-C5CD-15FE-C86995789B87}"/>
              </a:ext>
            </a:extLst>
          </p:cNvPr>
          <p:cNvPicPr>
            <a:picLocks noRot="1" noChangeAspect="1"/>
          </p:cNvPicPr>
          <p:nvPr>
            <a:videoFile r:link="rId1"/>
          </p:nvPr>
        </p:nvPicPr>
        <p:blipFill>
          <a:blip r:embed="rId4"/>
          <a:stretch>
            <a:fillRect/>
          </a:stretch>
        </p:blipFill>
        <p:spPr>
          <a:xfrm>
            <a:off x="1871003" y="1371885"/>
            <a:ext cx="8345856" cy="4711723"/>
          </a:xfrm>
          <a:prstGeom prst="rect">
            <a:avLst/>
          </a:prstGeom>
        </p:spPr>
      </p:pic>
    </p:spTree>
    <p:extLst>
      <p:ext uri="{BB962C8B-B14F-4D97-AF65-F5344CB8AC3E}">
        <p14:creationId xmlns:p14="http://schemas.microsoft.com/office/powerpoint/2010/main" val="381985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737FB-4F84-74A3-9152-5CACEA05B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BBD32-6118-3311-0A7A-3F544CB99513}"/>
              </a:ext>
            </a:extLst>
          </p:cNvPr>
          <p:cNvSpPr>
            <a:spLocks noGrp="1"/>
          </p:cNvSpPr>
          <p:nvPr>
            <p:ph type="title"/>
          </p:nvPr>
        </p:nvSpPr>
        <p:spPr>
          <a:xfrm>
            <a:off x="381952" y="98787"/>
            <a:ext cx="11434910" cy="1325563"/>
          </a:xfrm>
        </p:spPr>
        <p:txBody>
          <a:bodyPr/>
          <a:lstStyle/>
          <a:p>
            <a:r>
              <a:rPr lang="en-AU" dirty="0"/>
              <a:t>Activity 1: Dairy and alternative foods display</a:t>
            </a:r>
          </a:p>
        </p:txBody>
      </p:sp>
      <p:sp>
        <p:nvSpPr>
          <p:cNvPr id="4" name="Rectangle 3">
            <a:extLst>
              <a:ext uri="{FF2B5EF4-FFF2-40B4-BE49-F238E27FC236}">
                <a16:creationId xmlns:a16="http://schemas.microsoft.com/office/drawing/2014/main" id="{9D42B869-F088-D6B0-32E1-A4977164ABB3}"/>
              </a:ext>
            </a:extLst>
          </p:cNvPr>
          <p:cNvSpPr/>
          <p:nvPr/>
        </p:nvSpPr>
        <p:spPr>
          <a:xfrm>
            <a:off x="228600" y="1612900"/>
            <a:ext cx="4800600" cy="32131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4">
            <a:extLst>
              <a:ext uri="{FF2B5EF4-FFF2-40B4-BE49-F238E27FC236}">
                <a16:creationId xmlns:a16="http://schemas.microsoft.com/office/drawing/2014/main" id="{4FE220B4-A37E-A855-363C-55BE93AFC4D6}"/>
              </a:ext>
            </a:extLst>
          </p:cNvPr>
          <p:cNvSpPr txBox="1">
            <a:spLocks/>
          </p:cNvSpPr>
          <p:nvPr/>
        </p:nvSpPr>
        <p:spPr>
          <a:xfrm>
            <a:off x="105810" y="5059293"/>
            <a:ext cx="61767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dirty="0">
                <a:latin typeface="Arial" panose="020B0604020202020204" pitchFamily="34" charset="0"/>
                <a:cs typeface="Arial" panose="020B0604020202020204" pitchFamily="34" charset="0"/>
              </a:rPr>
              <a:t>Let’s create together</a:t>
            </a:r>
          </a:p>
        </p:txBody>
      </p:sp>
      <p:pic>
        <p:nvPicPr>
          <p:cNvPr id="5" name="Picture 4">
            <a:extLst>
              <a:ext uri="{FF2B5EF4-FFF2-40B4-BE49-F238E27FC236}">
                <a16:creationId xmlns:a16="http://schemas.microsoft.com/office/drawing/2014/main" id="{4A452F8C-BABB-8F35-B804-0DDC501972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482" y="1990172"/>
            <a:ext cx="4090868" cy="2170233"/>
          </a:xfrm>
          <a:prstGeom prst="rect">
            <a:avLst/>
          </a:prstGeom>
        </p:spPr>
      </p:pic>
      <p:pic>
        <p:nvPicPr>
          <p:cNvPr id="8" name="Picture 7">
            <a:extLst>
              <a:ext uri="{FF2B5EF4-FFF2-40B4-BE49-F238E27FC236}">
                <a16:creationId xmlns:a16="http://schemas.microsoft.com/office/drawing/2014/main" id="{7DBB95A4-9CA4-8BE5-D918-7CDF5A3D97DF}"/>
              </a:ext>
            </a:extLst>
          </p:cNvPr>
          <p:cNvPicPr>
            <a:picLocks noChangeAspect="1"/>
          </p:cNvPicPr>
          <p:nvPr/>
        </p:nvPicPr>
        <p:blipFill>
          <a:blip r:embed="rId4"/>
          <a:stretch>
            <a:fillRect/>
          </a:stretch>
        </p:blipFill>
        <p:spPr>
          <a:xfrm>
            <a:off x="6282521" y="1204845"/>
            <a:ext cx="3860285" cy="5554368"/>
          </a:xfrm>
          <a:prstGeom prst="rect">
            <a:avLst/>
          </a:prstGeom>
        </p:spPr>
      </p:pic>
    </p:spTree>
    <p:extLst>
      <p:ext uri="{BB962C8B-B14F-4D97-AF65-F5344CB8AC3E}">
        <p14:creationId xmlns:p14="http://schemas.microsoft.com/office/powerpoint/2010/main" val="740050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72FED-2E54-58D4-1F1D-5C950F6014FE}"/>
              </a:ext>
            </a:extLst>
          </p:cNvPr>
          <p:cNvSpPr>
            <a:spLocks noGrp="1"/>
          </p:cNvSpPr>
          <p:nvPr>
            <p:ph type="title"/>
          </p:nvPr>
        </p:nvSpPr>
        <p:spPr/>
        <p:txBody>
          <a:bodyPr/>
          <a:lstStyle/>
          <a:p>
            <a:r>
              <a:rPr lang="en-AU" dirty="0"/>
              <a:t>Lesson 2</a:t>
            </a:r>
          </a:p>
        </p:txBody>
      </p:sp>
    </p:spTree>
    <p:extLst>
      <p:ext uri="{BB962C8B-B14F-4D97-AF65-F5344CB8AC3E}">
        <p14:creationId xmlns:p14="http://schemas.microsoft.com/office/powerpoint/2010/main" val="799910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95A8E-EC3D-8030-9DD1-952E74B124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FF21C-9284-66E9-0BDD-DFC1864A12A3}"/>
              </a:ext>
            </a:extLst>
          </p:cNvPr>
          <p:cNvSpPr>
            <a:spLocks noGrp="1"/>
          </p:cNvSpPr>
          <p:nvPr>
            <p:ph type="title"/>
          </p:nvPr>
        </p:nvSpPr>
        <p:spPr/>
        <p:txBody>
          <a:bodyPr/>
          <a:lstStyle/>
          <a:p>
            <a:r>
              <a:rPr lang="en-AU" dirty="0"/>
              <a:t>Activity 2: Booklet task</a:t>
            </a:r>
          </a:p>
        </p:txBody>
      </p:sp>
      <p:sp>
        <p:nvSpPr>
          <p:cNvPr id="7" name="Text Box 1">
            <a:extLst>
              <a:ext uri="{FF2B5EF4-FFF2-40B4-BE49-F238E27FC236}">
                <a16:creationId xmlns:a16="http://schemas.microsoft.com/office/drawing/2014/main" id="{D9950DB1-4F55-D6E4-0C17-6930CB2C8A8B}"/>
              </a:ext>
            </a:extLst>
          </p:cNvPr>
          <p:cNvSpPr txBox="1"/>
          <p:nvPr/>
        </p:nvSpPr>
        <p:spPr>
          <a:xfrm>
            <a:off x="6393160" y="2349616"/>
            <a:ext cx="4066774" cy="215876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Bef>
                <a:spcPts val="50"/>
              </a:spcBef>
              <a:spcAft>
                <a:spcPts val="50"/>
              </a:spcAft>
            </a:pPr>
            <a:r>
              <a:rPr lang="en-AU" sz="1100" kern="100">
                <a:effectLst/>
                <a:latin typeface="Arial" panose="020B0604020202020204" pitchFamily="34" charset="0"/>
                <a:ea typeface="Aptos" panose="020B0004020202020204" pitchFamily="34" charset="0"/>
                <a:cs typeface="Arial" panose="020B0604020202020204" pitchFamily="34" charset="0"/>
              </a:rPr>
              <a:t>Grain foods are important because (draw or write)</a:t>
            </a:r>
            <a:endParaRPr lang="en-AU" sz="900" kern="100">
              <a:effectLst/>
              <a:latin typeface="Arial" panose="020B06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A5CD89D-5937-36E8-9CAB-38D992D80E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4831" y="1265030"/>
            <a:ext cx="4329743" cy="4886187"/>
          </a:xfrm>
          <a:prstGeom prst="rect">
            <a:avLst/>
          </a:prstGeom>
        </p:spPr>
      </p:pic>
    </p:spTree>
    <p:extLst>
      <p:ext uri="{BB962C8B-B14F-4D97-AF65-F5344CB8AC3E}">
        <p14:creationId xmlns:p14="http://schemas.microsoft.com/office/powerpoint/2010/main" val="2268570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51031-F552-5C9D-A9D5-2DAA1C51DE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20C89C-CBD8-322E-72DA-568DD8811273}"/>
              </a:ext>
            </a:extLst>
          </p:cNvPr>
          <p:cNvSpPr>
            <a:spLocks noGrp="1"/>
          </p:cNvSpPr>
          <p:nvPr>
            <p:ph type="title"/>
          </p:nvPr>
        </p:nvSpPr>
        <p:spPr/>
        <p:txBody>
          <a:bodyPr/>
          <a:lstStyle/>
          <a:p>
            <a:r>
              <a:rPr lang="en-AU" dirty="0"/>
              <a:t>Lesson 7</a:t>
            </a:r>
          </a:p>
        </p:txBody>
      </p:sp>
    </p:spTree>
    <p:extLst>
      <p:ext uri="{BB962C8B-B14F-4D97-AF65-F5344CB8AC3E}">
        <p14:creationId xmlns:p14="http://schemas.microsoft.com/office/powerpoint/2010/main" val="33186169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538B4-C74B-8F7F-4813-1CE50C4787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94D28F-D277-C314-3680-47B91F170386}"/>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7152008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1E93D-A467-417D-8479-9AF4BF2A9C8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76E714-132B-AC2D-5CBE-727D91044481}"/>
              </a:ext>
            </a:extLst>
          </p:cNvPr>
          <p:cNvSpPr>
            <a:spLocks noGrp="1"/>
          </p:cNvSpPr>
          <p:nvPr>
            <p:ph idx="1"/>
          </p:nvPr>
        </p:nvSpPr>
        <p:spPr>
          <a:xfrm>
            <a:off x="838200" y="2771113"/>
            <a:ext cx="10515600" cy="1315774"/>
          </a:xfrm>
        </p:spPr>
        <p:txBody>
          <a:bodyPr>
            <a:noAutofit/>
          </a:bodyPr>
          <a:lstStyle/>
          <a:p>
            <a:pPr marL="0" indent="0" algn="ctr">
              <a:buNone/>
            </a:pPr>
            <a:r>
              <a:rPr lang="en-AU" dirty="0"/>
              <a:t>What is your favourite dairy and alternatives food?</a:t>
            </a:r>
          </a:p>
        </p:txBody>
      </p:sp>
    </p:spTree>
    <p:extLst>
      <p:ext uri="{BB962C8B-B14F-4D97-AF65-F5344CB8AC3E}">
        <p14:creationId xmlns:p14="http://schemas.microsoft.com/office/powerpoint/2010/main" val="14996243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EB413-3D33-CDAF-8AB8-BFD80E1DEA9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108CC3-10C0-D7F6-4A19-23A11C0ED679}"/>
              </a:ext>
            </a:extLst>
          </p:cNvPr>
          <p:cNvSpPr>
            <a:spLocks noGrp="1"/>
          </p:cNvSpPr>
          <p:nvPr>
            <p:ph idx="1"/>
          </p:nvPr>
        </p:nvSpPr>
        <p:spPr>
          <a:xfrm>
            <a:off x="838200" y="2771113"/>
            <a:ext cx="10515600" cy="1315774"/>
          </a:xfrm>
        </p:spPr>
        <p:txBody>
          <a:bodyPr>
            <a:noAutofit/>
          </a:bodyPr>
          <a:lstStyle/>
          <a:p>
            <a:pPr marL="0" indent="0" algn="ctr">
              <a:buNone/>
            </a:pPr>
            <a:r>
              <a:rPr lang="en-AU" dirty="0"/>
              <a:t>Answer: Lots of different responses!</a:t>
            </a:r>
          </a:p>
        </p:txBody>
      </p:sp>
    </p:spTree>
    <p:extLst>
      <p:ext uri="{BB962C8B-B14F-4D97-AF65-F5344CB8AC3E}">
        <p14:creationId xmlns:p14="http://schemas.microsoft.com/office/powerpoint/2010/main" val="26716703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940AD-03EF-6F65-1B61-707BB22106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E3A3C4-17A1-3DB1-DAA2-4C1AFE710AFF}"/>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dairy and alternative foods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3621948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7AC9A-4DB7-D9E8-FF01-086D58BCA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2612A7-1138-DCBD-1FF8-B12C7F5C2E25}"/>
              </a:ext>
            </a:extLst>
          </p:cNvPr>
          <p:cNvSpPr>
            <a:spLocks noGrp="1"/>
          </p:cNvSpPr>
          <p:nvPr>
            <p:ph type="title"/>
          </p:nvPr>
        </p:nvSpPr>
        <p:spPr>
          <a:xfrm>
            <a:off x="838200" y="248915"/>
            <a:ext cx="10515600" cy="1325563"/>
          </a:xfrm>
        </p:spPr>
        <p:txBody>
          <a:bodyPr/>
          <a:lstStyle/>
          <a:p>
            <a:pPr algn="ctr"/>
            <a:r>
              <a:rPr lang="en-AU" dirty="0"/>
              <a:t>Answer: Why dairy and alternative foods are important</a:t>
            </a:r>
          </a:p>
        </p:txBody>
      </p:sp>
      <p:sp>
        <p:nvSpPr>
          <p:cNvPr id="4" name="Rectangle: Rounded Corners 3">
            <a:extLst>
              <a:ext uri="{FF2B5EF4-FFF2-40B4-BE49-F238E27FC236}">
                <a16:creationId xmlns:a16="http://schemas.microsoft.com/office/drawing/2014/main" id="{88B66DD7-147D-B9B3-A6FE-29F1F8C73F9A}"/>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5CEDD4E3-2510-CDD3-2CD0-82E25AE7626C}"/>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25CD473E-3346-F7F8-1E61-D5539E65F6A9}"/>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3E90542B-66DC-65CD-A57C-E2CC13EACA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1FB9C777-22D8-F1BA-6B2A-94AB9035B9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DE737E4E-8BC1-4B58-5CE8-27DD1D5D72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E3F97568-B247-CABF-72F4-C191A951E3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5071731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5A53F-D693-0E8E-0F70-0D2D4BBD7F9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FE1157-3A0B-E36B-4879-4E53AA636A7E}"/>
              </a:ext>
            </a:extLst>
          </p:cNvPr>
          <p:cNvSpPr>
            <a:spLocks noGrp="1"/>
          </p:cNvSpPr>
          <p:nvPr>
            <p:ph idx="1"/>
          </p:nvPr>
        </p:nvSpPr>
        <p:spPr>
          <a:xfrm>
            <a:off x="838200" y="2789463"/>
            <a:ext cx="10515600" cy="2837613"/>
          </a:xfrm>
        </p:spPr>
        <p:txBody>
          <a:bodyPr>
            <a:normAutofit/>
          </a:bodyPr>
          <a:lstStyle/>
          <a:p>
            <a:pPr marL="0" indent="0">
              <a:buNone/>
            </a:pPr>
            <a:r>
              <a:rPr lang="en-AU" b="1" dirty="0"/>
              <a:t>Success criteria:</a:t>
            </a:r>
          </a:p>
          <a:p>
            <a:r>
              <a:rPr lang="en-AU" dirty="0"/>
              <a:t>identify examples of ‘sometimes’ foods</a:t>
            </a:r>
          </a:p>
          <a:p>
            <a:r>
              <a:rPr lang="en-AU" dirty="0"/>
              <a:t>identify alternatives to different ‘sometimes’ foods.</a:t>
            </a:r>
          </a:p>
          <a:p>
            <a:endParaRPr lang="en-AU" dirty="0"/>
          </a:p>
        </p:txBody>
      </p:sp>
      <p:sp>
        <p:nvSpPr>
          <p:cNvPr id="3" name="Content Placeholder 2">
            <a:extLst>
              <a:ext uri="{FF2B5EF4-FFF2-40B4-BE49-F238E27FC236}">
                <a16:creationId xmlns:a16="http://schemas.microsoft.com/office/drawing/2014/main" id="{8E487D50-FDF6-F747-F0C0-B60CDBBDD510}"/>
              </a:ext>
            </a:extLst>
          </p:cNvPr>
          <p:cNvSpPr>
            <a:spLocks noGrp="1"/>
          </p:cNvSpPr>
          <p:nvPr>
            <p:ph idx="10"/>
          </p:nvPr>
        </p:nvSpPr>
        <p:spPr/>
        <p:txBody>
          <a:bodyPr/>
          <a:lstStyle/>
          <a:p>
            <a:pPr>
              <a:lnSpc>
                <a:spcPct val="100000"/>
              </a:lnSpc>
            </a:pPr>
            <a:r>
              <a:rPr lang="en-AU" b="1" dirty="0"/>
              <a:t>Learning intention: </a:t>
            </a:r>
            <a:r>
              <a:rPr lang="en-AU" dirty="0"/>
              <a:t>To learn about ‘sometimes’ foods.</a:t>
            </a:r>
            <a:endParaRPr lang="en-AU" b="1" dirty="0"/>
          </a:p>
        </p:txBody>
      </p:sp>
    </p:spTree>
    <p:extLst>
      <p:ext uri="{BB962C8B-B14F-4D97-AF65-F5344CB8AC3E}">
        <p14:creationId xmlns:p14="http://schemas.microsoft.com/office/powerpoint/2010/main" val="35691653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33BF-AC7A-2F07-3232-9AC49C3AF43E}"/>
              </a:ext>
            </a:extLst>
          </p:cNvPr>
          <p:cNvSpPr>
            <a:spLocks noGrp="1"/>
          </p:cNvSpPr>
          <p:nvPr>
            <p:ph type="title"/>
          </p:nvPr>
        </p:nvSpPr>
        <p:spPr/>
        <p:txBody>
          <a:bodyPr/>
          <a:lstStyle/>
          <a:p>
            <a:r>
              <a:rPr lang="en-AU" dirty="0"/>
              <a:t>‘Sometimes’ foods</a:t>
            </a:r>
          </a:p>
        </p:txBody>
      </p:sp>
      <p:pic>
        <p:nvPicPr>
          <p:cNvPr id="4" name="Picture 3">
            <a:extLst>
              <a:ext uri="{FF2B5EF4-FFF2-40B4-BE49-F238E27FC236}">
                <a16:creationId xmlns:a16="http://schemas.microsoft.com/office/drawing/2014/main" id="{BF6A480C-FE1C-5564-941D-C3446DAB2DF0}"/>
              </a:ext>
            </a:extLst>
          </p:cNvPr>
          <p:cNvPicPr>
            <a:picLocks noChangeAspect="1"/>
          </p:cNvPicPr>
          <p:nvPr/>
        </p:nvPicPr>
        <p:blipFill>
          <a:blip r:embed="rId3"/>
          <a:stretch>
            <a:fillRect/>
          </a:stretch>
        </p:blipFill>
        <p:spPr>
          <a:xfrm>
            <a:off x="391276" y="1292372"/>
            <a:ext cx="3964711" cy="5105413"/>
          </a:xfrm>
          <a:prstGeom prst="rect">
            <a:avLst/>
          </a:prstGeom>
        </p:spPr>
      </p:pic>
      <p:sp>
        <p:nvSpPr>
          <p:cNvPr id="5" name="Oval 4">
            <a:extLst>
              <a:ext uri="{FF2B5EF4-FFF2-40B4-BE49-F238E27FC236}">
                <a16:creationId xmlns:a16="http://schemas.microsoft.com/office/drawing/2014/main" id="{93E0DA2E-A232-D8FD-0C34-AC5D93477379}"/>
              </a:ext>
            </a:extLst>
          </p:cNvPr>
          <p:cNvSpPr/>
          <p:nvPr/>
        </p:nvSpPr>
        <p:spPr>
          <a:xfrm>
            <a:off x="1904964" y="5455817"/>
            <a:ext cx="2743200" cy="12146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E1194AE3-5E30-C015-EAD0-BE0DAF177327}"/>
              </a:ext>
            </a:extLst>
          </p:cNvPr>
          <p:cNvSpPr txBox="1"/>
          <p:nvPr/>
        </p:nvSpPr>
        <p:spPr>
          <a:xfrm>
            <a:off x="4584512" y="2107702"/>
            <a:ext cx="6079196" cy="2123658"/>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Why do you think the ‘sometimes’ foods fit outside the plate?</a:t>
            </a:r>
          </a:p>
        </p:txBody>
      </p:sp>
    </p:spTree>
    <p:extLst>
      <p:ext uri="{BB962C8B-B14F-4D97-AF65-F5344CB8AC3E}">
        <p14:creationId xmlns:p14="http://schemas.microsoft.com/office/powerpoint/2010/main" val="8215552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D66E7-4848-A439-AA39-DEB210B69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7A05E-B33F-CD68-BB5A-2AD02B33D74C}"/>
              </a:ext>
            </a:extLst>
          </p:cNvPr>
          <p:cNvSpPr>
            <a:spLocks noGrp="1"/>
          </p:cNvSpPr>
          <p:nvPr>
            <p:ph type="title"/>
          </p:nvPr>
        </p:nvSpPr>
        <p:spPr/>
        <p:txBody>
          <a:bodyPr/>
          <a:lstStyle/>
          <a:p>
            <a:pPr algn="ctr"/>
            <a:r>
              <a:rPr lang="en-AU"/>
              <a:t>‘Sometimes’ </a:t>
            </a:r>
            <a:r>
              <a:rPr lang="en-AU" dirty="0"/>
              <a:t>foods</a:t>
            </a:r>
          </a:p>
        </p:txBody>
      </p:sp>
      <p:sp>
        <p:nvSpPr>
          <p:cNvPr id="65" name="Rectangle: Rounded Corners 64">
            <a:extLst>
              <a:ext uri="{FF2B5EF4-FFF2-40B4-BE49-F238E27FC236}">
                <a16:creationId xmlns:a16="http://schemas.microsoft.com/office/drawing/2014/main" id="{BBD94698-FA40-1426-0BA4-09280940E870}"/>
              </a:ext>
            </a:extLst>
          </p:cNvPr>
          <p:cNvSpPr/>
          <p:nvPr/>
        </p:nvSpPr>
        <p:spPr>
          <a:xfrm>
            <a:off x="1009934" y="2684572"/>
            <a:ext cx="4053386"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added sugars</a:t>
            </a:r>
          </a:p>
        </p:txBody>
      </p:sp>
      <p:sp>
        <p:nvSpPr>
          <p:cNvPr id="66" name="Rectangle: Rounded Corners 65">
            <a:extLst>
              <a:ext uri="{FF2B5EF4-FFF2-40B4-BE49-F238E27FC236}">
                <a16:creationId xmlns:a16="http://schemas.microsoft.com/office/drawing/2014/main" id="{17ED571C-C6CA-8311-5AD8-A92255402A05}"/>
              </a:ext>
            </a:extLst>
          </p:cNvPr>
          <p:cNvSpPr/>
          <p:nvPr/>
        </p:nvSpPr>
        <p:spPr>
          <a:xfrm>
            <a:off x="1009932" y="3761093"/>
            <a:ext cx="6086903"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fat (and sodium)</a:t>
            </a:r>
          </a:p>
        </p:txBody>
      </p:sp>
      <p:sp>
        <p:nvSpPr>
          <p:cNvPr id="67" name="Rectangle: Rounded Corners 66">
            <a:extLst>
              <a:ext uri="{FF2B5EF4-FFF2-40B4-BE49-F238E27FC236}">
                <a16:creationId xmlns:a16="http://schemas.microsoft.com/office/drawing/2014/main" id="{59EF8CFF-3A3E-5308-E60B-FA1916A72D59}"/>
              </a:ext>
            </a:extLst>
          </p:cNvPr>
          <p:cNvSpPr/>
          <p:nvPr/>
        </p:nvSpPr>
        <p:spPr>
          <a:xfrm>
            <a:off x="1009933" y="4839737"/>
            <a:ext cx="4053387"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both</a:t>
            </a:r>
          </a:p>
        </p:txBody>
      </p:sp>
      <p:sp>
        <p:nvSpPr>
          <p:cNvPr id="81" name="Rectangle: Rounded Corners 80">
            <a:extLst>
              <a:ext uri="{FF2B5EF4-FFF2-40B4-BE49-F238E27FC236}">
                <a16:creationId xmlns:a16="http://schemas.microsoft.com/office/drawing/2014/main" id="{2F3EE55B-AD41-5DCC-640A-59BC6AD22FDB}"/>
              </a:ext>
            </a:extLst>
          </p:cNvPr>
          <p:cNvSpPr/>
          <p:nvPr/>
        </p:nvSpPr>
        <p:spPr>
          <a:xfrm>
            <a:off x="1581070" y="5839424"/>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To be consumed sometimes and in small amounts</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2391F87-756D-698D-8B5B-0A5545C34A2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3" name="Rectangle 1">
            <a:extLst>
              <a:ext uri="{FF2B5EF4-FFF2-40B4-BE49-F238E27FC236}">
                <a16:creationId xmlns:a16="http://schemas.microsoft.com/office/drawing/2014/main" id="{0146897C-C75C-E925-42E0-983082DFCF0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2">
            <a:extLst>
              <a:ext uri="{FF2B5EF4-FFF2-40B4-BE49-F238E27FC236}">
                <a16:creationId xmlns:a16="http://schemas.microsoft.com/office/drawing/2014/main" id="{7F01EB24-9E2D-515C-239C-C6541201C980}"/>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3">
            <a:extLst>
              <a:ext uri="{FF2B5EF4-FFF2-40B4-BE49-F238E27FC236}">
                <a16:creationId xmlns:a16="http://schemas.microsoft.com/office/drawing/2014/main" id="{3C414B04-1C7D-09B3-E125-EB2CABB6881B}"/>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5" name="Picture 14">
            <a:extLst>
              <a:ext uri="{FF2B5EF4-FFF2-40B4-BE49-F238E27FC236}">
                <a16:creationId xmlns:a16="http://schemas.microsoft.com/office/drawing/2014/main" id="{3BD82ACC-6602-22D4-27E0-9D5C8FCFBF25}"/>
              </a:ext>
            </a:extLst>
          </p:cNvPr>
          <p:cNvPicPr>
            <a:picLocks noChangeAspect="1"/>
          </p:cNvPicPr>
          <p:nvPr/>
        </p:nvPicPr>
        <p:blipFill>
          <a:blip r:embed="rId3"/>
          <a:stretch>
            <a:fillRect/>
          </a:stretch>
        </p:blipFill>
        <p:spPr>
          <a:xfrm>
            <a:off x="152400" y="1112112"/>
            <a:ext cx="4385691" cy="1410927"/>
          </a:xfrm>
          <a:prstGeom prst="rect">
            <a:avLst/>
          </a:prstGeom>
        </p:spPr>
      </p:pic>
      <p:pic>
        <p:nvPicPr>
          <p:cNvPr id="8" name="Picture 7">
            <a:extLst>
              <a:ext uri="{FF2B5EF4-FFF2-40B4-BE49-F238E27FC236}">
                <a16:creationId xmlns:a16="http://schemas.microsoft.com/office/drawing/2014/main" id="{8C364F14-FF45-C468-91D2-5D1A034189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1089" y="1560494"/>
            <a:ext cx="968374" cy="1839911"/>
          </a:xfrm>
          <a:prstGeom prst="rect">
            <a:avLst/>
          </a:prstGeom>
        </p:spPr>
      </p:pic>
      <p:pic>
        <p:nvPicPr>
          <p:cNvPr id="10" name="Picture 9">
            <a:extLst>
              <a:ext uri="{FF2B5EF4-FFF2-40B4-BE49-F238E27FC236}">
                <a16:creationId xmlns:a16="http://schemas.microsoft.com/office/drawing/2014/main" id="{72779FF3-D6DD-3B75-B59B-C2F98C07DB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6267" y="2249122"/>
            <a:ext cx="2831351" cy="1133213"/>
          </a:xfrm>
          <a:prstGeom prst="rect">
            <a:avLst/>
          </a:prstGeom>
        </p:spPr>
      </p:pic>
      <p:pic>
        <p:nvPicPr>
          <p:cNvPr id="12" name="Picture 11">
            <a:extLst>
              <a:ext uri="{FF2B5EF4-FFF2-40B4-BE49-F238E27FC236}">
                <a16:creationId xmlns:a16="http://schemas.microsoft.com/office/drawing/2014/main" id="{CCD7BB20-8C60-7097-74AE-877B477324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1032" y="3759382"/>
            <a:ext cx="1261452" cy="808093"/>
          </a:xfrm>
          <a:prstGeom prst="rect">
            <a:avLst/>
          </a:prstGeom>
        </p:spPr>
      </p:pic>
      <p:pic>
        <p:nvPicPr>
          <p:cNvPr id="14" name="Picture 13">
            <a:extLst>
              <a:ext uri="{FF2B5EF4-FFF2-40B4-BE49-F238E27FC236}">
                <a16:creationId xmlns:a16="http://schemas.microsoft.com/office/drawing/2014/main" id="{D5593A28-C2C3-3FD4-07C8-EBDD94103F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8328" y="4449503"/>
            <a:ext cx="1471876" cy="728292"/>
          </a:xfrm>
          <a:prstGeom prst="rect">
            <a:avLst/>
          </a:prstGeom>
        </p:spPr>
      </p:pic>
      <p:pic>
        <p:nvPicPr>
          <p:cNvPr id="19" name="Picture 18">
            <a:extLst>
              <a:ext uri="{FF2B5EF4-FFF2-40B4-BE49-F238E27FC236}">
                <a16:creationId xmlns:a16="http://schemas.microsoft.com/office/drawing/2014/main" id="{DD5DEEB8-0480-6032-4D1B-D3B336C748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73722" y="3725330"/>
            <a:ext cx="1851660" cy="899872"/>
          </a:xfrm>
          <a:prstGeom prst="rect">
            <a:avLst/>
          </a:prstGeom>
        </p:spPr>
      </p:pic>
      <p:pic>
        <p:nvPicPr>
          <p:cNvPr id="22" name="Picture 21">
            <a:extLst>
              <a:ext uri="{FF2B5EF4-FFF2-40B4-BE49-F238E27FC236}">
                <a16:creationId xmlns:a16="http://schemas.microsoft.com/office/drawing/2014/main" id="{ADCF2FBB-25F0-FE8F-31B0-2B2FFE1438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99938" y="4649470"/>
            <a:ext cx="950885" cy="1036660"/>
          </a:xfrm>
          <a:prstGeom prst="rect">
            <a:avLst/>
          </a:prstGeom>
        </p:spPr>
      </p:pic>
    </p:spTree>
    <p:extLst>
      <p:ext uri="{BB962C8B-B14F-4D97-AF65-F5344CB8AC3E}">
        <p14:creationId xmlns:p14="http://schemas.microsoft.com/office/powerpoint/2010/main" val="2082559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46E59-B731-4A49-C22E-5F18BB73FDC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97B09E-DB1D-C027-9757-1012C2D75491}"/>
              </a:ext>
            </a:extLst>
          </p:cNvPr>
          <p:cNvSpPr>
            <a:spLocks noGrp="1"/>
          </p:cNvSpPr>
          <p:nvPr>
            <p:ph idx="1"/>
          </p:nvPr>
        </p:nvSpPr>
        <p:spPr/>
        <p:txBody>
          <a:bodyPr/>
          <a:lstStyle/>
          <a:p>
            <a:pPr marL="0" indent="0">
              <a:buNone/>
            </a:pPr>
            <a:r>
              <a:rPr lang="en-AU" b="1" dirty="0"/>
              <a:t>Success criteria:</a:t>
            </a:r>
          </a:p>
          <a:p>
            <a:r>
              <a:rPr lang="en-AU" dirty="0"/>
              <a:t>identify grain foods</a:t>
            </a:r>
          </a:p>
          <a:p>
            <a:r>
              <a:rPr lang="en-AU" dirty="0"/>
              <a:t>identify why grain foods are important.</a:t>
            </a:r>
          </a:p>
          <a:p>
            <a:endParaRPr lang="en-AU" dirty="0"/>
          </a:p>
        </p:txBody>
      </p:sp>
      <p:sp>
        <p:nvSpPr>
          <p:cNvPr id="3" name="Content Placeholder 2">
            <a:extLst>
              <a:ext uri="{FF2B5EF4-FFF2-40B4-BE49-F238E27FC236}">
                <a16:creationId xmlns:a16="http://schemas.microsoft.com/office/drawing/2014/main" id="{5DB5E168-43ED-CDF5-A18A-7262097BC34D}"/>
              </a:ext>
            </a:extLst>
          </p:cNvPr>
          <p:cNvSpPr>
            <a:spLocks noGrp="1"/>
          </p:cNvSpPr>
          <p:nvPr>
            <p:ph idx="10"/>
          </p:nvPr>
        </p:nvSpPr>
        <p:spPr/>
        <p:txBody>
          <a:bodyPr/>
          <a:lstStyle/>
          <a:p>
            <a:r>
              <a:rPr lang="en-AU" b="1" dirty="0"/>
              <a:t>Learning intention: </a:t>
            </a:r>
            <a:r>
              <a:rPr lang="en-AU" dirty="0"/>
              <a:t>To learn about grain foods.</a:t>
            </a:r>
            <a:endParaRPr lang="en-AU" b="1" dirty="0"/>
          </a:p>
        </p:txBody>
      </p:sp>
    </p:spTree>
    <p:extLst>
      <p:ext uri="{BB962C8B-B14F-4D97-AF65-F5344CB8AC3E}">
        <p14:creationId xmlns:p14="http://schemas.microsoft.com/office/powerpoint/2010/main" val="34373024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A428C-4527-6EF1-9CAA-1139EB39DC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65561-8318-A54B-DB21-E7A83C14BCC2}"/>
              </a:ext>
            </a:extLst>
          </p:cNvPr>
          <p:cNvSpPr>
            <a:spLocks noGrp="1"/>
          </p:cNvSpPr>
          <p:nvPr>
            <p:ph type="title"/>
          </p:nvPr>
        </p:nvSpPr>
        <p:spPr/>
        <p:txBody>
          <a:bodyPr/>
          <a:lstStyle/>
          <a:p>
            <a:r>
              <a:rPr lang="en-AU" dirty="0"/>
              <a:t>‘Sometimes’ foods</a:t>
            </a:r>
          </a:p>
        </p:txBody>
      </p:sp>
      <p:pic>
        <p:nvPicPr>
          <p:cNvPr id="4" name="Online Media 2" title="Sometimes Food | Kids Songs | Skwishy For Kids">
            <a:hlinkClick r:id="" action="ppaction://media"/>
            <a:extLst>
              <a:ext uri="{FF2B5EF4-FFF2-40B4-BE49-F238E27FC236}">
                <a16:creationId xmlns:a16="http://schemas.microsoft.com/office/drawing/2014/main" id="{F8D14ECC-53ED-89F9-3C3C-6E8DBF6EE32B}"/>
              </a:ext>
            </a:extLst>
          </p:cNvPr>
          <p:cNvPicPr>
            <a:picLocks noRot="1" noChangeAspect="1"/>
          </p:cNvPicPr>
          <p:nvPr>
            <a:videoFile r:link="rId1"/>
          </p:nvPr>
        </p:nvPicPr>
        <p:blipFill>
          <a:blip r:embed="rId4"/>
          <a:stretch>
            <a:fillRect/>
          </a:stretch>
        </p:blipFill>
        <p:spPr>
          <a:xfrm>
            <a:off x="1686133" y="1424350"/>
            <a:ext cx="8497077" cy="4797095"/>
          </a:xfrm>
          <a:prstGeom prst="rect">
            <a:avLst/>
          </a:prstGeom>
        </p:spPr>
      </p:pic>
    </p:spTree>
    <p:extLst>
      <p:ext uri="{BB962C8B-B14F-4D97-AF65-F5344CB8AC3E}">
        <p14:creationId xmlns:p14="http://schemas.microsoft.com/office/powerpoint/2010/main" val="222080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96AF8-F490-3FA2-EA95-6488CDB399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E50039-87F1-FA33-2B08-D64183E42F6F}"/>
              </a:ext>
            </a:extLst>
          </p:cNvPr>
          <p:cNvSpPr>
            <a:spLocks noGrp="1"/>
          </p:cNvSpPr>
          <p:nvPr>
            <p:ph type="title"/>
          </p:nvPr>
        </p:nvSpPr>
        <p:spPr>
          <a:xfrm>
            <a:off x="381952" y="98787"/>
            <a:ext cx="11434910" cy="1325563"/>
          </a:xfrm>
        </p:spPr>
        <p:txBody>
          <a:bodyPr/>
          <a:lstStyle/>
          <a:p>
            <a:r>
              <a:rPr lang="en-AU" dirty="0"/>
              <a:t>Activity 1: ‘Sometimes’ foods display</a:t>
            </a:r>
          </a:p>
        </p:txBody>
      </p:sp>
      <p:sp>
        <p:nvSpPr>
          <p:cNvPr id="4" name="Rectangle 3">
            <a:extLst>
              <a:ext uri="{FF2B5EF4-FFF2-40B4-BE49-F238E27FC236}">
                <a16:creationId xmlns:a16="http://schemas.microsoft.com/office/drawing/2014/main" id="{D908340F-03C3-E44B-FF07-776828AFF2AE}"/>
              </a:ext>
            </a:extLst>
          </p:cNvPr>
          <p:cNvSpPr/>
          <p:nvPr/>
        </p:nvSpPr>
        <p:spPr>
          <a:xfrm>
            <a:off x="228600" y="1612900"/>
            <a:ext cx="4800600" cy="32131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4">
            <a:extLst>
              <a:ext uri="{FF2B5EF4-FFF2-40B4-BE49-F238E27FC236}">
                <a16:creationId xmlns:a16="http://schemas.microsoft.com/office/drawing/2014/main" id="{2F879762-E27E-96E5-1677-CE9609EBF154}"/>
              </a:ext>
            </a:extLst>
          </p:cNvPr>
          <p:cNvSpPr txBox="1">
            <a:spLocks/>
          </p:cNvSpPr>
          <p:nvPr/>
        </p:nvSpPr>
        <p:spPr>
          <a:xfrm>
            <a:off x="105810" y="5059293"/>
            <a:ext cx="61767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dirty="0">
                <a:latin typeface="Arial" panose="020B0604020202020204" pitchFamily="34" charset="0"/>
                <a:cs typeface="Arial" panose="020B0604020202020204" pitchFamily="34" charset="0"/>
              </a:rPr>
              <a:t>Let’s create together</a:t>
            </a:r>
          </a:p>
        </p:txBody>
      </p:sp>
      <p:pic>
        <p:nvPicPr>
          <p:cNvPr id="7" name="Picture 6">
            <a:extLst>
              <a:ext uri="{FF2B5EF4-FFF2-40B4-BE49-F238E27FC236}">
                <a16:creationId xmlns:a16="http://schemas.microsoft.com/office/drawing/2014/main" id="{EEC05D13-561F-E030-15A7-466CC7A2F4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5513" y="1605178"/>
            <a:ext cx="2964226" cy="2105431"/>
          </a:xfrm>
          <a:prstGeom prst="rect">
            <a:avLst/>
          </a:prstGeom>
        </p:spPr>
      </p:pic>
      <p:pic>
        <p:nvPicPr>
          <p:cNvPr id="9" name="Picture 8">
            <a:extLst>
              <a:ext uri="{FF2B5EF4-FFF2-40B4-BE49-F238E27FC236}">
                <a16:creationId xmlns:a16="http://schemas.microsoft.com/office/drawing/2014/main" id="{4DECD596-BF1A-CA07-5730-C84CB39AB2D7}"/>
              </a:ext>
            </a:extLst>
          </p:cNvPr>
          <p:cNvPicPr>
            <a:picLocks noChangeAspect="1"/>
          </p:cNvPicPr>
          <p:nvPr/>
        </p:nvPicPr>
        <p:blipFill>
          <a:blip r:embed="rId4"/>
          <a:stretch>
            <a:fillRect/>
          </a:stretch>
        </p:blipFill>
        <p:spPr>
          <a:xfrm>
            <a:off x="8555738" y="1605178"/>
            <a:ext cx="3261124" cy="2060299"/>
          </a:xfrm>
          <a:prstGeom prst="rect">
            <a:avLst/>
          </a:prstGeom>
        </p:spPr>
      </p:pic>
    </p:spTree>
    <p:extLst>
      <p:ext uri="{BB962C8B-B14F-4D97-AF65-F5344CB8AC3E}">
        <p14:creationId xmlns:p14="http://schemas.microsoft.com/office/powerpoint/2010/main" val="13416766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1F90-B0D2-A281-C65B-91F3D73E9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AA8BBB-D55E-3737-59CE-67203DF4FE18}"/>
              </a:ext>
            </a:extLst>
          </p:cNvPr>
          <p:cNvSpPr>
            <a:spLocks noGrp="1"/>
          </p:cNvSpPr>
          <p:nvPr>
            <p:ph type="title"/>
          </p:nvPr>
        </p:nvSpPr>
        <p:spPr/>
        <p:txBody>
          <a:bodyPr/>
          <a:lstStyle/>
          <a:p>
            <a:r>
              <a:rPr lang="en-AU" dirty="0"/>
              <a:t>Activity 2: Booklet task</a:t>
            </a:r>
          </a:p>
        </p:txBody>
      </p:sp>
      <p:pic>
        <p:nvPicPr>
          <p:cNvPr id="3" name="Picture 2">
            <a:extLst>
              <a:ext uri="{FF2B5EF4-FFF2-40B4-BE49-F238E27FC236}">
                <a16:creationId xmlns:a16="http://schemas.microsoft.com/office/drawing/2014/main" id="{803A19C4-3619-360A-CAE9-48686701FE37}"/>
              </a:ext>
            </a:extLst>
          </p:cNvPr>
          <p:cNvPicPr>
            <a:picLocks noChangeAspect="1"/>
          </p:cNvPicPr>
          <p:nvPr/>
        </p:nvPicPr>
        <p:blipFill>
          <a:blip r:embed="rId3"/>
          <a:stretch>
            <a:fillRect/>
          </a:stretch>
        </p:blipFill>
        <p:spPr>
          <a:xfrm>
            <a:off x="3916954" y="1212859"/>
            <a:ext cx="4358092" cy="5106188"/>
          </a:xfrm>
          <a:prstGeom prst="rect">
            <a:avLst/>
          </a:prstGeom>
        </p:spPr>
      </p:pic>
    </p:spTree>
    <p:extLst>
      <p:ext uri="{BB962C8B-B14F-4D97-AF65-F5344CB8AC3E}">
        <p14:creationId xmlns:p14="http://schemas.microsoft.com/office/powerpoint/2010/main" val="26087905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37D7B-02F8-E6BC-77A9-31B896D4C0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E3E05-927B-261A-4EEF-99AE3AE3AB13}"/>
              </a:ext>
            </a:extLst>
          </p:cNvPr>
          <p:cNvSpPr>
            <a:spLocks noGrp="1"/>
          </p:cNvSpPr>
          <p:nvPr>
            <p:ph type="title"/>
          </p:nvPr>
        </p:nvSpPr>
        <p:spPr/>
        <p:txBody>
          <a:bodyPr/>
          <a:lstStyle/>
          <a:p>
            <a:r>
              <a:rPr lang="en-AU" dirty="0"/>
              <a:t>Lesson 8</a:t>
            </a:r>
          </a:p>
        </p:txBody>
      </p:sp>
    </p:spTree>
    <p:extLst>
      <p:ext uri="{BB962C8B-B14F-4D97-AF65-F5344CB8AC3E}">
        <p14:creationId xmlns:p14="http://schemas.microsoft.com/office/powerpoint/2010/main" val="17648866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4D96F-3B82-0C49-8556-2EE90899EB2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0EE11-91E2-825B-A75A-CD1890FAFB8F}"/>
              </a:ext>
            </a:extLst>
          </p:cNvPr>
          <p:cNvSpPr>
            <a:spLocks noGrp="1"/>
          </p:cNvSpPr>
          <p:nvPr>
            <p:ph idx="10"/>
          </p:nvPr>
        </p:nvSpPr>
        <p:spPr>
          <a:xfrm>
            <a:off x="838200" y="2073796"/>
            <a:ext cx="10515600" cy="1643853"/>
          </a:xfrm>
        </p:spPr>
        <p:txBody>
          <a:bodyPr/>
          <a:lstStyle/>
          <a:p>
            <a:pPr>
              <a:lnSpc>
                <a:spcPct val="100000"/>
              </a:lnSpc>
            </a:pPr>
            <a:r>
              <a:rPr lang="en-AU" b="1" dirty="0"/>
              <a:t>Learning intention: </a:t>
            </a:r>
            <a:r>
              <a:rPr lang="en-AU" dirty="0"/>
              <a:t>To make something healthy and tasty.</a:t>
            </a:r>
            <a:endParaRPr lang="en-AU" b="1" dirty="0"/>
          </a:p>
        </p:txBody>
      </p:sp>
    </p:spTree>
    <p:extLst>
      <p:ext uri="{BB962C8B-B14F-4D97-AF65-F5344CB8AC3E}">
        <p14:creationId xmlns:p14="http://schemas.microsoft.com/office/powerpoint/2010/main" val="6977047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88EC3C-D123-DA8E-203B-06234517F1BC}"/>
              </a:ext>
            </a:extLst>
          </p:cNvPr>
          <p:cNvSpPr>
            <a:spLocks noGrp="1"/>
          </p:cNvSpPr>
          <p:nvPr>
            <p:ph idx="1"/>
          </p:nvPr>
        </p:nvSpPr>
        <p:spPr>
          <a:xfrm>
            <a:off x="838200" y="530088"/>
            <a:ext cx="10515600" cy="6188764"/>
          </a:xfrm>
        </p:spPr>
        <p:txBody>
          <a:bodyPr>
            <a:noAutofit/>
          </a:bodyPr>
          <a:lstStyle/>
          <a:p>
            <a:pPr marL="0" indent="0">
              <a:buNone/>
            </a:pPr>
            <a:r>
              <a:rPr lang="en-GB" sz="4000" b="1" kern="100" dirty="0">
                <a:ea typeface="Aptos" panose="020B0004020202020204" pitchFamily="34" charset="0"/>
                <a:cs typeface="Times New Roman" panose="02020603050405020304" pitchFamily="18" charset="0"/>
              </a:rPr>
              <a:t>Options</a:t>
            </a:r>
          </a:p>
          <a:p>
            <a:pPr marL="285750" indent="-285750"/>
            <a:endParaRPr lang="en-GB" sz="1000" kern="100" dirty="0">
              <a:ea typeface="Aptos" panose="020B0004020202020204" pitchFamily="34" charset="0"/>
              <a:cs typeface="Times New Roman" panose="02020603050405020304" pitchFamily="18" charset="0"/>
            </a:endParaRPr>
          </a:p>
          <a:p>
            <a:r>
              <a:rPr lang="en-GB" sz="4000" kern="100" dirty="0">
                <a:ea typeface="Aptos" panose="020B0004020202020204" pitchFamily="34" charset="0"/>
                <a:cs typeface="Times New Roman" panose="02020603050405020304" pitchFamily="18" charset="0"/>
              </a:rPr>
              <a:t>Fruit skewers</a:t>
            </a:r>
          </a:p>
          <a:p>
            <a:r>
              <a:rPr lang="en-GB" sz="4000" kern="100" dirty="0">
                <a:cs typeface="Times New Roman" panose="02020603050405020304" pitchFamily="18" charset="0"/>
              </a:rPr>
              <a:t>Fruit salad with yoghurt</a:t>
            </a:r>
          </a:p>
          <a:p>
            <a:r>
              <a:rPr lang="en-GB" sz="4000" kern="100" dirty="0">
                <a:cs typeface="Times New Roman" panose="02020603050405020304" pitchFamily="18" charset="0"/>
              </a:rPr>
              <a:t>Vegetable slices and dip (bought hummus or tzatziki or make your own)</a:t>
            </a:r>
            <a:endParaRPr lang="en-AU" sz="4000" kern="100" dirty="0">
              <a:cs typeface="Times New Roman" panose="02020603050405020304" pitchFamily="18" charset="0"/>
            </a:endParaRPr>
          </a:p>
          <a:p>
            <a:r>
              <a:rPr lang="en-GB" sz="4000" kern="100" dirty="0">
                <a:cs typeface="Times New Roman" panose="02020603050405020304" pitchFamily="18" charset="0"/>
              </a:rPr>
              <a:t>Fruit smoothie</a:t>
            </a:r>
            <a:endParaRPr lang="en-AU" sz="4000" kern="100" dirty="0">
              <a:cs typeface="Times New Roman" panose="02020603050405020304" pitchFamily="18" charset="0"/>
            </a:endParaRPr>
          </a:p>
          <a:p>
            <a:r>
              <a:rPr lang="en-GB" sz="4000" kern="100" dirty="0">
                <a:cs typeface="Times New Roman" panose="02020603050405020304" pitchFamily="18" charset="0"/>
              </a:rPr>
              <a:t>Mixed vegetable salad with dressing</a:t>
            </a:r>
            <a:endParaRPr lang="en-AU" sz="4000" kern="100" dirty="0">
              <a:cs typeface="Times New Roman" panose="02020603050405020304" pitchFamily="18" charset="0"/>
            </a:endParaRPr>
          </a:p>
          <a:p>
            <a:r>
              <a:rPr lang="en-GB" sz="4000" kern="100" dirty="0">
                <a:cs typeface="Times New Roman" panose="02020603050405020304" pitchFamily="18" charset="0"/>
              </a:rPr>
              <a:t>Sandwiches with different fillings (roast chicken, egg, s</a:t>
            </a:r>
            <a:r>
              <a:rPr lang="en-GB" sz="4000" dirty="0">
                <a:ea typeface="Aptos" panose="020B0004020202020204" pitchFamily="34" charset="0"/>
                <a:cs typeface="Times New Roman" panose="02020603050405020304" pitchFamily="18" charset="0"/>
              </a:rPr>
              <a:t>alad items)</a:t>
            </a:r>
            <a:endParaRPr lang="en-AU" sz="4000" dirty="0"/>
          </a:p>
          <a:p>
            <a:endParaRPr lang="en-AU" sz="4000" dirty="0"/>
          </a:p>
        </p:txBody>
      </p:sp>
    </p:spTree>
    <p:extLst>
      <p:ext uri="{BB962C8B-B14F-4D97-AF65-F5344CB8AC3E}">
        <p14:creationId xmlns:p14="http://schemas.microsoft.com/office/powerpoint/2010/main" val="27982303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E6FF4-D439-5807-1D2D-F189C9DD5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C3E212-EDCE-18C9-6DD6-116968458BDF}"/>
              </a:ext>
            </a:extLst>
          </p:cNvPr>
          <p:cNvSpPr>
            <a:spLocks noGrp="1"/>
          </p:cNvSpPr>
          <p:nvPr>
            <p:ph type="title"/>
          </p:nvPr>
        </p:nvSpPr>
        <p:spPr/>
        <p:txBody>
          <a:bodyPr/>
          <a:lstStyle/>
          <a:p>
            <a:r>
              <a:rPr lang="en-AU" dirty="0"/>
              <a:t>Lesson 9</a:t>
            </a:r>
          </a:p>
        </p:txBody>
      </p:sp>
    </p:spTree>
    <p:extLst>
      <p:ext uri="{BB962C8B-B14F-4D97-AF65-F5344CB8AC3E}">
        <p14:creationId xmlns:p14="http://schemas.microsoft.com/office/powerpoint/2010/main" val="14004071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8C53-2B3B-8A13-96A9-58289B1E4F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AAC4E0-37BB-5A61-398E-2959C7060EB3}"/>
              </a:ext>
            </a:extLst>
          </p:cNvPr>
          <p:cNvSpPr>
            <a:spLocks noGrp="1"/>
          </p:cNvSpPr>
          <p:nvPr>
            <p:ph idx="10"/>
          </p:nvPr>
        </p:nvSpPr>
        <p:spPr>
          <a:xfrm>
            <a:off x="838200" y="2073796"/>
            <a:ext cx="10515600" cy="1851818"/>
          </a:xfrm>
        </p:spPr>
        <p:txBody>
          <a:bodyPr>
            <a:normAutofit/>
          </a:bodyPr>
          <a:lstStyle/>
          <a:p>
            <a:pPr>
              <a:lnSpc>
                <a:spcPct val="100000"/>
              </a:lnSpc>
            </a:pPr>
            <a:r>
              <a:rPr lang="en-AU" b="1" dirty="0"/>
              <a:t>Learning intention: </a:t>
            </a:r>
            <a:r>
              <a:rPr lang="en-AU" dirty="0"/>
              <a:t>To represent the Australian Guide to Healthy Eating.</a:t>
            </a:r>
            <a:endParaRPr lang="en-AU" b="1" dirty="0"/>
          </a:p>
        </p:txBody>
      </p:sp>
    </p:spTree>
    <p:extLst>
      <p:ext uri="{BB962C8B-B14F-4D97-AF65-F5344CB8AC3E}">
        <p14:creationId xmlns:p14="http://schemas.microsoft.com/office/powerpoint/2010/main" val="24296786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DDF1-18EF-E2FD-4A5F-E8DD1735942D}"/>
              </a:ext>
            </a:extLst>
          </p:cNvPr>
          <p:cNvSpPr>
            <a:spLocks noGrp="1"/>
          </p:cNvSpPr>
          <p:nvPr>
            <p:ph idx="1"/>
          </p:nvPr>
        </p:nvSpPr>
        <p:spPr>
          <a:xfrm>
            <a:off x="838200" y="742122"/>
            <a:ext cx="10515600" cy="5879395"/>
          </a:xfrm>
        </p:spPr>
        <p:txBody>
          <a:bodyPr>
            <a:normAutofit fontScale="92500" lnSpcReduction="10000"/>
          </a:bodyPr>
          <a:lstStyle/>
          <a:p>
            <a:pPr marL="0" indent="0">
              <a:buNone/>
            </a:pPr>
            <a:r>
              <a:rPr lang="en-AU" b="1" dirty="0"/>
              <a:t>Task</a:t>
            </a:r>
          </a:p>
          <a:p>
            <a:pPr marL="0" indent="0">
              <a:buNone/>
            </a:pPr>
            <a:endParaRPr lang="en-AU" sz="2200" b="1" dirty="0"/>
          </a:p>
          <a:p>
            <a:pPr marL="0" indent="0">
              <a:lnSpc>
                <a:spcPct val="120000"/>
              </a:lnSpc>
              <a:buNone/>
            </a:pPr>
            <a:r>
              <a:rPr lang="en-AU" dirty="0">
                <a:ea typeface="Aptos" panose="020B0004020202020204" pitchFamily="34" charset="0"/>
              </a:rPr>
              <a:t>Create your own version of the Australian Guide to Healthy Eating, which could be used to promote healthy eating at our school.</a:t>
            </a:r>
            <a:br>
              <a:rPr lang="en-AU" dirty="0">
                <a:ea typeface="Aptos" panose="020B0004020202020204" pitchFamily="34" charset="0"/>
              </a:rPr>
            </a:br>
            <a:endParaRPr lang="en-AU" sz="1100" dirty="0">
              <a:ea typeface="Aptos" panose="020B0004020202020204" pitchFamily="34" charset="0"/>
            </a:endParaRPr>
          </a:p>
          <a:p>
            <a:pPr marL="0" indent="0">
              <a:buNone/>
            </a:pPr>
            <a:r>
              <a:rPr lang="en-AU" sz="2400" dirty="0"/>
              <a:t>Options:</a:t>
            </a:r>
          </a:p>
          <a:p>
            <a:pPr marL="457200" indent="-457200"/>
            <a:r>
              <a:rPr lang="en-AU" sz="2400" dirty="0"/>
              <a:t>picture with labels</a:t>
            </a:r>
          </a:p>
          <a:p>
            <a:pPr marL="457200" indent="-457200"/>
            <a:r>
              <a:rPr lang="en-AU" sz="2400" dirty="0"/>
              <a:t>digital</a:t>
            </a:r>
          </a:p>
          <a:p>
            <a:pPr marL="457200" indent="-457200"/>
            <a:r>
              <a:rPr lang="en-AU" sz="2400" dirty="0"/>
              <a:t>recorded message</a:t>
            </a:r>
          </a:p>
          <a:p>
            <a:pPr marL="0" indent="0">
              <a:buNone/>
            </a:pPr>
            <a:endParaRPr lang="en-AU" b="1" dirty="0"/>
          </a:p>
        </p:txBody>
      </p:sp>
    </p:spTree>
    <p:extLst>
      <p:ext uri="{BB962C8B-B14F-4D97-AF65-F5344CB8AC3E}">
        <p14:creationId xmlns:p14="http://schemas.microsoft.com/office/powerpoint/2010/main" val="22166777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688AC-1561-2CB1-AD37-E9268CECAEC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309BE5-86B1-836F-7E1D-1568EA2BBAB1}"/>
              </a:ext>
            </a:extLst>
          </p:cNvPr>
          <p:cNvSpPr>
            <a:spLocks noGrp="1"/>
          </p:cNvSpPr>
          <p:nvPr>
            <p:ph idx="1"/>
          </p:nvPr>
        </p:nvSpPr>
        <p:spPr>
          <a:xfrm>
            <a:off x="838200" y="556591"/>
            <a:ext cx="10515600" cy="5632174"/>
          </a:xfrm>
        </p:spPr>
        <p:txBody>
          <a:bodyPr>
            <a:noAutofit/>
          </a:bodyPr>
          <a:lstStyle/>
          <a:p>
            <a:pPr marL="0" indent="0">
              <a:buNone/>
            </a:pPr>
            <a:r>
              <a:rPr lang="en-AU" sz="4000" b="1" dirty="0"/>
              <a:t>Success criteria</a:t>
            </a:r>
          </a:p>
          <a:p>
            <a:pPr marL="0" indent="0">
              <a:buNone/>
            </a:pPr>
            <a:endParaRPr lang="en-AU" sz="1000" b="1" dirty="0"/>
          </a:p>
          <a:p>
            <a:r>
              <a:rPr lang="en-AU" sz="4000" dirty="0"/>
              <a:t>Show the five food groups, with at least 2 foods from each group.</a:t>
            </a:r>
          </a:p>
          <a:p>
            <a:r>
              <a:rPr lang="en-AU" sz="4000" dirty="0"/>
              <a:t>Show where ‘sometimes’ foods fit.</a:t>
            </a:r>
          </a:p>
          <a:p>
            <a:pPr marL="285750" indent="-285750"/>
            <a:endParaRPr lang="en-AU" sz="4000" b="1" dirty="0"/>
          </a:p>
          <a:p>
            <a:pPr marL="0" indent="0">
              <a:spcBef>
                <a:spcPts val="0"/>
              </a:spcBef>
              <a:buNone/>
            </a:pPr>
            <a:r>
              <a:rPr lang="en-AU" sz="4000" dirty="0"/>
              <a:t>Extension</a:t>
            </a:r>
          </a:p>
          <a:p>
            <a:r>
              <a:rPr lang="en-AU" sz="4000" dirty="0"/>
              <a:t>Identify why the five food groups are important.</a:t>
            </a:r>
          </a:p>
        </p:txBody>
      </p:sp>
    </p:spTree>
    <p:extLst>
      <p:ext uri="{BB962C8B-B14F-4D97-AF65-F5344CB8AC3E}">
        <p14:creationId xmlns:p14="http://schemas.microsoft.com/office/powerpoint/2010/main" val="230148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D9B0-911B-767E-0FE1-50F4D1B3665F}"/>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9FE47F82-0307-AB31-A3CB-415FD4FE9010}"/>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30196741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7FAAF-BDB9-FF64-FE0D-4429BC822A6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50CF143-7146-9C18-C39A-EF439A29B279}"/>
              </a:ext>
            </a:extLst>
          </p:cNvPr>
          <p:cNvPicPr>
            <a:picLocks noChangeAspect="1"/>
          </p:cNvPicPr>
          <p:nvPr/>
        </p:nvPicPr>
        <p:blipFill>
          <a:blip r:embed="rId2"/>
          <a:stretch>
            <a:fillRect/>
          </a:stretch>
        </p:blipFill>
        <p:spPr>
          <a:xfrm>
            <a:off x="320576" y="823847"/>
            <a:ext cx="11746669" cy="4157585"/>
          </a:xfrm>
          <a:prstGeom prst="rect">
            <a:avLst/>
          </a:prstGeom>
        </p:spPr>
      </p:pic>
    </p:spTree>
    <p:extLst>
      <p:ext uri="{BB962C8B-B14F-4D97-AF65-F5344CB8AC3E}">
        <p14:creationId xmlns:p14="http://schemas.microsoft.com/office/powerpoint/2010/main" val="3344278639"/>
      </p:ext>
    </p:extLst>
  </p:cSld>
  <p:clrMapOvr>
    <a:masterClrMapping/>
  </p:clrMapOvr>
</p:sld>
</file>

<file path=ppt/theme/theme1.xml><?xml version="1.0" encoding="utf-8"?>
<a:theme xmlns:a="http://schemas.openxmlformats.org/drawingml/2006/main" name="FN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FNRP slide template</Template>
  <TotalTime>639</TotalTime>
  <Words>6058</Words>
  <Application>Microsoft Office PowerPoint</Application>
  <PresentationFormat>Widescreen</PresentationFormat>
  <Paragraphs>627</Paragraphs>
  <Slides>90</Slides>
  <Notes>51</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90</vt:i4>
      </vt:variant>
    </vt:vector>
  </HeadingPairs>
  <TitlesOfParts>
    <vt:vector size="97" baseType="lpstr">
      <vt:lpstr>Aptos</vt:lpstr>
      <vt:lpstr>Aptos Display</vt:lpstr>
      <vt:lpstr>Arial</vt:lpstr>
      <vt:lpstr>Century Gothic</vt:lpstr>
      <vt:lpstr>Symbol</vt:lpstr>
      <vt:lpstr>Times New Roman</vt:lpstr>
      <vt:lpstr>FNRP</vt:lpstr>
      <vt:lpstr>About the five food groups</vt:lpstr>
      <vt:lpstr>Contents</vt:lpstr>
      <vt:lpstr>Lesson 1</vt:lpstr>
      <vt:lpstr>PowerPoint Presentation</vt:lpstr>
      <vt:lpstr>Tuning in with Bluey</vt:lpstr>
      <vt:lpstr>Activity 1: Booklet task</vt:lpstr>
      <vt:lpstr>Lesson 2</vt:lpstr>
      <vt:lpstr>PowerPoint Presentation</vt:lpstr>
      <vt:lpstr>The Australian Guide to Healthy Eating</vt:lpstr>
      <vt:lpstr>Grain foods</vt:lpstr>
      <vt:lpstr>Grain foods</vt:lpstr>
      <vt:lpstr>Why grain foods are important</vt:lpstr>
      <vt:lpstr>Activity 1: Grain foods display</vt:lpstr>
      <vt:lpstr>Activity 2: Booklet task</vt:lpstr>
      <vt:lpstr>Lesson 3</vt:lpstr>
      <vt:lpstr>Review</vt:lpstr>
      <vt:lpstr>The Australian Guide to Healthy Eating</vt:lpstr>
      <vt:lpstr>PowerPoint Presentation</vt:lpstr>
      <vt:lpstr>Answer: Name one type of grain foods</vt:lpstr>
      <vt:lpstr>PowerPoint Presentation</vt:lpstr>
      <vt:lpstr>Answer: Why are grain foods important?</vt:lpstr>
      <vt:lpstr>PowerPoint Presentation</vt:lpstr>
      <vt:lpstr>Meat and alternatives</vt:lpstr>
      <vt:lpstr>Meat and alternatives</vt:lpstr>
      <vt:lpstr>Why meat and alternative foods are important</vt:lpstr>
      <vt:lpstr>Meat and alternatives</vt:lpstr>
      <vt:lpstr>Activity 1: Meat and alternative foods display</vt:lpstr>
      <vt:lpstr>Activity 2: Booklet task</vt:lpstr>
      <vt:lpstr>Lesson 4</vt:lpstr>
      <vt:lpstr>Review</vt:lpstr>
      <vt:lpstr>The Australian Guide to Healthy Eating</vt:lpstr>
      <vt:lpstr>PowerPoint Presentation</vt:lpstr>
      <vt:lpstr>Answer: Yes!</vt:lpstr>
      <vt:lpstr>PowerPoint Presentation</vt:lpstr>
      <vt:lpstr>Answer: Why are meat and alternative foods important?</vt:lpstr>
      <vt:lpstr>PowerPoint Presentation</vt:lpstr>
      <vt:lpstr>Fruit</vt:lpstr>
      <vt:lpstr>Fruit</vt:lpstr>
      <vt:lpstr>Why fruit is important?</vt:lpstr>
      <vt:lpstr>Fruit</vt:lpstr>
      <vt:lpstr>Activity 1: Fruit display</vt:lpstr>
      <vt:lpstr>Activity 2: Booklet task</vt:lpstr>
      <vt:lpstr>Lesson 5</vt:lpstr>
      <vt:lpstr>Review</vt:lpstr>
      <vt:lpstr>The Australian Guide to Healthy Eating</vt:lpstr>
      <vt:lpstr>PowerPoint Presentation</vt:lpstr>
      <vt:lpstr>PowerPoint Presentation</vt:lpstr>
      <vt:lpstr>PowerPoint Presentation</vt:lpstr>
      <vt:lpstr>Answer: Why is fruit important?</vt:lpstr>
      <vt:lpstr>PowerPoint Presentation</vt:lpstr>
      <vt:lpstr>Vegetables</vt:lpstr>
      <vt:lpstr>Vegetables</vt:lpstr>
      <vt:lpstr>Why vegetables are important</vt:lpstr>
      <vt:lpstr>Vegetables (and fruit)</vt:lpstr>
      <vt:lpstr>Activity 1: Vegetables display</vt:lpstr>
      <vt:lpstr>Activity 2: Booklet task</vt:lpstr>
      <vt:lpstr>Lesson 6</vt:lpstr>
      <vt:lpstr>Review</vt:lpstr>
      <vt:lpstr>The Australian Guide to Healthy Eating</vt:lpstr>
      <vt:lpstr>PowerPoint Presentation</vt:lpstr>
      <vt:lpstr>PowerPoint Presentation</vt:lpstr>
      <vt:lpstr>PowerPoint Presentation</vt:lpstr>
      <vt:lpstr>Answer: Why are vegetables important?</vt:lpstr>
      <vt:lpstr>PowerPoint Presentation</vt:lpstr>
      <vt:lpstr>Dairy and alternatives</vt:lpstr>
      <vt:lpstr>Dairy and alternatives</vt:lpstr>
      <vt:lpstr>Why dairy and alternative foods are important</vt:lpstr>
      <vt:lpstr>Dairy and alternatives</vt:lpstr>
      <vt:lpstr>Activity 1: Dairy and alternative foods display</vt:lpstr>
      <vt:lpstr>Activity 2: Booklet task</vt:lpstr>
      <vt:lpstr>Lesson 7</vt:lpstr>
      <vt:lpstr>Review</vt:lpstr>
      <vt:lpstr>PowerPoint Presentation</vt:lpstr>
      <vt:lpstr>PowerPoint Presentation</vt:lpstr>
      <vt:lpstr>PowerPoint Presentation</vt:lpstr>
      <vt:lpstr>Answer: Why dairy and alternative foods are important</vt:lpstr>
      <vt:lpstr>PowerPoint Presentation</vt:lpstr>
      <vt:lpstr>‘Sometimes’ foods</vt:lpstr>
      <vt:lpstr>‘Sometimes’ foods</vt:lpstr>
      <vt:lpstr>‘Sometimes’ foods</vt:lpstr>
      <vt:lpstr>Activity 1: ‘Sometimes’ foods display</vt:lpstr>
      <vt:lpstr>Activity 2: Booklet task</vt:lpstr>
      <vt:lpstr>Lesson 8</vt:lpstr>
      <vt:lpstr>PowerPoint Presentation</vt:lpstr>
      <vt:lpstr>PowerPoint Presentation</vt:lpstr>
      <vt:lpstr>Lesson 9</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Editor</dc:creator>
  <cp:lastModifiedBy>Editor</cp:lastModifiedBy>
  <cp:revision>1</cp:revision>
  <dcterms:created xsi:type="dcterms:W3CDTF">2025-08-16T09:36:44Z</dcterms:created>
  <dcterms:modified xsi:type="dcterms:W3CDTF">2025-11-10T23:37:48Z</dcterms:modified>
</cp:coreProperties>
</file>