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7" r:id="rId2"/>
    <p:sldId id="258" r:id="rId3"/>
    <p:sldId id="260" r:id="rId4"/>
    <p:sldId id="259" r:id="rId5"/>
    <p:sldId id="442" r:id="rId6"/>
    <p:sldId id="264" r:id="rId7"/>
    <p:sldId id="439" r:id="rId8"/>
    <p:sldId id="437" r:id="rId9"/>
    <p:sldId id="438" r:id="rId10"/>
    <p:sldId id="266" r:id="rId11"/>
    <p:sldId id="267" r:id="rId12"/>
    <p:sldId id="268" r:id="rId13"/>
    <p:sldId id="269" r:id="rId14"/>
    <p:sldId id="270" r:id="rId15"/>
    <p:sldId id="271" r:id="rId16"/>
    <p:sldId id="287" r:id="rId17"/>
    <p:sldId id="345"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507" r:id="rId33"/>
    <p:sldId id="509" r:id="rId34"/>
    <p:sldId id="510" r:id="rId35"/>
    <p:sldId id="511" r:id="rId36"/>
    <p:sldId id="512" r:id="rId37"/>
    <p:sldId id="513" r:id="rId38"/>
    <p:sldId id="514" r:id="rId39"/>
    <p:sldId id="515" r:id="rId40"/>
    <p:sldId id="516" r:id="rId41"/>
    <p:sldId id="517" r:id="rId42"/>
    <p:sldId id="518" r:id="rId43"/>
    <p:sldId id="519" r:id="rId44"/>
    <p:sldId id="520" r:id="rId45"/>
    <p:sldId id="521" r:id="rId46"/>
    <p:sldId id="522" r:id="rId47"/>
    <p:sldId id="523" r:id="rId48"/>
    <p:sldId id="524" r:id="rId49"/>
    <p:sldId id="525" r:id="rId50"/>
    <p:sldId id="528" r:id="rId51"/>
    <p:sldId id="527" r:id="rId52"/>
    <p:sldId id="529" r:id="rId53"/>
    <p:sldId id="530" r:id="rId54"/>
    <p:sldId id="531" r:id="rId55"/>
    <p:sldId id="532" r:id="rId56"/>
    <p:sldId id="533" r:id="rId57"/>
    <p:sldId id="534" r:id="rId58"/>
    <p:sldId id="535" r:id="rId59"/>
    <p:sldId id="536" r:id="rId60"/>
    <p:sldId id="537" r:id="rId61"/>
    <p:sldId id="538" r:id="rId62"/>
    <p:sldId id="539" r:id="rId63"/>
    <p:sldId id="540" r:id="rId64"/>
    <p:sldId id="541" r:id="rId65"/>
    <p:sldId id="542" r:id="rId66"/>
    <p:sldId id="543" r:id="rId67"/>
    <p:sldId id="544" r:id="rId68"/>
    <p:sldId id="545" r:id="rId69"/>
    <p:sldId id="546" r:id="rId70"/>
    <p:sldId id="547" r:id="rId71"/>
    <p:sldId id="548" r:id="rId72"/>
    <p:sldId id="549" r:id="rId73"/>
    <p:sldId id="550" r:id="rId74"/>
    <p:sldId id="551" r:id="rId75"/>
    <p:sldId id="552" r:id="rId76"/>
    <p:sldId id="553" r:id="rId77"/>
    <p:sldId id="554" r:id="rId78"/>
    <p:sldId id="555" r:id="rId79"/>
    <p:sldId id="556" r:id="rId80"/>
    <p:sldId id="557" r:id="rId81"/>
    <p:sldId id="558" r:id="rId82"/>
    <p:sldId id="559" r:id="rId83"/>
    <p:sldId id="560" r:id="rId84"/>
    <p:sldId id="561" r:id="rId85"/>
    <p:sldId id="562" r:id="rId86"/>
    <p:sldId id="563" r:id="rId87"/>
    <p:sldId id="564" r:id="rId88"/>
    <p:sldId id="565" r:id="rId89"/>
    <p:sldId id="566" r:id="rId90"/>
    <p:sldId id="567" r:id="rId91"/>
    <p:sldId id="568" r:id="rId92"/>
    <p:sldId id="569" r:id="rId93"/>
    <p:sldId id="570" r:id="rId94"/>
    <p:sldId id="571"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C15D6-0A13-4288-95E6-5B0C56108380}" v="11" dt="2025-11-10T23:32:00.537"/>
    <p1510:client id="{5C10D6A7-DFDF-4924-BF20-395E49AAC703}" v="1" dt="2025-11-11T00:10:40.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24" autoAdjust="0"/>
  </p:normalViewPr>
  <p:slideViewPr>
    <p:cSldViewPr snapToGrid="0">
      <p:cViewPr varScale="1">
        <p:scale>
          <a:sx n="79" d="100"/>
          <a:sy n="79" d="100"/>
        </p:scale>
        <p:origin x="17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custSel addSld delSld modSld sldOrd">
      <pc:chgData name="Peta Craig" userId="b403983d7592b689" providerId="LiveId" clId="{B3B75DA0-8123-49D9-A973-119B14C712D1}" dt="2025-11-10T23:32:00.205" v="2223" actId="5793"/>
      <pc:docMkLst>
        <pc:docMk/>
      </pc:docMkLst>
      <pc:sldChg chg="modNotesTx">
        <pc:chgData name="Peta Craig" userId="b403983d7592b689" providerId="LiveId" clId="{B3B75DA0-8123-49D9-A973-119B14C712D1}" dt="2025-11-10T23:31:09.370" v="2208" actId="5793"/>
        <pc:sldMkLst>
          <pc:docMk/>
          <pc:sldMk cId="1819295951" sldId="270"/>
        </pc:sldMkLst>
      </pc:sldChg>
      <pc:sldChg chg="modNotesTx">
        <pc:chgData name="Peta Craig" userId="b403983d7592b689" providerId="LiveId" clId="{B3B75DA0-8123-49D9-A973-119B14C712D1}" dt="2025-11-10T23:31:32.821" v="2211" actId="5793"/>
        <pc:sldMkLst>
          <pc:docMk/>
          <pc:sldMk cId="3940096846" sldId="453"/>
        </pc:sldMkLst>
      </pc:sldChg>
      <pc:sldChg chg="modNotesTx">
        <pc:chgData name="Peta Craig" userId="b403983d7592b689" providerId="LiveId" clId="{B3B75DA0-8123-49D9-A973-119B14C712D1}" dt="2025-11-10T23:31:41.907" v="2214" actId="5793"/>
        <pc:sldMkLst>
          <pc:docMk/>
          <pc:sldMk cId="310494243" sldId="454"/>
        </pc:sldMkLst>
      </pc:sldChg>
      <pc:sldChg chg="modNotesTx">
        <pc:chgData name="Peta Craig" userId="b403983d7592b689" providerId="LiveId" clId="{B3B75DA0-8123-49D9-A973-119B14C712D1}" dt="2025-11-10T23:31:46.743" v="2217" actId="5793"/>
        <pc:sldMkLst>
          <pc:docMk/>
          <pc:sldMk cId="2803858086" sldId="455"/>
        </pc:sldMkLst>
      </pc:sldChg>
      <pc:sldChg chg="modNotesTx">
        <pc:chgData name="Peta Craig" userId="b403983d7592b689" providerId="LiveId" clId="{B3B75DA0-8123-49D9-A973-119B14C712D1}" dt="2025-11-10T23:31:55.921" v="2220" actId="5793"/>
        <pc:sldMkLst>
          <pc:docMk/>
          <pc:sldMk cId="3464325616" sldId="456"/>
        </pc:sldMkLst>
      </pc:sldChg>
      <pc:sldChg chg="modNotesTx">
        <pc:chgData name="Peta Craig" userId="b403983d7592b689" providerId="LiveId" clId="{B3B75DA0-8123-49D9-A973-119B14C712D1}" dt="2025-11-10T23:32:00.205" v="2223" actId="5793"/>
        <pc:sldMkLst>
          <pc:docMk/>
          <pc:sldMk cId="4195855924" sldId="457"/>
        </pc:sldMkLst>
      </pc:sldChg>
      <pc:sldChg chg="addSp delSp add mod">
        <pc:chgData name="Peta Craig" userId="b403983d7592b689" providerId="LiveId" clId="{B3B75DA0-8123-49D9-A973-119B14C712D1}" dt="2025-10-23T23:17:49.827" v="2160" actId="22"/>
        <pc:sldMkLst>
          <pc:docMk/>
          <pc:sldMk cId="1736680142" sldId="459"/>
        </pc:sldMkLst>
      </pc:sldChg>
      <pc:sldChg chg="add del">
        <pc:chgData name="Peta Craig" userId="b403983d7592b689" providerId="LiveId" clId="{B3B75DA0-8123-49D9-A973-119B14C712D1}" dt="2025-10-23T23:18:02.294" v="2161"/>
        <pc:sldMkLst>
          <pc:docMk/>
          <pc:sldMk cId="2799398691" sldId="460"/>
        </pc:sldMkLst>
      </pc:sldChg>
      <pc:sldChg chg="addSp delSp modSp new mod modNotesTx">
        <pc:chgData name="Peta Craig" userId="b403983d7592b689" providerId="LiveId" clId="{B3B75DA0-8123-49D9-A973-119B14C712D1}" dt="2025-10-23T23:37:01.462" v="2170" actId="20577"/>
        <pc:sldMkLst>
          <pc:docMk/>
          <pc:sldMk cId="112664437" sldId="556"/>
        </pc:sldMkLst>
      </pc:sldChg>
      <pc:sldChg chg="addSp delSp modSp new mod modNotesTx">
        <pc:chgData name="Peta Craig" userId="b403983d7592b689" providerId="LiveId" clId="{B3B75DA0-8123-49D9-A973-119B14C712D1}" dt="2025-10-23T23:37:53.550" v="2197" actId="20577"/>
        <pc:sldMkLst>
          <pc:docMk/>
          <pc:sldMk cId="1892217798" sldId="557"/>
        </pc:sldMkLst>
      </pc:sldChg>
      <pc:sldChg chg="addSp delSp modSp new mod modNotesTx">
        <pc:chgData name="Peta Craig" userId="b403983d7592b689" providerId="LiveId" clId="{B3B75DA0-8123-49D9-A973-119B14C712D1}" dt="2025-10-23T23:38:31.326" v="2205" actId="20577"/>
        <pc:sldMkLst>
          <pc:docMk/>
          <pc:sldMk cId="109186368" sldId="558"/>
        </pc:sldMkLst>
      </pc:sldChg>
      <pc:sldChg chg="addSp delSp modSp new mod modNotesTx">
        <pc:chgData name="Peta Craig" userId="b403983d7592b689" providerId="LiveId" clId="{B3B75DA0-8123-49D9-A973-119B14C712D1}" dt="2025-10-23T23:39:31.868" v="2207" actId="20577"/>
        <pc:sldMkLst>
          <pc:docMk/>
          <pc:sldMk cId="4177059096" sldId="559"/>
        </pc:sldMkLst>
      </pc:sldChg>
      <pc:sldChg chg="modSp add mod">
        <pc:chgData name="Peta Craig" userId="b403983d7592b689" providerId="LiveId" clId="{B3B75DA0-8123-49D9-A973-119B14C712D1}" dt="2025-10-14T03:51:18.321" v="2145" actId="14100"/>
        <pc:sldMkLst>
          <pc:docMk/>
          <pc:sldMk cId="2429678630" sldId="568"/>
        </pc:sldMkLst>
        <pc:spChg chg="mod">
          <ac:chgData name="Peta Craig" userId="b403983d7592b689" providerId="LiveId" clId="{B3B75DA0-8123-49D9-A973-119B14C712D1}" dt="2025-10-14T03:51:18.321" v="2145" actId="14100"/>
          <ac:spMkLst>
            <pc:docMk/>
            <pc:sldMk cId="2429678630" sldId="568"/>
            <ac:spMk id="3" creationId="{C6AAC4E0-37BB-5A61-398E-2959C7060EB3}"/>
          </ac:spMkLst>
        </pc:spChg>
      </pc:sldChg>
      <pc:sldChg chg="modSp add mod">
        <pc:chgData name="Peta Craig" userId="b403983d7592b689" providerId="LiveId" clId="{B3B75DA0-8123-49D9-A973-119B14C712D1}" dt="2025-10-14T03:51:34.217" v="2147" actId="14100"/>
        <pc:sldMkLst>
          <pc:docMk/>
          <pc:sldMk cId="2216677774" sldId="569"/>
        </pc:sldMkLst>
        <pc:spChg chg="mod">
          <ac:chgData name="Peta Craig" userId="b403983d7592b689" providerId="LiveId" clId="{B3B75DA0-8123-49D9-A973-119B14C712D1}" dt="2025-10-14T03:51:34.217" v="2147" actId="14100"/>
          <ac:spMkLst>
            <pc:docMk/>
            <pc:sldMk cId="2216677774" sldId="569"/>
            <ac:spMk id="3" creationId="{C375DDF1-18EF-E2FD-4A5F-E8DD1735942D}"/>
          </ac:spMkLst>
        </pc:spChg>
      </pc:sldChg>
      <pc:sldChg chg="addSp delSp modSp add mod">
        <pc:chgData name="Peta Craig" userId="b403983d7592b689" providerId="LiveId" clId="{B3B75DA0-8123-49D9-A973-119B14C712D1}" dt="2025-10-14T03:52:02.496" v="2152" actId="1076"/>
        <pc:sldMkLst>
          <pc:docMk/>
          <pc:sldMk cId="3593950714" sldId="570"/>
        </pc:sldMkLst>
        <pc:picChg chg="add mod">
          <ac:chgData name="Peta Craig" userId="b403983d7592b689" providerId="LiveId" clId="{B3B75DA0-8123-49D9-A973-119B14C712D1}" dt="2025-10-14T03:52:02.496" v="2152" actId="1076"/>
          <ac:picMkLst>
            <pc:docMk/>
            <pc:sldMk cId="3593950714" sldId="570"/>
            <ac:picMk id="4" creationId="{DD9787EE-2CD5-D6F6-9E96-3E775A17677C}"/>
          </ac:picMkLst>
        </pc:picChg>
      </pc:sldChg>
      <pc:sldChg chg="addSp delSp modSp add mod">
        <pc:chgData name="Peta Craig" userId="b403983d7592b689" providerId="LiveId" clId="{B3B75DA0-8123-49D9-A973-119B14C712D1}" dt="2025-10-14T03:53:01.900" v="2157" actId="1076"/>
        <pc:sldMkLst>
          <pc:docMk/>
          <pc:sldMk cId="2781876283" sldId="571"/>
        </pc:sldMkLst>
        <pc:picChg chg="add mod">
          <ac:chgData name="Peta Craig" userId="b403983d7592b689" providerId="LiveId" clId="{B3B75DA0-8123-49D9-A973-119B14C712D1}" dt="2025-10-14T03:53:01.900" v="2157" actId="1076"/>
          <ac:picMkLst>
            <pc:docMk/>
            <pc:sldMk cId="2781876283" sldId="571"/>
            <ac:picMk id="4" creationId="{EEBDA0FF-B159-0912-137A-C32CB58683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AF24E-7F47-4B33-8988-5CA296E7A8D3}"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284AE-333F-4046-92E0-1B6C4CCCAF26}" type="slidenum">
              <a:rPr lang="en-AU" smtClean="0"/>
              <a:t>‹#›</a:t>
            </a:fld>
            <a:endParaRPr lang="en-AU"/>
          </a:p>
        </p:txBody>
      </p:sp>
    </p:spTree>
    <p:extLst>
      <p:ext uri="{BB962C8B-B14F-4D97-AF65-F5344CB8AC3E}">
        <p14:creationId xmlns:p14="http://schemas.microsoft.com/office/powerpoint/2010/main" val="321018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12</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13</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14</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15</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16</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grain foods changes throughout the life stage.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They increase from 2 years, before decreasing after 50 years. This is because of the reduced overall energy needs as we get older.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18</a:t>
            </a:fld>
            <a:endParaRPr lang="en-AU"/>
          </a:p>
        </p:txBody>
      </p:sp>
    </p:spTree>
    <p:extLst>
      <p:ext uri="{BB962C8B-B14F-4D97-AF65-F5344CB8AC3E}">
        <p14:creationId xmlns:p14="http://schemas.microsoft.com/office/powerpoint/2010/main" val="1345860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vegetable serves as adults (5 serves).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all need around 5 serves of vegetables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19</a:t>
            </a:fld>
            <a:endParaRPr lang="en-AU"/>
          </a:p>
        </p:txBody>
      </p:sp>
    </p:spTree>
    <p:extLst>
      <p:ext uri="{BB962C8B-B14F-4D97-AF65-F5344CB8AC3E}">
        <p14:creationId xmlns:p14="http://schemas.microsoft.com/office/powerpoint/2010/main" val="2118098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vegetable serves as adults (2 serves).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all need 2 serves of fruit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20</a:t>
            </a:fld>
            <a:endParaRPr lang="en-AU"/>
          </a:p>
        </p:txBody>
      </p:sp>
    </p:spTree>
    <p:extLst>
      <p:ext uri="{BB962C8B-B14F-4D97-AF65-F5344CB8AC3E}">
        <p14:creationId xmlns:p14="http://schemas.microsoft.com/office/powerpoint/2010/main" val="166226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dairy and alternative foods changes throughout the life stage.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They increase from 2 years, before decreasing after 18 years for men but increasing for women.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is largely because of the varying needs for calcium as we get older (women require more than men).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21</a:t>
            </a:fld>
            <a:endParaRPr lang="en-AU"/>
          </a:p>
        </p:txBody>
      </p:sp>
    </p:spTree>
    <p:extLst>
      <p:ext uri="{BB962C8B-B14F-4D97-AF65-F5344CB8AC3E}">
        <p14:creationId xmlns:p14="http://schemas.microsoft.com/office/powerpoint/2010/main" val="125062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meat and alternative serves as adults (2 1/2 serves).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around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need between 2 and 3 serves each day. From the age of 50 years, women require half a serve less.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22</a:t>
            </a:fld>
            <a:endParaRPr lang="en-AU"/>
          </a:p>
        </p:txBody>
      </p:sp>
    </p:spTree>
    <p:extLst>
      <p:ext uri="{BB962C8B-B14F-4D97-AF65-F5344CB8AC3E}">
        <p14:creationId xmlns:p14="http://schemas.microsoft.com/office/powerpoint/2010/main" val="110737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the food groups are based on meeting the specific nutrient requirements at different life stages.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Full table is linked in the lesson plan.</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Arial" panose="020B0604020202020204" pitchFamily="34" charset="0"/>
                <a:cs typeface="Arial" panose="020B0604020202020204" pitchFamily="34" charset="0"/>
              </a:rPr>
              <a:t>Source: https://www.eatforhealth.gov.au/nutrient-reference-values/resources/nrv-summary-tables</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23</a:t>
            </a:fld>
            <a:endParaRPr lang="en-AU"/>
          </a:p>
        </p:txBody>
      </p:sp>
    </p:spTree>
    <p:extLst>
      <p:ext uri="{BB962C8B-B14F-4D97-AF65-F5344CB8AC3E}">
        <p14:creationId xmlns:p14="http://schemas.microsoft.com/office/powerpoint/2010/main" val="217938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For adolescents aged 12-17, these foods make up around one third energy intake. While these foods can contribute to a feeling of enjoyment, this level is currently too high.</a:t>
            </a:r>
          </a:p>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To note: This level slightly decreased from the previous survey in 2011-12, with sometimes foods contributing around 40% of energy intake for children and adolescents.</a:t>
            </a:r>
          </a:p>
          <a:p>
            <a:endParaRPr lang="en-AU" sz="1100" b="0" i="0" u="none" strike="noStrike" baseline="0" dirty="0">
              <a:solidFill>
                <a:srgbClr val="000000"/>
              </a:solidFill>
              <a:latin typeface="Arial" panose="020B0604020202020204" pitchFamily="34" charset="0"/>
              <a:cs typeface="Arial" panose="020B0604020202020204" pitchFamily="34" charset="0"/>
            </a:endParaRPr>
          </a:p>
          <a:p>
            <a:r>
              <a:rPr lang="en-AU" sz="1100" b="0" i="0" u="none" strike="noStrike" baseline="0" dirty="0">
                <a:solidFill>
                  <a:srgbClr val="000000"/>
                </a:solidFill>
                <a:latin typeface="Arial" panose="020B0604020202020204" pitchFamily="34" charset="0"/>
                <a:cs typeface="Arial" panose="020B0604020202020204" pitchFamily="34" charset="0"/>
              </a:rPr>
              <a:t>Source: 2023 National Nutrition and Physical Activity Survey</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25</a:t>
            </a:fld>
            <a:endParaRPr lang="en-AU"/>
          </a:p>
        </p:txBody>
      </p:sp>
    </p:spTree>
    <p:extLst>
      <p:ext uri="{BB962C8B-B14F-4D97-AF65-F5344CB8AC3E}">
        <p14:creationId xmlns:p14="http://schemas.microsoft.com/office/powerpoint/2010/main" val="1315495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Use the ADGs brochures</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Link to the NRVs document in the lesson plan. </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26</a:t>
            </a:fld>
            <a:endParaRPr lang="en-AU"/>
          </a:p>
        </p:txBody>
      </p:sp>
    </p:spTree>
    <p:extLst>
      <p:ext uri="{BB962C8B-B14F-4D97-AF65-F5344CB8AC3E}">
        <p14:creationId xmlns:p14="http://schemas.microsoft.com/office/powerpoint/2010/main" val="3551152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29</a:t>
            </a:fld>
            <a:endParaRPr lang="en-AU"/>
          </a:p>
        </p:txBody>
      </p:sp>
    </p:spTree>
    <p:extLst>
      <p:ext uri="{BB962C8B-B14F-4D97-AF65-F5344CB8AC3E}">
        <p14:creationId xmlns:p14="http://schemas.microsoft.com/office/powerpoint/2010/main" val="85058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30</a:t>
            </a:fld>
            <a:endParaRPr lang="en-AU"/>
          </a:p>
        </p:txBody>
      </p:sp>
    </p:spTree>
    <p:extLst>
      <p:ext uri="{BB962C8B-B14F-4D97-AF65-F5344CB8AC3E}">
        <p14:creationId xmlns:p14="http://schemas.microsoft.com/office/powerpoint/2010/main" val="4088488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7287-E8C4-FFE6-E8A4-6888B107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D834C-3E96-FE13-3B0F-1B8D24CEC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84BFB-D06B-18F6-D6B4-1F1F0A69E45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DCAF3F5-F690-1D03-BF7A-7A8EC8CCE5AF}"/>
              </a:ext>
            </a:extLst>
          </p:cNvPr>
          <p:cNvSpPr>
            <a:spLocks noGrp="1"/>
          </p:cNvSpPr>
          <p:nvPr>
            <p:ph type="sldNum" sz="quarter" idx="5"/>
          </p:nvPr>
        </p:nvSpPr>
        <p:spPr/>
        <p:txBody>
          <a:bodyPr/>
          <a:lstStyle/>
          <a:p>
            <a:fld id="{0363BB70-5BCC-4C8B-B08C-EF437997776C}" type="slidenum">
              <a:rPr lang="en-AU" smtClean="0"/>
              <a:t>31</a:t>
            </a:fld>
            <a:endParaRPr lang="en-AU"/>
          </a:p>
        </p:txBody>
      </p:sp>
    </p:spTree>
    <p:extLst>
      <p:ext uri="{BB962C8B-B14F-4D97-AF65-F5344CB8AC3E}">
        <p14:creationId xmlns:p14="http://schemas.microsoft.com/office/powerpoint/2010/main" val="82970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Bureau of Statistics conducted the National Nutrition and Physical Activity Survey (NNPAS) in 2023</a:t>
            </a:r>
            <a:r>
              <a:rPr lang="en-US"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rPr>
              <a:t>24.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involved collecting detailed information on dietary intake and foods consumed from around 10,000 participants across Australia. The precious NNPAS was conducted in 2011–12.</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Information for the nutrition component of the NNPAS was gathered using a 24-hour dietary recall on all foods, beverages and dietary supplements consumed on the day prior to the interview. </a:t>
            </a:r>
            <a:r>
              <a:rPr lang="en-US" sz="1100"/>
              <a:t>Where possible, at least 8 days after the first interview, respondents were followed up to provide a second 24-hour dietary recall either via a web form or a second face-to-face interview.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This </a:t>
            </a:r>
            <a:r>
              <a:rPr lang="en-US" sz="1100" dirty="0">
                <a:latin typeface="Arial" panose="020B0604020202020204" pitchFamily="34" charset="0"/>
                <a:cs typeface="Arial" panose="020B0604020202020204" pitchFamily="34" charset="0"/>
              </a:rPr>
              <a:t>provided data on ‘usual intake’ of nutrients, which could be compared with recommended intakes.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from 24-hour food recalls are considered more robust than from food frequency questionnaires; however, they are more expensive and therefore, less frequently undertaken. </a:t>
            </a:r>
          </a:p>
        </p:txBody>
      </p:sp>
      <p:sp>
        <p:nvSpPr>
          <p:cNvPr id="4" name="Slide Number Placeholder 3"/>
          <p:cNvSpPr>
            <a:spLocks noGrp="1"/>
          </p:cNvSpPr>
          <p:nvPr>
            <p:ph type="sldNum" sz="quarter" idx="5"/>
          </p:nvPr>
        </p:nvSpPr>
        <p:spPr/>
        <p:txBody>
          <a:bodyPr/>
          <a:lstStyle/>
          <a:p>
            <a:fld id="{92372F65-1D99-42B4-866A-C3A0AD157AF6}" type="slidenum">
              <a:rPr lang="en-AU" smtClean="0"/>
              <a:t>33</a:t>
            </a:fld>
            <a:endParaRPr lang="en-AU"/>
          </a:p>
        </p:txBody>
      </p:sp>
    </p:spTree>
    <p:extLst>
      <p:ext uri="{BB962C8B-B14F-4D97-AF65-F5344CB8AC3E}">
        <p14:creationId xmlns:p14="http://schemas.microsoft.com/office/powerpoint/2010/main" val="391344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EA17-4DDA-27BB-86B0-5D8718CAC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47EC2-7BA5-AB49-D5AF-3AEC3DCE0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B2AA8-52A9-E198-7D81-1C1131E7DDB8}"/>
              </a:ext>
            </a:extLst>
          </p:cNvPr>
          <p:cNvSpPr>
            <a:spLocks noGrp="1"/>
          </p:cNvSpPr>
          <p:nvPr>
            <p:ph type="body" idx="1"/>
          </p:nvPr>
        </p:nvSpPr>
        <p:spPr/>
        <p:txBody>
          <a:bodyPr/>
          <a:lstStyle/>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Review the available data with the students: https://www.abs.gov.au/statistics/health/food-and-nutrition/food-and-nutrients/2023#key-statistics</a:t>
            </a:r>
          </a:p>
        </p:txBody>
      </p:sp>
      <p:sp>
        <p:nvSpPr>
          <p:cNvPr id="4" name="Slide Number Placeholder 3">
            <a:extLst>
              <a:ext uri="{FF2B5EF4-FFF2-40B4-BE49-F238E27FC236}">
                <a16:creationId xmlns:a16="http://schemas.microsoft.com/office/drawing/2014/main" id="{56172FEB-404E-1D53-3FAB-72CE010395F8}"/>
              </a:ext>
            </a:extLst>
          </p:cNvPr>
          <p:cNvSpPr>
            <a:spLocks noGrp="1"/>
          </p:cNvSpPr>
          <p:nvPr>
            <p:ph type="sldNum" sz="quarter" idx="5"/>
          </p:nvPr>
        </p:nvSpPr>
        <p:spPr/>
        <p:txBody>
          <a:bodyPr/>
          <a:lstStyle/>
          <a:p>
            <a:fld id="{92372F65-1D99-42B4-866A-C3A0AD157AF6}" type="slidenum">
              <a:rPr lang="en-AU" smtClean="0"/>
              <a:t>34</a:t>
            </a:fld>
            <a:endParaRPr lang="en-AU"/>
          </a:p>
        </p:txBody>
      </p:sp>
    </p:spTree>
    <p:extLst>
      <p:ext uri="{BB962C8B-B14F-4D97-AF65-F5344CB8AC3E}">
        <p14:creationId xmlns:p14="http://schemas.microsoft.com/office/powerpoint/2010/main" val="1713515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Bureau of Statistics conducted the National Health Survey (NHS) from January 2022 to April 2023.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was collected from approximately 13,100 households around Australia.</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survey focused on the health status of Australians and health-related aspects of their lifestyles.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Information was collected about respondents' long-term health conditions and on lifestyle factors which may affect health, such as tobacco smoking and vaping, alcohol consumption, fruit and vegetable consumption, and physical activity.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Self-reported health status, height, and weight were also collected.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 addition to the self-reported measures, respondents could voluntarily provide blood pressure, height, weight and waist measurements.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Food intake data were collected via a food frequency questionnaire, which </a:t>
            </a:r>
            <a:r>
              <a:rPr lang="en-AU" sz="1100" dirty="0">
                <a:latin typeface="Arial" panose="020B0604020202020204" pitchFamily="34" charset="0"/>
                <a:cs typeface="Arial" panose="020B0604020202020204" pitchFamily="34" charset="0"/>
              </a:rPr>
              <a:t>is not as robust as the 24-hour food intake recall, but it can still provide useful information. </a:t>
            </a:r>
          </a:p>
        </p:txBody>
      </p:sp>
      <p:sp>
        <p:nvSpPr>
          <p:cNvPr id="4" name="Slide Number Placeholder 3"/>
          <p:cNvSpPr>
            <a:spLocks noGrp="1"/>
          </p:cNvSpPr>
          <p:nvPr>
            <p:ph type="sldNum" sz="quarter" idx="5"/>
          </p:nvPr>
        </p:nvSpPr>
        <p:spPr/>
        <p:txBody>
          <a:bodyPr/>
          <a:lstStyle/>
          <a:p>
            <a:fld id="{92372F65-1D99-42B4-866A-C3A0AD157AF6}" type="slidenum">
              <a:rPr lang="en-AU" smtClean="0"/>
              <a:t>35</a:t>
            </a:fld>
            <a:endParaRPr lang="en-AU"/>
          </a:p>
        </p:txBody>
      </p:sp>
    </p:spTree>
    <p:extLst>
      <p:ext uri="{BB962C8B-B14F-4D97-AF65-F5344CB8AC3E}">
        <p14:creationId xmlns:p14="http://schemas.microsoft.com/office/powerpoint/2010/main" val="973486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EF42-73C6-34A5-7996-9C6F5DC3E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F47D8-7B8C-BD94-51E9-FA311025E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84C15-5FD5-1A32-3C2A-0AA81DA57D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Source: https://www.abs.gov.au/statistics/health/health-conditions-and-risks/national-health-survey/2022#health-risk-factors</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301E41D-2647-8572-E071-759BF274ABB9}"/>
              </a:ext>
            </a:extLst>
          </p:cNvPr>
          <p:cNvSpPr>
            <a:spLocks noGrp="1"/>
          </p:cNvSpPr>
          <p:nvPr>
            <p:ph type="sldNum" sz="quarter" idx="5"/>
          </p:nvPr>
        </p:nvSpPr>
        <p:spPr/>
        <p:txBody>
          <a:bodyPr/>
          <a:lstStyle/>
          <a:p>
            <a:fld id="{92372F65-1D99-42B4-866A-C3A0AD157AF6}" type="slidenum">
              <a:rPr lang="en-AU" smtClean="0"/>
              <a:t>36</a:t>
            </a:fld>
            <a:endParaRPr lang="en-AU"/>
          </a:p>
        </p:txBody>
      </p:sp>
    </p:spTree>
    <p:extLst>
      <p:ext uri="{BB962C8B-B14F-4D97-AF65-F5344CB8AC3E}">
        <p14:creationId xmlns:p14="http://schemas.microsoft.com/office/powerpoint/2010/main" val="214859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a:t>
            </a:fld>
            <a:endParaRPr lang="en-AU"/>
          </a:p>
        </p:txBody>
      </p:sp>
    </p:spTree>
    <p:extLst>
      <p:ext uri="{BB962C8B-B14F-4D97-AF65-F5344CB8AC3E}">
        <p14:creationId xmlns:p14="http://schemas.microsoft.com/office/powerpoint/2010/main" val="2181828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Bureau of Statistics conducted the National Health Measures Survey (NHMS) in 2022–24.</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involved the collection of biomedical samples from participants aged 5 years and over across Australia.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NHMS measured specific biomarkers for chronic disease and nutrition status, from tests on blood and urine samples.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are available on the prevalence of chronic conditions and nutrient biomarkers (indicators of food intake). </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37</a:t>
            </a:fld>
            <a:endParaRPr lang="en-AU"/>
          </a:p>
        </p:txBody>
      </p:sp>
    </p:spTree>
    <p:extLst>
      <p:ext uri="{BB962C8B-B14F-4D97-AF65-F5344CB8AC3E}">
        <p14:creationId xmlns:p14="http://schemas.microsoft.com/office/powerpoint/2010/main" val="362366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A2C3D-EA03-AAF0-9A12-C174A3CD1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7D699-8CA3-8C6A-BEE9-62B36AF3E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17118-EAE4-F500-794A-F9C05E5BB6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Source: https://www.abs.gov.au/statistics/health/health-conditions-and-risks/national-health-measures-survey/2022-24#key-statistics</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46A0705-B38B-9992-6E16-0C0F97AFC734}"/>
              </a:ext>
            </a:extLst>
          </p:cNvPr>
          <p:cNvSpPr>
            <a:spLocks noGrp="1"/>
          </p:cNvSpPr>
          <p:nvPr>
            <p:ph type="sldNum" sz="quarter" idx="5"/>
          </p:nvPr>
        </p:nvSpPr>
        <p:spPr/>
        <p:txBody>
          <a:bodyPr/>
          <a:lstStyle/>
          <a:p>
            <a:fld id="{92372F65-1D99-42B4-866A-C3A0AD157AF6}" type="slidenum">
              <a:rPr lang="en-AU" smtClean="0"/>
              <a:t>38</a:t>
            </a:fld>
            <a:endParaRPr lang="en-AU"/>
          </a:p>
        </p:txBody>
      </p:sp>
    </p:spTree>
    <p:extLst>
      <p:ext uri="{BB962C8B-B14F-4D97-AF65-F5344CB8AC3E}">
        <p14:creationId xmlns:p14="http://schemas.microsoft.com/office/powerpoint/2010/main" val="1151885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Bureau of Statistics data on Apparent Consumption of Selected Foodstuffs </a:t>
            </a:r>
            <a:r>
              <a:rPr lang="en-US" sz="1100" dirty="0">
                <a:latin typeface="Arial" panose="020B0604020202020204" pitchFamily="34" charset="0"/>
                <a:cs typeface="Arial" panose="020B0604020202020204" pitchFamily="34" charset="0"/>
              </a:rPr>
              <a:t>provides </a:t>
            </a:r>
            <a:r>
              <a:rPr lang="en-US" sz="1100" u="sng" dirty="0">
                <a:latin typeface="Arial" panose="020B0604020202020204" pitchFamily="34" charset="0"/>
                <a:cs typeface="Arial" panose="020B0604020202020204" pitchFamily="34" charset="0"/>
              </a:rPr>
              <a:t>experimental</a:t>
            </a:r>
            <a:r>
              <a:rPr lang="en-US" sz="1100" dirty="0">
                <a:latin typeface="Arial" panose="020B0604020202020204" pitchFamily="34" charset="0"/>
                <a:cs typeface="Arial" panose="020B0604020202020204" pitchFamily="34" charset="0"/>
              </a:rPr>
              <a:t> estimates of apparent consumption per capita of selected foods </a:t>
            </a:r>
            <a:r>
              <a:rPr lang="en-US" sz="1100" b="1" dirty="0">
                <a:latin typeface="Arial" panose="020B0604020202020204" pitchFamily="34" charset="0"/>
                <a:cs typeface="Arial" panose="020B0604020202020204" pitchFamily="34" charset="0"/>
              </a:rPr>
              <a:t>based on sales </a:t>
            </a:r>
            <a:r>
              <a:rPr lang="en-US" sz="1100" dirty="0">
                <a:latin typeface="Arial" panose="020B0604020202020204" pitchFamily="34" charset="0"/>
                <a:cs typeface="Arial" panose="020B0604020202020204" pitchFamily="34" charset="0"/>
              </a:rPr>
              <a:t>of products in Australia.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provides an indication only, but can be useful for monitoring trends over time.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39</a:t>
            </a:fld>
            <a:endParaRPr lang="en-AU"/>
          </a:p>
        </p:txBody>
      </p:sp>
    </p:spTree>
    <p:extLst>
      <p:ext uri="{BB962C8B-B14F-4D97-AF65-F5344CB8AC3E}">
        <p14:creationId xmlns:p14="http://schemas.microsoft.com/office/powerpoint/2010/main" val="397524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B45B0-6BF3-D001-15B7-87CFBE603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86DB4-FE31-2AF1-9119-439CEBB7D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638FE-731A-72F2-F855-59EB17A6B8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https://www.abs.gov.au/statistics/health/health-conditions-and-risks/apparent-consumption-selected-foodstuffs-australia/latest-release</a:t>
            </a: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100A46-CE34-FCA2-2C8D-D59E24F29E61}"/>
              </a:ext>
            </a:extLst>
          </p:cNvPr>
          <p:cNvSpPr>
            <a:spLocks noGrp="1"/>
          </p:cNvSpPr>
          <p:nvPr>
            <p:ph type="sldNum" sz="quarter" idx="5"/>
          </p:nvPr>
        </p:nvSpPr>
        <p:spPr/>
        <p:txBody>
          <a:bodyPr/>
          <a:lstStyle/>
          <a:p>
            <a:fld id="{F12284AE-333F-4046-92E0-1B6C4CCCAF26}" type="slidenum">
              <a:rPr lang="en-AU" smtClean="0"/>
              <a:t>40</a:t>
            </a:fld>
            <a:endParaRPr lang="en-AU"/>
          </a:p>
        </p:txBody>
      </p:sp>
    </p:spTree>
    <p:extLst>
      <p:ext uri="{BB962C8B-B14F-4D97-AF65-F5344CB8AC3E}">
        <p14:creationId xmlns:p14="http://schemas.microsoft.com/office/powerpoint/2010/main" val="3092069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Produced by the Australian Institute of Health and Welfare, </a:t>
            </a:r>
            <a:r>
              <a:rPr lang="en-AU" sz="1100" i="1" dirty="0">
                <a:latin typeface="Arial" panose="020B0604020202020204" pitchFamily="34" charset="0"/>
                <a:cs typeface="Arial" panose="020B0604020202020204" pitchFamily="34" charset="0"/>
              </a:rPr>
              <a:t>Australia’s health</a:t>
            </a:r>
            <a:r>
              <a:rPr lang="en-AU" sz="1100" dirty="0">
                <a:latin typeface="Arial" panose="020B0604020202020204" pitchFamily="34" charset="0"/>
                <a:cs typeface="Arial" panose="020B0604020202020204" pitchFamily="34" charset="0"/>
              </a:rPr>
              <a:t> has information on determinants of health, including diet and physical activity.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summaries use data from other sources, including the Australian Health Survey and National Health Surveys from the Australian Bureau of Statistics.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Australia’s health is published every 2 years and is available on the AIHW website: aihw.gov.au </a:t>
            </a:r>
          </a:p>
        </p:txBody>
      </p:sp>
      <p:sp>
        <p:nvSpPr>
          <p:cNvPr id="4" name="Slide Number Placeholder 3"/>
          <p:cNvSpPr>
            <a:spLocks noGrp="1"/>
          </p:cNvSpPr>
          <p:nvPr>
            <p:ph type="sldNum" sz="quarter" idx="5"/>
          </p:nvPr>
        </p:nvSpPr>
        <p:spPr/>
        <p:txBody>
          <a:bodyPr/>
          <a:lstStyle/>
          <a:p>
            <a:fld id="{92372F65-1D99-42B4-866A-C3A0AD157AF6}" type="slidenum">
              <a:rPr lang="en-AU" smtClean="0"/>
              <a:t>41</a:t>
            </a:fld>
            <a:endParaRPr lang="en-AU"/>
          </a:p>
        </p:txBody>
      </p:sp>
    </p:spTree>
    <p:extLst>
      <p:ext uri="{BB962C8B-B14F-4D97-AF65-F5344CB8AC3E}">
        <p14:creationId xmlns:p14="http://schemas.microsoft.com/office/powerpoint/2010/main" val="2963842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BF60-73EA-5D6C-14E6-CACEBF428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0ACBC-52A4-0DA2-35E1-266847898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191F9-C35D-E19C-8923-8D34F5D3245E}"/>
              </a:ext>
            </a:extLst>
          </p:cNvPr>
          <p:cNvSpPr>
            <a:spLocks noGrp="1"/>
          </p:cNvSpPr>
          <p:nvPr>
            <p:ph type="body" idx="1"/>
          </p:nvPr>
        </p:nvSpPr>
        <p:spPr/>
        <p:txBody>
          <a:bodyPr/>
          <a:lstStyle/>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65EF52A-27D7-D1E4-6750-65AC671E6F24}"/>
              </a:ext>
            </a:extLst>
          </p:cNvPr>
          <p:cNvSpPr>
            <a:spLocks noGrp="1"/>
          </p:cNvSpPr>
          <p:nvPr>
            <p:ph type="sldNum" sz="quarter" idx="5"/>
          </p:nvPr>
        </p:nvSpPr>
        <p:spPr/>
        <p:txBody>
          <a:bodyPr/>
          <a:lstStyle/>
          <a:p>
            <a:fld id="{92372F65-1D99-42B4-866A-C3A0AD157AF6}" type="slidenum">
              <a:rPr lang="en-AU" smtClean="0"/>
              <a:t>42</a:t>
            </a:fld>
            <a:endParaRPr lang="en-AU"/>
          </a:p>
        </p:txBody>
      </p:sp>
    </p:spTree>
    <p:extLst>
      <p:ext uri="{BB962C8B-B14F-4D97-AF65-F5344CB8AC3E}">
        <p14:creationId xmlns:p14="http://schemas.microsoft.com/office/powerpoint/2010/main" val="3312247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46</a:t>
            </a:fld>
            <a:endParaRPr lang="en-AU"/>
          </a:p>
        </p:txBody>
      </p:sp>
    </p:spTree>
    <p:extLst>
      <p:ext uri="{BB962C8B-B14F-4D97-AF65-F5344CB8AC3E}">
        <p14:creationId xmlns:p14="http://schemas.microsoft.com/office/powerpoint/2010/main" val="2285312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A14C-D2DE-4FB1-14C6-4D69D007A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993FC-347A-47A4-B803-E7574AA6E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052A7-EB30-A119-981C-226364E2024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03EC77C-E094-A726-2172-87A5E9458706}"/>
              </a:ext>
            </a:extLst>
          </p:cNvPr>
          <p:cNvSpPr>
            <a:spLocks noGrp="1"/>
          </p:cNvSpPr>
          <p:nvPr>
            <p:ph type="sldNum" sz="quarter" idx="5"/>
          </p:nvPr>
        </p:nvSpPr>
        <p:spPr/>
        <p:txBody>
          <a:bodyPr/>
          <a:lstStyle/>
          <a:p>
            <a:fld id="{0363BB70-5BCC-4C8B-B08C-EF437997776C}" type="slidenum">
              <a:rPr lang="en-AU" smtClean="0"/>
              <a:t>47</a:t>
            </a:fld>
            <a:endParaRPr lang="en-AU"/>
          </a:p>
        </p:txBody>
      </p:sp>
    </p:spTree>
    <p:extLst>
      <p:ext uri="{BB962C8B-B14F-4D97-AF65-F5344CB8AC3E}">
        <p14:creationId xmlns:p14="http://schemas.microsoft.com/office/powerpoint/2010/main" val="482357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List student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48</a:t>
            </a:fld>
            <a:endParaRPr lang="en-AU"/>
          </a:p>
        </p:txBody>
      </p:sp>
    </p:spTree>
    <p:extLst>
      <p:ext uri="{BB962C8B-B14F-4D97-AF65-F5344CB8AC3E}">
        <p14:creationId xmlns:p14="http://schemas.microsoft.com/office/powerpoint/2010/main" val="4192560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Availability issues can stem from cost and/ or access factors.</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Source: Nutrition - The inside story, 2020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49</a:t>
            </a:fld>
            <a:endParaRPr lang="en-AU"/>
          </a:p>
        </p:txBody>
      </p:sp>
    </p:spTree>
    <p:extLst>
      <p:ext uri="{BB962C8B-B14F-4D97-AF65-F5344CB8AC3E}">
        <p14:creationId xmlns:p14="http://schemas.microsoft.com/office/powerpoint/2010/main" val="451440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6</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This survey found that in 2023, a healthy food basket cost 40% more in remote stores than in district centre supermarkets. </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This difference is getting bigger over time. </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Source: https://data.nt.gov.au/dataset/nt-market-basket-survey-2023/resource/1cb2186e-63ea-4343-abee-d6e0fbc31f27</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52</a:t>
            </a:fld>
            <a:endParaRPr lang="en-AU"/>
          </a:p>
        </p:txBody>
      </p:sp>
    </p:spTree>
    <p:extLst>
      <p:ext uri="{BB962C8B-B14F-4D97-AF65-F5344CB8AC3E}">
        <p14:creationId xmlns:p14="http://schemas.microsoft.com/office/powerpoint/2010/main" val="1676813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50"/>
              </a:spcBef>
              <a:spcAft>
                <a:spcPts val="50"/>
              </a:spcAft>
              <a:buClrTx/>
              <a:buSzTx/>
              <a:buFont typeface="Symbol" panose="05050102010706020507" pitchFamily="18" charset="2"/>
              <a:buNone/>
              <a:tabLst/>
              <a:defRPr/>
            </a:pPr>
            <a:r>
              <a:rPr lang="en-AU" sz="1100" dirty="0">
                <a:latin typeface="Arial" panose="020B0604020202020204" pitchFamily="34" charset="0"/>
                <a:cs typeface="Arial" panose="020B0604020202020204" pitchFamily="34" charset="0"/>
              </a:rPr>
              <a:t>Source: </a:t>
            </a:r>
          </a:p>
          <a:p>
            <a:pPr marL="0" marR="0" lvl="0" indent="0" algn="l" defTabSz="914400" rtl="0" eaLnBrk="1" fontAlgn="auto" latinLnBrk="0" hangingPunct="1">
              <a:lnSpc>
                <a:spcPct val="107000"/>
              </a:lnSpc>
              <a:spcBef>
                <a:spcPts val="50"/>
              </a:spcBef>
              <a:spcAft>
                <a:spcPts val="50"/>
              </a:spcAft>
              <a:buClrTx/>
              <a:buSzTx/>
              <a:buFont typeface="Symbol" panose="05050102010706020507" pitchFamily="18" charset="2"/>
              <a:buNone/>
              <a:tabLst/>
              <a:defRPr/>
            </a:pPr>
            <a:r>
              <a:rPr lang="en-AU" sz="1100" dirty="0">
                <a:latin typeface="Arial" panose="020B0604020202020204" pitchFamily="34" charset="0"/>
                <a:cs typeface="Arial" panose="020B0604020202020204" pitchFamily="34" charset="0"/>
              </a:rPr>
              <a:t>Burton, M., Reid, M., Worsley, A., </a:t>
            </a:r>
            <a:r>
              <a:rPr lang="en-AU" sz="1100" dirty="0" err="1">
                <a:latin typeface="Arial" panose="020B0604020202020204" pitchFamily="34" charset="0"/>
                <a:cs typeface="Arial" panose="020B0604020202020204" pitchFamily="34" charset="0"/>
              </a:rPr>
              <a:t>Mavondo</a:t>
            </a:r>
            <a:r>
              <a:rPr lang="en-AU" sz="1100" dirty="0">
                <a:latin typeface="Arial" panose="020B0604020202020204" pitchFamily="34" charset="0"/>
                <a:cs typeface="Arial" panose="020B0604020202020204" pitchFamily="34" charset="0"/>
              </a:rPr>
              <a:t>, F. (2017) </a:t>
            </a:r>
            <a:r>
              <a:rPr lang="en-US" sz="1100" b="0" dirty="0">
                <a:latin typeface="Arial" panose="020B0604020202020204" pitchFamily="34" charset="0"/>
                <a:cs typeface="Arial" panose="020B0604020202020204" pitchFamily="34" charset="0"/>
              </a:rPr>
              <a:t>Food skills confidence and household gatekeepers' dietary practices, </a:t>
            </a:r>
            <a:r>
              <a:rPr lang="en-US" sz="1100" b="0" i="1" dirty="0">
                <a:latin typeface="Arial" panose="020B0604020202020204" pitchFamily="34" charset="0"/>
                <a:cs typeface="Arial" panose="020B0604020202020204" pitchFamily="34" charset="0"/>
              </a:rPr>
              <a:t>Appetite</a:t>
            </a:r>
            <a:r>
              <a:rPr lang="en-US" sz="1100" b="0" i="0" dirty="0">
                <a:latin typeface="Arial" panose="020B0604020202020204" pitchFamily="34" charset="0"/>
                <a:cs typeface="Arial" panose="020B0604020202020204" pitchFamily="34" charset="0"/>
              </a:rPr>
              <a:t>, 108 (183-190).</a:t>
            </a:r>
            <a:endParaRPr lang="en-US" sz="1100" b="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Celik, OM., Sahin, GA., Gurel, S. (2023) </a:t>
            </a:r>
            <a:r>
              <a:rPr lang="en-US" sz="1100" dirty="0">
                <a:latin typeface="Arial" panose="020B0604020202020204" pitchFamily="34" charset="0"/>
                <a:cs typeface="Arial" panose="020B0604020202020204" pitchFamily="34" charset="0"/>
              </a:rPr>
              <a:t>Do cooking and food preparation skills affect healthy eating in college students? </a:t>
            </a:r>
            <a:r>
              <a:rPr lang="en-US" sz="1100" i="1" dirty="0">
                <a:latin typeface="Arial" panose="020B0604020202020204" pitchFamily="34" charset="0"/>
                <a:cs typeface="Arial" panose="020B0604020202020204" pitchFamily="34" charset="0"/>
              </a:rPr>
              <a:t>Food Science &amp; Nutrition</a:t>
            </a:r>
            <a:r>
              <a:rPr lang="en-US" sz="1100" i="0" dirty="0">
                <a:latin typeface="Arial" panose="020B0604020202020204" pitchFamily="34" charset="0"/>
                <a:cs typeface="Arial" panose="020B0604020202020204" pitchFamily="34" charset="0"/>
              </a:rPr>
              <a:t>, 11 (5898-5907).</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53</a:t>
            </a:fld>
            <a:endParaRPr lang="en-AU"/>
          </a:p>
        </p:txBody>
      </p:sp>
    </p:spTree>
    <p:extLst>
      <p:ext uri="{BB962C8B-B14F-4D97-AF65-F5344CB8AC3E}">
        <p14:creationId xmlns:p14="http://schemas.microsoft.com/office/powerpoint/2010/main" val="1889865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kern="1200" dirty="0">
                <a:solidFill>
                  <a:schemeClr val="tx1"/>
                </a:solidFill>
                <a:effectLst/>
                <a:latin typeface="Arial" panose="020B0604020202020204" pitchFamily="34" charset="0"/>
                <a:ea typeface="+mn-ea"/>
                <a:cs typeface="Arial" panose="020B0604020202020204" pitchFamily="34" charset="0"/>
              </a:rPr>
              <a:t>They can choose barriers covered in this lesson or one they identify themselves.</a:t>
            </a:r>
          </a:p>
          <a:p>
            <a:pPr marL="171450" indent="-171450">
              <a:buFont typeface="Arial" panose="020B0604020202020204" pitchFamily="34" charset="0"/>
              <a:buChar char="•"/>
            </a:pPr>
            <a:r>
              <a:rPr lang="en-AU" sz="1100" b="0" kern="1200" dirty="0">
                <a:solidFill>
                  <a:schemeClr val="tx1"/>
                </a:solidFill>
                <a:effectLst/>
                <a:latin typeface="Arial" panose="020B0604020202020204" pitchFamily="34" charset="0"/>
                <a:ea typeface="+mn-ea"/>
                <a:cs typeface="Arial" panose="020B0604020202020204" pitchFamily="34" charset="0"/>
              </a:rPr>
              <a:t>Students can research for ideas.</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56</a:t>
            </a:fld>
            <a:endParaRPr lang="en-AU"/>
          </a:p>
        </p:txBody>
      </p:sp>
    </p:spTree>
    <p:extLst>
      <p:ext uri="{BB962C8B-B14F-4D97-AF65-F5344CB8AC3E}">
        <p14:creationId xmlns:p14="http://schemas.microsoft.com/office/powerpoint/2010/main" val="1511353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BA9D-4706-9ECF-85F7-D34D93D7C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6161E-5C2C-378A-8A1A-C7EAD99DC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09362-7B02-DF8F-9B9B-EBDD357A0C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B6FB8A7-56FE-D34E-DE9F-75AF485B4D26}"/>
              </a:ext>
            </a:extLst>
          </p:cNvPr>
          <p:cNvSpPr>
            <a:spLocks noGrp="1"/>
          </p:cNvSpPr>
          <p:nvPr>
            <p:ph type="sldNum" sz="quarter" idx="5"/>
          </p:nvPr>
        </p:nvSpPr>
        <p:spPr/>
        <p:txBody>
          <a:bodyPr/>
          <a:lstStyle/>
          <a:p>
            <a:fld id="{F12284AE-333F-4046-92E0-1B6C4CCCAF26}" type="slidenum">
              <a:rPr lang="en-AU" smtClean="0"/>
              <a:t>59</a:t>
            </a:fld>
            <a:endParaRPr lang="en-AU"/>
          </a:p>
        </p:txBody>
      </p:sp>
    </p:spTree>
    <p:extLst>
      <p:ext uri="{BB962C8B-B14F-4D97-AF65-F5344CB8AC3E}">
        <p14:creationId xmlns:p14="http://schemas.microsoft.com/office/powerpoint/2010/main" val="528313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918E0-6279-1D40-884C-ECF7366C8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FCFE0-CC82-4369-BF8B-F446EA3F6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A6428-7577-948E-1E4C-53C669E6B76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CEE5626-E20D-6BF5-3526-18AEAD5139CF}"/>
              </a:ext>
            </a:extLst>
          </p:cNvPr>
          <p:cNvSpPr>
            <a:spLocks noGrp="1"/>
          </p:cNvSpPr>
          <p:nvPr>
            <p:ph type="sldNum" sz="quarter" idx="5"/>
          </p:nvPr>
        </p:nvSpPr>
        <p:spPr/>
        <p:txBody>
          <a:bodyPr/>
          <a:lstStyle/>
          <a:p>
            <a:fld id="{0363BB70-5BCC-4C8B-B08C-EF437997776C}" type="slidenum">
              <a:rPr lang="en-AU" smtClean="0"/>
              <a:t>60</a:t>
            </a:fld>
            <a:endParaRPr lang="en-AU"/>
          </a:p>
        </p:txBody>
      </p:sp>
    </p:spTree>
    <p:extLst>
      <p:ext uri="{BB962C8B-B14F-4D97-AF65-F5344CB8AC3E}">
        <p14:creationId xmlns:p14="http://schemas.microsoft.com/office/powerpoint/2010/main" val="2109492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00" dirty="0">
                <a:latin typeface="Arial" panose="020B0604020202020204" pitchFamily="34" charset="0"/>
                <a:ea typeface="Aptos" panose="020B0004020202020204" pitchFamily="34" charset="0"/>
                <a:cs typeface="Arial" panose="020B0604020202020204" pitchFamily="34" charset="0"/>
              </a:rPr>
              <a:t>What should you look for when trying to work out whether food and nutrition information is reliable?</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62</a:t>
            </a:fld>
            <a:endParaRPr lang="en-AU"/>
          </a:p>
        </p:txBody>
      </p:sp>
    </p:spTree>
    <p:extLst>
      <p:ext uri="{BB962C8B-B14F-4D97-AF65-F5344CB8AC3E}">
        <p14:creationId xmlns:p14="http://schemas.microsoft.com/office/powerpoint/2010/main" val="1038176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If the messaging variers substantially from the AGHE, this could be an initial flag that it is not reliable. </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63</a:t>
            </a:fld>
            <a:endParaRPr lang="en-AU"/>
          </a:p>
        </p:txBody>
      </p:sp>
    </p:spTree>
    <p:extLst>
      <p:ext uri="{BB962C8B-B14F-4D97-AF65-F5344CB8AC3E}">
        <p14:creationId xmlns:p14="http://schemas.microsoft.com/office/powerpoint/2010/main" val="3977552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These types of diets may not align with the Australian Dietary Guidelines because they often cut out whole food groups.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This means you will miss out on essential nutrients you need to stay healthy.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67</a:t>
            </a:fld>
            <a:endParaRPr lang="en-AU"/>
          </a:p>
        </p:txBody>
      </p:sp>
    </p:spTree>
    <p:extLst>
      <p:ext uri="{BB962C8B-B14F-4D97-AF65-F5344CB8AC3E}">
        <p14:creationId xmlns:p14="http://schemas.microsoft.com/office/powerpoint/2010/main" val="1003849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What are some problems with this message? Ask the students for their response first, then go through some of the examples. </a:t>
            </a:r>
          </a:p>
          <a:p>
            <a:endParaRPr lang="en-AU" sz="1100" dirty="0">
              <a:latin typeface="Arial" panose="020B0604020202020204" pitchFamily="34" charset="0"/>
              <a:cs typeface="Arial" panose="020B0604020202020204" pitchFamily="34" charset="0"/>
            </a:endParaRPr>
          </a:p>
          <a:p>
            <a:pPr marL="228600" indent="-228600">
              <a:buAutoNum type="arabicPeriod"/>
            </a:pPr>
            <a:r>
              <a:rPr lang="en-AU" sz="1100" dirty="0">
                <a:latin typeface="Arial" panose="020B0604020202020204" pitchFamily="34" charset="0"/>
                <a:cs typeface="Arial" panose="020B0604020202020204" pitchFamily="34" charset="0"/>
              </a:rPr>
              <a:t>Uses the term ‘avoid’, which we need to be careful as it can cause challenges with adherence, and it can eliminate important foods.</a:t>
            </a:r>
          </a:p>
          <a:p>
            <a:pPr marL="228600" indent="-228600">
              <a:buAutoNum type="arabicPeriod"/>
            </a:pPr>
            <a:r>
              <a:rPr lang="en-AU" sz="1100" dirty="0">
                <a:latin typeface="Arial" panose="020B0604020202020204" pitchFamily="34" charset="0"/>
                <a:cs typeface="Arial" panose="020B0604020202020204" pitchFamily="34" charset="0"/>
              </a:rPr>
              <a:t>Protein is important at all stages of our life. Protein requirements for women only slightly increase after the age of 70  years (from 46 g/day to 57 g/day).</a:t>
            </a:r>
          </a:p>
          <a:p>
            <a:pPr marL="228600" indent="-228600">
              <a:buAutoNum type="arabicPeriod"/>
            </a:pPr>
            <a:r>
              <a:rPr lang="en-AU" sz="1100" dirty="0">
                <a:latin typeface="Arial" panose="020B0604020202020204" pitchFamily="34" charset="0"/>
                <a:cs typeface="Arial" panose="020B0604020202020204" pitchFamily="34" charset="0"/>
              </a:rPr>
              <a:t>What is the evidence for this? No references are cited.</a:t>
            </a:r>
          </a:p>
          <a:p>
            <a:pPr marL="228600" indent="-228600">
              <a:buAutoNum type="arabicPeriod"/>
            </a:pPr>
            <a:r>
              <a:rPr lang="en-AU" sz="1100" dirty="0">
                <a:latin typeface="Arial" panose="020B0604020202020204" pitchFamily="34" charset="0"/>
                <a:cs typeface="Arial" panose="020B0604020202020204" pitchFamily="34" charset="0"/>
              </a:rPr>
              <a:t>What are they ultimately trying to sell?</a:t>
            </a:r>
          </a:p>
          <a:p>
            <a:pPr marL="228600" indent="-228600">
              <a:buAutoNum type="arabicPeriod"/>
            </a:pPr>
            <a:r>
              <a:rPr lang="en-AU" sz="1100" dirty="0">
                <a:latin typeface="Arial" panose="020B0604020202020204" pitchFamily="34" charset="0"/>
                <a:cs typeface="Arial" panose="020B0604020202020204" pitchFamily="34" charset="0"/>
              </a:rPr>
              <a:t>How realistic and sustainable are these breakfast choices?</a:t>
            </a:r>
          </a:p>
          <a:p>
            <a:pPr marL="228600" indent="-228600">
              <a:buAutoNum type="arabicPeriod"/>
            </a:pPr>
            <a:r>
              <a:rPr lang="en-AU" sz="1100" dirty="0">
                <a:latin typeface="Arial" panose="020B0604020202020204" pitchFamily="34" charset="0"/>
                <a:cs typeface="Arial" panose="020B0604020202020204" pitchFamily="34" charset="0"/>
              </a:rPr>
              <a:t>BTW – eggs are actually high in protein and low in carbohydrates, so this is an error.</a:t>
            </a:r>
          </a:p>
          <a:p>
            <a:pPr marL="228600" indent="-228600">
              <a:buAutoNum type="arabicPeriod"/>
            </a:pPr>
            <a:r>
              <a:rPr lang="en-AU" sz="1100" dirty="0">
                <a:latin typeface="Arial" panose="020B0604020202020204" pitchFamily="34" charset="0"/>
                <a:cs typeface="Arial" panose="020B0604020202020204" pitchFamily="34" charset="0"/>
              </a:rPr>
              <a:t>Finally, who is this author and what are their qualifications?</a:t>
            </a:r>
          </a:p>
          <a:p>
            <a:pPr marL="228600" indent="-228600">
              <a:buAutoNum type="arabicPeriod"/>
            </a:pPr>
            <a:r>
              <a:rPr lang="en-AU" sz="1100" dirty="0">
                <a:latin typeface="Arial" panose="020B0604020202020204" pitchFamily="34" charset="0"/>
                <a:cs typeface="Arial" panose="020B0604020202020204" pitchFamily="34" charset="0"/>
              </a:rPr>
              <a:t>The overall messaging does not align with the Australian Guide to Healthy Eating. </a:t>
            </a:r>
          </a:p>
          <a:p>
            <a:pPr marL="228600" indent="-228600">
              <a:buAutoNum type="arabicPeriod"/>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68</a:t>
            </a:fld>
            <a:endParaRPr lang="en-AU"/>
          </a:p>
        </p:txBody>
      </p:sp>
    </p:spTree>
    <p:extLst>
      <p:ext uri="{BB962C8B-B14F-4D97-AF65-F5344CB8AC3E}">
        <p14:creationId xmlns:p14="http://schemas.microsoft.com/office/powerpoint/2010/main" val="1351115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27F1C-9006-80EC-6240-42B3E5EEB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27C68-207E-D70D-45D8-32AFA1240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1DFB5-0908-5D1C-7DCB-E5D64F848834}"/>
              </a:ext>
            </a:extLst>
          </p:cNvPr>
          <p:cNvSpPr>
            <a:spLocks noGrp="1"/>
          </p:cNvSpPr>
          <p:nvPr>
            <p:ph type="body" idx="1"/>
          </p:nvPr>
        </p:nvSpPr>
        <p:spPr/>
        <p:txBody>
          <a:bodyPr/>
          <a:lstStyle/>
          <a:p>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Elicit responses from students, prior to going through the list of questions</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8DF7A098-7A52-3DA6-04A5-B9A1AAB512ED}"/>
              </a:ext>
            </a:extLst>
          </p:cNvPr>
          <p:cNvSpPr>
            <a:spLocks noGrp="1"/>
          </p:cNvSpPr>
          <p:nvPr>
            <p:ph type="sldNum" sz="quarter" idx="5"/>
          </p:nvPr>
        </p:nvSpPr>
        <p:spPr/>
        <p:txBody>
          <a:bodyPr/>
          <a:lstStyle/>
          <a:p>
            <a:fld id="{F12284AE-333F-4046-92E0-1B6C4CCCAF26}" type="slidenum">
              <a:rPr lang="en-AU" smtClean="0"/>
              <a:t>73</a:t>
            </a:fld>
            <a:endParaRPr lang="en-AU"/>
          </a:p>
        </p:txBody>
      </p:sp>
    </p:spTree>
    <p:extLst>
      <p:ext uri="{BB962C8B-B14F-4D97-AF65-F5344CB8AC3E}">
        <p14:creationId xmlns:p14="http://schemas.microsoft.com/office/powerpoint/2010/main" val="197753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7</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658D-12AE-3137-5171-5BF6D7A19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39C90-C072-741B-C870-0BDCC3BD4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517A8-9853-EC70-62F6-2DF9723EDF1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3596F3C-7946-C314-89A0-AC8FDE579394}"/>
              </a:ext>
            </a:extLst>
          </p:cNvPr>
          <p:cNvSpPr>
            <a:spLocks noGrp="1"/>
          </p:cNvSpPr>
          <p:nvPr>
            <p:ph type="sldNum" sz="quarter" idx="5"/>
          </p:nvPr>
        </p:nvSpPr>
        <p:spPr/>
        <p:txBody>
          <a:bodyPr/>
          <a:lstStyle/>
          <a:p>
            <a:fld id="{0363BB70-5BCC-4C8B-B08C-EF437997776C}" type="slidenum">
              <a:rPr lang="en-AU" smtClean="0"/>
              <a:t>74</a:t>
            </a:fld>
            <a:endParaRPr lang="en-AU"/>
          </a:p>
        </p:txBody>
      </p:sp>
    </p:spTree>
    <p:extLst>
      <p:ext uri="{BB962C8B-B14F-4D97-AF65-F5344CB8AC3E}">
        <p14:creationId xmlns:p14="http://schemas.microsoft.com/office/powerpoint/2010/main" val="3696125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school canteen is a key source of food for some children.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Some canteens are following healthy eating principles, and the Australian Government has developed guidelines to assist canteens become a ‘Healthy School Canteen’.</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is a framework to help guide menu development.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https://www.health.gov.au/resources/publications/national-healthy-school-canteens-guidelines-for-healthy-foods-and-drinks-supplied-in-school-canteens</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76</a:t>
            </a:fld>
            <a:endParaRPr lang="en-AU"/>
          </a:p>
        </p:txBody>
      </p:sp>
    </p:spTree>
    <p:extLst>
      <p:ext uri="{BB962C8B-B14F-4D97-AF65-F5344CB8AC3E}">
        <p14:creationId xmlns:p14="http://schemas.microsoft.com/office/powerpoint/2010/main" val="1386136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Here are some examples of how these guidelines have been applied.</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77</a:t>
            </a:fld>
            <a:endParaRPr lang="en-AU"/>
          </a:p>
        </p:txBody>
      </p:sp>
    </p:spTree>
    <p:extLst>
      <p:ext uri="{BB962C8B-B14F-4D97-AF65-F5344CB8AC3E}">
        <p14:creationId xmlns:p14="http://schemas.microsoft.com/office/powerpoint/2010/main" val="4038886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Here are some examples of how these guidelines have been applied.</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78</a:t>
            </a:fld>
            <a:endParaRPr lang="en-AU"/>
          </a:p>
        </p:txBody>
      </p:sp>
    </p:spTree>
    <p:extLst>
      <p:ext uri="{BB962C8B-B14F-4D97-AF65-F5344CB8AC3E}">
        <p14:creationId xmlns:p14="http://schemas.microsoft.com/office/powerpoint/2010/main" val="3885836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Some schools may not currently have a designated fruit and vegetable break time.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could be a time for students to stop and eat (5-8 minutes). Alternatively, students can eat while they work.</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program could be attached to a policy and information to parents.</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https://www.crunchandsip.com.au/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79</a:t>
            </a:fld>
            <a:endParaRPr lang="en-AU"/>
          </a:p>
        </p:txBody>
      </p:sp>
    </p:spTree>
    <p:extLst>
      <p:ext uri="{BB962C8B-B14F-4D97-AF65-F5344CB8AC3E}">
        <p14:creationId xmlns:p14="http://schemas.microsoft.com/office/powerpoint/2010/main" val="368958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Fundraising is important to schools. Most of the time, however, fundraising revolves around foods that would be classified as ‘sometimes’ foods. </a:t>
            </a:r>
          </a:p>
          <a:p>
            <a:pPr marL="171450" indent="-171450">
              <a:buFont typeface="Arial" panose="020B0604020202020204" pitchFamily="34" charset="0"/>
              <a:buChar char="•"/>
            </a:pPr>
            <a:r>
              <a:rPr lang="en-AU" dirty="0"/>
              <a:t>A variety of resources are available to assist with healthy food fundraising ideas, or through non-food items. </a:t>
            </a:r>
          </a:p>
          <a:p>
            <a:pPr marL="171450" indent="-171450">
              <a:buFont typeface="Arial" panose="020B0604020202020204" pitchFamily="34" charset="0"/>
              <a:buChar char="•"/>
            </a:pPr>
            <a:r>
              <a:rPr lang="en-AU" dirty="0"/>
              <a:t>Take the students through some examples (linked in the first image). </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Source: https://actnss.org/wordpress/wp-content/uploads/2022/08/Healthy-Fundraising-200916.pdf </a:t>
            </a:r>
          </a:p>
        </p:txBody>
      </p:sp>
      <p:sp>
        <p:nvSpPr>
          <p:cNvPr id="4" name="Slide Number Placeholder 3"/>
          <p:cNvSpPr>
            <a:spLocks noGrp="1"/>
          </p:cNvSpPr>
          <p:nvPr>
            <p:ph type="sldNum" sz="quarter" idx="5"/>
          </p:nvPr>
        </p:nvSpPr>
        <p:spPr/>
        <p:txBody>
          <a:bodyPr/>
          <a:lstStyle/>
          <a:p>
            <a:fld id="{F12284AE-333F-4046-92E0-1B6C4CCCAF26}" type="slidenum">
              <a:rPr lang="en-AU" smtClean="0"/>
              <a:t>80</a:t>
            </a:fld>
            <a:endParaRPr lang="en-AU"/>
          </a:p>
        </p:txBody>
      </p:sp>
    </p:spTree>
    <p:extLst>
      <p:ext uri="{BB962C8B-B14F-4D97-AF65-F5344CB8AC3E}">
        <p14:creationId xmlns:p14="http://schemas.microsoft.com/office/powerpoint/2010/main" val="2307546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Lunchbox guidelines can be provided to parents, along with reminders.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Posters can also be displayed in classrooms and around the school.</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a:t>
            </a:r>
          </a:p>
          <a:p>
            <a:r>
              <a:rPr lang="en-AU" sz="1100" dirty="0">
                <a:latin typeface="Arial" panose="020B0604020202020204" pitchFamily="34" charset="0"/>
                <a:cs typeface="Arial" panose="020B0604020202020204" pitchFamily="34" charset="0"/>
              </a:rPr>
              <a:t>https://heas.health.vic.gov.au/resources/food-drink-ideas/healthy-lunchboxes/</a:t>
            </a:r>
          </a:p>
          <a:p>
            <a:r>
              <a:rPr lang="en-AU" dirty="0"/>
              <a:t>https://www.crunchandsip.com.au/news/healthy-back-to-school-lunchbox-guide</a:t>
            </a:r>
          </a:p>
        </p:txBody>
      </p:sp>
      <p:sp>
        <p:nvSpPr>
          <p:cNvPr id="4" name="Slide Number Placeholder 3"/>
          <p:cNvSpPr>
            <a:spLocks noGrp="1"/>
          </p:cNvSpPr>
          <p:nvPr>
            <p:ph type="sldNum" sz="quarter" idx="5"/>
          </p:nvPr>
        </p:nvSpPr>
        <p:spPr/>
        <p:txBody>
          <a:bodyPr/>
          <a:lstStyle/>
          <a:p>
            <a:fld id="{F12284AE-333F-4046-92E0-1B6C4CCCAF26}" type="slidenum">
              <a:rPr lang="en-AU" smtClean="0"/>
              <a:t>81</a:t>
            </a:fld>
            <a:endParaRPr lang="en-AU"/>
          </a:p>
        </p:txBody>
      </p:sp>
    </p:spTree>
    <p:extLst>
      <p:ext uri="{BB962C8B-B14F-4D97-AF65-F5344CB8AC3E}">
        <p14:creationId xmlns:p14="http://schemas.microsoft.com/office/powerpoint/2010/main" val="397647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Regular promotion of heathy eating via the school FB page, newsletter and school environment. </a:t>
            </a:r>
          </a:p>
          <a:p>
            <a:pPr marL="17145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There are resources available, and students can create their own. </a:t>
            </a:r>
          </a:p>
          <a:p>
            <a:endParaRPr lang="en-AU" sz="1100" kern="1200" dirty="0">
              <a:solidFill>
                <a:schemeClr val="tx1"/>
              </a:solidFill>
              <a:effectLst/>
              <a:latin typeface="Arial" panose="020B0604020202020204" pitchFamily="34" charset="0"/>
              <a:ea typeface="+mn-ea"/>
              <a:cs typeface="Arial" panose="020B0604020202020204" pitchFamily="34" charset="0"/>
            </a:endParaRPr>
          </a:p>
          <a:p>
            <a:r>
              <a:rPr lang="en-AU" sz="1100" kern="1200" dirty="0">
                <a:solidFill>
                  <a:schemeClr val="tx1"/>
                </a:solidFill>
                <a:effectLst/>
                <a:latin typeface="Arial" panose="020B0604020202020204" pitchFamily="34" charset="0"/>
                <a:ea typeface="+mn-ea"/>
                <a:cs typeface="Arial" panose="020B0604020202020204" pitchFamily="34" charset="0"/>
              </a:rPr>
              <a:t>Source: https://education.nt.gov.au/policies/health-safety/school-nutrition-and-healthy-eating</a:t>
            </a:r>
          </a:p>
          <a:p>
            <a:endParaRPr lang="en-AU"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F12284AE-333F-4046-92E0-1B6C4CCCAF26}" type="slidenum">
              <a:rPr lang="en-AU" smtClean="0"/>
              <a:t>82</a:t>
            </a:fld>
            <a:endParaRPr lang="en-AU"/>
          </a:p>
        </p:txBody>
      </p:sp>
    </p:spTree>
    <p:extLst>
      <p:ext uri="{BB962C8B-B14F-4D97-AF65-F5344CB8AC3E}">
        <p14:creationId xmlns:p14="http://schemas.microsoft.com/office/powerpoint/2010/main" val="40273758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9B1F-0ECE-F338-9D0D-AD7BE05E7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BC6D5-2070-4570-5515-353477260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EBADA-83DD-E0C4-BBD3-1AF6C0A1EBE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439ED34-FD20-6965-C95D-5C6AF6928D97}"/>
              </a:ext>
            </a:extLst>
          </p:cNvPr>
          <p:cNvSpPr>
            <a:spLocks noGrp="1"/>
          </p:cNvSpPr>
          <p:nvPr>
            <p:ph type="sldNum" sz="quarter" idx="5"/>
          </p:nvPr>
        </p:nvSpPr>
        <p:spPr/>
        <p:txBody>
          <a:bodyPr/>
          <a:lstStyle/>
          <a:p>
            <a:fld id="{F12284AE-333F-4046-92E0-1B6C4CCCAF26}" type="slidenum">
              <a:rPr lang="en-AU" smtClean="0"/>
              <a:t>86</a:t>
            </a:fld>
            <a:endParaRPr lang="en-AU"/>
          </a:p>
        </p:txBody>
      </p:sp>
    </p:spTree>
    <p:extLst>
      <p:ext uri="{BB962C8B-B14F-4D97-AF65-F5344CB8AC3E}">
        <p14:creationId xmlns:p14="http://schemas.microsoft.com/office/powerpoint/2010/main" val="35986201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A10FA-98BA-1AAE-5323-460BCB3E1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E53B9-8E4B-347A-EEC0-F8329B9CD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A69BE-306E-E837-9566-6DDE88E899D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6A569D4-4EBE-2FC8-8814-D861DD18185A}"/>
              </a:ext>
            </a:extLst>
          </p:cNvPr>
          <p:cNvSpPr>
            <a:spLocks noGrp="1"/>
          </p:cNvSpPr>
          <p:nvPr>
            <p:ph type="sldNum" sz="quarter" idx="5"/>
          </p:nvPr>
        </p:nvSpPr>
        <p:spPr/>
        <p:txBody>
          <a:bodyPr/>
          <a:lstStyle/>
          <a:p>
            <a:fld id="{0363BB70-5BCC-4C8B-B08C-EF437997776C}" type="slidenum">
              <a:rPr lang="en-AU" smtClean="0"/>
              <a:t>87</a:t>
            </a:fld>
            <a:endParaRPr lang="en-AU"/>
          </a:p>
        </p:txBody>
      </p:sp>
    </p:spTree>
    <p:extLst>
      <p:ext uri="{BB962C8B-B14F-4D97-AF65-F5344CB8AC3E}">
        <p14:creationId xmlns:p14="http://schemas.microsoft.com/office/powerpoint/2010/main" val="346314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8</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We reviewed these in the last lesson. </a:t>
            </a:r>
          </a:p>
          <a:p>
            <a:endParaRPr lang="en-AU" dirty="0"/>
          </a:p>
        </p:txBody>
      </p:sp>
      <p:sp>
        <p:nvSpPr>
          <p:cNvPr id="4" name="Slide Number Placeholder 3"/>
          <p:cNvSpPr>
            <a:spLocks noGrp="1"/>
          </p:cNvSpPr>
          <p:nvPr>
            <p:ph type="sldNum" sz="quarter" idx="5"/>
          </p:nvPr>
        </p:nvSpPr>
        <p:spPr/>
        <p:txBody>
          <a:bodyPr/>
          <a:lstStyle/>
          <a:p>
            <a:fld id="{F12284AE-333F-4046-92E0-1B6C4CCCAF26}" type="slidenum">
              <a:rPr lang="en-AU" smtClean="0"/>
              <a:t>88</a:t>
            </a:fld>
            <a:endParaRPr lang="en-AU"/>
          </a:p>
        </p:txBody>
      </p:sp>
    </p:spTree>
    <p:extLst>
      <p:ext uri="{BB962C8B-B14F-4D97-AF65-F5344CB8AC3E}">
        <p14:creationId xmlns:p14="http://schemas.microsoft.com/office/powerpoint/2010/main" val="43018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9</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10</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11</a:t>
            </a:fld>
            <a:endParaRPr lang="en-AU"/>
          </a:p>
        </p:txBody>
      </p:sp>
    </p:spTree>
    <p:extLst>
      <p:ext uri="{BB962C8B-B14F-4D97-AF65-F5344CB8AC3E}">
        <p14:creationId xmlns:p14="http://schemas.microsoft.com/office/powerpoint/2010/main" val="3024839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72029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53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415140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9062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19438041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D39A5A-27A5-4F67-B7EF-F25940956955}"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27476F-0758-4812-8B8D-91B0C942F9A7}" type="slidenum">
              <a:rPr lang="en-AU" smtClean="0"/>
              <a:t>‹#›</a:t>
            </a:fld>
            <a:endParaRPr lang="en-AU"/>
          </a:p>
        </p:txBody>
      </p:sp>
    </p:spTree>
    <p:extLst>
      <p:ext uri="{BB962C8B-B14F-4D97-AF65-F5344CB8AC3E}">
        <p14:creationId xmlns:p14="http://schemas.microsoft.com/office/powerpoint/2010/main" val="807690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0.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3.xml"/><Relationship Id="rId7" Type="http://schemas.openxmlformats.org/officeDocument/2006/relationships/slide" Target="slide4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84.xml"/><Relationship Id="rId5" Type="http://schemas.openxmlformats.org/officeDocument/2006/relationships/slide" Target="slide27.xml"/><Relationship Id="rId4" Type="http://schemas.openxmlformats.org/officeDocument/2006/relationships/slide" Target="slide71.xml"/><Relationship Id="rId9" Type="http://schemas.openxmlformats.org/officeDocument/2006/relationships/slide" Target="slide57.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abs.gov.au/statistics/health/food-and-nutrition/national-nutrition-and-physical-activity-survey/2023"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hyperlink" Target="https://www.abs.gov.au/statistics/health/food-and-nutrition/food-and-nutrients/2023#key-statistic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hyperlink" Target="https://www.abs.gov.au/statistics/health/health-conditions-and-risks/national-health-survey/2022"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abs.gov.au/statistics/health/health-conditions-and-risks/national-health-measures-survey/2022-24#nutrient-biomarker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abs.gov.au/statistics/health/health-conditions-and-risks/apparent-consumption-selected-foodstuffs-australia/2023-24"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aihw.gov.au/reports-data/australias-health/summarie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hyperlink" Target="https://actnss.org/wordpress/wp-content/uploads/2022/08/Healthy-Fundraising-200916.pdf"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70921" y="399066"/>
            <a:ext cx="12021080" cy="1602009"/>
          </a:xfrm>
        </p:spPr>
        <p:txBody>
          <a:bodyPr>
            <a:noAutofit/>
          </a:bodyPr>
          <a:lstStyle/>
          <a:p>
            <a:r>
              <a:rPr lang="en-AU" dirty="0"/>
              <a:t>Strategies to enhance healthy eating</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9</a:t>
            </a:r>
          </a:p>
        </p:txBody>
      </p:sp>
      <p:pic>
        <p:nvPicPr>
          <p:cNvPr id="4" name="Picture 3">
            <a:extLst>
              <a:ext uri="{FF2B5EF4-FFF2-40B4-BE49-F238E27FC236}">
                <a16:creationId xmlns:a16="http://schemas.microsoft.com/office/drawing/2014/main" id="{EB746B83-FE85-3129-D336-77D4CB49F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77" y="2190815"/>
            <a:ext cx="2794747" cy="1863165"/>
          </a:xfrm>
          <a:prstGeom prst="rect">
            <a:avLst/>
          </a:prstGeom>
        </p:spPr>
      </p:pic>
      <p:pic>
        <p:nvPicPr>
          <p:cNvPr id="7" name="Picture 6">
            <a:extLst>
              <a:ext uri="{FF2B5EF4-FFF2-40B4-BE49-F238E27FC236}">
                <a16:creationId xmlns:a16="http://schemas.microsoft.com/office/drawing/2014/main" id="{130CF401-288C-5063-6FE6-33860CA51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0018" y="2190815"/>
            <a:ext cx="2794748" cy="1863165"/>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2935-CDEF-E3F1-2903-26C184927E4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92B30006-FEFD-C82C-E8D3-698CC9CFD2D3}"/>
              </a:ext>
            </a:extLst>
          </p:cNvPr>
          <p:cNvPicPr preferRelativeResize="0">
            <a:picLocks/>
          </p:cNvPicPr>
          <p:nvPr/>
        </p:nvPicPr>
        <p:blipFill>
          <a:blip r:embed="rId3"/>
          <a:stretch>
            <a:fillRect/>
          </a:stretch>
        </p:blipFill>
        <p:spPr>
          <a:xfrm>
            <a:off x="529689" y="1398600"/>
            <a:ext cx="10983600" cy="2030400"/>
          </a:xfrm>
          <a:prstGeom prst="rect">
            <a:avLst/>
          </a:prstGeom>
        </p:spPr>
      </p:pic>
      <p:pic>
        <p:nvPicPr>
          <p:cNvPr id="5" name="Picture 4">
            <a:extLst>
              <a:ext uri="{FF2B5EF4-FFF2-40B4-BE49-F238E27FC236}">
                <a16:creationId xmlns:a16="http://schemas.microsoft.com/office/drawing/2014/main" id="{FB2EF4D5-3BB2-7615-1312-913566FF8090}"/>
              </a:ext>
            </a:extLst>
          </p:cNvPr>
          <p:cNvPicPr>
            <a:picLocks noChangeAspect="1"/>
          </p:cNvPicPr>
          <p:nvPr/>
        </p:nvPicPr>
        <p:blipFill>
          <a:blip r:embed="rId4"/>
          <a:stretch>
            <a:fillRect/>
          </a:stretch>
        </p:blipFill>
        <p:spPr>
          <a:xfrm>
            <a:off x="529690" y="3820926"/>
            <a:ext cx="10983600" cy="2412825"/>
          </a:xfrm>
          <a:prstGeom prst="rect">
            <a:avLst/>
          </a:prstGeom>
        </p:spPr>
      </p:pic>
      <p:sp>
        <p:nvSpPr>
          <p:cNvPr id="6" name="TextBox 5">
            <a:extLst>
              <a:ext uri="{FF2B5EF4-FFF2-40B4-BE49-F238E27FC236}">
                <a16:creationId xmlns:a16="http://schemas.microsoft.com/office/drawing/2014/main" id="{9B83D2A0-09B7-3D6D-46BD-FA6CA72B31D3}"/>
              </a:ext>
            </a:extLst>
          </p:cNvPr>
          <p:cNvSpPr txBox="1"/>
          <p:nvPr/>
        </p:nvSpPr>
        <p:spPr>
          <a:xfrm>
            <a:off x="8633636" y="831080"/>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 amount of grain foods we need increases and  then decreases with age. </a:t>
            </a:r>
          </a:p>
        </p:txBody>
      </p:sp>
      <p:cxnSp>
        <p:nvCxnSpPr>
          <p:cNvPr id="7" name="Straight Arrow Connector 6">
            <a:extLst>
              <a:ext uri="{FF2B5EF4-FFF2-40B4-BE49-F238E27FC236}">
                <a16:creationId xmlns:a16="http://schemas.microsoft.com/office/drawing/2014/main" id="{FEC5890B-BC60-3331-56A9-6F55EA82B23A}"/>
              </a:ext>
            </a:extLst>
          </p:cNvPr>
          <p:cNvCxnSpPr/>
          <p:nvPr/>
        </p:nvCxnSpPr>
        <p:spPr>
          <a:xfrm>
            <a:off x="8482992" y="2945217"/>
            <a:ext cx="2744988"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E1C706-48DE-183C-DB4F-A5F88FFC8F63}"/>
              </a:ext>
            </a:extLst>
          </p:cNvPr>
          <p:cNvCxnSpPr>
            <a:cxnSpLocks/>
          </p:cNvCxnSpPr>
          <p:nvPr/>
        </p:nvCxnSpPr>
        <p:spPr>
          <a:xfrm flipH="1">
            <a:off x="9643730" y="5638798"/>
            <a:ext cx="1584250"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0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539C-9210-006B-FFBD-85F9DBEFF62F}"/>
              </a:ext>
            </a:extLst>
          </p:cNvPr>
          <p:cNvSpPr>
            <a:spLocks noGrp="1"/>
          </p:cNvSpPr>
          <p:nvPr>
            <p:ph type="title"/>
          </p:nvPr>
        </p:nvSpPr>
        <p:spPr/>
        <p:txBody>
          <a:bodyPr/>
          <a:lstStyle/>
          <a:p>
            <a:r>
              <a:rPr lang="en-AU" dirty="0"/>
              <a:t> Vegetable serves</a:t>
            </a:r>
          </a:p>
        </p:txBody>
      </p:sp>
      <p:pic>
        <p:nvPicPr>
          <p:cNvPr id="4" name="Picture 3">
            <a:extLst>
              <a:ext uri="{FF2B5EF4-FFF2-40B4-BE49-F238E27FC236}">
                <a16:creationId xmlns:a16="http://schemas.microsoft.com/office/drawing/2014/main" id="{6C1F8876-9CB1-7309-9D34-AEB1BC9BCACA}"/>
              </a:ext>
            </a:extLst>
          </p:cNvPr>
          <p:cNvPicPr>
            <a:picLocks noChangeAspect="1"/>
          </p:cNvPicPr>
          <p:nvPr/>
        </p:nvPicPr>
        <p:blipFill>
          <a:blip r:embed="rId3"/>
          <a:stretch>
            <a:fillRect/>
          </a:stretch>
        </p:blipFill>
        <p:spPr>
          <a:xfrm>
            <a:off x="521028" y="1279502"/>
            <a:ext cx="10981628" cy="2030642"/>
          </a:xfrm>
          <a:prstGeom prst="rect">
            <a:avLst/>
          </a:prstGeom>
        </p:spPr>
      </p:pic>
      <p:pic>
        <p:nvPicPr>
          <p:cNvPr id="5" name="Picture 4">
            <a:extLst>
              <a:ext uri="{FF2B5EF4-FFF2-40B4-BE49-F238E27FC236}">
                <a16:creationId xmlns:a16="http://schemas.microsoft.com/office/drawing/2014/main" id="{2821CD5D-88ED-A925-05CC-8BE05330021A}"/>
              </a:ext>
            </a:extLst>
          </p:cNvPr>
          <p:cNvPicPr>
            <a:picLocks noChangeAspect="1"/>
          </p:cNvPicPr>
          <p:nvPr/>
        </p:nvPicPr>
        <p:blipFill>
          <a:blip r:embed="rId4"/>
          <a:stretch>
            <a:fillRect/>
          </a:stretch>
        </p:blipFill>
        <p:spPr>
          <a:xfrm>
            <a:off x="521028" y="4076576"/>
            <a:ext cx="10981628" cy="1982629"/>
          </a:xfrm>
          <a:prstGeom prst="rect">
            <a:avLst/>
          </a:prstGeom>
        </p:spPr>
      </p:pic>
      <p:sp>
        <p:nvSpPr>
          <p:cNvPr id="6" name="TextBox 5">
            <a:extLst>
              <a:ext uri="{FF2B5EF4-FFF2-40B4-BE49-F238E27FC236}">
                <a16:creationId xmlns:a16="http://schemas.microsoft.com/office/drawing/2014/main" id="{FBAB1B04-454B-B94A-B025-67D9E2A1A825}"/>
              </a:ext>
            </a:extLst>
          </p:cNvPr>
          <p:cNvSpPr txBox="1"/>
          <p:nvPr/>
        </p:nvSpPr>
        <p:spPr>
          <a:xfrm>
            <a:off x="8633636" y="276447"/>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all need around 5 serves of vegetables each day.</a:t>
            </a:r>
          </a:p>
        </p:txBody>
      </p:sp>
      <p:sp>
        <p:nvSpPr>
          <p:cNvPr id="7" name="Rectangle 6">
            <a:extLst>
              <a:ext uri="{FF2B5EF4-FFF2-40B4-BE49-F238E27FC236}">
                <a16:creationId xmlns:a16="http://schemas.microsoft.com/office/drawing/2014/main" id="{F9B4A952-16D7-5592-AD84-30F6D6F021E5}"/>
              </a:ext>
            </a:extLst>
          </p:cNvPr>
          <p:cNvSpPr/>
          <p:nvPr/>
        </p:nvSpPr>
        <p:spPr>
          <a:xfrm>
            <a:off x="9558669" y="1881963"/>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EF8AE95-BC9C-52A8-688F-9C6E017F070E}"/>
              </a:ext>
            </a:extLst>
          </p:cNvPr>
          <p:cNvSpPr/>
          <p:nvPr/>
        </p:nvSpPr>
        <p:spPr>
          <a:xfrm>
            <a:off x="9558669" y="4639339"/>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049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4240039159"/>
              </p:ext>
            </p:extLst>
          </p:nvPr>
        </p:nvGraphicFramePr>
        <p:xfrm>
          <a:off x="2032000" y="1702756"/>
          <a:ext cx="8128000" cy="31498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b="0" dirty="0">
                          <a:solidFill>
                            <a:schemeClr val="tx1"/>
                          </a:solidFill>
                          <a:latin typeface="Arial" panose="020B0604020202020204" pitchFamily="34" charset="0"/>
                          <a:cs typeface="Arial" panose="020B0604020202020204" pitchFamily="34" charset="0"/>
                          <a:hlinkClick r:id="rId4"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7, 8 and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EC9C-60B2-9CE4-6885-3AB211DCB1E0}"/>
              </a:ext>
            </a:extLst>
          </p:cNvPr>
          <p:cNvSpPr>
            <a:spLocks noGrp="1"/>
          </p:cNvSpPr>
          <p:nvPr>
            <p:ph type="title"/>
          </p:nvPr>
        </p:nvSpPr>
        <p:spPr/>
        <p:txBody>
          <a:bodyPr/>
          <a:lstStyle/>
          <a:p>
            <a:r>
              <a:rPr lang="en-AU" dirty="0"/>
              <a:t>Fruit serves</a:t>
            </a:r>
          </a:p>
        </p:txBody>
      </p:sp>
      <p:pic>
        <p:nvPicPr>
          <p:cNvPr id="5" name="Picture 4">
            <a:extLst>
              <a:ext uri="{FF2B5EF4-FFF2-40B4-BE49-F238E27FC236}">
                <a16:creationId xmlns:a16="http://schemas.microsoft.com/office/drawing/2014/main" id="{22BF15F7-735B-D684-30E4-5085596CA7FF}"/>
              </a:ext>
            </a:extLst>
          </p:cNvPr>
          <p:cNvPicPr preferRelativeResize="0">
            <a:picLocks/>
          </p:cNvPicPr>
          <p:nvPr/>
        </p:nvPicPr>
        <p:blipFill>
          <a:blip r:embed="rId3"/>
          <a:stretch>
            <a:fillRect/>
          </a:stretch>
        </p:blipFill>
        <p:spPr>
          <a:xfrm>
            <a:off x="622041" y="1371334"/>
            <a:ext cx="10983600" cy="2030400"/>
          </a:xfrm>
          <a:prstGeom prst="rect">
            <a:avLst/>
          </a:prstGeom>
        </p:spPr>
      </p:pic>
      <p:pic>
        <p:nvPicPr>
          <p:cNvPr id="6" name="Picture 5">
            <a:extLst>
              <a:ext uri="{FF2B5EF4-FFF2-40B4-BE49-F238E27FC236}">
                <a16:creationId xmlns:a16="http://schemas.microsoft.com/office/drawing/2014/main" id="{E9C6EB23-6CD2-93E4-E364-9FE91EF65779}"/>
              </a:ext>
            </a:extLst>
          </p:cNvPr>
          <p:cNvPicPr>
            <a:picLocks noChangeAspect="1"/>
          </p:cNvPicPr>
          <p:nvPr/>
        </p:nvPicPr>
        <p:blipFill>
          <a:blip r:embed="rId4"/>
          <a:stretch>
            <a:fillRect/>
          </a:stretch>
        </p:blipFill>
        <p:spPr>
          <a:xfrm>
            <a:off x="622041" y="3899755"/>
            <a:ext cx="10983600" cy="2030400"/>
          </a:xfrm>
          <a:prstGeom prst="rect">
            <a:avLst/>
          </a:prstGeom>
        </p:spPr>
      </p:pic>
      <p:sp>
        <p:nvSpPr>
          <p:cNvPr id="7" name="Rectangle 6">
            <a:extLst>
              <a:ext uri="{FF2B5EF4-FFF2-40B4-BE49-F238E27FC236}">
                <a16:creationId xmlns:a16="http://schemas.microsoft.com/office/drawing/2014/main" id="{4B9358FF-0B9A-CBE4-959F-CBFE6984EB0E}"/>
              </a:ext>
            </a:extLst>
          </p:cNvPr>
          <p:cNvSpPr/>
          <p:nvPr/>
        </p:nvSpPr>
        <p:spPr>
          <a:xfrm>
            <a:off x="9695121" y="1953882"/>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77E3612E-0780-F11A-1CAA-08BED8A588E8}"/>
              </a:ext>
            </a:extLst>
          </p:cNvPr>
          <p:cNvSpPr/>
          <p:nvPr/>
        </p:nvSpPr>
        <p:spPr>
          <a:xfrm>
            <a:off x="9601199" y="4501116"/>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9BC0E40-EFF1-8C80-DE43-DDC4245638CF}"/>
              </a:ext>
            </a:extLst>
          </p:cNvPr>
          <p:cNvSpPr txBox="1"/>
          <p:nvPr/>
        </p:nvSpPr>
        <p:spPr>
          <a:xfrm>
            <a:off x="8633636" y="276447"/>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all need 2 serves of fruit each day.</a:t>
            </a:r>
          </a:p>
        </p:txBody>
      </p:sp>
    </p:spTree>
    <p:extLst>
      <p:ext uri="{BB962C8B-B14F-4D97-AF65-F5344CB8AC3E}">
        <p14:creationId xmlns:p14="http://schemas.microsoft.com/office/powerpoint/2010/main" val="28038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3737-C3A8-9CC4-9CFE-AE1EDEC7D731}"/>
              </a:ext>
            </a:extLst>
          </p:cNvPr>
          <p:cNvSpPr>
            <a:spLocks noGrp="1"/>
          </p:cNvSpPr>
          <p:nvPr>
            <p:ph type="title"/>
          </p:nvPr>
        </p:nvSpPr>
        <p:spPr/>
        <p:txBody>
          <a:bodyPr/>
          <a:lstStyle/>
          <a:p>
            <a:r>
              <a:rPr lang="en-AU" dirty="0"/>
              <a:t>Dairy and alternatives serves</a:t>
            </a:r>
          </a:p>
        </p:txBody>
      </p:sp>
      <p:pic>
        <p:nvPicPr>
          <p:cNvPr id="4" name="Picture 3">
            <a:extLst>
              <a:ext uri="{FF2B5EF4-FFF2-40B4-BE49-F238E27FC236}">
                <a16:creationId xmlns:a16="http://schemas.microsoft.com/office/drawing/2014/main" id="{98F4AA49-FB97-9E9B-7A46-5F5254E7AABA}"/>
              </a:ext>
            </a:extLst>
          </p:cNvPr>
          <p:cNvPicPr preferRelativeResize="0">
            <a:picLocks/>
          </p:cNvPicPr>
          <p:nvPr/>
        </p:nvPicPr>
        <p:blipFill>
          <a:blip r:embed="rId3"/>
          <a:stretch>
            <a:fillRect/>
          </a:stretch>
        </p:blipFill>
        <p:spPr>
          <a:xfrm>
            <a:off x="604200" y="1455861"/>
            <a:ext cx="10983600" cy="2030400"/>
          </a:xfrm>
          <a:prstGeom prst="rect">
            <a:avLst/>
          </a:prstGeom>
        </p:spPr>
      </p:pic>
      <p:pic>
        <p:nvPicPr>
          <p:cNvPr id="5" name="Picture 4">
            <a:extLst>
              <a:ext uri="{FF2B5EF4-FFF2-40B4-BE49-F238E27FC236}">
                <a16:creationId xmlns:a16="http://schemas.microsoft.com/office/drawing/2014/main" id="{6251EE9F-739A-92BB-BB65-217A7030A6BC}"/>
              </a:ext>
            </a:extLst>
          </p:cNvPr>
          <p:cNvPicPr>
            <a:picLocks noChangeAspect="1"/>
          </p:cNvPicPr>
          <p:nvPr/>
        </p:nvPicPr>
        <p:blipFill>
          <a:blip r:embed="rId4"/>
          <a:stretch>
            <a:fillRect/>
          </a:stretch>
        </p:blipFill>
        <p:spPr>
          <a:xfrm>
            <a:off x="604200" y="3759328"/>
            <a:ext cx="10983600" cy="2486260"/>
          </a:xfrm>
          <a:prstGeom prst="rect">
            <a:avLst/>
          </a:prstGeom>
        </p:spPr>
      </p:pic>
    </p:spTree>
    <p:extLst>
      <p:ext uri="{BB962C8B-B14F-4D97-AF65-F5344CB8AC3E}">
        <p14:creationId xmlns:p14="http://schemas.microsoft.com/office/powerpoint/2010/main" val="3464325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FD4C-777A-BC2B-78B2-5251650B0334}"/>
              </a:ext>
            </a:extLst>
          </p:cNvPr>
          <p:cNvSpPr>
            <a:spLocks noGrp="1"/>
          </p:cNvSpPr>
          <p:nvPr>
            <p:ph type="title"/>
          </p:nvPr>
        </p:nvSpPr>
        <p:spPr/>
        <p:txBody>
          <a:bodyPr/>
          <a:lstStyle/>
          <a:p>
            <a:r>
              <a:rPr lang="en-AU" dirty="0"/>
              <a:t>Meat and alternatives serves</a:t>
            </a:r>
          </a:p>
        </p:txBody>
      </p:sp>
      <p:pic>
        <p:nvPicPr>
          <p:cNvPr id="4" name="Picture 3">
            <a:extLst>
              <a:ext uri="{FF2B5EF4-FFF2-40B4-BE49-F238E27FC236}">
                <a16:creationId xmlns:a16="http://schemas.microsoft.com/office/drawing/2014/main" id="{2C2DD43B-E41D-9394-3D1E-8C2353610B8D}"/>
              </a:ext>
            </a:extLst>
          </p:cNvPr>
          <p:cNvPicPr preferRelativeResize="0">
            <a:picLocks/>
          </p:cNvPicPr>
          <p:nvPr/>
        </p:nvPicPr>
        <p:blipFill>
          <a:blip r:embed="rId3"/>
          <a:stretch>
            <a:fillRect/>
          </a:stretch>
        </p:blipFill>
        <p:spPr>
          <a:xfrm>
            <a:off x="604200" y="1347278"/>
            <a:ext cx="10983600" cy="2030400"/>
          </a:xfrm>
          <a:prstGeom prst="rect">
            <a:avLst/>
          </a:prstGeom>
        </p:spPr>
      </p:pic>
      <p:pic>
        <p:nvPicPr>
          <p:cNvPr id="5" name="Picture 4">
            <a:extLst>
              <a:ext uri="{FF2B5EF4-FFF2-40B4-BE49-F238E27FC236}">
                <a16:creationId xmlns:a16="http://schemas.microsoft.com/office/drawing/2014/main" id="{A7615308-2474-533A-EE6C-18B0B3BAE649}"/>
              </a:ext>
            </a:extLst>
          </p:cNvPr>
          <p:cNvPicPr>
            <a:picLocks noChangeAspect="1"/>
          </p:cNvPicPr>
          <p:nvPr/>
        </p:nvPicPr>
        <p:blipFill>
          <a:blip r:embed="rId4"/>
          <a:stretch>
            <a:fillRect/>
          </a:stretch>
        </p:blipFill>
        <p:spPr>
          <a:xfrm>
            <a:off x="604200" y="3752575"/>
            <a:ext cx="10984574" cy="2318616"/>
          </a:xfrm>
          <a:prstGeom prst="rect">
            <a:avLst/>
          </a:prstGeom>
        </p:spPr>
      </p:pic>
      <p:sp>
        <p:nvSpPr>
          <p:cNvPr id="6" name="Rectangle 5">
            <a:extLst>
              <a:ext uri="{FF2B5EF4-FFF2-40B4-BE49-F238E27FC236}">
                <a16:creationId xmlns:a16="http://schemas.microsoft.com/office/drawing/2014/main" id="{B91E53F9-BFDD-262E-8241-AF9645E465F4}"/>
              </a:ext>
            </a:extLst>
          </p:cNvPr>
          <p:cNvSpPr/>
          <p:nvPr/>
        </p:nvSpPr>
        <p:spPr>
          <a:xfrm>
            <a:off x="9684488" y="2140622"/>
            <a:ext cx="1669312" cy="47439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6F4494C-52D6-4EAB-BF62-95164FFA9364}"/>
              </a:ext>
            </a:extLst>
          </p:cNvPr>
          <p:cNvSpPr/>
          <p:nvPr/>
        </p:nvSpPr>
        <p:spPr>
          <a:xfrm>
            <a:off x="9579934" y="4624804"/>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4BE0B23-084B-86C7-603F-3C8AC891BBC5}"/>
              </a:ext>
            </a:extLst>
          </p:cNvPr>
          <p:cNvSpPr txBox="1"/>
          <p:nvPr/>
        </p:nvSpPr>
        <p:spPr>
          <a:xfrm>
            <a:off x="9154664" y="1028528"/>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need between 2 and 3 serves each day. </a:t>
            </a:r>
          </a:p>
        </p:txBody>
      </p:sp>
    </p:spTree>
    <p:extLst>
      <p:ext uri="{BB962C8B-B14F-4D97-AF65-F5344CB8AC3E}">
        <p14:creationId xmlns:p14="http://schemas.microsoft.com/office/powerpoint/2010/main" val="41958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F496-337B-C8DE-08B8-AFEAE22E3689}"/>
              </a:ext>
            </a:extLst>
          </p:cNvPr>
          <p:cNvSpPr>
            <a:spLocks noGrp="1"/>
          </p:cNvSpPr>
          <p:nvPr>
            <p:ph type="title"/>
          </p:nvPr>
        </p:nvSpPr>
        <p:spPr/>
        <p:txBody>
          <a:bodyPr/>
          <a:lstStyle/>
          <a:p>
            <a:r>
              <a:rPr lang="en-AU" dirty="0"/>
              <a:t> Nutrient Reference Values</a:t>
            </a:r>
          </a:p>
        </p:txBody>
      </p:sp>
      <p:pic>
        <p:nvPicPr>
          <p:cNvPr id="4" name="Picture 3">
            <a:extLst>
              <a:ext uri="{FF2B5EF4-FFF2-40B4-BE49-F238E27FC236}">
                <a16:creationId xmlns:a16="http://schemas.microsoft.com/office/drawing/2014/main" id="{3D49544E-DA7B-D349-5D5F-CD63AF0EFAD1}"/>
              </a:ext>
            </a:extLst>
          </p:cNvPr>
          <p:cNvPicPr>
            <a:picLocks noChangeAspect="1"/>
          </p:cNvPicPr>
          <p:nvPr/>
        </p:nvPicPr>
        <p:blipFill>
          <a:blip r:embed="rId3"/>
          <a:stretch>
            <a:fillRect/>
          </a:stretch>
        </p:blipFill>
        <p:spPr>
          <a:xfrm>
            <a:off x="1828800" y="1365326"/>
            <a:ext cx="8333652" cy="4487351"/>
          </a:xfrm>
          <a:prstGeom prst="rect">
            <a:avLst/>
          </a:prstGeom>
        </p:spPr>
      </p:pic>
      <p:sp>
        <p:nvSpPr>
          <p:cNvPr id="5" name="TextBox 4">
            <a:extLst>
              <a:ext uri="{FF2B5EF4-FFF2-40B4-BE49-F238E27FC236}">
                <a16:creationId xmlns:a16="http://schemas.microsoft.com/office/drawing/2014/main" id="{3D47ADCC-56A2-C266-478D-7DBEBB471EB9}"/>
              </a:ext>
            </a:extLst>
          </p:cNvPr>
          <p:cNvSpPr txBox="1"/>
          <p:nvPr/>
        </p:nvSpPr>
        <p:spPr>
          <a:xfrm>
            <a:off x="431800" y="6311900"/>
            <a:ext cx="7838236"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Source: https://www.eatforhealth.gov.au/nutrient-reference-values/resources/nrv-summary-tables</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019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396D-92C0-D1AF-1BB6-FC32FB8DB164}"/>
              </a:ext>
            </a:extLst>
          </p:cNvPr>
          <p:cNvSpPr>
            <a:spLocks noGrp="1"/>
          </p:cNvSpPr>
          <p:nvPr>
            <p:ph type="title"/>
          </p:nvPr>
        </p:nvSpPr>
        <p:spPr/>
        <p:txBody>
          <a:bodyPr/>
          <a:lstStyle/>
          <a:p>
            <a:r>
              <a:rPr lang="en-AU" dirty="0"/>
              <a:t>‘Sometimes’ foods</a:t>
            </a:r>
          </a:p>
        </p:txBody>
      </p:sp>
      <p:sp>
        <p:nvSpPr>
          <p:cNvPr id="4" name="Content Placeholder 1">
            <a:extLst>
              <a:ext uri="{FF2B5EF4-FFF2-40B4-BE49-F238E27FC236}">
                <a16:creationId xmlns:a16="http://schemas.microsoft.com/office/drawing/2014/main" id="{0B7D1973-D617-8EFF-65BE-32B4B1C5650A}"/>
              </a:ext>
            </a:extLst>
          </p:cNvPr>
          <p:cNvSpPr txBox="1">
            <a:spLocks/>
          </p:cNvSpPr>
          <p:nvPr/>
        </p:nvSpPr>
        <p:spPr>
          <a:xfrm>
            <a:off x="838200" y="1519487"/>
            <a:ext cx="10515600"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400" dirty="0">
                <a:latin typeface="Arial" panose="020B0604020202020204" pitchFamily="34" charset="0"/>
                <a:cs typeface="Arial" panose="020B0604020202020204" pitchFamily="34" charset="0"/>
              </a:rPr>
              <a:t>These foods can add to our enjoyment with eating.  </a:t>
            </a:r>
          </a:p>
          <a:p>
            <a:pPr marL="0" indent="0">
              <a:buFont typeface="Arial" panose="020B0604020202020204" pitchFamily="34" charset="0"/>
              <a:buNone/>
            </a:pPr>
            <a:endParaRPr lang="en-AU" sz="1600" dirty="0">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CAD63D7C-77A3-1EA5-A3F7-305E21EDCB79}"/>
              </a:ext>
            </a:extLst>
          </p:cNvPr>
          <p:cNvSpPr txBox="1">
            <a:spLocks/>
          </p:cNvSpPr>
          <p:nvPr/>
        </p:nvSpPr>
        <p:spPr>
          <a:xfrm>
            <a:off x="838200" y="3142723"/>
            <a:ext cx="10515600" cy="21957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They might be nice to have ‘sometimes’ and ‘in small amounts’, </a:t>
            </a:r>
            <a:r>
              <a:rPr lang="en-US" sz="4400" b="1" dirty="0">
                <a:solidFill>
                  <a:srgbClr val="000000"/>
                </a:solidFill>
                <a:latin typeface="Arial" panose="020B0604020202020204" pitchFamily="34" charset="0"/>
                <a:cs typeface="Arial" panose="020B0604020202020204" pitchFamily="34" charset="0"/>
              </a:rPr>
              <a:t>such as once a week</a:t>
            </a:r>
            <a:r>
              <a:rPr lang="en-US" sz="4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366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A268-3919-C741-F1E3-58CE36C2323F}"/>
              </a:ext>
            </a:extLst>
          </p:cNvPr>
          <p:cNvSpPr>
            <a:spLocks noGrp="1"/>
          </p:cNvSpPr>
          <p:nvPr>
            <p:ph type="title"/>
          </p:nvPr>
        </p:nvSpPr>
        <p:spPr/>
        <p:txBody>
          <a:bodyPr/>
          <a:lstStyle/>
          <a:p>
            <a:r>
              <a:rPr lang="en-AU" dirty="0"/>
              <a:t>‘Sometimes’ foods</a:t>
            </a:r>
          </a:p>
        </p:txBody>
      </p:sp>
      <p:graphicFrame>
        <p:nvGraphicFramePr>
          <p:cNvPr id="4" name="Table 3">
            <a:extLst>
              <a:ext uri="{FF2B5EF4-FFF2-40B4-BE49-F238E27FC236}">
                <a16:creationId xmlns:a16="http://schemas.microsoft.com/office/drawing/2014/main" id="{04AB9CCA-66DB-2019-19B5-E2305047FC17}"/>
              </a:ext>
            </a:extLst>
          </p:cNvPr>
          <p:cNvGraphicFramePr>
            <a:graphicFrameLocks noGrp="1"/>
          </p:cNvGraphicFramePr>
          <p:nvPr/>
        </p:nvGraphicFramePr>
        <p:xfrm>
          <a:off x="1761733" y="3021150"/>
          <a:ext cx="6027478" cy="3337560"/>
        </p:xfrm>
        <a:graphic>
          <a:graphicData uri="http://schemas.openxmlformats.org/drawingml/2006/table">
            <a:tbl>
              <a:tblPr firstRow="1" bandRow="1">
                <a:tableStyleId>{5C22544A-7EE6-4342-B048-85BDC9FD1C3A}</a:tableStyleId>
              </a:tblPr>
              <a:tblGrid>
                <a:gridCol w="2476202">
                  <a:extLst>
                    <a:ext uri="{9D8B030D-6E8A-4147-A177-3AD203B41FA5}">
                      <a16:colId xmlns:a16="http://schemas.microsoft.com/office/drawing/2014/main" val="4065207199"/>
                    </a:ext>
                  </a:extLst>
                </a:gridCol>
                <a:gridCol w="1860698">
                  <a:extLst>
                    <a:ext uri="{9D8B030D-6E8A-4147-A177-3AD203B41FA5}">
                      <a16:colId xmlns:a16="http://schemas.microsoft.com/office/drawing/2014/main" val="4249205653"/>
                    </a:ext>
                  </a:extLst>
                </a:gridCol>
                <a:gridCol w="1690578">
                  <a:extLst>
                    <a:ext uri="{9D8B030D-6E8A-4147-A177-3AD203B41FA5}">
                      <a16:colId xmlns:a16="http://schemas.microsoft.com/office/drawing/2014/main" val="3492150926"/>
                    </a:ext>
                  </a:extLst>
                </a:gridCol>
              </a:tblGrid>
              <a:tr h="370840">
                <a:tc>
                  <a:txBody>
                    <a:bodyPr/>
                    <a:lstStyle/>
                    <a:p>
                      <a:r>
                        <a:rPr lang="en-AU" dirty="0">
                          <a:solidFill>
                            <a:sysClr val="windowText" lastClr="000000"/>
                          </a:solidFill>
                          <a:latin typeface="Arial" panose="020B0604020202020204" pitchFamily="34" charset="0"/>
                          <a:cs typeface="Arial" panose="020B0604020202020204" pitchFamily="34" charset="0"/>
                        </a:rPr>
                        <a:t>Age group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Females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407811"/>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20291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6543767"/>
                  </a:ext>
                </a:extLst>
              </a:tr>
              <a:tr h="370840">
                <a:tc>
                  <a:txBody>
                    <a:bodyPr/>
                    <a:lstStyle/>
                    <a:p>
                      <a:r>
                        <a:rPr lang="en-AU" dirty="0">
                          <a:solidFill>
                            <a:srgbClr val="FF0000"/>
                          </a:solidFill>
                          <a:latin typeface="Arial" panose="020B0604020202020204" pitchFamily="34" charset="0"/>
                          <a:cs typeface="Arial" panose="020B0604020202020204" pitchFamily="34" charset="0"/>
                        </a:rPr>
                        <a:t>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79415"/>
                  </a:ext>
                </a:extLst>
              </a:tr>
              <a:tr h="370840">
                <a:tc>
                  <a:txBody>
                    <a:bodyPr/>
                    <a:lstStyle/>
                    <a:p>
                      <a:r>
                        <a:rPr lang="en-AU" dirty="0">
                          <a:solidFill>
                            <a:schemeClr val="tx1"/>
                          </a:solidFill>
                          <a:latin typeface="Arial" panose="020B0604020202020204" pitchFamily="34" charset="0"/>
                          <a:cs typeface="Arial" panose="020B0604020202020204" pitchFamily="34" charset="0"/>
                        </a:rPr>
                        <a:t>18–29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3113105"/>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30–49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00600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060346"/>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65–74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66540"/>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75 and 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57476"/>
                  </a:ext>
                </a:extLst>
              </a:tr>
            </a:tbl>
          </a:graphicData>
        </a:graphic>
      </p:graphicFrame>
      <p:sp>
        <p:nvSpPr>
          <p:cNvPr id="5" name="Content Placeholder 1">
            <a:extLst>
              <a:ext uri="{FF2B5EF4-FFF2-40B4-BE49-F238E27FC236}">
                <a16:creationId xmlns:a16="http://schemas.microsoft.com/office/drawing/2014/main" id="{D08B62E2-DA46-308E-9936-AF9DA95EDA43}"/>
              </a:ext>
            </a:extLst>
          </p:cNvPr>
          <p:cNvSpPr txBox="1">
            <a:spLocks/>
          </p:cNvSpPr>
          <p:nvPr/>
        </p:nvSpPr>
        <p:spPr>
          <a:xfrm>
            <a:off x="1029587" y="1424350"/>
            <a:ext cx="10515600" cy="1325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We are, however, currently eating too much of these foods:</a:t>
            </a:r>
          </a:p>
        </p:txBody>
      </p:sp>
      <p:sp>
        <p:nvSpPr>
          <p:cNvPr id="6" name="TextBox 5">
            <a:extLst>
              <a:ext uri="{FF2B5EF4-FFF2-40B4-BE49-F238E27FC236}">
                <a16:creationId xmlns:a16="http://schemas.microsoft.com/office/drawing/2014/main" id="{3533BD91-40FD-4892-E476-256040B512B2}"/>
              </a:ext>
            </a:extLst>
          </p:cNvPr>
          <p:cNvSpPr txBox="1"/>
          <p:nvPr/>
        </p:nvSpPr>
        <p:spPr>
          <a:xfrm>
            <a:off x="8003546" y="2912166"/>
            <a:ext cx="2982506" cy="2585323"/>
          </a:xfrm>
          <a:prstGeom prst="rect">
            <a:avLst/>
          </a:prstGeom>
          <a:noFill/>
        </p:spPr>
        <p:txBody>
          <a:bodyPr wrap="square" rtlCol="0">
            <a:spAutoFit/>
          </a:bodyPr>
          <a:lstStyle/>
          <a:p>
            <a:r>
              <a:rPr lang="en-AU" sz="5400" dirty="0">
                <a:solidFill>
                  <a:srgbClr val="FF0000"/>
                </a:solidFill>
                <a:latin typeface="Arial" panose="020B0604020202020204" pitchFamily="34" charset="0"/>
                <a:cs typeface="Arial" panose="020B0604020202020204" pitchFamily="34" charset="0"/>
              </a:rPr>
              <a:t>A third of energy intake</a:t>
            </a:r>
          </a:p>
        </p:txBody>
      </p:sp>
      <p:cxnSp>
        <p:nvCxnSpPr>
          <p:cNvPr id="3" name="Straight Arrow Connector 2">
            <a:extLst>
              <a:ext uri="{FF2B5EF4-FFF2-40B4-BE49-F238E27FC236}">
                <a16:creationId xmlns:a16="http://schemas.microsoft.com/office/drawing/2014/main" id="{74B97495-6DC3-0461-8FBE-9DB27F64BA3B}"/>
              </a:ext>
            </a:extLst>
          </p:cNvPr>
          <p:cNvCxnSpPr/>
          <p:nvPr/>
        </p:nvCxnSpPr>
        <p:spPr>
          <a:xfrm flipH="1">
            <a:off x="6972188" y="4349394"/>
            <a:ext cx="10313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3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E107-22D2-0935-005A-81834BFAD0B4}"/>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54A67703-235E-78A5-3099-C0C6A8B3E803}"/>
              </a:ext>
            </a:extLst>
          </p:cNvPr>
          <p:cNvSpPr>
            <a:spLocks noGrp="1"/>
          </p:cNvSpPr>
          <p:nvPr>
            <p:ph idx="1"/>
          </p:nvPr>
        </p:nvSpPr>
        <p:spPr>
          <a:xfrm>
            <a:off x="838200" y="1267968"/>
            <a:ext cx="10988040" cy="5590032"/>
          </a:xfrm>
        </p:spPr>
        <p:txBody>
          <a:bodyPr>
            <a:normAutofit fontScale="92500"/>
          </a:bodyPr>
          <a:lstStyle/>
          <a:p>
            <a:pPr marL="0" lvl="0" indent="0">
              <a:lnSpc>
                <a:spcPct val="115000"/>
              </a:lnSpc>
              <a:spcBef>
                <a:spcPts val="50"/>
              </a:spcBef>
              <a:buNone/>
            </a:pPr>
            <a:r>
              <a:rPr lang="en-AU" b="1" kern="100" dirty="0">
                <a:ea typeface="Aptos" panose="020B0004020202020204" pitchFamily="34" charset="0"/>
              </a:rPr>
              <a:t>Choose a population group from the AGHE categories.</a:t>
            </a:r>
          </a:p>
          <a:p>
            <a:pPr marL="0" indent="0">
              <a:buNone/>
            </a:pPr>
            <a:r>
              <a:rPr lang="en-AU" dirty="0"/>
              <a:t>Develop a promotional message for this group highlighting their food group needs each day.</a:t>
            </a:r>
          </a:p>
          <a:p>
            <a:pPr marL="0" indent="0">
              <a:buNone/>
            </a:pPr>
            <a:r>
              <a:rPr lang="en-AU" dirty="0"/>
              <a:t>Include (as a minimum):</a:t>
            </a:r>
          </a:p>
          <a:p>
            <a:pPr marL="0" indent="0">
              <a:buNone/>
            </a:pPr>
            <a:r>
              <a:rPr lang="en-AU" dirty="0"/>
              <a:t> - Number of serves</a:t>
            </a:r>
          </a:p>
          <a:p>
            <a:pPr marL="0" indent="0">
              <a:buNone/>
            </a:pPr>
            <a:r>
              <a:rPr lang="en-AU" dirty="0"/>
              <a:t> - Example serve sizes</a:t>
            </a:r>
          </a:p>
          <a:p>
            <a:pPr marL="0" indent="0">
              <a:buNone/>
            </a:pPr>
            <a:r>
              <a:rPr lang="en-AU" dirty="0"/>
              <a:t>Be as creative as you like!</a:t>
            </a:r>
          </a:p>
        </p:txBody>
      </p:sp>
    </p:spTree>
    <p:extLst>
      <p:ext uri="{BB962C8B-B14F-4D97-AF65-F5344CB8AC3E}">
        <p14:creationId xmlns:p14="http://schemas.microsoft.com/office/powerpoint/2010/main" val="3901781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93E6D-9193-6D57-346E-04449C75D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5AE82-8036-9885-C6D4-58B506E5727C}"/>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1941445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AFF4-47F0-E49A-E96E-39F524B30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7590A-0BB1-1C47-B54F-F0B8C61B3B4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87842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928516-1846-1957-FE57-72B415DDF6FE}"/>
              </a:ext>
            </a:extLst>
          </p:cNvPr>
          <p:cNvSpPr txBox="1"/>
          <p:nvPr/>
        </p:nvSpPr>
        <p:spPr>
          <a:xfrm>
            <a:off x="1060450" y="1845091"/>
            <a:ext cx="10071100" cy="2123658"/>
          </a:xfrm>
          <a:prstGeom prst="rect">
            <a:avLst/>
          </a:prstGeom>
          <a:noFill/>
        </p:spPr>
        <p:txBody>
          <a:bodyPr wrap="square" rtlCol="0">
            <a:spAutoFit/>
          </a:bodyPr>
          <a:lstStyle/>
          <a:p>
            <a:pPr algn="ctr"/>
            <a:r>
              <a:rPr lang="en-AU" sz="4400" dirty="0">
                <a:latin typeface="Arial" panose="020B0604020202020204" pitchFamily="34" charset="0"/>
                <a:cs typeface="Arial" panose="020B0604020202020204" pitchFamily="34" charset="0"/>
              </a:rPr>
              <a:t>Why are the recommended daily serves of food groups different across population groups?</a:t>
            </a:r>
            <a:endParaRPr lang="en-AU" sz="4400" dirty="0"/>
          </a:p>
        </p:txBody>
      </p:sp>
      <p:sp>
        <p:nvSpPr>
          <p:cNvPr id="4" name="TextBox 3">
            <a:extLst>
              <a:ext uri="{FF2B5EF4-FFF2-40B4-BE49-F238E27FC236}">
                <a16:creationId xmlns:a16="http://schemas.microsoft.com/office/drawing/2014/main" id="{85FED48F-64AA-D76C-EB71-BF6BBE63FBB2}"/>
              </a:ext>
            </a:extLst>
          </p:cNvPr>
          <p:cNvSpPr txBox="1"/>
          <p:nvPr/>
        </p:nvSpPr>
        <p:spPr>
          <a:xfrm>
            <a:off x="1485900" y="4279900"/>
            <a:ext cx="9220200" cy="954107"/>
          </a:xfrm>
          <a:prstGeom prst="rect">
            <a:avLst/>
          </a:prstGeom>
          <a:noFill/>
        </p:spPr>
        <p:txBody>
          <a:bodyPr wrap="square" rtlCol="0">
            <a:spAutoFit/>
          </a:bodyPr>
          <a:lstStyle/>
          <a:p>
            <a:pPr algn="ctr"/>
            <a:r>
              <a:rPr lang="en-AU" sz="2800" dirty="0">
                <a:solidFill>
                  <a:srgbClr val="FF0000"/>
                </a:solidFill>
                <a:latin typeface="Arial" panose="020B0604020202020204" pitchFamily="34" charset="0"/>
                <a:cs typeface="Arial" panose="020B0604020202020204" pitchFamily="34" charset="0"/>
              </a:rPr>
              <a:t>There are different energy and nutrient requirements at different life stages and for different genders.</a:t>
            </a:r>
          </a:p>
        </p:txBody>
      </p:sp>
    </p:spTree>
    <p:extLst>
      <p:ext uri="{BB962C8B-B14F-4D97-AF65-F5344CB8AC3E}">
        <p14:creationId xmlns:p14="http://schemas.microsoft.com/office/powerpoint/2010/main" val="38981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C97C-1A4B-9C47-0C66-1F4827CB410C}"/>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87027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30445-01B2-17DC-C7FF-FD894992B8BA}"/>
              </a:ext>
            </a:extLst>
          </p:cNvPr>
          <p:cNvSpPr txBox="1"/>
          <p:nvPr/>
        </p:nvSpPr>
        <p:spPr>
          <a:xfrm>
            <a:off x="1060450" y="1798707"/>
            <a:ext cx="10071100" cy="1938992"/>
          </a:xfrm>
          <a:prstGeom prst="rect">
            <a:avLst/>
          </a:prstGeom>
          <a:noFill/>
        </p:spPr>
        <p:txBody>
          <a:bodyPr wrap="square" rtlCol="0">
            <a:spAutoFit/>
          </a:bodyPr>
          <a:lstStyle/>
          <a:p>
            <a:pPr algn="ctr"/>
            <a:r>
              <a:rPr lang="en-AU" sz="4000" dirty="0">
                <a:latin typeface="Arial" panose="020B0604020202020204" pitchFamily="34" charset="0"/>
                <a:cs typeface="Arial" panose="020B0604020202020204" pitchFamily="34" charset="0"/>
              </a:rPr>
              <a:t>For children and adolescents (9–18 years), what is the proportion of energy intake that comes from ‘sometimes’ foods?</a:t>
            </a:r>
            <a:endParaRPr lang="en-AU" sz="4000" dirty="0"/>
          </a:p>
        </p:txBody>
      </p:sp>
      <p:sp>
        <p:nvSpPr>
          <p:cNvPr id="4" name="TextBox 3">
            <a:extLst>
              <a:ext uri="{FF2B5EF4-FFF2-40B4-BE49-F238E27FC236}">
                <a16:creationId xmlns:a16="http://schemas.microsoft.com/office/drawing/2014/main" id="{0AA63C66-3912-655E-87C9-9373C7525EE7}"/>
              </a:ext>
            </a:extLst>
          </p:cNvPr>
          <p:cNvSpPr txBox="1"/>
          <p:nvPr/>
        </p:nvSpPr>
        <p:spPr>
          <a:xfrm>
            <a:off x="1485900" y="4279900"/>
            <a:ext cx="9220200" cy="954107"/>
          </a:xfrm>
          <a:prstGeom prst="rect">
            <a:avLst/>
          </a:prstGeom>
          <a:noFill/>
        </p:spPr>
        <p:txBody>
          <a:bodyPr wrap="square" rtlCol="0">
            <a:spAutoFit/>
          </a:bodyPr>
          <a:lstStyle/>
          <a:p>
            <a:pPr algn="ctr"/>
            <a:r>
              <a:rPr lang="en-AU" sz="2800" dirty="0">
                <a:solidFill>
                  <a:srgbClr val="FF0000"/>
                </a:solidFill>
                <a:latin typeface="Arial" panose="020B0604020202020204" pitchFamily="34" charset="0"/>
                <a:cs typeface="Arial" panose="020B0604020202020204" pitchFamily="34" charset="0"/>
              </a:rPr>
              <a:t>Around 40%. While these foods can contribute to a feeling of enjoyment, this level is currently too high.</a:t>
            </a:r>
          </a:p>
        </p:txBody>
      </p:sp>
    </p:spTree>
    <p:extLst>
      <p:ext uri="{BB962C8B-B14F-4D97-AF65-F5344CB8AC3E}">
        <p14:creationId xmlns:p14="http://schemas.microsoft.com/office/powerpoint/2010/main" val="17875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3D48-9BCA-05BA-C50B-D7041DC40A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E501BC-B607-2B84-362C-E56AC0DD935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BA606F9A-E9CE-6BDE-3350-EBAC01B52707}"/>
              </a:ext>
            </a:extLst>
          </p:cNvPr>
          <p:cNvSpPr>
            <a:spLocks noGrp="1"/>
          </p:cNvSpPr>
          <p:nvPr>
            <p:ph idx="10"/>
          </p:nvPr>
        </p:nvSpPr>
        <p:spPr/>
        <p:txBody>
          <a:bodyPr>
            <a:normAutofit/>
          </a:bodyPr>
          <a:lstStyle/>
          <a:p>
            <a:r>
              <a:rPr lang="en-AU" dirty="0"/>
              <a:t>Learning intention: </a:t>
            </a:r>
            <a:r>
              <a:rPr lang="en-AU" b="0" dirty="0"/>
              <a:t>To review food and nutrient intake data sources.</a:t>
            </a:r>
          </a:p>
        </p:txBody>
      </p:sp>
      <p:sp>
        <p:nvSpPr>
          <p:cNvPr id="4" name="Content Placeholder 3">
            <a:extLst>
              <a:ext uri="{FF2B5EF4-FFF2-40B4-BE49-F238E27FC236}">
                <a16:creationId xmlns:a16="http://schemas.microsoft.com/office/drawing/2014/main" id="{D11CD19D-3F96-F345-47BD-6514EE390BF7}"/>
              </a:ext>
            </a:extLst>
          </p:cNvPr>
          <p:cNvSpPr>
            <a:spLocks noGrp="1"/>
          </p:cNvSpPr>
          <p:nvPr>
            <p:ph idx="11"/>
          </p:nvPr>
        </p:nvSpPr>
        <p:spPr>
          <a:xfrm>
            <a:off x="838199" y="3780062"/>
            <a:ext cx="10894889" cy="2920541"/>
          </a:xfrm>
        </p:spPr>
        <p:txBody>
          <a:bodyPr>
            <a:normAutofit/>
          </a:bodyPr>
          <a:lstStyle/>
          <a:p>
            <a:r>
              <a:rPr lang="en-AU" dirty="0"/>
              <a:t>at least 5 key statistics on food and nutrient intake for a population group</a:t>
            </a:r>
          </a:p>
          <a:p>
            <a:r>
              <a:rPr lang="en-AU" dirty="0"/>
              <a:t>comparison with recommendations.</a:t>
            </a:r>
          </a:p>
        </p:txBody>
      </p:sp>
    </p:spTree>
    <p:extLst>
      <p:ext uri="{BB962C8B-B14F-4D97-AF65-F5344CB8AC3E}">
        <p14:creationId xmlns:p14="http://schemas.microsoft.com/office/powerpoint/2010/main" val="2367757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860-B905-3F81-499A-E82E62CCEA27}"/>
              </a:ext>
            </a:extLst>
          </p:cNvPr>
          <p:cNvSpPr>
            <a:spLocks noGrp="1"/>
          </p:cNvSpPr>
          <p:nvPr>
            <p:ph type="title"/>
          </p:nvPr>
        </p:nvSpPr>
        <p:spPr/>
        <p:txBody>
          <a:bodyPr/>
          <a:lstStyle/>
          <a:p>
            <a:r>
              <a:rPr lang="en-AU" dirty="0"/>
              <a:t>Sources of food and nutrition information</a:t>
            </a:r>
          </a:p>
        </p:txBody>
      </p:sp>
      <p:sp>
        <p:nvSpPr>
          <p:cNvPr id="3" name="Content Placeholder 2">
            <a:extLst>
              <a:ext uri="{FF2B5EF4-FFF2-40B4-BE49-F238E27FC236}">
                <a16:creationId xmlns:a16="http://schemas.microsoft.com/office/drawing/2014/main" id="{D168C1EC-43B6-D45D-0765-B03194FB0F03}"/>
              </a:ext>
            </a:extLst>
          </p:cNvPr>
          <p:cNvSpPr>
            <a:spLocks noGrp="1"/>
          </p:cNvSpPr>
          <p:nvPr>
            <p:ph idx="1"/>
          </p:nvPr>
        </p:nvSpPr>
        <p:spPr/>
        <p:txBody>
          <a:bodyPr/>
          <a:lstStyle/>
          <a:p>
            <a:pPr marL="0" indent="0">
              <a:buNone/>
            </a:pPr>
            <a:r>
              <a:rPr lang="en-AU" kern="100" dirty="0">
                <a:ea typeface="Aptos" panose="020B0004020202020204" pitchFamily="34" charset="0"/>
              </a:rPr>
              <a:t>A range of credible information and data are available to support the development of food and nutrition information for consumers.</a:t>
            </a:r>
          </a:p>
        </p:txBody>
      </p:sp>
    </p:spTree>
    <p:extLst>
      <p:ext uri="{BB962C8B-B14F-4D97-AF65-F5344CB8AC3E}">
        <p14:creationId xmlns:p14="http://schemas.microsoft.com/office/powerpoint/2010/main" val="1546731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EF24-F104-6FFE-0348-BA5261C4E36A}"/>
              </a:ext>
            </a:extLst>
          </p:cNvPr>
          <p:cNvSpPr>
            <a:spLocks noGrp="1"/>
          </p:cNvSpPr>
          <p:nvPr>
            <p:ph type="title"/>
          </p:nvPr>
        </p:nvSpPr>
        <p:spPr/>
        <p:txBody>
          <a:bodyPr/>
          <a:lstStyle/>
          <a:p>
            <a:r>
              <a:rPr lang="en-AU" dirty="0"/>
              <a:t>National Nutrition and Physical Activity Survey</a:t>
            </a:r>
          </a:p>
        </p:txBody>
      </p:sp>
      <p:pic>
        <p:nvPicPr>
          <p:cNvPr id="5" name="Picture 4">
            <a:hlinkClick r:id="rId3"/>
            <a:extLst>
              <a:ext uri="{FF2B5EF4-FFF2-40B4-BE49-F238E27FC236}">
                <a16:creationId xmlns:a16="http://schemas.microsoft.com/office/drawing/2014/main" id="{FFFB5B8F-F1DC-0529-EF10-DCCC0B2C197B}"/>
              </a:ext>
            </a:extLst>
          </p:cNvPr>
          <p:cNvPicPr>
            <a:picLocks noChangeAspect="1"/>
          </p:cNvPicPr>
          <p:nvPr/>
        </p:nvPicPr>
        <p:blipFill>
          <a:blip r:embed="rId4"/>
          <a:stretch>
            <a:fillRect/>
          </a:stretch>
        </p:blipFill>
        <p:spPr>
          <a:xfrm>
            <a:off x="2043279" y="1285320"/>
            <a:ext cx="8105441" cy="5368961"/>
          </a:xfrm>
          <a:prstGeom prst="rect">
            <a:avLst/>
          </a:prstGeom>
        </p:spPr>
      </p:pic>
    </p:spTree>
    <p:extLst>
      <p:ext uri="{BB962C8B-B14F-4D97-AF65-F5344CB8AC3E}">
        <p14:creationId xmlns:p14="http://schemas.microsoft.com/office/powerpoint/2010/main" val="3944840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DE62C-54F3-812E-3ECE-6112CD2B9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18C21-D747-9356-F71C-21D0E098427A}"/>
              </a:ext>
            </a:extLst>
          </p:cNvPr>
          <p:cNvSpPr>
            <a:spLocks noGrp="1"/>
          </p:cNvSpPr>
          <p:nvPr>
            <p:ph type="title"/>
          </p:nvPr>
        </p:nvSpPr>
        <p:spPr>
          <a:xfrm>
            <a:off x="838200" y="171939"/>
            <a:ext cx="10515600" cy="1325563"/>
          </a:xfrm>
        </p:spPr>
        <p:txBody>
          <a:bodyPr/>
          <a:lstStyle/>
          <a:p>
            <a:r>
              <a:rPr lang="en-AU" dirty="0"/>
              <a:t>National Nutrition and Physical Activity Survey</a:t>
            </a:r>
          </a:p>
        </p:txBody>
      </p:sp>
      <p:pic>
        <p:nvPicPr>
          <p:cNvPr id="4" name="Picture 3">
            <a:hlinkClick r:id="rId3"/>
            <a:extLst>
              <a:ext uri="{FF2B5EF4-FFF2-40B4-BE49-F238E27FC236}">
                <a16:creationId xmlns:a16="http://schemas.microsoft.com/office/drawing/2014/main" id="{6BDEC680-1772-D572-EABE-6A915E023CDD}"/>
              </a:ext>
            </a:extLst>
          </p:cNvPr>
          <p:cNvPicPr>
            <a:picLocks noChangeAspect="1"/>
          </p:cNvPicPr>
          <p:nvPr/>
        </p:nvPicPr>
        <p:blipFill>
          <a:blip r:embed="rId4"/>
          <a:stretch>
            <a:fillRect/>
          </a:stretch>
        </p:blipFill>
        <p:spPr>
          <a:xfrm>
            <a:off x="945018" y="2245582"/>
            <a:ext cx="10301964" cy="2366835"/>
          </a:xfrm>
          <a:prstGeom prst="rect">
            <a:avLst/>
          </a:prstGeom>
        </p:spPr>
      </p:pic>
    </p:spTree>
    <p:extLst>
      <p:ext uri="{BB962C8B-B14F-4D97-AF65-F5344CB8AC3E}">
        <p14:creationId xmlns:p14="http://schemas.microsoft.com/office/powerpoint/2010/main" val="2079787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6FBB-1CF5-E44A-2A3A-777DE5DCB406}"/>
              </a:ext>
            </a:extLst>
          </p:cNvPr>
          <p:cNvSpPr>
            <a:spLocks noGrp="1"/>
          </p:cNvSpPr>
          <p:nvPr>
            <p:ph type="title"/>
          </p:nvPr>
        </p:nvSpPr>
        <p:spPr/>
        <p:txBody>
          <a:bodyPr/>
          <a:lstStyle/>
          <a:p>
            <a:r>
              <a:rPr lang="en-AU" dirty="0"/>
              <a:t>National Health Survey</a:t>
            </a:r>
          </a:p>
        </p:txBody>
      </p:sp>
      <p:pic>
        <p:nvPicPr>
          <p:cNvPr id="4" name="Picture 3">
            <a:hlinkClick r:id="rId3"/>
            <a:extLst>
              <a:ext uri="{FF2B5EF4-FFF2-40B4-BE49-F238E27FC236}">
                <a16:creationId xmlns:a16="http://schemas.microsoft.com/office/drawing/2014/main" id="{3F6C26BE-7CA8-62B3-DBF3-EBBF89D19327}"/>
              </a:ext>
            </a:extLst>
          </p:cNvPr>
          <p:cNvPicPr>
            <a:picLocks noChangeAspect="1"/>
          </p:cNvPicPr>
          <p:nvPr/>
        </p:nvPicPr>
        <p:blipFill>
          <a:blip r:embed="rId4"/>
          <a:stretch>
            <a:fillRect/>
          </a:stretch>
        </p:blipFill>
        <p:spPr>
          <a:xfrm>
            <a:off x="1598484" y="1868936"/>
            <a:ext cx="8995032" cy="3120128"/>
          </a:xfrm>
          <a:prstGeom prst="rect">
            <a:avLst/>
          </a:prstGeom>
        </p:spPr>
      </p:pic>
    </p:spTree>
    <p:extLst>
      <p:ext uri="{BB962C8B-B14F-4D97-AF65-F5344CB8AC3E}">
        <p14:creationId xmlns:p14="http://schemas.microsoft.com/office/powerpoint/2010/main" val="4028929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37AF-2B8C-85ED-1ED1-C6CA6D042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E80EF-F497-341F-8CF4-6465E8179DF8}"/>
              </a:ext>
            </a:extLst>
          </p:cNvPr>
          <p:cNvSpPr>
            <a:spLocks noGrp="1"/>
          </p:cNvSpPr>
          <p:nvPr>
            <p:ph type="title"/>
          </p:nvPr>
        </p:nvSpPr>
        <p:spPr/>
        <p:txBody>
          <a:bodyPr/>
          <a:lstStyle/>
          <a:p>
            <a:r>
              <a:rPr lang="en-AU" dirty="0"/>
              <a:t>National Health Survey</a:t>
            </a:r>
          </a:p>
        </p:txBody>
      </p:sp>
      <p:pic>
        <p:nvPicPr>
          <p:cNvPr id="3" name="Picture 2">
            <a:extLst>
              <a:ext uri="{FF2B5EF4-FFF2-40B4-BE49-F238E27FC236}">
                <a16:creationId xmlns:a16="http://schemas.microsoft.com/office/drawing/2014/main" id="{14A9F0A7-5C9B-D8CD-1C95-F3AC43C841B2}"/>
              </a:ext>
            </a:extLst>
          </p:cNvPr>
          <p:cNvPicPr>
            <a:picLocks noChangeAspect="1"/>
          </p:cNvPicPr>
          <p:nvPr/>
        </p:nvPicPr>
        <p:blipFill>
          <a:blip r:embed="rId3"/>
          <a:stretch>
            <a:fillRect/>
          </a:stretch>
        </p:blipFill>
        <p:spPr>
          <a:xfrm>
            <a:off x="1029973" y="1798707"/>
            <a:ext cx="10704784" cy="2651462"/>
          </a:xfrm>
          <a:prstGeom prst="rect">
            <a:avLst/>
          </a:prstGeom>
        </p:spPr>
      </p:pic>
    </p:spTree>
    <p:extLst>
      <p:ext uri="{BB962C8B-B14F-4D97-AF65-F5344CB8AC3E}">
        <p14:creationId xmlns:p14="http://schemas.microsoft.com/office/powerpoint/2010/main" val="381095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FC29-123D-DFA7-8FB6-23676B2C670C}"/>
              </a:ext>
            </a:extLst>
          </p:cNvPr>
          <p:cNvSpPr>
            <a:spLocks noGrp="1"/>
          </p:cNvSpPr>
          <p:nvPr>
            <p:ph type="title"/>
          </p:nvPr>
        </p:nvSpPr>
        <p:spPr/>
        <p:txBody>
          <a:bodyPr/>
          <a:lstStyle/>
          <a:p>
            <a:r>
              <a:rPr lang="en-AU" dirty="0"/>
              <a:t>National Health Measures Survey</a:t>
            </a:r>
          </a:p>
        </p:txBody>
      </p:sp>
      <p:pic>
        <p:nvPicPr>
          <p:cNvPr id="4" name="Picture 3">
            <a:hlinkClick r:id="rId3"/>
            <a:extLst>
              <a:ext uri="{FF2B5EF4-FFF2-40B4-BE49-F238E27FC236}">
                <a16:creationId xmlns:a16="http://schemas.microsoft.com/office/drawing/2014/main" id="{3BE5F1D9-025C-3CF9-3DD3-D96C6E920973}"/>
              </a:ext>
            </a:extLst>
          </p:cNvPr>
          <p:cNvPicPr>
            <a:picLocks noChangeAspect="1"/>
          </p:cNvPicPr>
          <p:nvPr/>
        </p:nvPicPr>
        <p:blipFill>
          <a:blip r:embed="rId4"/>
          <a:stretch>
            <a:fillRect/>
          </a:stretch>
        </p:blipFill>
        <p:spPr>
          <a:xfrm>
            <a:off x="1551515" y="1819037"/>
            <a:ext cx="9088970" cy="3219925"/>
          </a:xfrm>
          <a:prstGeom prst="rect">
            <a:avLst/>
          </a:prstGeom>
        </p:spPr>
      </p:pic>
    </p:spTree>
    <p:extLst>
      <p:ext uri="{BB962C8B-B14F-4D97-AF65-F5344CB8AC3E}">
        <p14:creationId xmlns:p14="http://schemas.microsoft.com/office/powerpoint/2010/main" val="2168133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EE3D-D6E3-4597-952B-AF55B2994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87686-E72E-AAEA-9848-469C5B3B9194}"/>
              </a:ext>
            </a:extLst>
          </p:cNvPr>
          <p:cNvSpPr>
            <a:spLocks noGrp="1"/>
          </p:cNvSpPr>
          <p:nvPr>
            <p:ph type="title"/>
          </p:nvPr>
        </p:nvSpPr>
        <p:spPr/>
        <p:txBody>
          <a:bodyPr/>
          <a:lstStyle/>
          <a:p>
            <a:r>
              <a:rPr lang="en-AU" dirty="0"/>
              <a:t>National Health Measures Survey</a:t>
            </a:r>
          </a:p>
        </p:txBody>
      </p:sp>
      <p:pic>
        <p:nvPicPr>
          <p:cNvPr id="3" name="Picture 2">
            <a:extLst>
              <a:ext uri="{FF2B5EF4-FFF2-40B4-BE49-F238E27FC236}">
                <a16:creationId xmlns:a16="http://schemas.microsoft.com/office/drawing/2014/main" id="{DCC7FA5D-B733-CE99-C866-5F09551BC601}"/>
              </a:ext>
            </a:extLst>
          </p:cNvPr>
          <p:cNvPicPr>
            <a:picLocks noChangeAspect="1"/>
          </p:cNvPicPr>
          <p:nvPr/>
        </p:nvPicPr>
        <p:blipFill>
          <a:blip r:embed="rId3"/>
          <a:stretch>
            <a:fillRect/>
          </a:stretch>
        </p:blipFill>
        <p:spPr>
          <a:xfrm>
            <a:off x="1411772" y="2103983"/>
            <a:ext cx="9936528" cy="2238553"/>
          </a:xfrm>
          <a:prstGeom prst="rect">
            <a:avLst/>
          </a:prstGeom>
        </p:spPr>
      </p:pic>
    </p:spTree>
    <p:extLst>
      <p:ext uri="{BB962C8B-B14F-4D97-AF65-F5344CB8AC3E}">
        <p14:creationId xmlns:p14="http://schemas.microsoft.com/office/powerpoint/2010/main" val="386906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4B2C-AEB3-E89E-7ECA-7358652BA986}"/>
              </a:ext>
            </a:extLst>
          </p:cNvPr>
          <p:cNvSpPr>
            <a:spLocks noGrp="1"/>
          </p:cNvSpPr>
          <p:nvPr>
            <p:ph type="title"/>
          </p:nvPr>
        </p:nvSpPr>
        <p:spPr>
          <a:xfrm>
            <a:off x="304800" y="98787"/>
            <a:ext cx="11655552" cy="1325563"/>
          </a:xfrm>
        </p:spPr>
        <p:txBody>
          <a:bodyPr/>
          <a:lstStyle/>
          <a:p>
            <a:r>
              <a:rPr lang="en-AU" dirty="0"/>
              <a:t>Apparent Consumption of Selected Foodstuffs </a:t>
            </a:r>
          </a:p>
        </p:txBody>
      </p:sp>
      <p:pic>
        <p:nvPicPr>
          <p:cNvPr id="4" name="Picture 3">
            <a:hlinkClick r:id="rId3"/>
            <a:extLst>
              <a:ext uri="{FF2B5EF4-FFF2-40B4-BE49-F238E27FC236}">
                <a16:creationId xmlns:a16="http://schemas.microsoft.com/office/drawing/2014/main" id="{1857D69B-1B99-2212-6C10-65F8247FA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632" y="1729238"/>
            <a:ext cx="8610633" cy="3399523"/>
          </a:xfrm>
          <a:prstGeom prst="rect">
            <a:avLst/>
          </a:prstGeom>
        </p:spPr>
      </p:pic>
    </p:spTree>
    <p:extLst>
      <p:ext uri="{BB962C8B-B14F-4D97-AF65-F5344CB8AC3E}">
        <p14:creationId xmlns:p14="http://schemas.microsoft.com/office/powerpoint/2010/main" val="3118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A96E36E9-16C0-B2CF-C7AE-42BF4FA49084}"/>
              </a:ext>
            </a:extLst>
          </p:cNvPr>
          <p:cNvSpPr txBox="1">
            <a:spLocks/>
          </p:cNvSpPr>
          <p:nvPr/>
        </p:nvSpPr>
        <p:spPr>
          <a:xfrm>
            <a:off x="502276" y="434465"/>
            <a:ext cx="11397803" cy="58608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3800" dirty="0">
                <a:latin typeface="Arial" panose="020B0604020202020204" pitchFamily="34" charset="0"/>
                <a:cs typeface="Arial" panose="020B0604020202020204" pitchFamily="34" charset="0"/>
              </a:rPr>
              <a:t>In this unit we will be:</a:t>
            </a:r>
          </a:p>
          <a:p>
            <a:pPr marL="540000" indent="-540000" defTabSz="720000">
              <a:tabLst>
                <a:tab pos="914400" algn="l"/>
              </a:tabLst>
            </a:pPr>
            <a:r>
              <a:rPr lang="en-AU" sz="3800" dirty="0">
                <a:latin typeface="Arial" panose="020B0604020202020204" pitchFamily="34" charset="0"/>
                <a:cs typeface="Arial" panose="020B0604020202020204" pitchFamily="34" charset="0"/>
              </a:rPr>
              <a:t>reviewing the Australian Guide to Healthy Eating</a:t>
            </a:r>
          </a:p>
          <a:p>
            <a:pPr marL="540000" indent="-540000" defTabSz="720000">
              <a:tabLst>
                <a:tab pos="914400" algn="l"/>
              </a:tabLst>
            </a:pPr>
            <a:r>
              <a:rPr lang="en-AU" sz="3800" dirty="0">
                <a:latin typeface="Arial" panose="020B0604020202020204" pitchFamily="34" charset="0"/>
                <a:cs typeface="Arial" panose="020B0604020202020204" pitchFamily="34" charset="0"/>
              </a:rPr>
              <a:t>investigating food and nutrient intake data</a:t>
            </a:r>
          </a:p>
          <a:p>
            <a:pPr marL="540000" indent="-540000" defTabSz="720000">
              <a:tabLst>
                <a:tab pos="914400" algn="l"/>
              </a:tabLst>
            </a:pPr>
            <a:r>
              <a:rPr lang="en-AU" sz="3800" dirty="0">
                <a:latin typeface="Arial" panose="020B0604020202020204" pitchFamily="34" charset="0"/>
                <a:cs typeface="Arial" panose="020B0604020202020204" pitchFamily="34" charset="0"/>
              </a:rPr>
              <a:t>looking at barriers to healthy eating</a:t>
            </a:r>
          </a:p>
          <a:p>
            <a:pPr marL="540000" indent="-540000" defTabSz="720000">
              <a:tabLst>
                <a:tab pos="914400" algn="l"/>
              </a:tabLst>
            </a:pPr>
            <a:r>
              <a:rPr lang="en-AU" sz="3800" dirty="0">
                <a:latin typeface="Arial" panose="020B0604020202020204" pitchFamily="34" charset="0"/>
                <a:cs typeface="Arial" panose="020B0604020202020204" pitchFamily="34" charset="0"/>
              </a:rPr>
              <a:t>investigating the credibility of nutrition information</a:t>
            </a:r>
          </a:p>
          <a:p>
            <a:pPr marL="540000" indent="-540000" defTabSz="720000">
              <a:tabLst>
                <a:tab pos="914400" algn="l"/>
              </a:tabLst>
            </a:pPr>
            <a:r>
              <a:rPr lang="en-AU" sz="3800" dirty="0">
                <a:latin typeface="Arial" panose="020B0604020202020204" pitchFamily="34" charset="0"/>
                <a:cs typeface="Arial" panose="020B0604020202020204" pitchFamily="34" charset="0"/>
              </a:rPr>
              <a:t>introduced to nutrition promotion strategies</a:t>
            </a:r>
          </a:p>
          <a:p>
            <a:pPr marL="540000" indent="-540000" defTabSz="720000">
              <a:tabLst>
                <a:tab pos="914400" algn="l"/>
              </a:tabLst>
            </a:pPr>
            <a:r>
              <a:rPr lang="en-AU" sz="3800" dirty="0">
                <a:latin typeface="Arial" panose="020B0604020202020204" pitchFamily="34" charset="0"/>
                <a:cs typeface="Arial" panose="020B0604020202020204" pitchFamily="34" charset="0"/>
              </a:rPr>
              <a:t>proposing a nutrition promotion strategy that aims to enhance the nutritional quality of food intake of children and adolescents</a:t>
            </a:r>
            <a:r>
              <a:rPr lang="en-GB" sz="3800" kern="0" dirty="0">
                <a:latin typeface="Arial" panose="020B0604020202020204" pitchFamily="34" charset="0"/>
                <a:ea typeface="Calibri" panose="020F0502020204030204" pitchFamily="34" charset="0"/>
              </a:rPr>
              <a:t>.</a:t>
            </a:r>
            <a:endParaRPr lang="en-AU"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153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C181-EED2-DC0D-2C68-6AE10C5E5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A2892-C254-F4C2-DDB5-74545B4235C4}"/>
              </a:ext>
            </a:extLst>
          </p:cNvPr>
          <p:cNvSpPr>
            <a:spLocks noGrp="1"/>
          </p:cNvSpPr>
          <p:nvPr>
            <p:ph type="title"/>
          </p:nvPr>
        </p:nvSpPr>
        <p:spPr>
          <a:xfrm>
            <a:off x="304800" y="98787"/>
            <a:ext cx="11655552" cy="1325563"/>
          </a:xfrm>
        </p:spPr>
        <p:txBody>
          <a:bodyPr/>
          <a:lstStyle/>
          <a:p>
            <a:r>
              <a:rPr lang="en-AU" dirty="0"/>
              <a:t>Apparent Consumption of Selected Foodstuffs </a:t>
            </a:r>
          </a:p>
        </p:txBody>
      </p:sp>
      <p:pic>
        <p:nvPicPr>
          <p:cNvPr id="3" name="Picture 2">
            <a:extLst>
              <a:ext uri="{FF2B5EF4-FFF2-40B4-BE49-F238E27FC236}">
                <a16:creationId xmlns:a16="http://schemas.microsoft.com/office/drawing/2014/main" id="{94FE9B3B-87E1-BB5F-C0F9-E464336167B5}"/>
              </a:ext>
            </a:extLst>
          </p:cNvPr>
          <p:cNvPicPr>
            <a:picLocks noChangeAspect="1"/>
          </p:cNvPicPr>
          <p:nvPr/>
        </p:nvPicPr>
        <p:blipFill>
          <a:blip r:embed="rId3"/>
          <a:stretch>
            <a:fillRect/>
          </a:stretch>
        </p:blipFill>
        <p:spPr>
          <a:xfrm>
            <a:off x="1203157" y="2218925"/>
            <a:ext cx="10625843" cy="2706021"/>
          </a:xfrm>
          <a:prstGeom prst="rect">
            <a:avLst/>
          </a:prstGeom>
        </p:spPr>
      </p:pic>
    </p:spTree>
    <p:extLst>
      <p:ext uri="{BB962C8B-B14F-4D97-AF65-F5344CB8AC3E}">
        <p14:creationId xmlns:p14="http://schemas.microsoft.com/office/powerpoint/2010/main" val="3881998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4067-8B7C-5509-1E7F-F6A0EF98E866}"/>
              </a:ext>
            </a:extLst>
          </p:cNvPr>
          <p:cNvSpPr>
            <a:spLocks noGrp="1"/>
          </p:cNvSpPr>
          <p:nvPr>
            <p:ph type="title"/>
          </p:nvPr>
        </p:nvSpPr>
        <p:spPr/>
        <p:txBody>
          <a:bodyPr/>
          <a:lstStyle/>
          <a:p>
            <a:r>
              <a:rPr lang="en-AU" dirty="0"/>
              <a:t>Australia’s health</a:t>
            </a:r>
          </a:p>
        </p:txBody>
      </p:sp>
      <p:pic>
        <p:nvPicPr>
          <p:cNvPr id="7" name="Picture 6">
            <a:hlinkClick r:id="rId3"/>
            <a:extLst>
              <a:ext uri="{FF2B5EF4-FFF2-40B4-BE49-F238E27FC236}">
                <a16:creationId xmlns:a16="http://schemas.microsoft.com/office/drawing/2014/main" id="{B53342A9-3A5D-D711-E2C5-2D85B11565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733" y="1319997"/>
            <a:ext cx="4681927" cy="1640840"/>
          </a:xfrm>
          <a:prstGeom prst="rect">
            <a:avLst/>
          </a:prstGeom>
        </p:spPr>
      </p:pic>
      <p:pic>
        <p:nvPicPr>
          <p:cNvPr id="12" name="Picture 11">
            <a:extLst>
              <a:ext uri="{FF2B5EF4-FFF2-40B4-BE49-F238E27FC236}">
                <a16:creationId xmlns:a16="http://schemas.microsoft.com/office/drawing/2014/main" id="{0D0C7028-4D1B-6549-AE10-E5E1C6E322F5}"/>
              </a:ext>
            </a:extLst>
          </p:cNvPr>
          <p:cNvPicPr>
            <a:picLocks noChangeAspect="1"/>
          </p:cNvPicPr>
          <p:nvPr/>
        </p:nvPicPr>
        <p:blipFill>
          <a:blip r:embed="rId5"/>
          <a:stretch>
            <a:fillRect/>
          </a:stretch>
        </p:blipFill>
        <p:spPr>
          <a:xfrm>
            <a:off x="6220918" y="1128879"/>
            <a:ext cx="4089624" cy="5630333"/>
          </a:xfrm>
          <a:prstGeom prst="rect">
            <a:avLst/>
          </a:prstGeom>
        </p:spPr>
      </p:pic>
    </p:spTree>
    <p:extLst>
      <p:ext uri="{BB962C8B-B14F-4D97-AF65-F5344CB8AC3E}">
        <p14:creationId xmlns:p14="http://schemas.microsoft.com/office/powerpoint/2010/main" val="3344590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D98B8-F7FC-87BA-516E-D70EDDE68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3608B-E7C6-AEC4-7B6F-A54ED89ECA78}"/>
              </a:ext>
            </a:extLst>
          </p:cNvPr>
          <p:cNvSpPr>
            <a:spLocks noGrp="1"/>
          </p:cNvSpPr>
          <p:nvPr>
            <p:ph type="title"/>
          </p:nvPr>
        </p:nvSpPr>
        <p:spPr/>
        <p:txBody>
          <a:bodyPr/>
          <a:lstStyle/>
          <a:p>
            <a:r>
              <a:rPr lang="en-AU" dirty="0"/>
              <a:t>Australia’s health</a:t>
            </a:r>
          </a:p>
        </p:txBody>
      </p:sp>
      <p:pic>
        <p:nvPicPr>
          <p:cNvPr id="3" name="Picture 2">
            <a:extLst>
              <a:ext uri="{FF2B5EF4-FFF2-40B4-BE49-F238E27FC236}">
                <a16:creationId xmlns:a16="http://schemas.microsoft.com/office/drawing/2014/main" id="{34841B6D-316F-51BD-0E3F-72C22B87A535}"/>
              </a:ext>
            </a:extLst>
          </p:cNvPr>
          <p:cNvPicPr>
            <a:picLocks noChangeAspect="1"/>
          </p:cNvPicPr>
          <p:nvPr/>
        </p:nvPicPr>
        <p:blipFill>
          <a:blip r:embed="rId3"/>
          <a:stretch>
            <a:fillRect/>
          </a:stretch>
        </p:blipFill>
        <p:spPr>
          <a:xfrm>
            <a:off x="1293231" y="1387227"/>
            <a:ext cx="9594538" cy="3437754"/>
          </a:xfrm>
          <a:prstGeom prst="rect">
            <a:avLst/>
          </a:prstGeom>
        </p:spPr>
      </p:pic>
    </p:spTree>
    <p:extLst>
      <p:ext uri="{BB962C8B-B14F-4D97-AF65-F5344CB8AC3E}">
        <p14:creationId xmlns:p14="http://schemas.microsoft.com/office/powerpoint/2010/main" val="1654061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D9DA-351B-5B02-A54C-C622D3909D51}"/>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8C88C7D0-E760-3F1B-DE6A-EDFF055D1105}"/>
              </a:ext>
            </a:extLst>
          </p:cNvPr>
          <p:cNvSpPr>
            <a:spLocks noGrp="1"/>
          </p:cNvSpPr>
          <p:nvPr>
            <p:ph idx="1"/>
          </p:nvPr>
        </p:nvSpPr>
        <p:spPr/>
        <p:txBody>
          <a:bodyPr>
            <a:normAutofit/>
          </a:bodyPr>
          <a:lstStyle/>
          <a:p>
            <a:pPr marL="0" lvl="0" indent="0">
              <a:lnSpc>
                <a:spcPct val="115000"/>
              </a:lnSpc>
              <a:spcBef>
                <a:spcPts val="50"/>
              </a:spcBef>
              <a:buNone/>
            </a:pPr>
            <a:r>
              <a:rPr lang="en-AU" sz="4000" b="1" kern="100" dirty="0">
                <a:ea typeface="Aptos" panose="020B0004020202020204" pitchFamily="34" charset="0"/>
              </a:rPr>
              <a:t>Choose a population group from the AGHE categories.</a:t>
            </a:r>
          </a:p>
          <a:p>
            <a:pPr marL="0" indent="0">
              <a:buNone/>
            </a:pPr>
            <a:r>
              <a:rPr lang="en-AU" sz="4000" dirty="0"/>
              <a:t>Record at least 5 key statistics on their current food and nutrient intake.</a:t>
            </a:r>
          </a:p>
          <a:p>
            <a:pPr marL="0" indent="0">
              <a:buNone/>
            </a:pPr>
            <a:endParaRPr lang="en-AU" sz="4000" dirty="0"/>
          </a:p>
          <a:p>
            <a:pPr marL="0" indent="0">
              <a:buNone/>
            </a:pPr>
            <a:r>
              <a:rPr lang="en-AU" sz="4000" dirty="0"/>
              <a:t>Include details on how this compares with</a:t>
            </a:r>
            <a:br>
              <a:rPr lang="en-AU" sz="4000" dirty="0"/>
            </a:br>
            <a:r>
              <a:rPr lang="en-AU" sz="4000" dirty="0"/>
              <a:t>the recommendations.</a:t>
            </a:r>
          </a:p>
          <a:p>
            <a:pPr marL="0" indent="0">
              <a:buNone/>
            </a:pPr>
            <a:endParaRPr lang="en-AU" dirty="0"/>
          </a:p>
        </p:txBody>
      </p:sp>
    </p:spTree>
    <p:extLst>
      <p:ext uri="{BB962C8B-B14F-4D97-AF65-F5344CB8AC3E}">
        <p14:creationId xmlns:p14="http://schemas.microsoft.com/office/powerpoint/2010/main" val="1267229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2452-4822-4AF7-E051-2666CE94C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ACF93-02B5-AB0D-8D92-5B670642CB4C}"/>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4175170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CA982-8C7A-964F-D74C-80394ED89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779DD-49F8-C1BE-8DEF-36DB50903CF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454923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996A0-85F0-3635-5FD6-7A375358D09C}"/>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How does current food intake compare with the healthy eating recommendations?</a:t>
            </a:r>
          </a:p>
        </p:txBody>
      </p:sp>
    </p:spTree>
    <p:extLst>
      <p:ext uri="{BB962C8B-B14F-4D97-AF65-F5344CB8AC3E}">
        <p14:creationId xmlns:p14="http://schemas.microsoft.com/office/powerpoint/2010/main" val="948901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FBC6C-AF99-2006-9A74-2B62DE5EAEB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A72686-1BED-F58E-AA58-5AD0E0E5B96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1E1DAC43-0A57-93F2-94AA-635134923BA7}"/>
              </a:ext>
            </a:extLst>
          </p:cNvPr>
          <p:cNvSpPr>
            <a:spLocks noGrp="1"/>
          </p:cNvSpPr>
          <p:nvPr>
            <p:ph idx="10"/>
          </p:nvPr>
        </p:nvSpPr>
        <p:spPr/>
        <p:txBody>
          <a:bodyPr>
            <a:normAutofit/>
          </a:bodyPr>
          <a:lstStyle/>
          <a:p>
            <a:r>
              <a:rPr lang="en-AU" dirty="0"/>
              <a:t>Learning intention: </a:t>
            </a:r>
            <a:r>
              <a:rPr lang="en-AU" b="0" dirty="0"/>
              <a:t>To investigate barriers to healthy eating.</a:t>
            </a:r>
          </a:p>
        </p:txBody>
      </p:sp>
      <p:sp>
        <p:nvSpPr>
          <p:cNvPr id="4" name="Content Placeholder 3">
            <a:extLst>
              <a:ext uri="{FF2B5EF4-FFF2-40B4-BE49-F238E27FC236}">
                <a16:creationId xmlns:a16="http://schemas.microsoft.com/office/drawing/2014/main" id="{B3637D35-3BB4-19DF-010E-3DAAF48D4F7B}"/>
              </a:ext>
            </a:extLst>
          </p:cNvPr>
          <p:cNvSpPr>
            <a:spLocks noGrp="1"/>
          </p:cNvSpPr>
          <p:nvPr>
            <p:ph idx="11"/>
          </p:nvPr>
        </p:nvSpPr>
        <p:spPr>
          <a:xfrm>
            <a:off x="838199" y="3780063"/>
            <a:ext cx="10894889" cy="1643854"/>
          </a:xfrm>
        </p:spPr>
        <p:txBody>
          <a:bodyPr>
            <a:normAutofit/>
          </a:bodyPr>
          <a:lstStyle/>
          <a:p>
            <a:r>
              <a:rPr lang="en-AU" dirty="0"/>
              <a:t>at least 3 strategies for overcoming barriers. </a:t>
            </a:r>
          </a:p>
        </p:txBody>
      </p:sp>
    </p:spTree>
    <p:extLst>
      <p:ext uri="{BB962C8B-B14F-4D97-AF65-F5344CB8AC3E}">
        <p14:creationId xmlns:p14="http://schemas.microsoft.com/office/powerpoint/2010/main" val="2349014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5425-878D-F9B9-FBF2-7851E861CCBC}"/>
              </a:ext>
            </a:extLst>
          </p:cNvPr>
          <p:cNvSpPr>
            <a:spLocks noGrp="1"/>
          </p:cNvSpPr>
          <p:nvPr>
            <p:ph type="title"/>
          </p:nvPr>
        </p:nvSpPr>
        <p:spPr/>
        <p:txBody>
          <a:bodyPr/>
          <a:lstStyle/>
          <a:p>
            <a:r>
              <a:rPr lang="en-AU" dirty="0"/>
              <a:t>Barriers to healthy eating</a:t>
            </a:r>
          </a:p>
        </p:txBody>
      </p:sp>
      <p:sp>
        <p:nvSpPr>
          <p:cNvPr id="4" name="TextBox 3">
            <a:extLst>
              <a:ext uri="{FF2B5EF4-FFF2-40B4-BE49-F238E27FC236}">
                <a16:creationId xmlns:a16="http://schemas.microsoft.com/office/drawing/2014/main" id="{673C35CC-B5ED-6913-1684-1C3112454B04}"/>
              </a:ext>
            </a:extLst>
          </p:cNvPr>
          <p:cNvSpPr txBox="1"/>
          <p:nvPr/>
        </p:nvSpPr>
        <p:spPr>
          <a:xfrm>
            <a:off x="1007750" y="2041037"/>
            <a:ext cx="10165500" cy="1447897"/>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There are several factors that influence our ability to select and consume healthy foods.</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BC3F24A-E5D3-D218-AF35-714A7820B95E}"/>
              </a:ext>
            </a:extLst>
          </p:cNvPr>
          <p:cNvSpPr txBox="1"/>
          <p:nvPr/>
        </p:nvSpPr>
        <p:spPr>
          <a:xfrm>
            <a:off x="1007750" y="3958162"/>
            <a:ext cx="10165500" cy="740011"/>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do you think these could be?</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981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2FC2-AB90-5B6D-0A74-3ECF60959AC8}"/>
              </a:ext>
            </a:extLst>
          </p:cNvPr>
          <p:cNvSpPr>
            <a:spLocks noGrp="1"/>
          </p:cNvSpPr>
          <p:nvPr>
            <p:ph type="title"/>
          </p:nvPr>
        </p:nvSpPr>
        <p:spPr/>
        <p:txBody>
          <a:bodyPr/>
          <a:lstStyle/>
          <a:p>
            <a:r>
              <a:rPr lang="en-AU" dirty="0"/>
              <a:t>Limited availability: cost and access</a:t>
            </a:r>
          </a:p>
        </p:txBody>
      </p:sp>
      <p:sp>
        <p:nvSpPr>
          <p:cNvPr id="4" name="TextBox 3">
            <a:extLst>
              <a:ext uri="{FF2B5EF4-FFF2-40B4-BE49-F238E27FC236}">
                <a16:creationId xmlns:a16="http://schemas.microsoft.com/office/drawing/2014/main" id="{DCAA3C0C-597B-C1CC-1266-D9E7BAE149CB}"/>
              </a:ext>
            </a:extLst>
          </p:cNvPr>
          <p:cNvSpPr txBox="1"/>
          <p:nvPr/>
        </p:nvSpPr>
        <p:spPr>
          <a:xfrm>
            <a:off x="813816" y="1664975"/>
            <a:ext cx="10815084" cy="804772"/>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4400" kern="100" dirty="0">
                <a:latin typeface="Arial" panose="020B0604020202020204" pitchFamily="34" charset="0"/>
                <a:ea typeface="Aptos" panose="020B0004020202020204" pitchFamily="34" charset="0"/>
                <a:cs typeface="Arial" panose="020B0604020202020204" pitchFamily="34" charset="0"/>
              </a:rPr>
              <a:t>High cost of some nutritious foods.</a:t>
            </a:r>
            <a:endParaRPr lang="en-AU" sz="3600" kern="100" dirty="0">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D5F7EF5-8008-2F87-9E13-182198D5A932}"/>
              </a:ext>
            </a:extLst>
          </p:cNvPr>
          <p:cNvSpPr txBox="1"/>
          <p:nvPr/>
        </p:nvSpPr>
        <p:spPr>
          <a:xfrm>
            <a:off x="813816" y="2731775"/>
            <a:ext cx="10815084" cy="804772"/>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4400" kern="100" dirty="0">
                <a:latin typeface="Arial" panose="020B0604020202020204" pitchFamily="34" charset="0"/>
                <a:ea typeface="Aptos" panose="020B0004020202020204" pitchFamily="34" charset="0"/>
                <a:cs typeface="Arial" panose="020B0604020202020204" pitchFamily="34" charset="0"/>
              </a:rPr>
              <a:t>Limited income to spend on food.</a:t>
            </a:r>
            <a:endParaRPr lang="en-AU" sz="3600" kern="100" dirty="0">
              <a:latin typeface="Arial" panose="020B06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F164B1A-411E-0053-9C0A-69330634F5D3}"/>
              </a:ext>
            </a:extLst>
          </p:cNvPr>
          <p:cNvSpPr txBox="1"/>
          <p:nvPr/>
        </p:nvSpPr>
        <p:spPr>
          <a:xfrm>
            <a:off x="813816" y="3786806"/>
            <a:ext cx="10815084" cy="804772"/>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4400" kern="100" dirty="0">
                <a:latin typeface="Arial" panose="020B0604020202020204" pitchFamily="34" charset="0"/>
                <a:ea typeface="Aptos" panose="020B0004020202020204" pitchFamily="34" charset="0"/>
                <a:cs typeface="Arial" panose="020B0604020202020204" pitchFamily="34" charset="0"/>
              </a:rPr>
              <a:t>Lack of availability e.g. remote areas.</a:t>
            </a:r>
            <a:endParaRPr lang="en-AU" sz="3600" kern="100" dirty="0">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BEC6AF-6FF5-1CF6-4729-9387F8B6FA99}"/>
              </a:ext>
            </a:extLst>
          </p:cNvPr>
          <p:cNvSpPr txBox="1"/>
          <p:nvPr/>
        </p:nvSpPr>
        <p:spPr>
          <a:xfrm>
            <a:off x="816817" y="4790639"/>
            <a:ext cx="10815084" cy="1583447"/>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4400" kern="100" dirty="0">
                <a:latin typeface="Arial" panose="020B0604020202020204" pitchFamily="34" charset="0"/>
                <a:ea typeface="Aptos" panose="020B0004020202020204" pitchFamily="34" charset="0"/>
                <a:cs typeface="Arial" panose="020B0604020202020204" pitchFamily="34" charset="0"/>
              </a:rPr>
              <a:t>Difficulties accessing food supplies</a:t>
            </a:r>
            <a:br>
              <a:rPr lang="en-AU" sz="4400" kern="100" dirty="0">
                <a:latin typeface="Arial" panose="020B0604020202020204" pitchFamily="34" charset="0"/>
                <a:ea typeface="Aptos" panose="020B0004020202020204" pitchFamily="34" charset="0"/>
                <a:cs typeface="Arial" panose="020B0604020202020204" pitchFamily="34" charset="0"/>
              </a:rPr>
            </a:br>
            <a:r>
              <a:rPr lang="en-AU" sz="4400" kern="100" dirty="0">
                <a:latin typeface="Arial" panose="020B0604020202020204" pitchFamily="34" charset="0"/>
                <a:ea typeface="Aptos" panose="020B0004020202020204" pitchFamily="34" charset="0"/>
                <a:cs typeface="Arial" panose="020B0604020202020204" pitchFamily="34" charset="0"/>
              </a:rPr>
              <a:t>e.g. lack of transport.</a:t>
            </a:r>
            <a:endParaRPr lang="en-AU" sz="36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70493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promote the food group needs of a population group.</a:t>
            </a:r>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a:bodyPr>
          <a:lstStyle/>
          <a:p>
            <a:r>
              <a:rPr lang="en-AU" dirty="0"/>
              <a:t>number of serves</a:t>
            </a:r>
          </a:p>
          <a:p>
            <a:r>
              <a:rPr lang="en-AU" dirty="0"/>
              <a:t>serve size recommendations.</a:t>
            </a:r>
          </a:p>
        </p:txBody>
      </p:sp>
    </p:spTree>
    <p:extLst>
      <p:ext uri="{BB962C8B-B14F-4D97-AF65-F5344CB8AC3E}">
        <p14:creationId xmlns:p14="http://schemas.microsoft.com/office/powerpoint/2010/main" val="269124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707A-AFE7-0988-B03D-D14F0A36A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1EE30-A8D8-ED32-1EC1-1BF02CD6A7A3}"/>
              </a:ext>
            </a:extLst>
          </p:cNvPr>
          <p:cNvSpPr>
            <a:spLocks noGrp="1"/>
          </p:cNvSpPr>
          <p:nvPr>
            <p:ph type="title"/>
          </p:nvPr>
        </p:nvSpPr>
        <p:spPr/>
        <p:txBody>
          <a:bodyPr/>
          <a:lstStyle/>
          <a:p>
            <a:r>
              <a:rPr lang="en-AU" dirty="0"/>
              <a:t>Limited availability: cost and access</a:t>
            </a:r>
          </a:p>
        </p:txBody>
      </p:sp>
      <p:sp>
        <p:nvSpPr>
          <p:cNvPr id="3" name="Content Placeholder 2">
            <a:extLst>
              <a:ext uri="{FF2B5EF4-FFF2-40B4-BE49-F238E27FC236}">
                <a16:creationId xmlns:a16="http://schemas.microsoft.com/office/drawing/2014/main" id="{8D3C3A24-E2D0-2A5F-4CF2-CC033C2627F4}"/>
              </a:ext>
            </a:extLst>
          </p:cNvPr>
          <p:cNvSpPr>
            <a:spLocks noGrp="1"/>
          </p:cNvSpPr>
          <p:nvPr>
            <p:ph idx="1"/>
          </p:nvPr>
        </p:nvSpPr>
        <p:spPr/>
        <p:txBody>
          <a:bodyPr/>
          <a:lstStyle/>
          <a:p>
            <a:pPr marL="0" indent="0">
              <a:lnSpc>
                <a:spcPct val="114000"/>
              </a:lnSpc>
              <a:buNone/>
            </a:pPr>
            <a:r>
              <a:rPr lang="en-US" b="1" kern="100" dirty="0">
                <a:ea typeface="Aptos" panose="020B0004020202020204" pitchFamily="34" charset="0"/>
              </a:rPr>
              <a:t>Market basket surveys </a:t>
            </a:r>
            <a:r>
              <a:rPr lang="en-US" kern="100" dirty="0">
                <a:ea typeface="Aptos" panose="020B0004020202020204" pitchFamily="34" charset="0"/>
              </a:rPr>
              <a:t>compare the price of a basket of healthy foods (based on the Australian Dietary Guidelines) between different geographical areas.</a:t>
            </a:r>
          </a:p>
        </p:txBody>
      </p:sp>
    </p:spTree>
    <p:extLst>
      <p:ext uri="{BB962C8B-B14F-4D97-AF65-F5344CB8AC3E}">
        <p14:creationId xmlns:p14="http://schemas.microsoft.com/office/powerpoint/2010/main" val="3518900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DC54-F50E-218A-A614-191C8728250D}"/>
              </a:ext>
            </a:extLst>
          </p:cNvPr>
          <p:cNvSpPr>
            <a:spLocks noGrp="1"/>
          </p:cNvSpPr>
          <p:nvPr>
            <p:ph type="title"/>
          </p:nvPr>
        </p:nvSpPr>
        <p:spPr/>
        <p:txBody>
          <a:bodyPr/>
          <a:lstStyle/>
          <a:p>
            <a:r>
              <a:rPr lang="en-AU" dirty="0"/>
              <a:t>Limited availability: cost and access</a:t>
            </a:r>
          </a:p>
        </p:txBody>
      </p:sp>
      <p:sp>
        <p:nvSpPr>
          <p:cNvPr id="3" name="Content Placeholder 2">
            <a:extLst>
              <a:ext uri="{FF2B5EF4-FFF2-40B4-BE49-F238E27FC236}">
                <a16:creationId xmlns:a16="http://schemas.microsoft.com/office/drawing/2014/main" id="{2DB4C922-6310-A8A8-CEDA-10945A187A44}"/>
              </a:ext>
            </a:extLst>
          </p:cNvPr>
          <p:cNvSpPr>
            <a:spLocks noGrp="1"/>
          </p:cNvSpPr>
          <p:nvPr>
            <p:ph idx="1"/>
          </p:nvPr>
        </p:nvSpPr>
        <p:spPr/>
        <p:txBody>
          <a:bodyPr/>
          <a:lstStyle/>
          <a:p>
            <a:pPr marL="0" indent="0">
              <a:lnSpc>
                <a:spcPct val="114000"/>
              </a:lnSpc>
              <a:buNone/>
            </a:pPr>
            <a:r>
              <a:rPr lang="en-AU" kern="100" dirty="0">
                <a:ea typeface="Aptos" panose="020B0004020202020204" pitchFamily="34" charset="0"/>
              </a:rPr>
              <a:t>The Northern Territory Market Basket Survey has been conducted since 2000, with data collected across the Northern Territory in remote stores and district centre supermarkets.</a:t>
            </a:r>
            <a:endParaRPr lang="en-AU" sz="3600" kern="100" dirty="0">
              <a:ea typeface="Aptos" panose="020B0004020202020204" pitchFamily="34" charset="0"/>
            </a:endParaRPr>
          </a:p>
        </p:txBody>
      </p:sp>
    </p:spTree>
    <p:extLst>
      <p:ext uri="{BB962C8B-B14F-4D97-AF65-F5344CB8AC3E}">
        <p14:creationId xmlns:p14="http://schemas.microsoft.com/office/powerpoint/2010/main" val="2762643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C8CB-5613-D081-A644-3164D3133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E06C1-8BBD-0467-8C93-365F56B57749}"/>
              </a:ext>
            </a:extLst>
          </p:cNvPr>
          <p:cNvSpPr>
            <a:spLocks noGrp="1"/>
          </p:cNvSpPr>
          <p:nvPr>
            <p:ph type="title"/>
          </p:nvPr>
        </p:nvSpPr>
        <p:spPr/>
        <p:txBody>
          <a:bodyPr/>
          <a:lstStyle/>
          <a:p>
            <a:r>
              <a:rPr lang="en-AU" dirty="0"/>
              <a:t>Limited availability: cost and access</a:t>
            </a:r>
          </a:p>
        </p:txBody>
      </p:sp>
      <p:pic>
        <p:nvPicPr>
          <p:cNvPr id="6" name="Picture 5">
            <a:extLst>
              <a:ext uri="{FF2B5EF4-FFF2-40B4-BE49-F238E27FC236}">
                <a16:creationId xmlns:a16="http://schemas.microsoft.com/office/drawing/2014/main" id="{1C2AA485-F796-42BB-A76C-09B6437FF375}"/>
              </a:ext>
            </a:extLst>
          </p:cNvPr>
          <p:cNvPicPr>
            <a:picLocks noChangeAspect="1"/>
          </p:cNvPicPr>
          <p:nvPr/>
        </p:nvPicPr>
        <p:blipFill>
          <a:blip r:embed="rId3"/>
          <a:stretch>
            <a:fillRect/>
          </a:stretch>
        </p:blipFill>
        <p:spPr>
          <a:xfrm>
            <a:off x="2666703" y="1406482"/>
            <a:ext cx="6858594" cy="4839119"/>
          </a:xfrm>
          <a:prstGeom prst="rect">
            <a:avLst/>
          </a:prstGeom>
        </p:spPr>
      </p:pic>
    </p:spTree>
    <p:extLst>
      <p:ext uri="{BB962C8B-B14F-4D97-AF65-F5344CB8AC3E}">
        <p14:creationId xmlns:p14="http://schemas.microsoft.com/office/powerpoint/2010/main" val="259537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C239-D7B5-15BB-BAE0-B27264AFF0A7}"/>
              </a:ext>
            </a:extLst>
          </p:cNvPr>
          <p:cNvSpPr>
            <a:spLocks noGrp="1"/>
          </p:cNvSpPr>
          <p:nvPr>
            <p:ph type="title"/>
          </p:nvPr>
        </p:nvSpPr>
        <p:spPr/>
        <p:txBody>
          <a:bodyPr/>
          <a:lstStyle/>
          <a:p>
            <a:r>
              <a:rPr lang="en-AU" dirty="0"/>
              <a:t>Lack of food preparation skills</a:t>
            </a:r>
          </a:p>
        </p:txBody>
      </p:sp>
      <p:sp>
        <p:nvSpPr>
          <p:cNvPr id="4" name="TextBox 3">
            <a:extLst>
              <a:ext uri="{FF2B5EF4-FFF2-40B4-BE49-F238E27FC236}">
                <a16:creationId xmlns:a16="http://schemas.microsoft.com/office/drawing/2014/main" id="{6555427E-7FFD-5A0B-7E1F-3C43D6B785F2}"/>
              </a:ext>
            </a:extLst>
          </p:cNvPr>
          <p:cNvSpPr txBox="1"/>
          <p:nvPr/>
        </p:nvSpPr>
        <p:spPr>
          <a:xfrm>
            <a:off x="838200" y="1664975"/>
            <a:ext cx="10815084" cy="3140796"/>
          </a:xfrm>
          <a:prstGeom prst="rect">
            <a:avLst/>
          </a:prstGeom>
          <a:noFill/>
        </p:spPr>
        <p:txBody>
          <a:bodyPr wrap="square" rtlCol="0">
            <a:spAutoFit/>
          </a:bodyPr>
          <a:lstStyle/>
          <a:p>
            <a:pPr lvl="0">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People with sufficient food preparation skills are more likely to eat a healthy diet than those with a low level of food preparation skills. </a:t>
            </a:r>
          </a:p>
        </p:txBody>
      </p:sp>
      <p:sp>
        <p:nvSpPr>
          <p:cNvPr id="5" name="TextBox 4">
            <a:extLst>
              <a:ext uri="{FF2B5EF4-FFF2-40B4-BE49-F238E27FC236}">
                <a16:creationId xmlns:a16="http://schemas.microsoft.com/office/drawing/2014/main" id="{5939F2EA-4929-95BB-7ED2-A807BC9FF129}"/>
              </a:ext>
            </a:extLst>
          </p:cNvPr>
          <p:cNvSpPr txBox="1"/>
          <p:nvPr/>
        </p:nvSpPr>
        <p:spPr>
          <a:xfrm>
            <a:off x="1915026" y="4883990"/>
            <a:ext cx="8361948" cy="1446550"/>
          </a:xfrm>
          <a:prstGeom prst="rect">
            <a:avLst/>
          </a:prstGeom>
          <a:noFill/>
        </p:spPr>
        <p:txBody>
          <a:bodyPr wrap="square" rtlCol="0">
            <a:spAutoFit/>
          </a:bodyPr>
          <a:lstStyle/>
          <a:p>
            <a:r>
              <a:rPr lang="en-AU" sz="4400" dirty="0">
                <a:solidFill>
                  <a:srgbClr val="FF0000"/>
                </a:solidFill>
                <a:latin typeface="Arial" panose="020B0604020202020204" pitchFamily="34" charset="0"/>
                <a:cs typeface="Arial" panose="020B0604020202020204" pitchFamily="34" charset="0"/>
              </a:rPr>
              <a:t>If you know how to cook, you are more like to eat a healthy diet.</a:t>
            </a:r>
          </a:p>
        </p:txBody>
      </p:sp>
    </p:spTree>
    <p:extLst>
      <p:ext uri="{BB962C8B-B14F-4D97-AF65-F5344CB8AC3E}">
        <p14:creationId xmlns:p14="http://schemas.microsoft.com/office/powerpoint/2010/main" val="28013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CE3B-1A7D-57ED-7832-4FE9632D845B}"/>
              </a:ext>
            </a:extLst>
          </p:cNvPr>
          <p:cNvSpPr>
            <a:spLocks noGrp="1"/>
          </p:cNvSpPr>
          <p:nvPr>
            <p:ph type="title"/>
          </p:nvPr>
        </p:nvSpPr>
        <p:spPr/>
        <p:txBody>
          <a:bodyPr/>
          <a:lstStyle/>
          <a:p>
            <a:r>
              <a:rPr lang="en-AU" dirty="0"/>
              <a:t>Lack of knowledge on healthy eating</a:t>
            </a:r>
          </a:p>
        </p:txBody>
      </p:sp>
      <p:sp>
        <p:nvSpPr>
          <p:cNvPr id="4" name="TextBox 3">
            <a:extLst>
              <a:ext uri="{FF2B5EF4-FFF2-40B4-BE49-F238E27FC236}">
                <a16:creationId xmlns:a16="http://schemas.microsoft.com/office/drawing/2014/main" id="{A3A52766-7010-B319-CC25-FF92BAC050F5}"/>
              </a:ext>
            </a:extLst>
          </p:cNvPr>
          <p:cNvSpPr txBox="1"/>
          <p:nvPr/>
        </p:nvSpPr>
        <p:spPr>
          <a:xfrm>
            <a:off x="838200" y="1664975"/>
            <a:ext cx="10815084" cy="3919471"/>
          </a:xfrm>
          <a:prstGeom prst="rect">
            <a:avLst/>
          </a:prstGeom>
          <a:noFill/>
        </p:spPr>
        <p:txBody>
          <a:bodyPr wrap="square" rtlCol="0">
            <a:spAutoFit/>
          </a:bodyPr>
          <a:lstStyle/>
          <a:p>
            <a:pPr lvl="0">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Through awareness of the short- and long-term benefits of eating a diet that aligns with the Australian Guide to Healthy Eating, the aim is to influence food choices and behaviours.</a:t>
            </a:r>
          </a:p>
        </p:txBody>
      </p:sp>
      <p:pic>
        <p:nvPicPr>
          <p:cNvPr id="5" name="Picture 4">
            <a:extLst>
              <a:ext uri="{FF2B5EF4-FFF2-40B4-BE49-F238E27FC236}">
                <a16:creationId xmlns:a16="http://schemas.microsoft.com/office/drawing/2014/main" id="{3C2A606E-D4C4-3145-9B5A-411FDED73352}"/>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4325710" y="1564105"/>
            <a:ext cx="3540580" cy="4559254"/>
          </a:xfrm>
          <a:prstGeom prst="rect">
            <a:avLst/>
          </a:prstGeom>
        </p:spPr>
      </p:pic>
    </p:spTree>
    <p:extLst>
      <p:ext uri="{BB962C8B-B14F-4D97-AF65-F5344CB8AC3E}">
        <p14:creationId xmlns:p14="http://schemas.microsoft.com/office/powerpoint/2010/main" val="1334499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6B66-AD8A-95CF-F1D7-0FB2F5DEF849}"/>
              </a:ext>
            </a:extLst>
          </p:cNvPr>
          <p:cNvSpPr>
            <a:spLocks noGrp="1"/>
          </p:cNvSpPr>
          <p:nvPr>
            <p:ph type="title"/>
          </p:nvPr>
        </p:nvSpPr>
        <p:spPr/>
        <p:txBody>
          <a:bodyPr/>
          <a:lstStyle/>
          <a:p>
            <a:r>
              <a:rPr lang="en-AU" dirty="0"/>
              <a:t>Misinformation</a:t>
            </a:r>
          </a:p>
        </p:txBody>
      </p:sp>
      <p:sp>
        <p:nvSpPr>
          <p:cNvPr id="4" name="TextBox 3">
            <a:extLst>
              <a:ext uri="{FF2B5EF4-FFF2-40B4-BE49-F238E27FC236}">
                <a16:creationId xmlns:a16="http://schemas.microsoft.com/office/drawing/2014/main" id="{04A925A8-C9EA-1B85-61BF-36B0713758F6}"/>
              </a:ext>
            </a:extLst>
          </p:cNvPr>
          <p:cNvSpPr txBox="1"/>
          <p:nvPr/>
        </p:nvSpPr>
        <p:spPr>
          <a:xfrm>
            <a:off x="838200" y="1664975"/>
            <a:ext cx="10815084" cy="2362122"/>
          </a:xfrm>
          <a:prstGeom prst="rect">
            <a:avLst/>
          </a:prstGeom>
          <a:noFill/>
        </p:spPr>
        <p:txBody>
          <a:bodyPr wrap="square" rtlCol="0">
            <a:spAutoFit/>
          </a:bodyPr>
          <a:lstStyle/>
          <a:p>
            <a:pPr lvl="0" algn="ctr">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Celebrities, influencers and the general promotion of misinformation can create confusion around healthy eating. </a:t>
            </a:r>
          </a:p>
        </p:txBody>
      </p:sp>
      <p:pic>
        <p:nvPicPr>
          <p:cNvPr id="5" name="Picture 4">
            <a:extLst>
              <a:ext uri="{FF2B5EF4-FFF2-40B4-BE49-F238E27FC236}">
                <a16:creationId xmlns:a16="http://schemas.microsoft.com/office/drawing/2014/main" id="{4456B6CA-D920-2557-637D-9B43E07A8A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23011">
            <a:off x="530941" y="4091520"/>
            <a:ext cx="1686102" cy="2115558"/>
          </a:xfrm>
          <a:prstGeom prst="rect">
            <a:avLst/>
          </a:prstGeom>
        </p:spPr>
      </p:pic>
      <p:pic>
        <p:nvPicPr>
          <p:cNvPr id="6" name="Picture 5">
            <a:extLst>
              <a:ext uri="{FF2B5EF4-FFF2-40B4-BE49-F238E27FC236}">
                <a16:creationId xmlns:a16="http://schemas.microsoft.com/office/drawing/2014/main" id="{0D50FED3-AA3F-E1AA-9AEE-250206F56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378" y="4021459"/>
            <a:ext cx="2137539" cy="2250041"/>
          </a:xfrm>
          <a:prstGeom prst="rect">
            <a:avLst/>
          </a:prstGeom>
        </p:spPr>
      </p:pic>
      <p:pic>
        <p:nvPicPr>
          <p:cNvPr id="7" name="Picture 6" descr="A red and orange sign with white text&#10;&#10;AI-generated content may be incorrect.">
            <a:extLst>
              <a:ext uri="{FF2B5EF4-FFF2-40B4-BE49-F238E27FC236}">
                <a16:creationId xmlns:a16="http://schemas.microsoft.com/office/drawing/2014/main" id="{99FEDEE4-530E-0C98-E4E3-3589AFB0C9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4816" y="1664974"/>
            <a:ext cx="4469130" cy="1307112"/>
          </a:xfrm>
          <a:prstGeom prst="rect">
            <a:avLst/>
          </a:prstGeom>
        </p:spPr>
      </p:pic>
      <p:pic>
        <p:nvPicPr>
          <p:cNvPr id="8" name="Picture 7">
            <a:extLst>
              <a:ext uri="{FF2B5EF4-FFF2-40B4-BE49-F238E27FC236}">
                <a16:creationId xmlns:a16="http://schemas.microsoft.com/office/drawing/2014/main" id="{BD0CBA94-405C-9F45-29AB-17882BE108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5111" y="4158582"/>
            <a:ext cx="2277947" cy="2112918"/>
          </a:xfrm>
          <a:prstGeom prst="rect">
            <a:avLst/>
          </a:prstGeom>
        </p:spPr>
      </p:pic>
      <p:pic>
        <p:nvPicPr>
          <p:cNvPr id="9" name="Picture 8">
            <a:extLst>
              <a:ext uri="{FF2B5EF4-FFF2-40B4-BE49-F238E27FC236}">
                <a16:creationId xmlns:a16="http://schemas.microsoft.com/office/drawing/2014/main" id="{276161D7-8286-9A07-107A-B5DF9E79CA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9234" y="441501"/>
            <a:ext cx="3554970" cy="2671110"/>
          </a:xfrm>
          <a:prstGeom prst="rect">
            <a:avLst/>
          </a:prstGeom>
        </p:spPr>
      </p:pic>
      <p:sp>
        <p:nvSpPr>
          <p:cNvPr id="10" name="TextBox 9">
            <a:extLst>
              <a:ext uri="{FF2B5EF4-FFF2-40B4-BE49-F238E27FC236}">
                <a16:creationId xmlns:a16="http://schemas.microsoft.com/office/drawing/2014/main" id="{7F78361B-4687-DF0B-3F3B-86D32E6AE246}"/>
              </a:ext>
            </a:extLst>
          </p:cNvPr>
          <p:cNvSpPr txBox="1"/>
          <p:nvPr/>
        </p:nvSpPr>
        <p:spPr>
          <a:xfrm rot="20648286">
            <a:off x="1387144" y="3140513"/>
            <a:ext cx="9358832" cy="1077218"/>
          </a:xfrm>
          <a:prstGeom prst="rect">
            <a:avLst/>
          </a:prstGeom>
          <a:noFill/>
        </p:spPr>
        <p:txBody>
          <a:bodyPr wrap="square" rtlCol="0">
            <a:spAutoFit/>
          </a:bodyPr>
          <a:lstStyle/>
          <a:p>
            <a:r>
              <a:rPr lang="en-AU" sz="3200" dirty="0">
                <a:solidFill>
                  <a:srgbClr val="FF0000"/>
                </a:solidFill>
                <a:latin typeface="Arial" panose="020B0604020202020204" pitchFamily="34" charset="0"/>
                <a:cs typeface="Arial" panose="020B0604020202020204" pitchFamily="34" charset="0"/>
              </a:rPr>
              <a:t>Messaging does not align with the Australian Guide to Healthy Eating</a:t>
            </a:r>
          </a:p>
        </p:txBody>
      </p:sp>
    </p:spTree>
    <p:extLst>
      <p:ext uri="{BB962C8B-B14F-4D97-AF65-F5344CB8AC3E}">
        <p14:creationId xmlns:p14="http://schemas.microsoft.com/office/powerpoint/2010/main" val="91138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6A7C-0C62-6E44-A228-E42E70B49F4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6CED6E48-024D-5BB4-A0AF-6FD1E22B4A86}"/>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Identify one barrier to healthy eating.</a:t>
            </a:r>
            <a:endParaRPr lang="en-AU" sz="3600" kern="100" dirty="0">
              <a:ea typeface="Aptos" panose="020B0004020202020204" pitchFamily="34" charset="0"/>
            </a:endParaRPr>
          </a:p>
          <a:p>
            <a:pPr marL="571500" lvl="0" indent="-571500">
              <a:lnSpc>
                <a:spcPct val="115000"/>
              </a:lnSpc>
              <a:spcBef>
                <a:spcPts val="50"/>
              </a:spcBef>
            </a:pPr>
            <a:r>
              <a:rPr lang="en-AU" kern="100" dirty="0">
                <a:ea typeface="Aptos" panose="020B0004020202020204" pitchFamily="34" charset="0"/>
              </a:rPr>
              <a:t>Identify at least 3 strategies for overcoming these barriers, whether at the individual, school or government level. </a:t>
            </a:r>
          </a:p>
        </p:txBody>
      </p:sp>
    </p:spTree>
    <p:extLst>
      <p:ext uri="{BB962C8B-B14F-4D97-AF65-F5344CB8AC3E}">
        <p14:creationId xmlns:p14="http://schemas.microsoft.com/office/powerpoint/2010/main" val="1735892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99344-0E16-4143-C7FC-2C03F6E88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44A77-C24E-CEE3-946F-6A8EAD639B27}"/>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1661364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A7DFE-DA49-BD74-2F64-DC1B6598A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F8AC3-289E-197C-2C32-8B38400C3CB1}"/>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729767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704B-9E10-17D8-24F0-DD7CA52AAE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00B477-5939-43E7-9D13-F80EA18F2BCC}"/>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What is one barrier to healthy eating and how can this barrier be overcome?</a:t>
            </a:r>
          </a:p>
        </p:txBody>
      </p:sp>
    </p:spTree>
    <p:extLst>
      <p:ext uri="{BB962C8B-B14F-4D97-AF65-F5344CB8AC3E}">
        <p14:creationId xmlns:p14="http://schemas.microsoft.com/office/powerpoint/2010/main" val="227676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9D69C-0642-B437-B983-5BE95D3C6F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6D124F-3EF6-B206-2DCC-55720FB3A9AB}"/>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5D06682D-7478-0C19-108E-F9138A326B92}"/>
              </a:ext>
            </a:extLst>
          </p:cNvPr>
          <p:cNvSpPr>
            <a:spLocks noGrp="1"/>
          </p:cNvSpPr>
          <p:nvPr>
            <p:ph idx="10"/>
          </p:nvPr>
        </p:nvSpPr>
        <p:spPr/>
        <p:txBody>
          <a:bodyPr>
            <a:normAutofit/>
          </a:bodyPr>
          <a:lstStyle/>
          <a:p>
            <a:r>
              <a:rPr lang="en-AU" dirty="0"/>
              <a:t>Learning intention: </a:t>
            </a:r>
            <a:r>
              <a:rPr lang="en-AU" b="0" dirty="0"/>
              <a:t>To develop skills to critique nutrition information.</a:t>
            </a:r>
          </a:p>
        </p:txBody>
      </p:sp>
      <p:sp>
        <p:nvSpPr>
          <p:cNvPr id="4" name="Content Placeholder 3">
            <a:extLst>
              <a:ext uri="{FF2B5EF4-FFF2-40B4-BE49-F238E27FC236}">
                <a16:creationId xmlns:a16="http://schemas.microsoft.com/office/drawing/2014/main" id="{35583A4D-6EE5-961E-0E20-C40EC268344C}"/>
              </a:ext>
            </a:extLst>
          </p:cNvPr>
          <p:cNvSpPr>
            <a:spLocks noGrp="1"/>
          </p:cNvSpPr>
          <p:nvPr>
            <p:ph idx="11"/>
          </p:nvPr>
        </p:nvSpPr>
        <p:spPr>
          <a:xfrm>
            <a:off x="838199" y="3780063"/>
            <a:ext cx="10894889" cy="1643854"/>
          </a:xfrm>
        </p:spPr>
        <p:txBody>
          <a:bodyPr>
            <a:normAutofit/>
          </a:bodyPr>
          <a:lstStyle/>
          <a:p>
            <a:r>
              <a:rPr lang="en-AU" dirty="0"/>
              <a:t>critique nutrition information based on key questions. </a:t>
            </a:r>
          </a:p>
        </p:txBody>
      </p:sp>
    </p:spTree>
    <p:extLst>
      <p:ext uri="{BB962C8B-B14F-4D97-AF65-F5344CB8AC3E}">
        <p14:creationId xmlns:p14="http://schemas.microsoft.com/office/powerpoint/2010/main" val="1879176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8598-B21C-AB37-5A8D-F2EFC340FDCD}"/>
              </a:ext>
            </a:extLst>
          </p:cNvPr>
          <p:cNvSpPr>
            <a:spLocks noGrp="1"/>
          </p:cNvSpPr>
          <p:nvPr>
            <p:ph type="title"/>
          </p:nvPr>
        </p:nvSpPr>
        <p:spPr/>
        <p:txBody>
          <a:bodyPr/>
          <a:lstStyle/>
          <a:p>
            <a:r>
              <a:rPr lang="en-AU" dirty="0"/>
              <a:t>Healthy Eating Messaging</a:t>
            </a:r>
          </a:p>
        </p:txBody>
      </p:sp>
      <p:sp>
        <p:nvSpPr>
          <p:cNvPr id="3" name="Content Placeholder 2">
            <a:extLst>
              <a:ext uri="{FF2B5EF4-FFF2-40B4-BE49-F238E27FC236}">
                <a16:creationId xmlns:a16="http://schemas.microsoft.com/office/drawing/2014/main" id="{8D3014BD-69AE-16E4-C52A-E8E0F1BC2830}"/>
              </a:ext>
            </a:extLst>
          </p:cNvPr>
          <p:cNvSpPr>
            <a:spLocks noGrp="1"/>
          </p:cNvSpPr>
          <p:nvPr>
            <p:ph idx="1"/>
          </p:nvPr>
        </p:nvSpPr>
        <p:spPr>
          <a:xfrm>
            <a:off x="838200" y="1553592"/>
            <a:ext cx="10515600" cy="5078856"/>
          </a:xfrm>
        </p:spPr>
        <p:txBody>
          <a:bodyPr>
            <a:normAutofit fontScale="92500"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We are surrounded by messaging about nutrition and healthy eating. </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This can come via television, social media, internet.</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This information comes from people with varying levels of qualifications (or no</a:t>
            </a:r>
            <a:br>
              <a:rPr lang="en-AU" kern="100" dirty="0">
                <a:ea typeface="Aptos" panose="020B0004020202020204" pitchFamily="34" charset="0"/>
              </a:rPr>
            </a:br>
            <a:r>
              <a:rPr lang="en-AU" kern="100" dirty="0">
                <a:ea typeface="Aptos" panose="020B0004020202020204" pitchFamily="34" charset="0"/>
              </a:rPr>
              <a:t>qualifications!).</a:t>
            </a:r>
          </a:p>
        </p:txBody>
      </p:sp>
    </p:spTree>
    <p:extLst>
      <p:ext uri="{BB962C8B-B14F-4D97-AF65-F5344CB8AC3E}">
        <p14:creationId xmlns:p14="http://schemas.microsoft.com/office/powerpoint/2010/main" val="755012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ACC3-BA8B-42D1-33AD-2CDB9027854C}"/>
              </a:ext>
            </a:extLst>
          </p:cNvPr>
          <p:cNvSpPr>
            <a:spLocks noGrp="1"/>
          </p:cNvSpPr>
          <p:nvPr>
            <p:ph type="title"/>
          </p:nvPr>
        </p:nvSpPr>
        <p:spPr/>
        <p:txBody>
          <a:bodyPr/>
          <a:lstStyle/>
          <a:p>
            <a:r>
              <a:rPr lang="en-AU" dirty="0"/>
              <a:t>Healthy eating messaging</a:t>
            </a:r>
          </a:p>
        </p:txBody>
      </p:sp>
      <p:sp>
        <p:nvSpPr>
          <p:cNvPr id="4" name="TextBox 3">
            <a:extLst>
              <a:ext uri="{FF2B5EF4-FFF2-40B4-BE49-F238E27FC236}">
                <a16:creationId xmlns:a16="http://schemas.microsoft.com/office/drawing/2014/main" id="{2B32B90B-8562-748D-0D43-E1DBA8279BEE}"/>
              </a:ext>
            </a:extLst>
          </p:cNvPr>
          <p:cNvSpPr txBox="1"/>
          <p:nvPr/>
        </p:nvSpPr>
        <p:spPr>
          <a:xfrm>
            <a:off x="832700" y="1238008"/>
            <a:ext cx="10368700" cy="1447897"/>
          </a:xfrm>
          <a:prstGeom prst="rect">
            <a:avLst/>
          </a:prstGeom>
          <a:noFill/>
        </p:spPr>
        <p:txBody>
          <a:bodyPr wrap="square" rtlCol="0">
            <a:spAutoFit/>
          </a:bodyPr>
          <a:lstStyle/>
          <a:p>
            <a:pPr lvl="0">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Making food choices based on evidence is important.</a:t>
            </a:r>
          </a:p>
        </p:txBody>
      </p:sp>
      <p:sp>
        <p:nvSpPr>
          <p:cNvPr id="5" name="TextBox 4">
            <a:extLst>
              <a:ext uri="{FF2B5EF4-FFF2-40B4-BE49-F238E27FC236}">
                <a16:creationId xmlns:a16="http://schemas.microsoft.com/office/drawing/2014/main" id="{139B0E26-81FE-C90A-97B2-5974B2A4983A}"/>
              </a:ext>
            </a:extLst>
          </p:cNvPr>
          <p:cNvSpPr txBox="1"/>
          <p:nvPr/>
        </p:nvSpPr>
        <p:spPr>
          <a:xfrm>
            <a:off x="832700" y="3200401"/>
            <a:ext cx="10121485" cy="2215991"/>
          </a:xfrm>
          <a:prstGeom prst="rect">
            <a:avLst/>
          </a:prstGeom>
          <a:noFill/>
        </p:spPr>
        <p:txBody>
          <a:bodyPr wrap="square" rtlCol="0">
            <a:spAutoFit/>
          </a:bodyPr>
          <a:lstStyle/>
          <a:p>
            <a:r>
              <a:rPr lang="en-AU" sz="4000" kern="100" dirty="0">
                <a:latin typeface="Arial" panose="020B0604020202020204" pitchFamily="34" charset="0"/>
                <a:ea typeface="Aptos" panose="020B0004020202020204" pitchFamily="34" charset="0"/>
                <a:cs typeface="Arial" panose="020B0604020202020204" pitchFamily="34" charset="0"/>
              </a:rPr>
              <a:t>What questions should you ask when trying to work out whether food and nutrition information is reliable?</a:t>
            </a:r>
          </a:p>
          <a:p>
            <a:pPr algn="ctr"/>
            <a:endParaRPr lang="en-AU" dirty="0"/>
          </a:p>
        </p:txBody>
      </p:sp>
    </p:spTree>
    <p:extLst>
      <p:ext uri="{BB962C8B-B14F-4D97-AF65-F5344CB8AC3E}">
        <p14:creationId xmlns:p14="http://schemas.microsoft.com/office/powerpoint/2010/main" val="8612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993C-B026-DC04-5A83-CEEDAF1274A7}"/>
              </a:ext>
            </a:extLst>
          </p:cNvPr>
          <p:cNvSpPr>
            <a:spLocks noGrp="1"/>
          </p:cNvSpPr>
          <p:nvPr>
            <p:ph type="title"/>
          </p:nvPr>
        </p:nvSpPr>
        <p:spPr/>
        <p:txBody>
          <a:bodyPr/>
          <a:lstStyle/>
          <a:p>
            <a:r>
              <a:rPr lang="en-AU" dirty="0"/>
              <a:t>Questions to ask</a:t>
            </a:r>
          </a:p>
        </p:txBody>
      </p:sp>
      <p:sp>
        <p:nvSpPr>
          <p:cNvPr id="4" name="TextBox 3">
            <a:extLst>
              <a:ext uri="{FF2B5EF4-FFF2-40B4-BE49-F238E27FC236}">
                <a16:creationId xmlns:a16="http://schemas.microsoft.com/office/drawing/2014/main" id="{AB4AA3E4-3DCF-574B-3ED7-84A95CE5D131}"/>
              </a:ext>
            </a:extLst>
          </p:cNvPr>
          <p:cNvSpPr txBox="1"/>
          <p:nvPr/>
        </p:nvSpPr>
        <p:spPr>
          <a:xfrm>
            <a:off x="1171087" y="1544202"/>
            <a:ext cx="9838823" cy="1447897"/>
          </a:xfrm>
          <a:prstGeom prst="rect">
            <a:avLst/>
          </a:prstGeom>
          <a:noFill/>
        </p:spPr>
        <p:txBody>
          <a:bodyPr wrap="square">
            <a:spAutoFit/>
          </a:bodyPr>
          <a:lstStyle/>
          <a:p>
            <a:pPr algn="ctr">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Does the messaging vary substantially from the AGHE?</a:t>
            </a:r>
          </a:p>
        </p:txBody>
      </p:sp>
      <p:sp>
        <p:nvSpPr>
          <p:cNvPr id="5" name="TextBox 4">
            <a:extLst>
              <a:ext uri="{FF2B5EF4-FFF2-40B4-BE49-F238E27FC236}">
                <a16:creationId xmlns:a16="http://schemas.microsoft.com/office/drawing/2014/main" id="{7884F05E-B2C8-BA33-093A-55569F408478}"/>
              </a:ext>
            </a:extLst>
          </p:cNvPr>
          <p:cNvSpPr txBox="1"/>
          <p:nvPr/>
        </p:nvSpPr>
        <p:spPr>
          <a:xfrm>
            <a:off x="1311442" y="3149074"/>
            <a:ext cx="9929404" cy="3170099"/>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The Australian Guide to Healthy Eating (based on the Australian Dietary Guidelines), is based on a comprehensive review of evidence from </a:t>
            </a:r>
            <a:r>
              <a:rPr lang="en-AU" sz="4000" b="1" dirty="0">
                <a:latin typeface="Arial" panose="020B0604020202020204" pitchFamily="34" charset="0"/>
                <a:cs typeface="Arial" panose="020B0604020202020204" pitchFamily="34" charset="0"/>
              </a:rPr>
              <a:t>university qualified nutrition professionals</a:t>
            </a:r>
            <a:r>
              <a:rPr lang="en-AU"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536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1614-D89D-D98A-CDEA-5C1EA6CC4743}"/>
              </a:ext>
            </a:extLst>
          </p:cNvPr>
          <p:cNvSpPr>
            <a:spLocks noGrp="1"/>
          </p:cNvSpPr>
          <p:nvPr>
            <p:ph type="title"/>
          </p:nvPr>
        </p:nvSpPr>
        <p:spPr/>
        <p:txBody>
          <a:bodyPr/>
          <a:lstStyle/>
          <a:p>
            <a:r>
              <a:rPr lang="en-AU" dirty="0"/>
              <a:t>Questions to ask</a:t>
            </a:r>
          </a:p>
        </p:txBody>
      </p:sp>
      <p:sp>
        <p:nvSpPr>
          <p:cNvPr id="4" name="TextBox 3">
            <a:extLst>
              <a:ext uri="{FF2B5EF4-FFF2-40B4-BE49-F238E27FC236}">
                <a16:creationId xmlns:a16="http://schemas.microsoft.com/office/drawing/2014/main" id="{CC3679ED-014E-A304-2889-18A56BA59CAC}"/>
              </a:ext>
            </a:extLst>
          </p:cNvPr>
          <p:cNvSpPr txBox="1"/>
          <p:nvPr/>
        </p:nvSpPr>
        <p:spPr>
          <a:xfrm>
            <a:off x="1146703" y="1544202"/>
            <a:ext cx="9838823" cy="1447897"/>
          </a:xfrm>
          <a:prstGeom prst="rect">
            <a:avLst/>
          </a:prstGeom>
          <a:noFill/>
        </p:spPr>
        <p:txBody>
          <a:bodyPr wrap="square">
            <a:spAutoFit/>
          </a:bodyPr>
          <a:lstStyle/>
          <a:p>
            <a:pPr algn="ctr">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Who is the author and what are their qualifications?</a:t>
            </a:r>
          </a:p>
        </p:txBody>
      </p:sp>
      <p:sp>
        <p:nvSpPr>
          <p:cNvPr id="5" name="TextBox 4">
            <a:extLst>
              <a:ext uri="{FF2B5EF4-FFF2-40B4-BE49-F238E27FC236}">
                <a16:creationId xmlns:a16="http://schemas.microsoft.com/office/drawing/2014/main" id="{6E209412-CA34-E661-CC15-F5744F9A2433}"/>
              </a:ext>
            </a:extLst>
          </p:cNvPr>
          <p:cNvSpPr txBox="1"/>
          <p:nvPr/>
        </p:nvSpPr>
        <p:spPr>
          <a:xfrm>
            <a:off x="1287058" y="3149074"/>
            <a:ext cx="9929404" cy="3170099"/>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Trusted nutrition professionals in Australia are university qualified in food and nutrition science. Look for whether they are Accredited Practicing Dietitians or Registered Nutritionists</a:t>
            </a:r>
            <a:r>
              <a:rPr lang="en-AU" sz="4000" dirty="0"/>
              <a:t>.</a:t>
            </a:r>
          </a:p>
        </p:txBody>
      </p:sp>
    </p:spTree>
    <p:extLst>
      <p:ext uri="{BB962C8B-B14F-4D97-AF65-F5344CB8AC3E}">
        <p14:creationId xmlns:p14="http://schemas.microsoft.com/office/powerpoint/2010/main" val="282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5670-065C-8B7E-585B-E25205D5BB06}"/>
              </a:ext>
            </a:extLst>
          </p:cNvPr>
          <p:cNvSpPr>
            <a:spLocks noGrp="1"/>
          </p:cNvSpPr>
          <p:nvPr>
            <p:ph type="title"/>
          </p:nvPr>
        </p:nvSpPr>
        <p:spPr/>
        <p:txBody>
          <a:bodyPr/>
          <a:lstStyle/>
          <a:p>
            <a:r>
              <a:rPr lang="en-AU" dirty="0"/>
              <a:t>Questions to ask</a:t>
            </a:r>
          </a:p>
        </p:txBody>
      </p:sp>
      <p:sp>
        <p:nvSpPr>
          <p:cNvPr id="4" name="TextBox 3">
            <a:extLst>
              <a:ext uri="{FF2B5EF4-FFF2-40B4-BE49-F238E27FC236}">
                <a16:creationId xmlns:a16="http://schemas.microsoft.com/office/drawing/2014/main" id="{C9916133-5E09-DBF3-2D10-001BCAF4E87C}"/>
              </a:ext>
            </a:extLst>
          </p:cNvPr>
          <p:cNvSpPr txBox="1"/>
          <p:nvPr/>
        </p:nvSpPr>
        <p:spPr>
          <a:xfrm>
            <a:off x="1171087" y="1544202"/>
            <a:ext cx="9838823" cy="740011"/>
          </a:xfrm>
          <a:prstGeom prst="rect">
            <a:avLst/>
          </a:prstGeom>
          <a:noFill/>
        </p:spPr>
        <p:txBody>
          <a:bodyPr wrap="square">
            <a:spAutoFit/>
          </a:bodyPr>
          <a:lstStyle/>
          <a:p>
            <a:pPr algn="ctr">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Are they trying to sell something?</a:t>
            </a:r>
          </a:p>
        </p:txBody>
      </p:sp>
      <p:sp>
        <p:nvSpPr>
          <p:cNvPr id="5" name="TextBox 4">
            <a:extLst>
              <a:ext uri="{FF2B5EF4-FFF2-40B4-BE49-F238E27FC236}">
                <a16:creationId xmlns:a16="http://schemas.microsoft.com/office/drawing/2014/main" id="{334A32B4-08BB-2AB3-104B-64B543B7CEA8}"/>
              </a:ext>
            </a:extLst>
          </p:cNvPr>
          <p:cNvSpPr txBox="1"/>
          <p:nvPr/>
        </p:nvSpPr>
        <p:spPr>
          <a:xfrm>
            <a:off x="1311442" y="2920466"/>
            <a:ext cx="9929404" cy="2554545"/>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Sometimes (not always), information is misleading as the author is trying to sell a product. If you are unsure, cross-check the information with other sources.</a:t>
            </a:r>
            <a:endParaRPr lang="en-AU" sz="4000" dirty="0"/>
          </a:p>
        </p:txBody>
      </p:sp>
    </p:spTree>
    <p:extLst>
      <p:ext uri="{BB962C8B-B14F-4D97-AF65-F5344CB8AC3E}">
        <p14:creationId xmlns:p14="http://schemas.microsoft.com/office/powerpoint/2010/main" val="24339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40AA-BD51-CC7C-8BF9-3D331045E456}"/>
              </a:ext>
            </a:extLst>
          </p:cNvPr>
          <p:cNvSpPr>
            <a:spLocks noGrp="1"/>
          </p:cNvSpPr>
          <p:nvPr>
            <p:ph type="title"/>
          </p:nvPr>
        </p:nvSpPr>
        <p:spPr/>
        <p:txBody>
          <a:bodyPr/>
          <a:lstStyle/>
          <a:p>
            <a:r>
              <a:rPr lang="en-AU" dirty="0"/>
              <a:t>Questions to ask</a:t>
            </a:r>
          </a:p>
        </p:txBody>
      </p:sp>
      <p:sp>
        <p:nvSpPr>
          <p:cNvPr id="4" name="TextBox 3">
            <a:extLst>
              <a:ext uri="{FF2B5EF4-FFF2-40B4-BE49-F238E27FC236}">
                <a16:creationId xmlns:a16="http://schemas.microsoft.com/office/drawing/2014/main" id="{9E04A835-A944-1427-AE1A-E3398E20E458}"/>
              </a:ext>
            </a:extLst>
          </p:cNvPr>
          <p:cNvSpPr txBox="1"/>
          <p:nvPr/>
        </p:nvSpPr>
        <p:spPr>
          <a:xfrm>
            <a:off x="1171087" y="1544202"/>
            <a:ext cx="9838823" cy="1447897"/>
          </a:xfrm>
          <a:prstGeom prst="rect">
            <a:avLst/>
          </a:prstGeom>
          <a:noFill/>
        </p:spPr>
        <p:txBody>
          <a:bodyPr wrap="square">
            <a:spAutoFit/>
          </a:bodyPr>
          <a:lstStyle/>
          <a:p>
            <a:pPr algn="ctr">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Is the information based on </a:t>
            </a:r>
            <a:r>
              <a:rPr lang="en-AU" sz="4000" u="sng" kern="100" dirty="0">
                <a:latin typeface="Arial" panose="020B0604020202020204" pitchFamily="34" charset="0"/>
                <a:ea typeface="Aptos" panose="020B0004020202020204" pitchFamily="34" charset="0"/>
                <a:cs typeface="Arial" panose="020B0604020202020204" pitchFamily="34" charset="0"/>
              </a:rPr>
              <a:t>trusted</a:t>
            </a:r>
            <a:r>
              <a:rPr lang="en-AU" sz="4000" kern="100" dirty="0">
                <a:latin typeface="Arial" panose="020B0604020202020204" pitchFamily="34" charset="0"/>
                <a:ea typeface="Aptos" panose="020B0004020202020204" pitchFamily="34" charset="0"/>
                <a:cs typeface="Arial" panose="020B0604020202020204" pitchFamily="34" charset="0"/>
              </a:rPr>
              <a:t> scientific research?</a:t>
            </a:r>
          </a:p>
        </p:txBody>
      </p:sp>
      <p:sp>
        <p:nvSpPr>
          <p:cNvPr id="5" name="TextBox 4">
            <a:extLst>
              <a:ext uri="{FF2B5EF4-FFF2-40B4-BE49-F238E27FC236}">
                <a16:creationId xmlns:a16="http://schemas.microsoft.com/office/drawing/2014/main" id="{E2CAE938-9ED1-96CE-E53D-8649ADEAEA3C}"/>
              </a:ext>
            </a:extLst>
          </p:cNvPr>
          <p:cNvSpPr txBox="1"/>
          <p:nvPr/>
        </p:nvSpPr>
        <p:spPr>
          <a:xfrm>
            <a:off x="1311442" y="3363976"/>
            <a:ext cx="9929404" cy="1323439"/>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If you are unsure, cross-check the information with other sources.</a:t>
            </a:r>
            <a:endParaRPr lang="en-AU" sz="4000" dirty="0"/>
          </a:p>
        </p:txBody>
      </p:sp>
    </p:spTree>
    <p:extLst>
      <p:ext uri="{BB962C8B-B14F-4D97-AF65-F5344CB8AC3E}">
        <p14:creationId xmlns:p14="http://schemas.microsoft.com/office/powerpoint/2010/main" val="7802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4AA1D-4EAC-D6A8-3852-80550530D6E4}"/>
              </a:ext>
            </a:extLst>
          </p:cNvPr>
          <p:cNvSpPr>
            <a:spLocks noGrp="1"/>
          </p:cNvSpPr>
          <p:nvPr>
            <p:ph type="title"/>
          </p:nvPr>
        </p:nvSpPr>
        <p:spPr/>
        <p:txBody>
          <a:bodyPr/>
          <a:lstStyle/>
          <a:p>
            <a:r>
              <a:rPr lang="en-AU" dirty="0"/>
              <a:t>Questions to ask</a:t>
            </a:r>
          </a:p>
        </p:txBody>
      </p:sp>
      <p:sp>
        <p:nvSpPr>
          <p:cNvPr id="4" name="TextBox 3">
            <a:extLst>
              <a:ext uri="{FF2B5EF4-FFF2-40B4-BE49-F238E27FC236}">
                <a16:creationId xmlns:a16="http://schemas.microsoft.com/office/drawing/2014/main" id="{2A839CDF-E557-C75A-4730-4DF52054B8A7}"/>
              </a:ext>
            </a:extLst>
          </p:cNvPr>
          <p:cNvSpPr txBox="1"/>
          <p:nvPr/>
        </p:nvSpPr>
        <p:spPr>
          <a:xfrm>
            <a:off x="1171087" y="1544202"/>
            <a:ext cx="9838823" cy="1447897"/>
          </a:xfrm>
          <a:prstGeom prst="rect">
            <a:avLst/>
          </a:prstGeom>
          <a:noFill/>
        </p:spPr>
        <p:txBody>
          <a:bodyPr wrap="square">
            <a:spAutoFit/>
          </a:bodyPr>
          <a:lstStyle/>
          <a:p>
            <a:pPr algn="ctr">
              <a:lnSpc>
                <a:spcPct val="115000"/>
              </a:lnSpc>
              <a:spcBef>
                <a:spcPts val="50"/>
              </a:spcBef>
            </a:pPr>
            <a:r>
              <a:rPr lang="en-AU" sz="4000" kern="100" dirty="0">
                <a:latin typeface="Arial" panose="020B0604020202020204" pitchFamily="34" charset="0"/>
                <a:ea typeface="Aptos" panose="020B0004020202020204" pitchFamily="34" charset="0"/>
                <a:cs typeface="Arial" panose="020B0604020202020204" pitchFamily="34" charset="0"/>
              </a:rPr>
              <a:t>Does the information promote extreme eating behaviour? </a:t>
            </a:r>
          </a:p>
        </p:txBody>
      </p:sp>
      <p:sp>
        <p:nvSpPr>
          <p:cNvPr id="5" name="TextBox 4">
            <a:extLst>
              <a:ext uri="{FF2B5EF4-FFF2-40B4-BE49-F238E27FC236}">
                <a16:creationId xmlns:a16="http://schemas.microsoft.com/office/drawing/2014/main" id="{E85C199D-6555-98DF-6BE4-C4DCF19DEAB7}"/>
              </a:ext>
            </a:extLst>
          </p:cNvPr>
          <p:cNvSpPr txBox="1"/>
          <p:nvPr/>
        </p:nvSpPr>
        <p:spPr>
          <a:xfrm>
            <a:off x="1311442" y="3363976"/>
            <a:ext cx="9929404" cy="3170099"/>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Eating behaviours with strict rules on what you ‘can’ and ‘can’t’ eat might sound easier to follow, but they can also be hard to sustain and/ or dangerous to your </a:t>
            </a:r>
            <a:br>
              <a:rPr lang="en-AU" sz="4000" dirty="0">
                <a:latin typeface="Arial" panose="020B0604020202020204" pitchFamily="34" charset="0"/>
                <a:cs typeface="Arial" panose="020B0604020202020204" pitchFamily="34" charset="0"/>
              </a:rPr>
            </a:br>
            <a:r>
              <a:rPr lang="en-AU" sz="4000" dirty="0">
                <a:latin typeface="Arial" panose="020B0604020202020204" pitchFamily="34" charset="0"/>
                <a:cs typeface="Arial" panose="020B0604020202020204" pitchFamily="34" charset="0"/>
              </a:rPr>
              <a:t>health. </a:t>
            </a:r>
            <a:endParaRPr lang="en-AU" sz="4000" dirty="0"/>
          </a:p>
        </p:txBody>
      </p:sp>
    </p:spTree>
    <p:extLst>
      <p:ext uri="{BB962C8B-B14F-4D97-AF65-F5344CB8AC3E}">
        <p14:creationId xmlns:p14="http://schemas.microsoft.com/office/powerpoint/2010/main" val="2784872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9EC0-65DD-D26A-501C-37CAC5F89AD6}"/>
              </a:ext>
            </a:extLst>
          </p:cNvPr>
          <p:cNvSpPr>
            <a:spLocks noGrp="1"/>
          </p:cNvSpPr>
          <p:nvPr>
            <p:ph type="title"/>
          </p:nvPr>
        </p:nvSpPr>
        <p:spPr/>
        <p:txBody>
          <a:bodyPr/>
          <a:lstStyle/>
          <a:p>
            <a:r>
              <a:rPr lang="en-AU" dirty="0"/>
              <a:t>‘Healthy eating’ messaging</a:t>
            </a:r>
          </a:p>
        </p:txBody>
      </p:sp>
      <p:pic>
        <p:nvPicPr>
          <p:cNvPr id="4" name="Picture 3">
            <a:extLst>
              <a:ext uri="{FF2B5EF4-FFF2-40B4-BE49-F238E27FC236}">
                <a16:creationId xmlns:a16="http://schemas.microsoft.com/office/drawing/2014/main" id="{F4BF8029-17CE-2D7B-5220-E20AFCC049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037" y="1538238"/>
            <a:ext cx="2748878" cy="3423602"/>
          </a:xfrm>
          <a:prstGeom prst="rect">
            <a:avLst/>
          </a:prstGeom>
        </p:spPr>
      </p:pic>
      <p:pic>
        <p:nvPicPr>
          <p:cNvPr id="5" name="Picture 4" descr="A screenshot of a menu&#10;&#10;AI-generated content may be incorrect.">
            <a:extLst>
              <a:ext uri="{FF2B5EF4-FFF2-40B4-BE49-F238E27FC236}">
                <a16:creationId xmlns:a16="http://schemas.microsoft.com/office/drawing/2014/main" id="{69E3B992-A016-4073-07D3-7C0E390585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9472" y="1561983"/>
            <a:ext cx="2749246" cy="3399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7CFBAF0D-7A14-4CED-E5C0-280AA4FB9D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0323" y="1537920"/>
            <a:ext cx="2834640" cy="3423920"/>
          </a:xfrm>
          <a:prstGeom prst="rect">
            <a:avLst/>
          </a:prstGeom>
        </p:spPr>
      </p:pic>
      <p:sp>
        <p:nvSpPr>
          <p:cNvPr id="7" name="Oval 6">
            <a:extLst>
              <a:ext uri="{FF2B5EF4-FFF2-40B4-BE49-F238E27FC236}">
                <a16:creationId xmlns:a16="http://schemas.microsoft.com/office/drawing/2014/main" id="{338BDCB7-281B-AB3E-BFCD-63E8DC440D55}"/>
              </a:ext>
            </a:extLst>
          </p:cNvPr>
          <p:cNvSpPr/>
          <p:nvPr/>
        </p:nvSpPr>
        <p:spPr>
          <a:xfrm>
            <a:off x="1684421" y="1561983"/>
            <a:ext cx="1804737" cy="6518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a:extLst>
              <a:ext uri="{FF2B5EF4-FFF2-40B4-BE49-F238E27FC236}">
                <a16:creationId xmlns:a16="http://schemas.microsoft.com/office/drawing/2014/main" id="{46FEE975-32A8-8284-CB51-DF07311AB002}"/>
              </a:ext>
            </a:extLst>
          </p:cNvPr>
          <p:cNvSpPr/>
          <p:nvPr/>
        </p:nvSpPr>
        <p:spPr>
          <a:xfrm>
            <a:off x="7976937" y="1439575"/>
            <a:ext cx="3039610" cy="11712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a:extLst>
              <a:ext uri="{FF2B5EF4-FFF2-40B4-BE49-F238E27FC236}">
                <a16:creationId xmlns:a16="http://schemas.microsoft.com/office/drawing/2014/main" id="{2282EADC-A7EA-5A1F-838D-E305707F4FEF}"/>
              </a:ext>
            </a:extLst>
          </p:cNvPr>
          <p:cNvSpPr/>
          <p:nvPr/>
        </p:nvSpPr>
        <p:spPr>
          <a:xfrm>
            <a:off x="7888706" y="2406313"/>
            <a:ext cx="3039610" cy="15881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Oval 9">
            <a:extLst>
              <a:ext uri="{FF2B5EF4-FFF2-40B4-BE49-F238E27FC236}">
                <a16:creationId xmlns:a16="http://schemas.microsoft.com/office/drawing/2014/main" id="{839E69A6-22CE-FBA7-B0DE-5A22A64FEBD0}"/>
              </a:ext>
            </a:extLst>
          </p:cNvPr>
          <p:cNvSpPr/>
          <p:nvPr/>
        </p:nvSpPr>
        <p:spPr>
          <a:xfrm>
            <a:off x="7995352" y="3479247"/>
            <a:ext cx="3194015" cy="14819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a:extLst>
              <a:ext uri="{FF2B5EF4-FFF2-40B4-BE49-F238E27FC236}">
                <a16:creationId xmlns:a16="http://schemas.microsoft.com/office/drawing/2014/main" id="{911F6B60-2912-2E5A-B42C-55E5D6586122}"/>
              </a:ext>
            </a:extLst>
          </p:cNvPr>
          <p:cNvSpPr/>
          <p:nvPr/>
        </p:nvSpPr>
        <p:spPr>
          <a:xfrm>
            <a:off x="4333390" y="1387226"/>
            <a:ext cx="3311794" cy="40871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a:extLst>
              <a:ext uri="{FF2B5EF4-FFF2-40B4-BE49-F238E27FC236}">
                <a16:creationId xmlns:a16="http://schemas.microsoft.com/office/drawing/2014/main" id="{58B5B31A-4868-334E-C053-E3765050E488}"/>
              </a:ext>
            </a:extLst>
          </p:cNvPr>
          <p:cNvSpPr/>
          <p:nvPr/>
        </p:nvSpPr>
        <p:spPr>
          <a:xfrm>
            <a:off x="2971800" y="3019925"/>
            <a:ext cx="1040761" cy="9745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extBox 12">
            <a:extLst>
              <a:ext uri="{FF2B5EF4-FFF2-40B4-BE49-F238E27FC236}">
                <a16:creationId xmlns:a16="http://schemas.microsoft.com/office/drawing/2014/main" id="{91566C6D-41B1-BD2E-5880-B81E232DE05E}"/>
              </a:ext>
            </a:extLst>
          </p:cNvPr>
          <p:cNvSpPr txBox="1"/>
          <p:nvPr/>
        </p:nvSpPr>
        <p:spPr>
          <a:xfrm>
            <a:off x="910758" y="5829616"/>
            <a:ext cx="10266579" cy="646331"/>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Uses the term ‘avoid’, which we need to be careful as it can cause challenges with adherence, and it can eliminate important foods.</a:t>
            </a:r>
          </a:p>
        </p:txBody>
      </p:sp>
      <p:sp>
        <p:nvSpPr>
          <p:cNvPr id="14" name="TextBox 13">
            <a:extLst>
              <a:ext uri="{FF2B5EF4-FFF2-40B4-BE49-F238E27FC236}">
                <a16:creationId xmlns:a16="http://schemas.microsoft.com/office/drawing/2014/main" id="{C724C4DD-81FE-BD47-0915-84D219F7D2B2}"/>
              </a:ext>
            </a:extLst>
          </p:cNvPr>
          <p:cNvSpPr txBox="1"/>
          <p:nvPr/>
        </p:nvSpPr>
        <p:spPr>
          <a:xfrm>
            <a:off x="855997" y="5828997"/>
            <a:ext cx="10266579"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Protein is important at all stages of our life. Protein requirements for women only slightly increase after the age of 70  years (from 46 g/day to 57 g/day).</a:t>
            </a:r>
          </a:p>
        </p:txBody>
      </p:sp>
      <p:sp>
        <p:nvSpPr>
          <p:cNvPr id="15" name="TextBox 14">
            <a:extLst>
              <a:ext uri="{FF2B5EF4-FFF2-40B4-BE49-F238E27FC236}">
                <a16:creationId xmlns:a16="http://schemas.microsoft.com/office/drawing/2014/main" id="{765BA3E2-6872-6CAA-3191-03C3BDB3C0B4}"/>
              </a:ext>
            </a:extLst>
          </p:cNvPr>
          <p:cNvSpPr txBox="1"/>
          <p:nvPr/>
        </p:nvSpPr>
        <p:spPr>
          <a:xfrm>
            <a:off x="957210" y="6022291"/>
            <a:ext cx="1026657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What is the evidence for this? No references are cited.</a:t>
            </a:r>
          </a:p>
        </p:txBody>
      </p:sp>
      <p:sp>
        <p:nvSpPr>
          <p:cNvPr id="16" name="TextBox 15">
            <a:extLst>
              <a:ext uri="{FF2B5EF4-FFF2-40B4-BE49-F238E27FC236}">
                <a16:creationId xmlns:a16="http://schemas.microsoft.com/office/drawing/2014/main" id="{6E1B3977-1EDB-EF34-98E6-A36E3B28E3AE}"/>
              </a:ext>
            </a:extLst>
          </p:cNvPr>
          <p:cNvSpPr txBox="1"/>
          <p:nvPr/>
        </p:nvSpPr>
        <p:spPr>
          <a:xfrm>
            <a:off x="1122162" y="5980926"/>
            <a:ext cx="1026657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What are they ultimately trying to sell?</a:t>
            </a:r>
          </a:p>
        </p:txBody>
      </p:sp>
      <p:sp>
        <p:nvSpPr>
          <p:cNvPr id="17" name="TextBox 16">
            <a:extLst>
              <a:ext uri="{FF2B5EF4-FFF2-40B4-BE49-F238E27FC236}">
                <a16:creationId xmlns:a16="http://schemas.microsoft.com/office/drawing/2014/main" id="{6647287E-C937-E1F0-130E-5495D88F9595}"/>
              </a:ext>
            </a:extLst>
          </p:cNvPr>
          <p:cNvSpPr txBox="1"/>
          <p:nvPr/>
        </p:nvSpPr>
        <p:spPr>
          <a:xfrm>
            <a:off x="957209" y="5980926"/>
            <a:ext cx="1026657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How realistic and sustainable are these breakfast choices?</a:t>
            </a:r>
          </a:p>
        </p:txBody>
      </p:sp>
      <p:sp>
        <p:nvSpPr>
          <p:cNvPr id="18" name="TextBox 17">
            <a:extLst>
              <a:ext uri="{FF2B5EF4-FFF2-40B4-BE49-F238E27FC236}">
                <a16:creationId xmlns:a16="http://schemas.microsoft.com/office/drawing/2014/main" id="{64339A19-2736-E0E8-88EF-B768A06F5BC3}"/>
              </a:ext>
            </a:extLst>
          </p:cNvPr>
          <p:cNvSpPr txBox="1"/>
          <p:nvPr/>
        </p:nvSpPr>
        <p:spPr>
          <a:xfrm>
            <a:off x="944721" y="6021672"/>
            <a:ext cx="1026657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BTW – eggs are actually high in protein and low in carbohydrates, so this is an error.</a:t>
            </a:r>
          </a:p>
        </p:txBody>
      </p:sp>
      <p:sp>
        <p:nvSpPr>
          <p:cNvPr id="19" name="Oval 18">
            <a:extLst>
              <a:ext uri="{FF2B5EF4-FFF2-40B4-BE49-F238E27FC236}">
                <a16:creationId xmlns:a16="http://schemas.microsoft.com/office/drawing/2014/main" id="{1DCC73E3-0024-DD2D-FA24-25E754D915F5}"/>
              </a:ext>
            </a:extLst>
          </p:cNvPr>
          <p:cNvSpPr/>
          <p:nvPr/>
        </p:nvSpPr>
        <p:spPr>
          <a:xfrm>
            <a:off x="1050391" y="4523874"/>
            <a:ext cx="2210167" cy="7721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7FE97455-C621-2CEE-7C04-133609DA1919}"/>
              </a:ext>
            </a:extLst>
          </p:cNvPr>
          <p:cNvSpPr txBox="1"/>
          <p:nvPr/>
        </p:nvSpPr>
        <p:spPr>
          <a:xfrm>
            <a:off x="822034" y="5996254"/>
            <a:ext cx="10266579"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Who is this author and what are their qualifications?</a:t>
            </a:r>
          </a:p>
        </p:txBody>
      </p:sp>
    </p:spTree>
    <p:extLst>
      <p:ext uri="{BB962C8B-B14F-4D97-AF65-F5344CB8AC3E}">
        <p14:creationId xmlns:p14="http://schemas.microsoft.com/office/powerpoint/2010/main" val="37510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P spid="15" grpId="0"/>
      <p:bldP spid="15" grpId="1"/>
      <p:bldP spid="16" grpId="0"/>
      <p:bldP spid="16" grpId="1"/>
      <p:bldP spid="17" grpId="0"/>
      <p:bldP spid="17" grpId="1"/>
      <p:bldP spid="18" grpId="0"/>
      <p:bldP spid="18" grpId="1"/>
      <p:bldP spid="19" grpId="0" animBg="1"/>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4DEE-56CD-213C-5B18-7A9F5F8175B2}"/>
              </a:ext>
            </a:extLst>
          </p:cNvPr>
          <p:cNvSpPr>
            <a:spLocks noGrp="1"/>
          </p:cNvSpPr>
          <p:nvPr>
            <p:ph type="title"/>
          </p:nvPr>
        </p:nvSpPr>
        <p:spPr/>
        <p:txBody>
          <a:bodyPr/>
          <a:lstStyle/>
          <a:p>
            <a:r>
              <a:rPr lang="en-AU" dirty="0"/>
              <a:t>Activity 1: Booklet task</a:t>
            </a:r>
          </a:p>
        </p:txBody>
      </p:sp>
      <p:pic>
        <p:nvPicPr>
          <p:cNvPr id="4" name="Picture 3">
            <a:extLst>
              <a:ext uri="{FF2B5EF4-FFF2-40B4-BE49-F238E27FC236}">
                <a16:creationId xmlns:a16="http://schemas.microsoft.com/office/drawing/2014/main" id="{57742849-88EF-886E-40E0-5F8249E51A52}"/>
              </a:ext>
            </a:extLst>
          </p:cNvPr>
          <p:cNvPicPr>
            <a:picLocks noChangeAspect="1"/>
          </p:cNvPicPr>
          <p:nvPr/>
        </p:nvPicPr>
        <p:blipFill>
          <a:blip r:embed="rId2"/>
          <a:stretch>
            <a:fillRect/>
          </a:stretch>
        </p:blipFill>
        <p:spPr>
          <a:xfrm>
            <a:off x="838200" y="1141084"/>
            <a:ext cx="5566066" cy="5511961"/>
          </a:xfrm>
          <a:prstGeom prst="rect">
            <a:avLst/>
          </a:prstGeom>
        </p:spPr>
      </p:pic>
      <p:sp>
        <p:nvSpPr>
          <p:cNvPr id="5" name="TextBox 4">
            <a:extLst>
              <a:ext uri="{FF2B5EF4-FFF2-40B4-BE49-F238E27FC236}">
                <a16:creationId xmlns:a16="http://schemas.microsoft.com/office/drawing/2014/main" id="{25336653-8F84-90E0-7946-D2C659773B86}"/>
              </a:ext>
            </a:extLst>
          </p:cNvPr>
          <p:cNvSpPr txBox="1"/>
          <p:nvPr/>
        </p:nvSpPr>
        <p:spPr>
          <a:xfrm>
            <a:off x="6556666" y="2744730"/>
            <a:ext cx="5350586" cy="338554"/>
          </a:xfrm>
          <a:prstGeom prst="rect">
            <a:avLst/>
          </a:prstGeom>
          <a:noFill/>
        </p:spPr>
        <p:txBody>
          <a:bodyPr wrap="square" rtlCol="0">
            <a:spAutoFit/>
          </a:bodyPr>
          <a:lstStyle/>
          <a:p>
            <a:r>
              <a:rPr lang="en-AU" sz="1600" dirty="0">
                <a:latin typeface="Arial" panose="020B0604020202020204" pitchFamily="34" charset="0"/>
                <a:cs typeface="Arial" panose="020B0604020202020204" pitchFamily="34" charset="0"/>
              </a:rPr>
              <a:t>Source: Instagram; however, the author is unknown.</a:t>
            </a:r>
          </a:p>
        </p:txBody>
      </p:sp>
      <p:sp>
        <p:nvSpPr>
          <p:cNvPr id="6" name="TextBox 5">
            <a:extLst>
              <a:ext uri="{FF2B5EF4-FFF2-40B4-BE49-F238E27FC236}">
                <a16:creationId xmlns:a16="http://schemas.microsoft.com/office/drawing/2014/main" id="{1E77BA0F-8678-74A1-4673-ED80BD0DAE6E}"/>
              </a:ext>
            </a:extLst>
          </p:cNvPr>
          <p:cNvSpPr txBox="1"/>
          <p:nvPr/>
        </p:nvSpPr>
        <p:spPr>
          <a:xfrm>
            <a:off x="6556666" y="1263568"/>
            <a:ext cx="4797134" cy="1384995"/>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Review this infographic. Instructions are on the following slide.</a:t>
            </a:r>
          </a:p>
        </p:txBody>
      </p:sp>
    </p:spTree>
    <p:extLst>
      <p:ext uri="{BB962C8B-B14F-4D97-AF65-F5344CB8AC3E}">
        <p14:creationId xmlns:p14="http://schemas.microsoft.com/office/powerpoint/2010/main" val="2237148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52EF-D5C9-6470-688B-9EC538EB8AE1}"/>
              </a:ext>
            </a:extLst>
          </p:cNvPr>
          <p:cNvSpPr>
            <a:spLocks noGrp="1"/>
          </p:cNvSpPr>
          <p:nvPr>
            <p:ph type="title"/>
          </p:nvPr>
        </p:nvSpPr>
        <p:spPr/>
        <p:txBody>
          <a:bodyPr/>
          <a:lstStyle/>
          <a:p>
            <a:r>
              <a:rPr lang="en-AU" dirty="0"/>
              <a:t>Activity 1: Booklet task</a:t>
            </a:r>
          </a:p>
        </p:txBody>
      </p:sp>
      <p:sp>
        <p:nvSpPr>
          <p:cNvPr id="7" name="TextBox 6">
            <a:extLst>
              <a:ext uri="{FF2B5EF4-FFF2-40B4-BE49-F238E27FC236}">
                <a16:creationId xmlns:a16="http://schemas.microsoft.com/office/drawing/2014/main" id="{012DF416-D4A3-8437-ED2B-70A0F1E0DF5A}"/>
              </a:ext>
            </a:extLst>
          </p:cNvPr>
          <p:cNvSpPr txBox="1"/>
          <p:nvPr/>
        </p:nvSpPr>
        <p:spPr>
          <a:xfrm>
            <a:off x="1229427" y="1261560"/>
            <a:ext cx="9733146" cy="501675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Provide a critique of this infographic considering.</a:t>
            </a:r>
          </a:p>
          <a:p>
            <a:endParaRPr lang="en-AU"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3200" dirty="0">
                <a:latin typeface="Arial" panose="020B0604020202020204" pitchFamily="34" charset="0"/>
                <a:cs typeface="Arial" panose="020B0604020202020204" pitchFamily="34" charset="0"/>
              </a:rPr>
              <a:t>Does this message vary substantially from the AGHE?</a:t>
            </a:r>
          </a:p>
          <a:p>
            <a:pPr marL="285750" indent="-285750">
              <a:buFont typeface="Arial" panose="020B0604020202020204" pitchFamily="34" charset="0"/>
              <a:buChar char="•"/>
            </a:pPr>
            <a:r>
              <a:rPr lang="en-AU" sz="3200" dirty="0">
                <a:latin typeface="Arial" panose="020B0604020202020204" pitchFamily="34" charset="0"/>
                <a:cs typeface="Arial" panose="020B0604020202020204" pitchFamily="34" charset="0"/>
              </a:rPr>
              <a:t>Who is the author and what are their qualifications?</a:t>
            </a:r>
          </a:p>
          <a:p>
            <a:pPr marL="285750" indent="-285750">
              <a:buFont typeface="Arial" panose="020B0604020202020204" pitchFamily="34" charset="0"/>
              <a:buChar char="•"/>
            </a:pPr>
            <a:r>
              <a:rPr lang="en-AU" sz="3200" dirty="0">
                <a:latin typeface="Arial" panose="020B0604020202020204" pitchFamily="34" charset="0"/>
                <a:cs typeface="Arial" panose="020B0604020202020204" pitchFamily="34" charset="0"/>
              </a:rPr>
              <a:t>Are they trying to sell something?</a:t>
            </a:r>
          </a:p>
          <a:p>
            <a:pPr marL="285750" indent="-285750">
              <a:buFont typeface="Arial" panose="020B0604020202020204" pitchFamily="34" charset="0"/>
              <a:buChar char="•"/>
            </a:pPr>
            <a:r>
              <a:rPr lang="en-AU" sz="3200" dirty="0">
                <a:latin typeface="Arial" panose="020B0604020202020204" pitchFamily="34" charset="0"/>
                <a:cs typeface="Arial" panose="020B0604020202020204" pitchFamily="34" charset="0"/>
              </a:rPr>
              <a:t>Is the evidence based on </a:t>
            </a:r>
            <a:r>
              <a:rPr lang="en-AU" sz="3200" u="sng" dirty="0">
                <a:latin typeface="Arial" panose="020B0604020202020204" pitchFamily="34" charset="0"/>
                <a:cs typeface="Arial" panose="020B0604020202020204" pitchFamily="34" charset="0"/>
              </a:rPr>
              <a:t>trusted</a:t>
            </a:r>
            <a:r>
              <a:rPr lang="en-AU" sz="3200" dirty="0">
                <a:latin typeface="Arial" panose="020B0604020202020204" pitchFamily="34" charset="0"/>
                <a:cs typeface="Arial" panose="020B0604020202020204" pitchFamily="34" charset="0"/>
              </a:rPr>
              <a:t> scientific research?</a:t>
            </a:r>
          </a:p>
          <a:p>
            <a:pPr marL="285750" indent="-285750">
              <a:buFont typeface="Arial" panose="020B0604020202020204" pitchFamily="34" charset="0"/>
              <a:buChar char="•"/>
            </a:pPr>
            <a:r>
              <a:rPr lang="en-AU" sz="3200" dirty="0">
                <a:latin typeface="Arial" panose="020B0604020202020204" pitchFamily="34" charset="0"/>
                <a:cs typeface="Arial" panose="020B0604020202020204" pitchFamily="34" charset="0"/>
              </a:rPr>
              <a:t>Does the information promote extreme eating behaviour?</a:t>
            </a:r>
          </a:p>
        </p:txBody>
      </p:sp>
    </p:spTree>
    <p:extLst>
      <p:ext uri="{BB962C8B-B14F-4D97-AF65-F5344CB8AC3E}">
        <p14:creationId xmlns:p14="http://schemas.microsoft.com/office/powerpoint/2010/main" val="645050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19313-F4E6-F9F3-6969-215588D97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E2AA6-2549-188D-68BF-FC5E9D0EDF81}"/>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547563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7CF3C-735D-248D-7FBA-D33348C64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B2268-6E7C-1211-0668-0177A515EF71}"/>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033653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68C1-40B8-43D7-3170-E94D127400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DA4136-FEDE-DA9A-84B5-E80DE08B5366}"/>
              </a:ext>
            </a:extLst>
          </p:cNvPr>
          <p:cNvSpPr txBox="1"/>
          <p:nvPr/>
        </p:nvSpPr>
        <p:spPr>
          <a:xfrm>
            <a:off x="1142214" y="1569623"/>
            <a:ext cx="9907571" cy="1938992"/>
          </a:xfrm>
          <a:prstGeom prst="rect">
            <a:avLst/>
          </a:prstGeom>
          <a:noFill/>
        </p:spPr>
        <p:txBody>
          <a:bodyPr wrap="square" rtlCol="0">
            <a:spAutoFit/>
          </a:bodyPr>
          <a:lstStyle/>
          <a:p>
            <a:pPr algn="ctr"/>
            <a:r>
              <a:rPr lang="en-AU" sz="4000" kern="100" dirty="0">
                <a:latin typeface="Arial" panose="020B0604020202020204" pitchFamily="34" charset="0"/>
                <a:ea typeface="Aptos" panose="020B0004020202020204" pitchFamily="34" charset="0"/>
                <a:cs typeface="Arial" panose="020B0604020202020204" pitchFamily="34" charset="0"/>
              </a:rPr>
              <a:t>What questions should you ask when trying to work out whether food and nutrition information is reliable?</a:t>
            </a:r>
          </a:p>
        </p:txBody>
      </p:sp>
      <p:sp>
        <p:nvSpPr>
          <p:cNvPr id="4" name="TextBox 3">
            <a:extLst>
              <a:ext uri="{FF2B5EF4-FFF2-40B4-BE49-F238E27FC236}">
                <a16:creationId xmlns:a16="http://schemas.microsoft.com/office/drawing/2014/main" id="{0D805141-F7DE-2DF9-C59F-399457FCE48D}"/>
              </a:ext>
            </a:extLst>
          </p:cNvPr>
          <p:cNvSpPr txBox="1"/>
          <p:nvPr/>
        </p:nvSpPr>
        <p:spPr>
          <a:xfrm>
            <a:off x="1072571" y="5829064"/>
            <a:ext cx="7576754" cy="461665"/>
          </a:xfrm>
          <a:prstGeom prst="rect">
            <a:avLst/>
          </a:prstGeom>
          <a:noFill/>
        </p:spPr>
        <p:txBody>
          <a:bodyPr wrap="none" rtlCol="0">
            <a:spAutoFit/>
          </a:bodyPr>
          <a:lstStyle/>
          <a:p>
            <a:r>
              <a:rPr lang="en-AU" sz="2400" dirty="0">
                <a:solidFill>
                  <a:schemeClr val="accent2"/>
                </a:solidFill>
                <a:latin typeface="Arial" panose="020B0604020202020204" pitchFamily="34" charset="0"/>
                <a:cs typeface="Arial" panose="020B0604020202020204" pitchFamily="34" charset="0"/>
              </a:rPr>
              <a:t>Does this message </a:t>
            </a:r>
            <a:r>
              <a:rPr lang="en-GB" sz="2400" dirty="0">
                <a:solidFill>
                  <a:schemeClr val="accent2"/>
                </a:solidFill>
                <a:latin typeface="Arial" panose="020B0604020202020204" pitchFamily="34" charset="0"/>
                <a:cs typeface="Arial" panose="020B0604020202020204" pitchFamily="34" charset="0"/>
              </a:rPr>
              <a:t>vary substantially from the AGHE?</a:t>
            </a:r>
            <a:endParaRPr lang="en-AU" sz="2400" dirty="0">
              <a:solidFill>
                <a:schemeClr val="accent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27E3EC3-5B8E-97AD-9003-2C6F05D6DD25}"/>
              </a:ext>
            </a:extLst>
          </p:cNvPr>
          <p:cNvSpPr txBox="1"/>
          <p:nvPr/>
        </p:nvSpPr>
        <p:spPr>
          <a:xfrm>
            <a:off x="385610" y="178566"/>
            <a:ext cx="7293984"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Who is the author and what are their qualifications?</a:t>
            </a:r>
            <a:endParaRPr lang="en-AU" sz="2400" dirty="0">
              <a:solidFill>
                <a:schemeClr val="accent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497256-9391-D270-2926-CD9ECBE8DCEC}"/>
              </a:ext>
            </a:extLst>
          </p:cNvPr>
          <p:cNvSpPr txBox="1"/>
          <p:nvPr/>
        </p:nvSpPr>
        <p:spPr>
          <a:xfrm>
            <a:off x="3361544" y="3953396"/>
            <a:ext cx="5287781" cy="461665"/>
          </a:xfrm>
          <a:prstGeom prst="rect">
            <a:avLst/>
          </a:prstGeom>
          <a:noFill/>
        </p:spPr>
        <p:txBody>
          <a:bodyPr wrap="square">
            <a:spAutoFit/>
          </a:bodyPr>
          <a:lstStyle/>
          <a:p>
            <a:r>
              <a:rPr lang="en-GB" sz="2400" dirty="0">
                <a:solidFill>
                  <a:schemeClr val="accent2"/>
                </a:solidFill>
                <a:latin typeface="Arial" panose="020B0604020202020204" pitchFamily="34" charset="0"/>
                <a:cs typeface="Arial" panose="020B0604020202020204" pitchFamily="34" charset="0"/>
              </a:rPr>
              <a:t>Are they trying to sell something?</a:t>
            </a:r>
            <a:endParaRPr lang="en-AU" sz="2400"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46220E4-0C77-8069-8A11-C0E947583BA1}"/>
              </a:ext>
            </a:extLst>
          </p:cNvPr>
          <p:cNvSpPr txBox="1"/>
          <p:nvPr/>
        </p:nvSpPr>
        <p:spPr>
          <a:xfrm>
            <a:off x="1307106" y="4922618"/>
            <a:ext cx="7463903"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Is the evidence based on trusted scientific research?</a:t>
            </a:r>
            <a:endParaRPr lang="en-AU" sz="2400" dirty="0">
              <a:solidFill>
                <a:schemeClr val="accent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36D24C-5A23-6902-20E6-F3841B3B7893}"/>
              </a:ext>
            </a:extLst>
          </p:cNvPr>
          <p:cNvSpPr txBox="1"/>
          <p:nvPr/>
        </p:nvSpPr>
        <p:spPr>
          <a:xfrm>
            <a:off x="3807749" y="950085"/>
            <a:ext cx="8082662"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Does the information promote extreme eating behaviour?</a:t>
            </a:r>
            <a:endParaRPr lang="en-AU" sz="24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C3C02-9F4D-17C4-563F-C416EAD9C62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56E1-7E6B-75E6-046A-5748AC065B4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83525C08-A2EF-EA6A-DDC3-3B446DE275C9}"/>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investigate different nutrition promotion strategies in schools.</a:t>
            </a:r>
          </a:p>
        </p:txBody>
      </p:sp>
      <p:sp>
        <p:nvSpPr>
          <p:cNvPr id="4" name="Content Placeholder 3">
            <a:extLst>
              <a:ext uri="{FF2B5EF4-FFF2-40B4-BE49-F238E27FC236}">
                <a16:creationId xmlns:a16="http://schemas.microsoft.com/office/drawing/2014/main" id="{8E766138-EACA-118F-001F-601147F883E5}"/>
              </a:ext>
            </a:extLst>
          </p:cNvPr>
          <p:cNvSpPr>
            <a:spLocks noGrp="1"/>
          </p:cNvSpPr>
          <p:nvPr>
            <p:ph idx="11"/>
          </p:nvPr>
        </p:nvSpPr>
        <p:spPr>
          <a:xfrm>
            <a:off x="838199" y="3780062"/>
            <a:ext cx="10894889" cy="2706082"/>
          </a:xfrm>
        </p:spPr>
        <p:txBody>
          <a:bodyPr>
            <a:normAutofit fontScale="92500" lnSpcReduction="10000"/>
          </a:bodyPr>
          <a:lstStyle/>
          <a:p>
            <a:r>
              <a:rPr lang="en-AU" sz="4800" dirty="0"/>
              <a:t>summary of strategy</a:t>
            </a:r>
          </a:p>
          <a:p>
            <a:r>
              <a:rPr lang="en-AU" sz="4800" dirty="0"/>
              <a:t>steps to implementation</a:t>
            </a:r>
          </a:p>
          <a:p>
            <a:r>
              <a:rPr lang="en-AU" sz="4800" dirty="0"/>
              <a:t>stakeholders that are important to success</a:t>
            </a:r>
            <a:r>
              <a:rPr lang="en-AU" dirty="0"/>
              <a:t>.</a:t>
            </a:r>
          </a:p>
        </p:txBody>
      </p:sp>
    </p:spTree>
    <p:extLst>
      <p:ext uri="{BB962C8B-B14F-4D97-AF65-F5344CB8AC3E}">
        <p14:creationId xmlns:p14="http://schemas.microsoft.com/office/powerpoint/2010/main" val="29890165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7052-2A5A-362A-8CEF-9E462AC7BEBC}"/>
              </a:ext>
            </a:extLst>
          </p:cNvPr>
          <p:cNvSpPr>
            <a:spLocks noGrp="1"/>
          </p:cNvSpPr>
          <p:nvPr>
            <p:ph type="title"/>
          </p:nvPr>
        </p:nvSpPr>
        <p:spPr/>
        <p:txBody>
          <a:bodyPr/>
          <a:lstStyle/>
          <a:p>
            <a:r>
              <a:rPr lang="en-AU" dirty="0"/>
              <a:t>Nutrition promotion strategies</a:t>
            </a:r>
          </a:p>
        </p:txBody>
      </p:sp>
      <p:sp>
        <p:nvSpPr>
          <p:cNvPr id="3" name="Content Placeholder 2">
            <a:extLst>
              <a:ext uri="{FF2B5EF4-FFF2-40B4-BE49-F238E27FC236}">
                <a16:creationId xmlns:a16="http://schemas.microsoft.com/office/drawing/2014/main" id="{309E97C8-7D9E-365D-DFE0-ECA2ECF4995E}"/>
              </a:ext>
            </a:extLst>
          </p:cNvPr>
          <p:cNvSpPr>
            <a:spLocks noGrp="1"/>
          </p:cNvSpPr>
          <p:nvPr>
            <p:ph idx="1"/>
          </p:nvPr>
        </p:nvSpPr>
        <p:spPr/>
        <p:txBody>
          <a:bodyPr>
            <a:normAutofit lnSpcReduction="10000"/>
          </a:bodyPr>
          <a:lstStyle/>
          <a:p>
            <a:pPr marL="571500" lvl="0" indent="-571500">
              <a:lnSpc>
                <a:spcPct val="115000"/>
              </a:lnSpc>
              <a:spcBef>
                <a:spcPts val="50"/>
              </a:spcBef>
            </a:pPr>
            <a:r>
              <a:rPr lang="en-AU" kern="100" dirty="0">
                <a:ea typeface="Aptos" panose="020B0004020202020204" pitchFamily="34" charset="0"/>
              </a:rPr>
              <a:t>Schools are a great place to integrate and promote healthy eating. </a:t>
            </a:r>
          </a:p>
          <a:p>
            <a:pPr marL="571500" lvl="0" indent="-571500">
              <a:lnSpc>
                <a:spcPct val="115000"/>
              </a:lnSpc>
              <a:spcBef>
                <a:spcPts val="50"/>
              </a:spcBef>
            </a:pPr>
            <a:r>
              <a:rPr lang="en-AU" kern="100" dirty="0">
                <a:ea typeface="Aptos" panose="020B0004020202020204" pitchFamily="34" charset="0"/>
              </a:rPr>
              <a:t>In addition to learning about healthy eating through lessons, additional strategies can be undertaken to help improve the quality of food intake. </a:t>
            </a:r>
          </a:p>
        </p:txBody>
      </p:sp>
      <p:sp>
        <p:nvSpPr>
          <p:cNvPr id="4" name="TextBox 3">
            <a:extLst>
              <a:ext uri="{FF2B5EF4-FFF2-40B4-BE49-F238E27FC236}">
                <a16:creationId xmlns:a16="http://schemas.microsoft.com/office/drawing/2014/main" id="{5CCC43AB-58C6-EA0C-01D4-6DF58EF457E6}"/>
              </a:ext>
            </a:extLst>
          </p:cNvPr>
          <p:cNvSpPr txBox="1"/>
          <p:nvPr/>
        </p:nvSpPr>
        <p:spPr>
          <a:xfrm>
            <a:off x="2879364" y="5924792"/>
            <a:ext cx="6422271" cy="707886"/>
          </a:xfrm>
          <a:prstGeom prst="rect">
            <a:avLst/>
          </a:prstGeom>
          <a:noFill/>
        </p:spPr>
        <p:txBody>
          <a:bodyPr wrap="none" rtlCol="0">
            <a:spAutoFit/>
          </a:bodyPr>
          <a:lstStyle/>
          <a:p>
            <a:r>
              <a:rPr lang="en-AU" sz="4000" dirty="0">
                <a:solidFill>
                  <a:srgbClr val="FF0000"/>
                </a:solidFill>
                <a:latin typeface="Arial" panose="020B0604020202020204" pitchFamily="34" charset="0"/>
                <a:cs typeface="Arial" panose="020B0604020202020204" pitchFamily="34" charset="0"/>
              </a:rPr>
              <a:t>Let’s look at some of these.</a:t>
            </a:r>
          </a:p>
        </p:txBody>
      </p:sp>
    </p:spTree>
    <p:extLst>
      <p:ext uri="{BB962C8B-B14F-4D97-AF65-F5344CB8AC3E}">
        <p14:creationId xmlns:p14="http://schemas.microsoft.com/office/powerpoint/2010/main" val="34539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8BC0-530A-0B65-8AE0-702BC4773C28}"/>
              </a:ext>
            </a:extLst>
          </p:cNvPr>
          <p:cNvSpPr>
            <a:spLocks noGrp="1"/>
          </p:cNvSpPr>
          <p:nvPr>
            <p:ph type="title"/>
          </p:nvPr>
        </p:nvSpPr>
        <p:spPr/>
        <p:txBody>
          <a:bodyPr/>
          <a:lstStyle/>
          <a:p>
            <a:r>
              <a:rPr lang="en-AU" dirty="0"/>
              <a:t>National school canteen guidelines</a:t>
            </a:r>
          </a:p>
        </p:txBody>
      </p:sp>
      <p:pic>
        <p:nvPicPr>
          <p:cNvPr id="4" name="Picture 3">
            <a:extLst>
              <a:ext uri="{FF2B5EF4-FFF2-40B4-BE49-F238E27FC236}">
                <a16:creationId xmlns:a16="http://schemas.microsoft.com/office/drawing/2014/main" id="{2A49CD01-6450-ED53-80DA-0A660E3BCA7B}"/>
              </a:ext>
            </a:extLst>
          </p:cNvPr>
          <p:cNvPicPr>
            <a:picLocks noChangeAspect="1"/>
          </p:cNvPicPr>
          <p:nvPr/>
        </p:nvPicPr>
        <p:blipFill>
          <a:blip r:embed="rId3"/>
          <a:stretch>
            <a:fillRect/>
          </a:stretch>
        </p:blipFill>
        <p:spPr>
          <a:xfrm>
            <a:off x="4197967" y="1263984"/>
            <a:ext cx="3796066" cy="5325320"/>
          </a:xfrm>
          <a:prstGeom prst="rect">
            <a:avLst/>
          </a:prstGeom>
        </p:spPr>
      </p:pic>
    </p:spTree>
    <p:extLst>
      <p:ext uri="{BB962C8B-B14F-4D97-AF65-F5344CB8AC3E}">
        <p14:creationId xmlns:p14="http://schemas.microsoft.com/office/powerpoint/2010/main" val="2235068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26988-DEAF-E9A8-6BD1-D5A188707642}"/>
              </a:ext>
            </a:extLst>
          </p:cNvPr>
          <p:cNvSpPr>
            <a:spLocks noGrp="1"/>
          </p:cNvSpPr>
          <p:nvPr>
            <p:ph type="title"/>
          </p:nvPr>
        </p:nvSpPr>
        <p:spPr/>
        <p:txBody>
          <a:bodyPr/>
          <a:lstStyle/>
          <a:p>
            <a:r>
              <a:rPr lang="en-AU" dirty="0"/>
              <a:t>National school canteen guidelines</a:t>
            </a:r>
          </a:p>
        </p:txBody>
      </p:sp>
      <p:pic>
        <p:nvPicPr>
          <p:cNvPr id="4" name="Picture 3">
            <a:extLst>
              <a:ext uri="{FF2B5EF4-FFF2-40B4-BE49-F238E27FC236}">
                <a16:creationId xmlns:a16="http://schemas.microsoft.com/office/drawing/2014/main" id="{C1CDB439-8F76-B670-4540-0B37DCFDE46C}"/>
              </a:ext>
            </a:extLst>
          </p:cNvPr>
          <p:cNvPicPr>
            <a:picLocks noChangeAspect="1"/>
          </p:cNvPicPr>
          <p:nvPr/>
        </p:nvPicPr>
        <p:blipFill>
          <a:blip r:embed="rId3"/>
          <a:stretch>
            <a:fillRect/>
          </a:stretch>
        </p:blipFill>
        <p:spPr>
          <a:xfrm>
            <a:off x="2132106" y="1082033"/>
            <a:ext cx="7916788" cy="5386221"/>
          </a:xfrm>
          <a:prstGeom prst="rect">
            <a:avLst/>
          </a:prstGeom>
        </p:spPr>
      </p:pic>
    </p:spTree>
    <p:extLst>
      <p:ext uri="{BB962C8B-B14F-4D97-AF65-F5344CB8AC3E}">
        <p14:creationId xmlns:p14="http://schemas.microsoft.com/office/powerpoint/2010/main" val="1146678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6B64-9D8B-D4C4-7B82-49C5B7B01404}"/>
              </a:ext>
            </a:extLst>
          </p:cNvPr>
          <p:cNvSpPr>
            <a:spLocks noGrp="1"/>
          </p:cNvSpPr>
          <p:nvPr>
            <p:ph type="title"/>
          </p:nvPr>
        </p:nvSpPr>
        <p:spPr/>
        <p:txBody>
          <a:bodyPr/>
          <a:lstStyle/>
          <a:p>
            <a:r>
              <a:rPr lang="en-AU" dirty="0"/>
              <a:t>National school canteen guidelines</a:t>
            </a:r>
          </a:p>
        </p:txBody>
      </p:sp>
      <p:pic>
        <p:nvPicPr>
          <p:cNvPr id="4" name="Picture 3">
            <a:extLst>
              <a:ext uri="{FF2B5EF4-FFF2-40B4-BE49-F238E27FC236}">
                <a16:creationId xmlns:a16="http://schemas.microsoft.com/office/drawing/2014/main" id="{1BE9F3D8-BA24-DD80-CA6E-99C3EE5C7D5B}"/>
              </a:ext>
            </a:extLst>
          </p:cNvPr>
          <p:cNvPicPr>
            <a:picLocks noChangeAspect="1"/>
          </p:cNvPicPr>
          <p:nvPr/>
        </p:nvPicPr>
        <p:blipFill>
          <a:blip r:embed="rId3"/>
          <a:stretch>
            <a:fillRect/>
          </a:stretch>
        </p:blipFill>
        <p:spPr>
          <a:xfrm>
            <a:off x="4307306" y="1025384"/>
            <a:ext cx="3985266" cy="5580644"/>
          </a:xfrm>
          <a:prstGeom prst="rect">
            <a:avLst/>
          </a:prstGeom>
        </p:spPr>
      </p:pic>
    </p:spTree>
    <p:extLst>
      <p:ext uri="{BB962C8B-B14F-4D97-AF65-F5344CB8AC3E}">
        <p14:creationId xmlns:p14="http://schemas.microsoft.com/office/powerpoint/2010/main" val="3984732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ED6E-680A-D3EB-87DE-DFEBA6F48539}"/>
              </a:ext>
            </a:extLst>
          </p:cNvPr>
          <p:cNvSpPr>
            <a:spLocks noGrp="1"/>
          </p:cNvSpPr>
          <p:nvPr>
            <p:ph type="title"/>
          </p:nvPr>
        </p:nvSpPr>
        <p:spPr/>
        <p:txBody>
          <a:bodyPr/>
          <a:lstStyle/>
          <a:p>
            <a:r>
              <a:rPr lang="en-AU" dirty="0"/>
              <a:t>Fruit and vegetable break time</a:t>
            </a:r>
          </a:p>
        </p:txBody>
      </p:sp>
      <p:pic>
        <p:nvPicPr>
          <p:cNvPr id="4" name="Picture 3">
            <a:extLst>
              <a:ext uri="{FF2B5EF4-FFF2-40B4-BE49-F238E27FC236}">
                <a16:creationId xmlns:a16="http://schemas.microsoft.com/office/drawing/2014/main" id="{AA8FB0D0-6EC8-4FBC-17AD-FA5B6D1B4F88}"/>
              </a:ext>
            </a:extLst>
          </p:cNvPr>
          <p:cNvPicPr>
            <a:picLocks noChangeAspect="1"/>
          </p:cNvPicPr>
          <p:nvPr/>
        </p:nvPicPr>
        <p:blipFill>
          <a:blip r:embed="rId3"/>
          <a:stretch>
            <a:fillRect/>
          </a:stretch>
        </p:blipFill>
        <p:spPr>
          <a:xfrm>
            <a:off x="453238" y="1387227"/>
            <a:ext cx="5637262" cy="4439098"/>
          </a:xfrm>
          <a:prstGeom prst="rect">
            <a:avLst/>
          </a:prstGeom>
        </p:spPr>
      </p:pic>
      <p:pic>
        <p:nvPicPr>
          <p:cNvPr id="5" name="Picture 4">
            <a:extLst>
              <a:ext uri="{FF2B5EF4-FFF2-40B4-BE49-F238E27FC236}">
                <a16:creationId xmlns:a16="http://schemas.microsoft.com/office/drawing/2014/main" id="{48037492-B1FD-9B0E-5012-992487F89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5042" y="1387227"/>
            <a:ext cx="4348716" cy="2857728"/>
          </a:xfrm>
          <a:prstGeom prst="rect">
            <a:avLst/>
          </a:prstGeom>
        </p:spPr>
      </p:pic>
      <p:pic>
        <p:nvPicPr>
          <p:cNvPr id="6" name="Picture 5">
            <a:extLst>
              <a:ext uri="{FF2B5EF4-FFF2-40B4-BE49-F238E27FC236}">
                <a16:creationId xmlns:a16="http://schemas.microsoft.com/office/drawing/2014/main" id="{15EA6418-5A41-F600-19E8-9CD520A3F0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5043" y="4251065"/>
            <a:ext cx="2477934" cy="2477934"/>
          </a:xfrm>
          <a:prstGeom prst="rect">
            <a:avLst/>
          </a:prstGeom>
        </p:spPr>
      </p:pic>
    </p:spTree>
    <p:extLst>
      <p:ext uri="{BB962C8B-B14F-4D97-AF65-F5344CB8AC3E}">
        <p14:creationId xmlns:p14="http://schemas.microsoft.com/office/powerpoint/2010/main" val="11266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0720-B159-C0BB-36C0-04DB65DF2EE3}"/>
              </a:ext>
            </a:extLst>
          </p:cNvPr>
          <p:cNvSpPr>
            <a:spLocks noGrp="1"/>
          </p:cNvSpPr>
          <p:nvPr>
            <p:ph type="title"/>
          </p:nvPr>
        </p:nvSpPr>
        <p:spPr/>
        <p:txBody>
          <a:bodyPr/>
          <a:lstStyle/>
          <a:p>
            <a:r>
              <a:rPr lang="en-AU" dirty="0"/>
              <a:t>Healthy fundraising ideas</a:t>
            </a:r>
          </a:p>
        </p:txBody>
      </p:sp>
      <p:pic>
        <p:nvPicPr>
          <p:cNvPr id="4" name="Picture 3">
            <a:hlinkClick r:id="rId3"/>
            <a:extLst>
              <a:ext uri="{FF2B5EF4-FFF2-40B4-BE49-F238E27FC236}">
                <a16:creationId xmlns:a16="http://schemas.microsoft.com/office/drawing/2014/main" id="{D0C78F72-E52E-3382-C829-86474B483CF9}"/>
              </a:ext>
            </a:extLst>
          </p:cNvPr>
          <p:cNvPicPr>
            <a:picLocks noChangeAspect="1"/>
          </p:cNvPicPr>
          <p:nvPr/>
        </p:nvPicPr>
        <p:blipFill>
          <a:blip r:embed="rId4"/>
          <a:stretch>
            <a:fillRect/>
          </a:stretch>
        </p:blipFill>
        <p:spPr>
          <a:xfrm>
            <a:off x="1336086" y="1302173"/>
            <a:ext cx="3905547" cy="5399040"/>
          </a:xfrm>
          <a:prstGeom prst="rect">
            <a:avLst/>
          </a:prstGeom>
        </p:spPr>
      </p:pic>
      <p:pic>
        <p:nvPicPr>
          <p:cNvPr id="5" name="Picture 4">
            <a:extLst>
              <a:ext uri="{FF2B5EF4-FFF2-40B4-BE49-F238E27FC236}">
                <a16:creationId xmlns:a16="http://schemas.microsoft.com/office/drawing/2014/main" id="{8F196D6D-67D4-7F03-70F3-BE17F210DB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4542" y="1302173"/>
            <a:ext cx="5671394" cy="2596472"/>
          </a:xfrm>
          <a:prstGeom prst="rect">
            <a:avLst/>
          </a:prstGeom>
        </p:spPr>
      </p:pic>
    </p:spTree>
    <p:extLst>
      <p:ext uri="{BB962C8B-B14F-4D97-AF65-F5344CB8AC3E}">
        <p14:creationId xmlns:p14="http://schemas.microsoft.com/office/powerpoint/2010/main" val="1892217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A9AF-9565-8220-59C0-977E48C99D90}"/>
              </a:ext>
            </a:extLst>
          </p:cNvPr>
          <p:cNvSpPr>
            <a:spLocks noGrp="1"/>
          </p:cNvSpPr>
          <p:nvPr>
            <p:ph type="title"/>
          </p:nvPr>
        </p:nvSpPr>
        <p:spPr/>
        <p:txBody>
          <a:bodyPr/>
          <a:lstStyle/>
          <a:p>
            <a:r>
              <a:rPr lang="en-AU" dirty="0"/>
              <a:t>Lunch box guidelines</a:t>
            </a:r>
          </a:p>
        </p:txBody>
      </p:sp>
      <p:pic>
        <p:nvPicPr>
          <p:cNvPr id="4" name="Picture 3">
            <a:extLst>
              <a:ext uri="{FF2B5EF4-FFF2-40B4-BE49-F238E27FC236}">
                <a16:creationId xmlns:a16="http://schemas.microsoft.com/office/drawing/2014/main" id="{296224C2-58DE-788D-58F0-74CB1CDB9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657059"/>
            <a:ext cx="6104965" cy="3543881"/>
          </a:xfrm>
          <a:prstGeom prst="rect">
            <a:avLst/>
          </a:prstGeom>
        </p:spPr>
      </p:pic>
      <p:pic>
        <p:nvPicPr>
          <p:cNvPr id="5" name="Picture 4">
            <a:extLst>
              <a:ext uri="{FF2B5EF4-FFF2-40B4-BE49-F238E27FC236}">
                <a16:creationId xmlns:a16="http://schemas.microsoft.com/office/drawing/2014/main" id="{0771427F-2EA3-F787-EA20-B9A301A47F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6350" y="1657059"/>
            <a:ext cx="5101222" cy="2930884"/>
          </a:xfrm>
          <a:prstGeom prst="rect">
            <a:avLst/>
          </a:prstGeom>
        </p:spPr>
      </p:pic>
    </p:spTree>
    <p:extLst>
      <p:ext uri="{BB962C8B-B14F-4D97-AF65-F5344CB8AC3E}">
        <p14:creationId xmlns:p14="http://schemas.microsoft.com/office/powerpoint/2010/main" val="109186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B0E5-0F61-5E7A-BDF3-CF01BCCE7C45}"/>
              </a:ext>
            </a:extLst>
          </p:cNvPr>
          <p:cNvSpPr>
            <a:spLocks noGrp="1"/>
          </p:cNvSpPr>
          <p:nvPr>
            <p:ph type="title"/>
          </p:nvPr>
        </p:nvSpPr>
        <p:spPr/>
        <p:txBody>
          <a:bodyPr/>
          <a:lstStyle/>
          <a:p>
            <a:r>
              <a:rPr lang="en-AU" dirty="0"/>
              <a:t>Healthy eating messages</a:t>
            </a:r>
          </a:p>
        </p:txBody>
      </p:sp>
      <p:pic>
        <p:nvPicPr>
          <p:cNvPr id="4" name="Picture 3">
            <a:extLst>
              <a:ext uri="{FF2B5EF4-FFF2-40B4-BE49-F238E27FC236}">
                <a16:creationId xmlns:a16="http://schemas.microsoft.com/office/drawing/2014/main" id="{88C46917-43DD-C71F-DC4E-79BF6D1F4B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39" y="1134756"/>
            <a:ext cx="2812224" cy="438814"/>
          </a:xfrm>
          <a:prstGeom prst="rect">
            <a:avLst/>
          </a:prstGeom>
        </p:spPr>
      </p:pic>
      <p:pic>
        <p:nvPicPr>
          <p:cNvPr id="5" name="Picture 4">
            <a:extLst>
              <a:ext uri="{FF2B5EF4-FFF2-40B4-BE49-F238E27FC236}">
                <a16:creationId xmlns:a16="http://schemas.microsoft.com/office/drawing/2014/main" id="{A75D33B7-2EAC-9AE4-2EBD-DF82D5E731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236" y="1694918"/>
            <a:ext cx="3365677" cy="1734082"/>
          </a:xfrm>
          <a:prstGeom prst="rect">
            <a:avLst/>
          </a:prstGeom>
        </p:spPr>
      </p:pic>
      <p:pic>
        <p:nvPicPr>
          <p:cNvPr id="6" name="Picture 5">
            <a:extLst>
              <a:ext uri="{FF2B5EF4-FFF2-40B4-BE49-F238E27FC236}">
                <a16:creationId xmlns:a16="http://schemas.microsoft.com/office/drawing/2014/main" id="{A68C2C14-0733-1777-8662-77F99638CC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4756" y="1202896"/>
            <a:ext cx="3475024" cy="495800"/>
          </a:xfrm>
          <a:prstGeom prst="rect">
            <a:avLst/>
          </a:prstGeom>
        </p:spPr>
      </p:pic>
      <p:pic>
        <p:nvPicPr>
          <p:cNvPr id="7" name="Picture 6">
            <a:extLst>
              <a:ext uri="{FF2B5EF4-FFF2-40B4-BE49-F238E27FC236}">
                <a16:creationId xmlns:a16="http://schemas.microsoft.com/office/drawing/2014/main" id="{C015E1B8-11D3-5DEA-3102-6BD79149D6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4755" y="1861704"/>
            <a:ext cx="3571277" cy="1739337"/>
          </a:xfrm>
          <a:prstGeom prst="rect">
            <a:avLst/>
          </a:prstGeom>
        </p:spPr>
      </p:pic>
      <p:pic>
        <p:nvPicPr>
          <p:cNvPr id="8" name="Picture 7">
            <a:extLst>
              <a:ext uri="{FF2B5EF4-FFF2-40B4-BE49-F238E27FC236}">
                <a16:creationId xmlns:a16="http://schemas.microsoft.com/office/drawing/2014/main" id="{F8532079-F44F-AF35-E8BB-698314C9BE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06673" y="108019"/>
            <a:ext cx="1690688" cy="2177122"/>
          </a:xfrm>
          <a:prstGeom prst="rect">
            <a:avLst/>
          </a:prstGeom>
        </p:spPr>
      </p:pic>
      <p:pic>
        <p:nvPicPr>
          <p:cNvPr id="9" name="Picture 8">
            <a:extLst>
              <a:ext uri="{FF2B5EF4-FFF2-40B4-BE49-F238E27FC236}">
                <a16:creationId xmlns:a16="http://schemas.microsoft.com/office/drawing/2014/main" id="{35B0974E-5798-04D2-C463-ECD588D203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9185" y="3748723"/>
            <a:ext cx="2148228" cy="2982890"/>
          </a:xfrm>
          <a:prstGeom prst="rect">
            <a:avLst/>
          </a:prstGeom>
        </p:spPr>
      </p:pic>
      <p:pic>
        <p:nvPicPr>
          <p:cNvPr id="10" name="Picture 9">
            <a:extLst>
              <a:ext uri="{FF2B5EF4-FFF2-40B4-BE49-F238E27FC236}">
                <a16:creationId xmlns:a16="http://schemas.microsoft.com/office/drawing/2014/main" id="{5060449C-9A5A-4A24-1306-8B8A11FF04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8908" y="3594877"/>
            <a:ext cx="4113909" cy="2928832"/>
          </a:xfrm>
          <a:prstGeom prst="rect">
            <a:avLst/>
          </a:prstGeom>
        </p:spPr>
      </p:pic>
    </p:spTree>
    <p:extLst>
      <p:ext uri="{BB962C8B-B14F-4D97-AF65-F5344CB8AC3E}">
        <p14:creationId xmlns:p14="http://schemas.microsoft.com/office/powerpoint/2010/main" val="4177059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4922-5145-9D1D-82D4-8C06CA45F249}"/>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B0F7311E-0703-5BBD-C1EB-0A99514F7BDB}"/>
              </a:ext>
            </a:extLst>
          </p:cNvPr>
          <p:cNvSpPr>
            <a:spLocks noGrp="1"/>
          </p:cNvSpPr>
          <p:nvPr>
            <p:ph idx="1"/>
          </p:nvPr>
        </p:nvSpPr>
        <p:spPr>
          <a:xfrm>
            <a:off x="838200" y="1553592"/>
            <a:ext cx="10515600" cy="5205621"/>
          </a:xfrm>
        </p:spPr>
        <p:txBody>
          <a:bodyPr>
            <a:normAutofit fontScale="92500" lnSpcReduction="10000"/>
          </a:bodyPr>
          <a:lstStyle/>
          <a:p>
            <a:pPr marL="571500" lvl="0" indent="-571500">
              <a:lnSpc>
                <a:spcPct val="115000"/>
              </a:lnSpc>
              <a:spcBef>
                <a:spcPts val="50"/>
              </a:spcBef>
            </a:pPr>
            <a:r>
              <a:rPr lang="en-AU" kern="100" dirty="0">
                <a:ea typeface="Aptos" panose="020B0004020202020204" pitchFamily="34" charset="0"/>
              </a:rPr>
              <a:t>Select on nutrition promotion strategy from this lesson.</a:t>
            </a:r>
          </a:p>
          <a:p>
            <a:pPr marL="571500" lvl="0" indent="-571500">
              <a:lnSpc>
                <a:spcPct val="115000"/>
              </a:lnSpc>
              <a:spcBef>
                <a:spcPts val="50"/>
              </a:spcBef>
            </a:pPr>
            <a:r>
              <a:rPr lang="en-AU" kern="100" dirty="0">
                <a:ea typeface="Aptos" panose="020B0004020202020204" pitchFamily="34" charset="0"/>
              </a:rPr>
              <a:t>Research the strategy and identify the potential key benefits in terms of healthy eating. </a:t>
            </a:r>
          </a:p>
          <a:p>
            <a:pPr marL="571500" lvl="0" indent="-571500">
              <a:lnSpc>
                <a:spcPct val="115000"/>
              </a:lnSpc>
              <a:spcBef>
                <a:spcPts val="50"/>
              </a:spcBef>
            </a:pPr>
            <a:endParaRPr lang="en-AU" sz="1400" kern="100" dirty="0">
              <a:ea typeface="Aptos" panose="020B0004020202020204" pitchFamily="34" charset="0"/>
            </a:endParaRPr>
          </a:p>
          <a:p>
            <a:pPr marL="0" lvl="0" indent="0">
              <a:lnSpc>
                <a:spcPct val="115000"/>
              </a:lnSpc>
              <a:spcBef>
                <a:spcPts val="50"/>
              </a:spcBef>
              <a:buNone/>
            </a:pPr>
            <a:r>
              <a:rPr lang="en-AU" kern="100" dirty="0">
                <a:ea typeface="Aptos" panose="020B0004020202020204" pitchFamily="34" charset="0"/>
              </a:rPr>
              <a:t>This information would help justify the </a:t>
            </a:r>
            <a:br>
              <a:rPr lang="en-AU" kern="100" dirty="0">
                <a:ea typeface="Aptos" panose="020B0004020202020204" pitchFamily="34" charset="0"/>
              </a:rPr>
            </a:br>
            <a:r>
              <a:rPr lang="en-AU" kern="100" dirty="0">
                <a:ea typeface="Aptos" panose="020B0004020202020204" pitchFamily="34" charset="0"/>
              </a:rPr>
              <a:t>need for the strategy.</a:t>
            </a:r>
          </a:p>
        </p:txBody>
      </p:sp>
    </p:spTree>
    <p:extLst>
      <p:ext uri="{BB962C8B-B14F-4D97-AF65-F5344CB8AC3E}">
        <p14:creationId xmlns:p14="http://schemas.microsoft.com/office/powerpoint/2010/main" val="4216968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FE73-DD9B-27CB-FFDA-D2A3ED6E2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2BA21-E094-D2CD-9B67-551DE6EC6F85}"/>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952767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9B8D5-F556-584D-BB0D-CDFC095E9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FBBD7-91E9-44E1-7FC6-5ED226D678DA}"/>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69177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6CAE-EF96-B0A3-869A-5B7DD157E2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5DD3CC-233D-0D57-BB49-5A246844382A}"/>
              </a:ext>
            </a:extLst>
          </p:cNvPr>
          <p:cNvSpPr txBox="1"/>
          <p:nvPr/>
        </p:nvSpPr>
        <p:spPr>
          <a:xfrm>
            <a:off x="1142214" y="1569623"/>
            <a:ext cx="9907571" cy="1938992"/>
          </a:xfrm>
          <a:prstGeom prst="rect">
            <a:avLst/>
          </a:prstGeom>
          <a:noFill/>
        </p:spPr>
        <p:txBody>
          <a:bodyPr wrap="square" rtlCol="0">
            <a:spAutoFit/>
          </a:bodyPr>
          <a:lstStyle/>
          <a:p>
            <a:pPr algn="ctr"/>
            <a:r>
              <a:rPr lang="en-AU" sz="4000" kern="100" dirty="0">
                <a:latin typeface="Arial" panose="020B0604020202020204" pitchFamily="34" charset="0"/>
                <a:ea typeface="Aptos" panose="020B0004020202020204" pitchFamily="34" charset="0"/>
                <a:cs typeface="Arial" panose="020B0604020202020204" pitchFamily="34" charset="0"/>
              </a:rPr>
              <a:t>What are some strategies that can be implemented in schools to enhance the quality of food intake?</a:t>
            </a:r>
          </a:p>
        </p:txBody>
      </p:sp>
      <p:sp>
        <p:nvSpPr>
          <p:cNvPr id="9" name="TextBox 8">
            <a:extLst>
              <a:ext uri="{FF2B5EF4-FFF2-40B4-BE49-F238E27FC236}">
                <a16:creationId xmlns:a16="http://schemas.microsoft.com/office/drawing/2014/main" id="{72829588-3039-606C-E365-21FD4A0F42DB}"/>
              </a:ext>
            </a:extLst>
          </p:cNvPr>
          <p:cNvSpPr txBox="1"/>
          <p:nvPr/>
        </p:nvSpPr>
        <p:spPr>
          <a:xfrm>
            <a:off x="1072571" y="5829064"/>
            <a:ext cx="4948791" cy="461665"/>
          </a:xfrm>
          <a:prstGeom prst="rect">
            <a:avLst/>
          </a:prstGeom>
          <a:noFill/>
        </p:spPr>
        <p:txBody>
          <a:bodyPr wrap="none" rtlCol="0">
            <a:spAutoFit/>
          </a:bodyPr>
          <a:lstStyle/>
          <a:p>
            <a:r>
              <a:rPr lang="en-AU" sz="2400" dirty="0">
                <a:solidFill>
                  <a:schemeClr val="accent2"/>
                </a:solidFill>
                <a:latin typeface="Arial" panose="020B0604020202020204" pitchFamily="34" charset="0"/>
                <a:cs typeface="Arial" panose="020B0604020202020204" pitchFamily="34" charset="0"/>
              </a:rPr>
              <a:t>National school canteen guidelines</a:t>
            </a:r>
          </a:p>
        </p:txBody>
      </p:sp>
      <p:sp>
        <p:nvSpPr>
          <p:cNvPr id="10" name="TextBox 9">
            <a:extLst>
              <a:ext uri="{FF2B5EF4-FFF2-40B4-BE49-F238E27FC236}">
                <a16:creationId xmlns:a16="http://schemas.microsoft.com/office/drawing/2014/main" id="{7F57D4D9-F624-F653-B668-95943868C800}"/>
              </a:ext>
            </a:extLst>
          </p:cNvPr>
          <p:cNvSpPr txBox="1"/>
          <p:nvPr/>
        </p:nvSpPr>
        <p:spPr>
          <a:xfrm>
            <a:off x="895275" y="400956"/>
            <a:ext cx="4344459"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Fruit and vegetable break time</a:t>
            </a:r>
            <a:endParaRPr lang="en-AU" sz="2400" dirty="0">
              <a:solidFill>
                <a:schemeClr val="accent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382F8A-ACD5-6AFA-6285-2204050E1F3F}"/>
              </a:ext>
            </a:extLst>
          </p:cNvPr>
          <p:cNvSpPr txBox="1"/>
          <p:nvPr/>
        </p:nvSpPr>
        <p:spPr>
          <a:xfrm>
            <a:off x="1757844" y="4049302"/>
            <a:ext cx="3863468" cy="461665"/>
          </a:xfrm>
          <a:prstGeom prst="rect">
            <a:avLst/>
          </a:prstGeom>
          <a:noFill/>
        </p:spPr>
        <p:txBody>
          <a:bodyPr wrap="square">
            <a:spAutoFit/>
          </a:bodyPr>
          <a:lstStyle/>
          <a:p>
            <a:r>
              <a:rPr lang="en-GB" sz="2400" dirty="0">
                <a:solidFill>
                  <a:schemeClr val="accent2"/>
                </a:solidFill>
                <a:latin typeface="Arial" panose="020B0604020202020204" pitchFamily="34" charset="0"/>
                <a:cs typeface="Arial" panose="020B0604020202020204" pitchFamily="34" charset="0"/>
              </a:rPr>
              <a:t>Healthy fundraising ideas</a:t>
            </a:r>
            <a:endParaRPr lang="en-AU" sz="2400" dirty="0">
              <a:solidFill>
                <a:schemeClr val="accent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9D99A7D-9A2C-896C-4876-5E178684CD6E}"/>
              </a:ext>
            </a:extLst>
          </p:cNvPr>
          <p:cNvSpPr txBox="1"/>
          <p:nvPr/>
        </p:nvSpPr>
        <p:spPr>
          <a:xfrm>
            <a:off x="6005434" y="4826712"/>
            <a:ext cx="2996333"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Lunchbox guidelines</a:t>
            </a:r>
            <a:endParaRPr lang="en-AU" sz="2400" dirty="0">
              <a:solidFill>
                <a:schemeClr val="accent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CB0EECD-01BC-EDED-018B-9ECCCA72B21B}"/>
              </a:ext>
            </a:extLst>
          </p:cNvPr>
          <p:cNvSpPr txBox="1"/>
          <p:nvPr/>
        </p:nvSpPr>
        <p:spPr>
          <a:xfrm>
            <a:off x="7045624" y="894009"/>
            <a:ext cx="3643946" cy="46166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Healthy eating messages</a:t>
            </a:r>
            <a:endParaRPr lang="en-AU" sz="24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4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1B16B-71DF-A4AA-1AE4-94C69B75F8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76E1D-4CA8-4FFD-8351-3C243D7F5EF6}"/>
              </a:ext>
            </a:extLst>
          </p:cNvPr>
          <p:cNvSpPr>
            <a:spLocks noGrp="1"/>
          </p:cNvSpPr>
          <p:nvPr>
            <p:ph idx="1"/>
          </p:nvPr>
        </p:nvSpPr>
        <p:spPr>
          <a:xfrm>
            <a:off x="838200" y="2362744"/>
            <a:ext cx="10515600" cy="849086"/>
          </a:xfrm>
        </p:spPr>
        <p:txBody>
          <a:bodyPr/>
          <a:lstStyle/>
          <a:p>
            <a:r>
              <a:rPr lang="en-AU" dirty="0"/>
              <a:t>Success criteria:</a:t>
            </a:r>
          </a:p>
        </p:txBody>
      </p:sp>
      <p:sp>
        <p:nvSpPr>
          <p:cNvPr id="3" name="Content Placeholder 2">
            <a:extLst>
              <a:ext uri="{FF2B5EF4-FFF2-40B4-BE49-F238E27FC236}">
                <a16:creationId xmlns:a16="http://schemas.microsoft.com/office/drawing/2014/main" id="{3D37863C-7747-9EA1-70AA-0B0C096C8F86}"/>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develop a project plan for a nutrition promotion strategy.</a:t>
            </a:r>
          </a:p>
        </p:txBody>
      </p:sp>
      <p:sp>
        <p:nvSpPr>
          <p:cNvPr id="4" name="Content Placeholder 3">
            <a:extLst>
              <a:ext uri="{FF2B5EF4-FFF2-40B4-BE49-F238E27FC236}">
                <a16:creationId xmlns:a16="http://schemas.microsoft.com/office/drawing/2014/main" id="{EBABCCF7-4F9E-947B-A4A2-8E1C026CD8A4}"/>
              </a:ext>
            </a:extLst>
          </p:cNvPr>
          <p:cNvSpPr>
            <a:spLocks noGrp="1"/>
          </p:cNvSpPr>
          <p:nvPr>
            <p:ph idx="11"/>
          </p:nvPr>
        </p:nvSpPr>
        <p:spPr>
          <a:xfrm>
            <a:off x="838199" y="3211830"/>
            <a:ext cx="10894889" cy="3274314"/>
          </a:xfrm>
        </p:spPr>
        <p:txBody>
          <a:bodyPr>
            <a:normAutofit fontScale="55000" lnSpcReduction="20000"/>
          </a:bodyPr>
          <a:lstStyle/>
          <a:p>
            <a:pPr>
              <a:lnSpc>
                <a:spcPct val="115000"/>
              </a:lnSpc>
              <a:spcBef>
                <a:spcPts val="50"/>
              </a:spcBef>
            </a:pPr>
            <a:r>
              <a:rPr lang="en-AU" sz="4800" kern="100" dirty="0">
                <a:ea typeface="Aptos" panose="020B0004020202020204" pitchFamily="34" charset="0"/>
              </a:rPr>
              <a:t>Activity (strategy) name</a:t>
            </a:r>
          </a:p>
          <a:p>
            <a:pPr>
              <a:lnSpc>
                <a:spcPct val="115000"/>
              </a:lnSpc>
              <a:spcBef>
                <a:spcPts val="50"/>
              </a:spcBef>
            </a:pPr>
            <a:r>
              <a:rPr lang="en-AU" sz="4800" kern="100" dirty="0">
                <a:ea typeface="Aptos" panose="020B0004020202020204" pitchFamily="34" charset="0"/>
              </a:rPr>
              <a:t>Target audience</a:t>
            </a:r>
          </a:p>
          <a:p>
            <a:pPr>
              <a:lnSpc>
                <a:spcPct val="115000"/>
              </a:lnSpc>
              <a:spcBef>
                <a:spcPts val="50"/>
              </a:spcBef>
            </a:pPr>
            <a:r>
              <a:rPr lang="en-AU" sz="4800" kern="100" dirty="0">
                <a:ea typeface="Aptos" panose="020B0004020202020204" pitchFamily="34" charset="0"/>
              </a:rPr>
              <a:t>Activity goals</a:t>
            </a:r>
          </a:p>
          <a:p>
            <a:pPr>
              <a:lnSpc>
                <a:spcPct val="115000"/>
              </a:lnSpc>
              <a:spcBef>
                <a:spcPts val="50"/>
              </a:spcBef>
            </a:pPr>
            <a:r>
              <a:rPr lang="en-AU" sz="4800" kern="100" dirty="0">
                <a:ea typeface="Aptos" panose="020B0004020202020204" pitchFamily="34" charset="0"/>
              </a:rPr>
              <a:t>Activity details</a:t>
            </a:r>
          </a:p>
          <a:p>
            <a:pPr>
              <a:lnSpc>
                <a:spcPct val="115000"/>
              </a:lnSpc>
              <a:spcBef>
                <a:spcPts val="50"/>
              </a:spcBef>
            </a:pPr>
            <a:r>
              <a:rPr lang="en-AU" sz="4800" kern="100" dirty="0">
                <a:ea typeface="Aptos" panose="020B0004020202020204" pitchFamily="34" charset="0"/>
              </a:rPr>
              <a:t>Timing and duration</a:t>
            </a:r>
          </a:p>
          <a:p>
            <a:pPr>
              <a:lnSpc>
                <a:spcPct val="115000"/>
              </a:lnSpc>
              <a:spcBef>
                <a:spcPts val="50"/>
              </a:spcBef>
            </a:pPr>
            <a:r>
              <a:rPr lang="en-AU" sz="4800" kern="100" dirty="0">
                <a:ea typeface="Aptos" panose="020B0004020202020204" pitchFamily="34" charset="0"/>
              </a:rPr>
              <a:t>Resources needed</a:t>
            </a:r>
          </a:p>
          <a:p>
            <a:pPr>
              <a:lnSpc>
                <a:spcPct val="115000"/>
              </a:lnSpc>
              <a:spcBef>
                <a:spcPts val="50"/>
              </a:spcBef>
            </a:pPr>
            <a:r>
              <a:rPr lang="en-AU" sz="4800" kern="100" dirty="0">
                <a:ea typeface="Aptos" panose="020B0004020202020204" pitchFamily="34" charset="0"/>
              </a:rPr>
              <a:t>Who will be involved (stakeholders)</a:t>
            </a:r>
          </a:p>
          <a:p>
            <a:pPr>
              <a:lnSpc>
                <a:spcPct val="115000"/>
              </a:lnSpc>
              <a:spcBef>
                <a:spcPts val="50"/>
              </a:spcBef>
            </a:pPr>
            <a:r>
              <a:rPr lang="en-AU" sz="4800" kern="100" dirty="0">
                <a:ea typeface="Aptos" panose="020B0004020202020204" pitchFamily="34" charset="0"/>
              </a:rPr>
              <a:t>Steps needed for the activity to be implemented</a:t>
            </a:r>
          </a:p>
        </p:txBody>
      </p:sp>
    </p:spTree>
    <p:extLst>
      <p:ext uri="{BB962C8B-B14F-4D97-AF65-F5344CB8AC3E}">
        <p14:creationId xmlns:p14="http://schemas.microsoft.com/office/powerpoint/2010/main" val="3292876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1FBF-811D-DECD-F126-AB3F65F917FD}"/>
              </a:ext>
            </a:extLst>
          </p:cNvPr>
          <p:cNvSpPr>
            <a:spLocks noGrp="1"/>
          </p:cNvSpPr>
          <p:nvPr>
            <p:ph type="title"/>
          </p:nvPr>
        </p:nvSpPr>
        <p:spPr/>
        <p:txBody>
          <a:bodyPr/>
          <a:lstStyle/>
          <a:p>
            <a:r>
              <a:rPr lang="en-AU" dirty="0"/>
              <a:t>Nutrition promotion strategies</a:t>
            </a:r>
          </a:p>
        </p:txBody>
      </p:sp>
      <p:sp>
        <p:nvSpPr>
          <p:cNvPr id="3" name="Content Placeholder 2">
            <a:extLst>
              <a:ext uri="{FF2B5EF4-FFF2-40B4-BE49-F238E27FC236}">
                <a16:creationId xmlns:a16="http://schemas.microsoft.com/office/drawing/2014/main" id="{AD10A904-4E67-4B50-173C-30E2B3D8FCBA}"/>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School canteen guidelines.</a:t>
            </a:r>
          </a:p>
          <a:p>
            <a:pPr marL="571500" lvl="0" indent="-571500">
              <a:lnSpc>
                <a:spcPct val="115000"/>
              </a:lnSpc>
              <a:spcBef>
                <a:spcPts val="50"/>
              </a:spcBef>
            </a:pPr>
            <a:r>
              <a:rPr lang="en-AU" kern="100" dirty="0">
                <a:ea typeface="Aptos" panose="020B0004020202020204" pitchFamily="34" charset="0"/>
              </a:rPr>
              <a:t>Fruit and vegetable break time.</a:t>
            </a:r>
          </a:p>
          <a:p>
            <a:pPr marL="571500" lvl="0" indent="-571500">
              <a:lnSpc>
                <a:spcPct val="115000"/>
              </a:lnSpc>
              <a:spcBef>
                <a:spcPts val="50"/>
              </a:spcBef>
            </a:pPr>
            <a:r>
              <a:rPr lang="en-AU" kern="100" dirty="0">
                <a:ea typeface="Aptos" panose="020B0004020202020204" pitchFamily="34" charset="0"/>
              </a:rPr>
              <a:t>Healthy fundraising ideas.</a:t>
            </a:r>
          </a:p>
          <a:p>
            <a:pPr marL="571500" lvl="0" indent="-571500">
              <a:lnSpc>
                <a:spcPct val="115000"/>
              </a:lnSpc>
              <a:spcBef>
                <a:spcPts val="50"/>
              </a:spcBef>
            </a:pPr>
            <a:r>
              <a:rPr lang="en-AU" kern="100" dirty="0">
                <a:ea typeface="Aptos" panose="020B0004020202020204" pitchFamily="34" charset="0"/>
              </a:rPr>
              <a:t>Lunchbox guidelines.</a:t>
            </a:r>
          </a:p>
          <a:p>
            <a:pPr marL="571500" lvl="0" indent="-571500">
              <a:lnSpc>
                <a:spcPct val="115000"/>
              </a:lnSpc>
              <a:spcBef>
                <a:spcPts val="50"/>
              </a:spcBef>
            </a:pPr>
            <a:r>
              <a:rPr lang="en-AU" kern="100" dirty="0">
                <a:ea typeface="Aptos" panose="020B0004020202020204" pitchFamily="34" charset="0"/>
              </a:rPr>
              <a:t>Healthy eating messages.</a:t>
            </a:r>
          </a:p>
        </p:txBody>
      </p:sp>
    </p:spTree>
    <p:extLst>
      <p:ext uri="{BB962C8B-B14F-4D97-AF65-F5344CB8AC3E}">
        <p14:creationId xmlns:p14="http://schemas.microsoft.com/office/powerpoint/2010/main" val="761128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59CA-6B74-72E1-E6DD-A298C39D6D6F}"/>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A1B1B12A-CF6D-6555-304C-E2AF6B9AF4EB}"/>
              </a:ext>
            </a:extLst>
          </p:cNvPr>
          <p:cNvSpPr>
            <a:spLocks noGrp="1"/>
          </p:cNvSpPr>
          <p:nvPr>
            <p:ph idx="1"/>
          </p:nvPr>
        </p:nvSpPr>
        <p:spPr>
          <a:xfrm>
            <a:off x="838200" y="1553592"/>
            <a:ext cx="10515600" cy="5017896"/>
          </a:xfrm>
        </p:spPr>
        <p:txBody>
          <a:bodyPr>
            <a:normAutofit fontScale="47500" lnSpcReduction="20000"/>
          </a:bodyPr>
          <a:lstStyle/>
          <a:p>
            <a:pPr marL="571500" lvl="0" indent="-571500">
              <a:lnSpc>
                <a:spcPct val="115000"/>
              </a:lnSpc>
              <a:spcBef>
                <a:spcPts val="50"/>
              </a:spcBef>
            </a:pPr>
            <a:r>
              <a:rPr lang="en-AU" sz="8800" kern="100" dirty="0">
                <a:ea typeface="Aptos" panose="020B0004020202020204" pitchFamily="34" charset="0"/>
              </a:rPr>
              <a:t>Select a nutrition promotion strategy from this unit. </a:t>
            </a:r>
          </a:p>
          <a:p>
            <a:pPr marL="571500" lvl="0" indent="-571500">
              <a:lnSpc>
                <a:spcPct val="115000"/>
              </a:lnSpc>
              <a:spcBef>
                <a:spcPts val="50"/>
              </a:spcBef>
              <a:spcAft>
                <a:spcPts val="1500"/>
              </a:spcAft>
            </a:pPr>
            <a:r>
              <a:rPr lang="en-AU" sz="8800" kern="100" dirty="0">
                <a:ea typeface="Aptos" panose="020B0004020202020204" pitchFamily="34" charset="0"/>
              </a:rPr>
              <a:t>Map out a project plan including:</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Activity (strategy) name</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Target audience</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Activity goals</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Activity details</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Timing and duration</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Resources needed</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Who will be involved (stakeholders)</a:t>
            </a:r>
          </a:p>
          <a:p>
            <a:pPr marL="571500" lvl="0" indent="-571500">
              <a:lnSpc>
                <a:spcPct val="115000"/>
              </a:lnSpc>
              <a:spcBef>
                <a:spcPts val="50"/>
              </a:spcBef>
              <a:buFont typeface="Wingdings" panose="05000000000000000000" pitchFamily="2" charset="2"/>
              <a:buChar char="Ø"/>
            </a:pPr>
            <a:r>
              <a:rPr lang="en-AU" kern="100" dirty="0">
                <a:ea typeface="Aptos" panose="020B0004020202020204" pitchFamily="34" charset="0"/>
              </a:rPr>
              <a:t>Steps needed for the activity to be implemented</a:t>
            </a:r>
          </a:p>
        </p:txBody>
      </p:sp>
    </p:spTree>
    <p:extLst>
      <p:ext uri="{BB962C8B-B14F-4D97-AF65-F5344CB8AC3E}">
        <p14:creationId xmlns:p14="http://schemas.microsoft.com/office/powerpoint/2010/main" val="79774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DB8-B312-3592-49C4-17879992F29C}"/>
              </a:ext>
            </a:extLst>
          </p:cNvPr>
          <p:cNvSpPr>
            <a:spLocks noGrp="1"/>
          </p:cNvSpPr>
          <p:nvPr>
            <p:ph type="title"/>
          </p:nvPr>
        </p:nvSpPr>
        <p:spPr/>
        <p:txBody>
          <a:bodyPr/>
          <a:lstStyle/>
          <a:p>
            <a:r>
              <a:rPr lang="en-AU" dirty="0"/>
              <a:t>Lesson 7, 8 and 9</a:t>
            </a:r>
          </a:p>
        </p:txBody>
      </p:sp>
    </p:spTree>
    <p:extLst>
      <p:ext uri="{BB962C8B-B14F-4D97-AF65-F5344CB8AC3E}">
        <p14:creationId xmlns:p14="http://schemas.microsoft.com/office/powerpoint/2010/main" val="1294892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5"/>
            <a:ext cx="10515600" cy="3016819"/>
          </a:xfrm>
        </p:spPr>
        <p:txBody>
          <a:bodyPr>
            <a:noAutofit/>
          </a:bodyPr>
          <a:lstStyle/>
          <a:p>
            <a:pPr>
              <a:lnSpc>
                <a:spcPct val="110000"/>
              </a:lnSpc>
            </a:pPr>
            <a:r>
              <a:rPr lang="en-AU" b="1" dirty="0"/>
              <a:t>Learning intention: </a:t>
            </a:r>
            <a:r>
              <a:rPr lang="en-US" dirty="0"/>
              <a:t>To develop a proposal to enhance the nutritional quality of food intake of children and/or adolescents.</a:t>
            </a:r>
            <a:endParaRPr lang="en-AU" dirty="0"/>
          </a:p>
        </p:txBody>
      </p:sp>
    </p:spTree>
    <p:extLst>
      <p:ext uri="{BB962C8B-B14F-4D97-AF65-F5344CB8AC3E}">
        <p14:creationId xmlns:p14="http://schemas.microsoft.com/office/powerpoint/2010/main" val="2429678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4457674"/>
          </a:xfrm>
        </p:spPr>
        <p:txBody>
          <a:bodyPr>
            <a:normAutofit/>
          </a:bodyPr>
          <a:lstStyle/>
          <a:p>
            <a:pPr marL="0" indent="0">
              <a:buNone/>
            </a:pPr>
            <a:r>
              <a:rPr lang="en-AU" b="1" dirty="0"/>
              <a:t>Task</a:t>
            </a:r>
          </a:p>
          <a:p>
            <a:pPr marL="0" indent="0">
              <a:buNone/>
            </a:pPr>
            <a:endParaRPr lang="en-AU" sz="2200" b="1" dirty="0"/>
          </a:p>
          <a:p>
            <a:pPr marL="0" indent="0">
              <a:lnSpc>
                <a:spcPct val="100000"/>
              </a:lnSpc>
              <a:spcAft>
                <a:spcPts val="800"/>
              </a:spcAft>
              <a:buNone/>
            </a:pPr>
            <a:r>
              <a:rPr lang="en-US" dirty="0"/>
              <a:t>To propose and justify 1 key strategy that aims to enhance the nutritional quality of food intake of children and/or adolescents.</a:t>
            </a:r>
            <a:endParaRPr lang="en-AU" dirty="0"/>
          </a:p>
        </p:txBody>
      </p:sp>
    </p:spTree>
    <p:extLst>
      <p:ext uri="{BB962C8B-B14F-4D97-AF65-F5344CB8AC3E}">
        <p14:creationId xmlns:p14="http://schemas.microsoft.com/office/powerpoint/2010/main" val="2216677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787EE-2CD5-D6F6-9E96-3E775A17677C}"/>
              </a:ext>
            </a:extLst>
          </p:cNvPr>
          <p:cNvPicPr>
            <a:picLocks noChangeAspect="1"/>
          </p:cNvPicPr>
          <p:nvPr/>
        </p:nvPicPr>
        <p:blipFill>
          <a:blip r:embed="rId2"/>
          <a:stretch>
            <a:fillRect/>
          </a:stretch>
        </p:blipFill>
        <p:spPr>
          <a:xfrm>
            <a:off x="490973" y="504967"/>
            <a:ext cx="11210054" cy="5622878"/>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86E-BA88-0167-5A19-DE1063E9D4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EBDA0FF-B159-0912-137A-C32CB58683C7}"/>
              </a:ext>
            </a:extLst>
          </p:cNvPr>
          <p:cNvPicPr>
            <a:picLocks noChangeAspect="1"/>
          </p:cNvPicPr>
          <p:nvPr/>
        </p:nvPicPr>
        <p:blipFill>
          <a:blip r:embed="rId2"/>
          <a:stretch>
            <a:fillRect/>
          </a:stretch>
        </p:blipFill>
        <p:spPr>
          <a:xfrm>
            <a:off x="750626" y="264299"/>
            <a:ext cx="10986447" cy="6329402"/>
          </a:xfrm>
          <a:prstGeom prst="rect">
            <a:avLst/>
          </a:prstGeom>
        </p:spPr>
      </p:pic>
    </p:spTree>
    <p:extLst>
      <p:ext uri="{BB962C8B-B14F-4D97-AF65-F5344CB8AC3E}">
        <p14:creationId xmlns:p14="http://schemas.microsoft.com/office/powerpoint/2010/main" val="2781876283"/>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138</TotalTime>
  <Words>6151</Words>
  <Application>Microsoft Office PowerPoint</Application>
  <PresentationFormat>Widescreen</PresentationFormat>
  <Paragraphs>619</Paragraphs>
  <Slides>94</Slides>
  <Notes>60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Aptos</vt:lpstr>
      <vt:lpstr>Aptos Display</vt:lpstr>
      <vt:lpstr>Arial</vt:lpstr>
      <vt:lpstr>Symbol</vt:lpstr>
      <vt:lpstr>Wingdings</vt:lpstr>
      <vt:lpstr>FNRP</vt:lpstr>
      <vt:lpstr>Strategies to enhance healthy eating</vt:lpstr>
      <vt:lpstr>Contents</vt:lpstr>
      <vt:lpstr>Lesson 1</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How much should you be eating?</vt:lpstr>
      <vt:lpstr>Grain food serves</vt:lpstr>
      <vt:lpstr> Vegetable serves</vt:lpstr>
      <vt:lpstr>Fruit serves</vt:lpstr>
      <vt:lpstr>Dairy and alternatives serves</vt:lpstr>
      <vt:lpstr>Meat and alternatives serves</vt:lpstr>
      <vt:lpstr> Nutrient Reference Values</vt:lpstr>
      <vt:lpstr>‘Sometimes’ foods</vt:lpstr>
      <vt:lpstr>‘Sometimes’ foods</vt:lpstr>
      <vt:lpstr>Activity 1: Booklet task</vt:lpstr>
      <vt:lpstr>Lesson 2</vt:lpstr>
      <vt:lpstr>Review</vt:lpstr>
      <vt:lpstr>PowerPoint Presentation</vt:lpstr>
      <vt:lpstr>PowerPoint Presentation</vt:lpstr>
      <vt:lpstr>PowerPoint Presentation</vt:lpstr>
      <vt:lpstr>Sources of food and nutrition information</vt:lpstr>
      <vt:lpstr>National Nutrition and Physical Activity Survey</vt:lpstr>
      <vt:lpstr>National Nutrition and Physical Activity Survey</vt:lpstr>
      <vt:lpstr>National Health Survey</vt:lpstr>
      <vt:lpstr>National Health Survey</vt:lpstr>
      <vt:lpstr>National Health Measures Survey</vt:lpstr>
      <vt:lpstr>National Health Measures Survey</vt:lpstr>
      <vt:lpstr>Apparent Consumption of Selected Foodstuffs </vt:lpstr>
      <vt:lpstr>Apparent Consumption of Selected Foodstuffs </vt:lpstr>
      <vt:lpstr>Australia’s health</vt:lpstr>
      <vt:lpstr>Australia’s health</vt:lpstr>
      <vt:lpstr>Activity 1: Booklet task</vt:lpstr>
      <vt:lpstr>Lesson 3</vt:lpstr>
      <vt:lpstr>Review</vt:lpstr>
      <vt:lpstr>PowerPoint Presentation</vt:lpstr>
      <vt:lpstr>PowerPoint Presentation</vt:lpstr>
      <vt:lpstr>Barriers to healthy eating</vt:lpstr>
      <vt:lpstr>Limited availability: cost and access</vt:lpstr>
      <vt:lpstr>Limited availability: cost and access</vt:lpstr>
      <vt:lpstr>Limited availability: cost and access</vt:lpstr>
      <vt:lpstr>Limited availability: cost and access</vt:lpstr>
      <vt:lpstr>Lack of food preparation skills</vt:lpstr>
      <vt:lpstr>Lack of knowledge on healthy eating</vt:lpstr>
      <vt:lpstr>Misinformation</vt:lpstr>
      <vt:lpstr>Activity 1: Booklet task</vt:lpstr>
      <vt:lpstr>Lesson 4</vt:lpstr>
      <vt:lpstr>Review</vt:lpstr>
      <vt:lpstr>PowerPoint Presentation</vt:lpstr>
      <vt:lpstr>PowerPoint Presentation</vt:lpstr>
      <vt:lpstr>Healthy Eating Messaging</vt:lpstr>
      <vt:lpstr>Healthy eating messaging</vt:lpstr>
      <vt:lpstr>Questions to ask</vt:lpstr>
      <vt:lpstr>Questions to ask</vt:lpstr>
      <vt:lpstr>Questions to ask</vt:lpstr>
      <vt:lpstr>Questions to ask</vt:lpstr>
      <vt:lpstr>Questions to ask</vt:lpstr>
      <vt:lpstr>‘Healthy eating’ messaging</vt:lpstr>
      <vt:lpstr>Activity 1: Booklet task</vt:lpstr>
      <vt:lpstr>Activity 1: Booklet task</vt:lpstr>
      <vt:lpstr>Lesson 5</vt:lpstr>
      <vt:lpstr>Review</vt:lpstr>
      <vt:lpstr>PowerPoint Presentation</vt:lpstr>
      <vt:lpstr>PowerPoint Presentation</vt:lpstr>
      <vt:lpstr>Nutrition promotion strategies</vt:lpstr>
      <vt:lpstr>National school canteen guidelines</vt:lpstr>
      <vt:lpstr>National school canteen guidelines</vt:lpstr>
      <vt:lpstr>National school canteen guidelines</vt:lpstr>
      <vt:lpstr>Fruit and vegetable break time</vt:lpstr>
      <vt:lpstr>Healthy fundraising ideas</vt:lpstr>
      <vt:lpstr>Lunch box guidelines</vt:lpstr>
      <vt:lpstr>Healthy eating messages</vt:lpstr>
      <vt:lpstr>Activity 1: Booklet task</vt:lpstr>
      <vt:lpstr>Lesson 6</vt:lpstr>
      <vt:lpstr>Review</vt:lpstr>
      <vt:lpstr>PowerPoint Presentation</vt:lpstr>
      <vt:lpstr>PowerPoint Presentation</vt:lpstr>
      <vt:lpstr>Nutrition promotion strategies</vt:lpstr>
      <vt:lpstr>Activity 1: Booklet task</vt:lpstr>
      <vt:lpstr>Lesson 7, 8 and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2025-09-16T03:24:06Z</dcterms:created>
  <dcterms:modified xsi:type="dcterms:W3CDTF">2025-11-11T00:10:44Z</dcterms:modified>
</cp:coreProperties>
</file>