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7" r:id="rId2"/>
    <p:sldId id="258" r:id="rId3"/>
    <p:sldId id="259" r:id="rId4"/>
    <p:sldId id="262" r:id="rId5"/>
    <p:sldId id="263" r:id="rId6"/>
    <p:sldId id="264" r:id="rId7"/>
    <p:sldId id="265" r:id="rId8"/>
    <p:sldId id="261" r:id="rId9"/>
    <p:sldId id="266" r:id="rId10"/>
    <p:sldId id="260" r:id="rId11"/>
    <p:sldId id="267" r:id="rId12"/>
    <p:sldId id="268" r:id="rId13"/>
    <p:sldId id="269" r:id="rId14"/>
    <p:sldId id="270" r:id="rId15"/>
    <p:sldId id="271" r:id="rId16"/>
    <p:sldId id="272" r:id="rId17"/>
    <p:sldId id="273" r:id="rId18"/>
    <p:sldId id="274" r:id="rId19"/>
    <p:sldId id="275" r:id="rId20"/>
    <p:sldId id="279" r:id="rId21"/>
    <p:sldId id="280" r:id="rId22"/>
    <p:sldId id="339" r:id="rId23"/>
    <p:sldId id="340" r:id="rId24"/>
    <p:sldId id="341" r:id="rId25"/>
    <p:sldId id="342" r:id="rId26"/>
    <p:sldId id="343" r:id="rId27"/>
    <p:sldId id="344" r:id="rId28"/>
    <p:sldId id="345" r:id="rId29"/>
    <p:sldId id="309" r:id="rId30"/>
    <p:sldId id="307" r:id="rId31"/>
    <p:sldId id="308" r:id="rId32"/>
    <p:sldId id="311" r:id="rId33"/>
    <p:sldId id="310" r:id="rId34"/>
    <p:sldId id="312" r:id="rId35"/>
    <p:sldId id="346" r:id="rId36"/>
    <p:sldId id="347" r:id="rId37"/>
    <p:sldId id="348" r:id="rId38"/>
    <p:sldId id="351" r:id="rId39"/>
    <p:sldId id="349" r:id="rId40"/>
    <p:sldId id="350" r:id="rId41"/>
    <p:sldId id="352" r:id="rId42"/>
    <p:sldId id="353" r:id="rId43"/>
    <p:sldId id="394" r:id="rId44"/>
    <p:sldId id="371" r:id="rId45"/>
    <p:sldId id="395" r:id="rId46"/>
    <p:sldId id="396" r:id="rId47"/>
    <p:sldId id="397" r:id="rId48"/>
    <p:sldId id="390" r:id="rId49"/>
    <p:sldId id="391" r:id="rId50"/>
    <p:sldId id="409" r:id="rId51"/>
    <p:sldId id="443" r:id="rId52"/>
    <p:sldId id="382" r:id="rId53"/>
    <p:sldId id="444" r:id="rId54"/>
    <p:sldId id="384" r:id="rId55"/>
    <p:sldId id="385" r:id="rId56"/>
    <p:sldId id="386" r:id="rId57"/>
    <p:sldId id="387" r:id="rId58"/>
    <p:sldId id="389" r:id="rId59"/>
    <p:sldId id="388" r:id="rId60"/>
    <p:sldId id="398" r:id="rId61"/>
    <p:sldId id="399" r:id="rId62"/>
    <p:sldId id="392" r:id="rId63"/>
    <p:sldId id="393" r:id="rId64"/>
    <p:sldId id="400" r:id="rId65"/>
    <p:sldId id="401" r:id="rId66"/>
    <p:sldId id="402" r:id="rId67"/>
    <p:sldId id="403" r:id="rId68"/>
    <p:sldId id="404" r:id="rId69"/>
    <p:sldId id="442" r:id="rId70"/>
    <p:sldId id="405" r:id="rId71"/>
    <p:sldId id="406" r:id="rId72"/>
    <p:sldId id="407" r:id="rId73"/>
    <p:sldId id="408" r:id="rId74"/>
    <p:sldId id="410" r:id="rId75"/>
    <p:sldId id="411" r:id="rId76"/>
    <p:sldId id="412" r:id="rId77"/>
    <p:sldId id="413" r:id="rId78"/>
    <p:sldId id="414" r:id="rId79"/>
    <p:sldId id="415" r:id="rId80"/>
    <p:sldId id="416" r:id="rId81"/>
    <p:sldId id="417" r:id="rId82"/>
    <p:sldId id="418" r:id="rId83"/>
    <p:sldId id="419" r:id="rId84"/>
    <p:sldId id="438" r:id="rId85"/>
    <p:sldId id="439" r:id="rId86"/>
    <p:sldId id="440" r:id="rId87"/>
    <p:sldId id="44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B8314-021F-4FCB-A89D-5D345F135F50}" v="18" dt="2025-11-10T22:55:26.494"/>
    <p1510:client id="{9AF6C232-8930-4510-BB8A-8182AA384490}" v="2" dt="2025-11-11T00:40:18.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0508" autoAdjust="0"/>
  </p:normalViewPr>
  <p:slideViewPr>
    <p:cSldViewPr snapToGrid="0">
      <p:cViewPr varScale="1">
        <p:scale>
          <a:sx n="77" d="100"/>
          <a:sy n="77" d="100"/>
        </p:scale>
        <p:origin x="151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custSel addSld delSld modSld">
      <pc:chgData name="Peta Craig" userId="b403983d7592b689" providerId="LiveId" clId="{B3B75DA0-8123-49D9-A973-119B14C712D1}" dt="2025-11-11T00:40:26.956" v="132" actId="20577"/>
      <pc:docMkLst>
        <pc:docMk/>
      </pc:docMkLst>
      <pc:sldChg chg="modNotesTx">
        <pc:chgData name="Peta Craig" userId="b403983d7592b689" providerId="LiveId" clId="{B3B75DA0-8123-49D9-A973-119B14C712D1}" dt="2025-11-10T22:49:24.503" v="83" actId="20577"/>
        <pc:sldMkLst>
          <pc:docMk/>
          <pc:sldMk cId="4240081789" sldId="260"/>
        </pc:sldMkLst>
      </pc:sldChg>
      <pc:sldChg chg="modNotesTx">
        <pc:chgData name="Peta Craig" userId="b403983d7592b689" providerId="LiveId" clId="{B3B75DA0-8123-49D9-A973-119B14C712D1}" dt="2025-11-10T22:49:07.725" v="81" actId="20577"/>
        <pc:sldMkLst>
          <pc:docMk/>
          <pc:sldMk cId="2993294294" sldId="261"/>
        </pc:sldMkLst>
      </pc:sldChg>
      <pc:sldChg chg="modNotesTx">
        <pc:chgData name="Peta Craig" userId="b403983d7592b689" providerId="LiveId" clId="{B3B75DA0-8123-49D9-A973-119B14C712D1}" dt="2025-11-10T22:49:16.921" v="82" actId="20577"/>
        <pc:sldMkLst>
          <pc:docMk/>
          <pc:sldMk cId="1466090479" sldId="266"/>
        </pc:sldMkLst>
      </pc:sldChg>
      <pc:sldChg chg="modNotesTx">
        <pc:chgData name="Peta Craig" userId="b403983d7592b689" providerId="LiveId" clId="{B3B75DA0-8123-49D9-A973-119B14C712D1}" dt="2025-11-10T22:49:33.168" v="84" actId="20577"/>
        <pc:sldMkLst>
          <pc:docMk/>
          <pc:sldMk cId="3939197884" sldId="268"/>
        </pc:sldMkLst>
      </pc:sldChg>
      <pc:sldChg chg="modNotesTx">
        <pc:chgData name="Peta Craig" userId="b403983d7592b689" providerId="LiveId" clId="{B3B75DA0-8123-49D9-A973-119B14C712D1}" dt="2025-11-10T22:49:42.338" v="85" actId="20577"/>
        <pc:sldMkLst>
          <pc:docMk/>
          <pc:sldMk cId="1819295951" sldId="270"/>
        </pc:sldMkLst>
      </pc:sldChg>
      <pc:sldChg chg="modNotesTx">
        <pc:chgData name="Peta Craig" userId="b403983d7592b689" providerId="LiveId" clId="{B3B75DA0-8123-49D9-A973-119B14C712D1}" dt="2025-11-10T22:51:34.618" v="97" actId="114"/>
        <pc:sldMkLst>
          <pc:docMk/>
          <pc:sldMk cId="3302414134" sldId="273"/>
        </pc:sldMkLst>
      </pc:sldChg>
      <pc:sldChg chg="modNotesTx">
        <pc:chgData name="Peta Craig" userId="b403983d7592b689" providerId="LiveId" clId="{B3B75DA0-8123-49D9-A973-119B14C712D1}" dt="2025-11-10T22:53:53.531" v="102" actId="255"/>
        <pc:sldMkLst>
          <pc:docMk/>
          <pc:sldMk cId="2713051954" sldId="307"/>
        </pc:sldMkLst>
      </pc:sldChg>
      <pc:sldChg chg="modNotesTx">
        <pc:chgData name="Peta Craig" userId="b403983d7592b689" providerId="LiveId" clId="{B3B75DA0-8123-49D9-A973-119B14C712D1}" dt="2025-11-10T22:54:04.298" v="104" actId="255"/>
        <pc:sldMkLst>
          <pc:docMk/>
          <pc:sldMk cId="354432096" sldId="308"/>
        </pc:sldMkLst>
      </pc:sldChg>
      <pc:sldChg chg="modNotesTx">
        <pc:chgData name="Peta Craig" userId="b403983d7592b689" providerId="LiveId" clId="{B3B75DA0-8123-49D9-A973-119B14C712D1}" dt="2025-11-10T22:53:33.812" v="100" actId="5793"/>
        <pc:sldMkLst>
          <pc:docMk/>
          <pc:sldMk cId="3770829795" sldId="309"/>
        </pc:sldMkLst>
      </pc:sldChg>
      <pc:sldChg chg="modNotesTx">
        <pc:chgData name="Peta Craig" userId="b403983d7592b689" providerId="LiveId" clId="{B3B75DA0-8123-49D9-A973-119B14C712D1}" dt="2025-11-10T22:54:19.454" v="110" actId="5793"/>
        <pc:sldMkLst>
          <pc:docMk/>
          <pc:sldMk cId="3599987350" sldId="310"/>
        </pc:sldMkLst>
      </pc:sldChg>
      <pc:sldChg chg="modNotesTx">
        <pc:chgData name="Peta Craig" userId="b403983d7592b689" providerId="LiveId" clId="{B3B75DA0-8123-49D9-A973-119B14C712D1}" dt="2025-11-10T22:54:10.644" v="107" actId="5793"/>
        <pc:sldMkLst>
          <pc:docMk/>
          <pc:sldMk cId="505504887" sldId="311"/>
        </pc:sldMkLst>
      </pc:sldChg>
      <pc:sldChg chg="modNotesTx">
        <pc:chgData name="Peta Craig" userId="b403983d7592b689" providerId="LiveId" clId="{B3B75DA0-8123-49D9-A973-119B14C712D1}" dt="2025-11-10T22:54:27.433" v="111" actId="20577"/>
        <pc:sldMkLst>
          <pc:docMk/>
          <pc:sldMk cId="425409552" sldId="312"/>
        </pc:sldMkLst>
      </pc:sldChg>
      <pc:sldChg chg="addSp delSp modSp mod delAnim modAnim modNotesTx">
        <pc:chgData name="Peta Craig" userId="b403983d7592b689" providerId="LiveId" clId="{B3B75DA0-8123-49D9-A973-119B14C712D1}" dt="2025-11-11T00:40:26.956" v="132" actId="20577"/>
        <pc:sldMkLst>
          <pc:docMk/>
          <pc:sldMk cId="923960282" sldId="344"/>
        </pc:sldMkLst>
        <pc:picChg chg="add mod">
          <ac:chgData name="Peta Craig" userId="b403983d7592b689" providerId="LiveId" clId="{B3B75DA0-8123-49D9-A973-119B14C712D1}" dt="2025-11-11T00:40:18.184" v="118"/>
          <ac:picMkLst>
            <pc:docMk/>
            <pc:sldMk cId="923960282" sldId="344"/>
            <ac:picMk id="3" creationId="{C7F1E284-D0FA-B450-8BF4-DBB9D27CFB74}"/>
          </ac:picMkLst>
        </pc:picChg>
        <pc:picChg chg="del">
          <ac:chgData name="Peta Craig" userId="b403983d7592b689" providerId="LiveId" clId="{B3B75DA0-8123-49D9-A973-119B14C712D1}" dt="2025-11-11T00:40:17.316" v="117" actId="478"/>
          <ac:picMkLst>
            <pc:docMk/>
            <pc:sldMk cId="923960282" sldId="344"/>
            <ac:picMk id="4" creationId="{E7CC078D-47FB-4111-6D31-3D0E7F328D1B}"/>
          </ac:picMkLst>
        </pc:picChg>
      </pc:sldChg>
      <pc:sldChg chg="modNotesTx">
        <pc:chgData name="Peta Craig" userId="b403983d7592b689" providerId="LiveId" clId="{B3B75DA0-8123-49D9-A973-119B14C712D1}" dt="2025-11-10T22:54:53.917" v="113" actId="255"/>
        <pc:sldMkLst>
          <pc:docMk/>
          <pc:sldMk cId="1109685808" sldId="349"/>
        </pc:sldMkLst>
      </pc:sldChg>
      <pc:sldChg chg="modNotesTx">
        <pc:chgData name="Peta Craig" userId="b403983d7592b689" providerId="LiveId" clId="{B3B75DA0-8123-49D9-A973-119B14C712D1}" dt="2025-11-10T22:55:01.371" v="114" actId="255"/>
        <pc:sldMkLst>
          <pc:docMk/>
          <pc:sldMk cId="2709869982" sldId="350"/>
        </pc:sldMkLst>
      </pc:sldChg>
      <pc:sldChg chg="modNotesTx">
        <pc:chgData name="Peta Craig" userId="b403983d7592b689" providerId="LiveId" clId="{B3B75DA0-8123-49D9-A973-119B14C712D1}" dt="2025-11-10T22:54:46.643" v="112" actId="255"/>
        <pc:sldMkLst>
          <pc:docMk/>
          <pc:sldMk cId="760913308" sldId="351"/>
        </pc:sldMkLst>
      </pc:sldChg>
      <pc:sldChg chg="modNotesTx">
        <pc:chgData name="Peta Craig" userId="b403983d7592b689" providerId="LiveId" clId="{B3B75DA0-8123-49D9-A973-119B14C712D1}" dt="2025-11-10T22:55:10.454" v="115" actId="255"/>
        <pc:sldMkLst>
          <pc:docMk/>
          <pc:sldMk cId="4018061370" sldId="352"/>
        </pc:sldMkLst>
      </pc:sldChg>
      <pc:sldChg chg="modNotesTx">
        <pc:chgData name="Peta Craig" userId="b403983d7592b689" providerId="LiveId" clId="{B3B75DA0-8123-49D9-A973-119B14C712D1}" dt="2025-11-10T22:55:29.491" v="116" actId="255"/>
        <pc:sldMkLst>
          <pc:docMk/>
          <pc:sldMk cId="847962902"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9E2E9-3B25-4162-A5E9-48AA4DC58689}"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3ED81-12D8-4EED-B9D1-87F685470F84}" type="slidenum">
              <a:rPr lang="en-AU" smtClean="0"/>
              <a:t>‹#›</a:t>
            </a:fld>
            <a:endParaRPr lang="en-AU"/>
          </a:p>
        </p:txBody>
      </p:sp>
    </p:spTree>
    <p:extLst>
      <p:ext uri="{BB962C8B-B14F-4D97-AF65-F5344CB8AC3E}">
        <p14:creationId xmlns:p14="http://schemas.microsoft.com/office/powerpoint/2010/main" val="3618721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a:latin typeface="Arial" panose="020B0604020202020204" pitchFamily="34" charset="0"/>
                <a:cs typeface="Arial" panose="020B0604020202020204" pitchFamily="34" charset="0"/>
              </a:rPr>
              <a:t>Image: </a:t>
            </a:r>
            <a:r>
              <a:rPr lang="en-AU" dirty="0">
                <a:latin typeface="Arial" panose="020B0604020202020204" pitchFamily="34" charset="0"/>
                <a:cs typeface="Arial" panose="020B0604020202020204" pitchFamily="34" charset="0"/>
              </a:rPr>
              <a:t>Designed by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Calcium helps ensure strong bones and teeth.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Iodine is needed to make essential thyroid hormones. These are used by the body for growth and energy use, as well as brain and bone development in the early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Vitamin B12 is essential for the production of red blood cells, which are needed to carry oxygen from the lungs to the body’s tissues and organs.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13</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foods: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Lean meats: </a:t>
            </a:r>
            <a:r>
              <a:rPr lang="en-AU" sz="1100" b="0" i="0" kern="1200" dirty="0">
                <a:solidFill>
                  <a:schemeClr val="tx1"/>
                </a:solidFill>
                <a:effectLst/>
                <a:latin typeface="Arial" panose="020B0604020202020204" pitchFamily="34" charset="0"/>
                <a:ea typeface="+mn-ea"/>
                <a:cs typeface="Arial" panose="020B0604020202020204" pitchFamily="34" charset="0"/>
              </a:rPr>
              <a:t>beef, lamb, pork, kangaroo, lean and low salt sausages.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Poultry:</a:t>
            </a:r>
            <a:r>
              <a:rPr lang="en-AU" sz="1100" b="0" i="0" kern="1200" dirty="0">
                <a:solidFill>
                  <a:schemeClr val="tx1"/>
                </a:solidFill>
                <a:effectLst/>
                <a:latin typeface="Arial" panose="020B0604020202020204" pitchFamily="34" charset="0"/>
                <a:ea typeface="+mn-ea"/>
                <a:cs typeface="Arial" panose="020B0604020202020204" pitchFamily="34" charset="0"/>
              </a:rPr>
              <a:t> chicken, turkey, duck, emu, goose.</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Fish and seafood:</a:t>
            </a:r>
            <a:r>
              <a:rPr lang="en-AU" sz="1100" b="0" i="0" kern="1200" dirty="0">
                <a:solidFill>
                  <a:schemeClr val="tx1"/>
                </a:solidFill>
                <a:effectLst/>
                <a:latin typeface="Arial" panose="020B0604020202020204" pitchFamily="34" charset="0"/>
                <a:ea typeface="+mn-ea"/>
                <a:cs typeface="Arial" panose="020B0604020202020204" pitchFamily="34" charset="0"/>
              </a:rPr>
              <a:t> fish, prawns, crab, lobster, mussels, oysters, scallops, clams.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Eggs:</a:t>
            </a:r>
            <a:r>
              <a:rPr lang="en-AU" sz="1100" b="0" i="0" kern="1200" dirty="0">
                <a:solidFill>
                  <a:schemeClr val="tx1"/>
                </a:solidFill>
                <a:effectLst/>
                <a:latin typeface="Arial" panose="020B0604020202020204" pitchFamily="34" charset="0"/>
                <a:ea typeface="+mn-ea"/>
                <a:cs typeface="Arial" panose="020B0604020202020204" pitchFamily="34" charset="0"/>
              </a:rPr>
              <a:t> chicken eggs, duck eggs.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Nuts and seeds:</a:t>
            </a:r>
            <a:r>
              <a:rPr lang="en-AU" sz="1100" b="0" i="0" kern="1200" dirty="0">
                <a:solidFill>
                  <a:schemeClr val="tx1"/>
                </a:solidFill>
                <a:effectLst/>
                <a:latin typeface="Arial" panose="020B0604020202020204" pitchFamily="34" charset="0"/>
                <a:ea typeface="+mn-ea"/>
                <a:cs typeface="Arial" panose="020B0604020202020204" pitchFamily="34" charset="0"/>
              </a:rPr>
              <a:t> almonds, pine nuts, walnut, macadamia, hazelnut, cashew, peanut, nut spreads, </a:t>
            </a:r>
            <a:r>
              <a:rPr lang="en-AU" sz="1100" b="0" i="0" kern="1200" dirty="0" err="1">
                <a:solidFill>
                  <a:schemeClr val="tx1"/>
                </a:solidFill>
                <a:effectLst/>
                <a:latin typeface="Arial" panose="020B0604020202020204" pitchFamily="34" charset="0"/>
                <a:ea typeface="+mn-ea"/>
                <a:cs typeface="Arial" panose="020B0604020202020204" pitchFamily="34" charset="0"/>
              </a:rPr>
              <a:t>brazil</a:t>
            </a:r>
            <a:r>
              <a:rPr lang="en-AU" sz="1100" b="0" i="0" kern="1200" dirty="0">
                <a:solidFill>
                  <a:schemeClr val="tx1"/>
                </a:solidFill>
                <a:effectLst/>
                <a:latin typeface="Arial" panose="020B0604020202020204" pitchFamily="34" charset="0"/>
                <a:ea typeface="+mn-ea"/>
                <a:cs typeface="Arial" panose="020B0604020202020204" pitchFamily="34" charset="0"/>
              </a:rPr>
              <a:t> nuts, seeds.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Legumes/beans:</a:t>
            </a:r>
            <a:r>
              <a:rPr lang="en-AU" sz="1100" b="0" i="0" kern="1200" dirty="0">
                <a:solidFill>
                  <a:schemeClr val="tx1"/>
                </a:solidFill>
                <a:effectLst/>
                <a:latin typeface="Arial" panose="020B0604020202020204" pitchFamily="34" charset="0"/>
                <a:ea typeface="+mn-ea"/>
                <a:cs typeface="Arial" panose="020B0604020202020204" pitchFamily="34" charset="0"/>
              </a:rPr>
              <a:t> all beans, lentils, chickpeas, split peas, tofu.</a:t>
            </a: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cs typeface="Arial" panose="020B0604020202020204" pitchFamily="34" charset="0"/>
              </a:rPr>
              <a:t>Sausages, commercial burgers and meat pastries </a:t>
            </a:r>
            <a:r>
              <a:rPr lang="en-US" sz="1100" b="0" i="0" u="none" strike="noStrike" baseline="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cs typeface="Arial" panose="020B0604020202020204" pitchFamily="34" charset="0"/>
              </a:rPr>
              <a:t>Processed meats</a:t>
            </a:r>
            <a:r>
              <a:rPr lang="en-US" sz="1100" b="0" i="0" u="none" strike="noStrike" baseline="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Nuts and seeds.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For </a:t>
            </a:r>
            <a:r>
              <a:rPr lang="en-US" sz="1100" b="1" i="0" u="none" strike="noStrike" baseline="0" dirty="0">
                <a:solidFill>
                  <a:srgbClr val="000000"/>
                </a:solidFill>
                <a:latin typeface="Arial" panose="020B0604020202020204" pitchFamily="34" charset="0"/>
                <a:cs typeface="Arial" panose="020B0604020202020204" pitchFamily="34" charset="0"/>
              </a:rPr>
              <a:t>vegetarians and vegans</a:t>
            </a:r>
            <a:r>
              <a:rPr lang="en-US" sz="1100" b="0" i="0" u="none" strike="noStrike" baseline="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14</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Iron is particularly important for transporting oxygen in the blood. This is essential for providing energy for daily life. Iron also helps our immune system fight infection.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Zinc is important for growth and for the immune system to fight infection.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15</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Higher added sugars: </a:t>
            </a:r>
            <a:r>
              <a:rPr lang="en-AU" sz="1100" b="0" i="0" kern="1200" dirty="0">
                <a:solidFill>
                  <a:schemeClr val="tx1"/>
                </a:solidFill>
                <a:effectLst/>
                <a:latin typeface="Arial" panose="020B0604020202020204" pitchFamily="34" charset="0"/>
                <a:ea typeface="+mn-ea"/>
                <a:cs typeface="Arial" panose="020B0604020202020204" pitchFamily="34" charset="0"/>
              </a:rPr>
              <a:t>Soft drinks, energy drinks, sugar confectionary, jams, some sauces.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Higher fat: </a:t>
            </a:r>
            <a:r>
              <a:rPr lang="en-AU" sz="1100" b="0" i="0" kern="1200" dirty="0">
                <a:solidFill>
                  <a:schemeClr val="tx1"/>
                </a:solidFill>
                <a:effectLst/>
                <a:latin typeface="Arial" panose="020B0604020202020204" pitchFamily="34" charset="0"/>
                <a:ea typeface="+mn-ea"/>
                <a:cs typeface="Arial" panose="020B0604020202020204" pitchFamily="34" charset="0"/>
              </a:rPr>
              <a:t>Most processed meats (bacon, ham, sausages, </a:t>
            </a:r>
            <a:r>
              <a:rPr lang="en-AU" sz="1100" b="0" i="0" kern="1200" dirty="0" err="1">
                <a:solidFill>
                  <a:schemeClr val="tx1"/>
                </a:solidFill>
                <a:effectLst/>
                <a:latin typeface="Arial" panose="020B0604020202020204" pitchFamily="34" charset="0"/>
                <a:ea typeface="+mn-ea"/>
                <a:cs typeface="Arial" panose="020B0604020202020204" pitchFamily="34" charset="0"/>
              </a:rPr>
              <a:t>frankfurts</a:t>
            </a:r>
            <a:r>
              <a:rPr lang="en-AU" sz="1100" b="0" i="0" kern="1200" dirty="0">
                <a:solidFill>
                  <a:schemeClr val="tx1"/>
                </a:solidFill>
                <a:effectLst/>
                <a:latin typeface="Arial" panose="020B0604020202020204" pitchFamily="34" charset="0"/>
                <a:ea typeface="+mn-ea"/>
                <a:cs typeface="Arial" panose="020B0604020202020204" pitchFamily="34" charset="0"/>
              </a:rPr>
              <a:t>), crisps, butter, cream, pastry products, meat pies, sausage rolls, potato chips, commercial pizza.</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Higher added sugars AND higher fat: </a:t>
            </a:r>
            <a:r>
              <a:rPr lang="en-AU" sz="1100" b="0" i="0" kern="1200" dirty="0">
                <a:solidFill>
                  <a:schemeClr val="tx1"/>
                </a:solidFill>
                <a:effectLst/>
                <a:latin typeface="Arial" panose="020B0604020202020204" pitchFamily="34" charset="0"/>
                <a:ea typeface="+mn-ea"/>
                <a:cs typeface="Arial" panose="020B0604020202020204" pitchFamily="34" charset="0"/>
              </a:rPr>
              <a:t>Biscuits, cakes, chocolate, doughnuts, ice cream, iced buns, some muesli bars, muffins, sweet pastries.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Alcoholic drinks.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‘Sometimes’ foods in a healthy diet:</a:t>
            </a:r>
          </a:p>
          <a:p>
            <a:pPr marL="628650" lvl="1"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Some people require extra serves of food, for example, those who are taller and more active. These can sometimes include extra serves of ‘sometimes’ foods. It is best if these extra serves come from the five food groups, particularly wholegrain cereals, vegetables including legumes/beans and fruit. However, they can also sometimes include serves of ‘sometimes’ foods (discretionary foods).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16</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50"/>
              </a:spcBef>
              <a:spcAft>
                <a:spcPts val="50"/>
              </a:spcAft>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Students create their own Australian Guide to Healthy Eating. </a:t>
            </a:r>
          </a:p>
          <a:p>
            <a:pPr marL="0" lvl="0" indent="0">
              <a:lnSpc>
                <a:spcPct val="107000"/>
              </a:lnSpc>
              <a:spcBef>
                <a:spcPts val="50"/>
              </a:spcBef>
              <a:buFont typeface="Symbol" panose="05050102010706020507" pitchFamily="18" charset="2"/>
              <a:buNone/>
            </a:pPr>
            <a:endParaRPr lang="en-AU" sz="1100" kern="100" dirty="0">
              <a:effectLst/>
              <a:latin typeface="Arial" panose="020B0604020202020204" pitchFamily="34" charset="0"/>
              <a:ea typeface="+mn-ea"/>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They are to include:</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628650" lvl="1"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foods from the five food groups</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628650" lvl="1"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at least 3 foods from each food group</a:t>
            </a:r>
          </a:p>
          <a:p>
            <a:pPr marL="0" lvl="0" indent="0">
              <a:lnSpc>
                <a:spcPct val="107000"/>
              </a:lnSpc>
              <a:spcAft>
                <a:spcPts val="50"/>
              </a:spcAft>
              <a:buFont typeface="Arial" panose="020B0604020202020204" pitchFamily="34" charset="0"/>
              <a:buNone/>
            </a:pPr>
            <a:endParaRPr lang="en-GB" sz="11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50"/>
              </a:spcAft>
              <a:buClrTx/>
              <a:buSzTx/>
              <a:buFont typeface="Arial" panose="020B0604020202020204" pitchFamily="34" charset="0"/>
              <a:buNone/>
              <a:tabLst/>
              <a:defRP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Students add text; answering the question: </a:t>
            </a:r>
            <a:r>
              <a:rPr lang="en-GB" sz="1100" kern="0" dirty="0">
                <a:effectLst/>
                <a:latin typeface="Arial" panose="020B0604020202020204" pitchFamily="34" charset="0"/>
                <a:ea typeface="Calibri" panose="020F0502020204030204" pitchFamily="34" charset="0"/>
                <a:cs typeface="Arial" panose="020B0604020202020204" pitchFamily="34" charset="0"/>
              </a:rPr>
              <a:t>How are the foods in the food groups good for our bodies?</a:t>
            </a:r>
          </a:p>
          <a:p>
            <a:pPr marL="0" marR="0" lvl="0" indent="0" algn="l" defTabSz="914400" rtl="0" eaLnBrk="1" fontAlgn="auto" latinLnBrk="0" hangingPunct="1">
              <a:lnSpc>
                <a:spcPct val="107000"/>
              </a:lnSpc>
              <a:spcBef>
                <a:spcPts val="0"/>
              </a:spcBef>
              <a:spcAft>
                <a:spcPts val="50"/>
              </a:spcAft>
              <a:buClrTx/>
              <a:buSzTx/>
              <a:buFont typeface="Arial" panose="020B0604020202020204" pitchFamily="34" charset="0"/>
              <a:buNone/>
              <a:tabLst/>
              <a:defRPr/>
            </a:pPr>
            <a:endParaRPr lang="en-GB" sz="1100" kern="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50"/>
              </a:spcAft>
              <a:buClrTx/>
              <a:buSzTx/>
              <a:buFont typeface="Arial" panose="020B0604020202020204" pitchFamily="34" charset="0"/>
              <a:buNone/>
              <a:tabLst/>
              <a:defRPr/>
            </a:pPr>
            <a:r>
              <a:rPr lang="en-GB" sz="1100" kern="0" dirty="0">
                <a:effectLst/>
                <a:latin typeface="Arial" panose="020B0604020202020204" pitchFamily="34" charset="0"/>
                <a:ea typeface="Calibri" panose="020F0502020204030204" pitchFamily="34" charset="0"/>
                <a:cs typeface="Arial" panose="020B0604020202020204" pitchFamily="34" charset="0"/>
              </a:rPr>
              <a:t>Image: </a:t>
            </a:r>
            <a:r>
              <a:rPr lang="en-GB" sz="1200" i="0" kern="1200" dirty="0">
                <a:solidFill>
                  <a:schemeClr val="tx1"/>
                </a:solidFill>
                <a:effectLst/>
                <a:latin typeface="+mn-lt"/>
                <a:ea typeface="+mn-ea"/>
                <a:cs typeface="+mn-cs"/>
              </a:rPr>
              <a:t>National Health and Medical Research Council (representing the Commonwealth of Australia)</a:t>
            </a:r>
            <a:endParaRPr lang="en-AU" sz="1100" i="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17</a:t>
            </a:fld>
            <a:endParaRPr lang="en-AU"/>
          </a:p>
        </p:txBody>
      </p:sp>
    </p:spTree>
    <p:extLst>
      <p:ext uri="{BB962C8B-B14F-4D97-AF65-F5344CB8AC3E}">
        <p14:creationId xmlns:p14="http://schemas.microsoft.com/office/powerpoint/2010/main" val="3377138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5443-2273-1C73-8BAC-FC4872F9F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CDED2-973E-18CE-E9E2-F28CF2EDD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484B5-2288-4869-ABB2-0EF54C67240C}"/>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these foods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8B5E3AA-D463-A209-804A-EE399B4412EF}"/>
              </a:ext>
            </a:extLst>
          </p:cNvPr>
          <p:cNvSpPr>
            <a:spLocks noGrp="1"/>
          </p:cNvSpPr>
          <p:nvPr>
            <p:ph type="sldNum" sz="quarter" idx="5"/>
          </p:nvPr>
        </p:nvSpPr>
        <p:spPr/>
        <p:txBody>
          <a:bodyPr/>
          <a:lstStyle/>
          <a:p>
            <a:fld id="{E6D7DA54-C4FE-4877-8DF5-AF24F4B46978}" type="slidenum">
              <a:rPr lang="en-AU" smtClean="0"/>
              <a:t>21</a:t>
            </a:fld>
            <a:endParaRPr lang="en-AU"/>
          </a:p>
        </p:txBody>
      </p:sp>
    </p:spTree>
    <p:extLst>
      <p:ext uri="{BB962C8B-B14F-4D97-AF65-F5344CB8AC3E}">
        <p14:creationId xmlns:p14="http://schemas.microsoft.com/office/powerpoint/2010/main" val="2481673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9E14-67EF-8CE0-970B-2AC07473F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17397-1D5A-5ED9-E495-20E71B602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EBDEE-75DE-D716-AD14-E9D2E7145A3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Calcium helps ensure strong bones and teeth.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Iodine is needed to make essential thyroid hormones. These are used by the body for growth and energy use, as well as brain and bone development in the early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Vitamin B12 is essential for the production of red blood cells, which are needed to carry oxygen from the lungs to the body’s tissues and organs.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A56660-38F1-71CE-CDD7-3EFB1F5E88AE}"/>
              </a:ext>
            </a:extLst>
          </p:cNvPr>
          <p:cNvSpPr>
            <a:spLocks noGrp="1"/>
          </p:cNvSpPr>
          <p:nvPr>
            <p:ph type="sldNum" sz="quarter" idx="5"/>
          </p:nvPr>
        </p:nvSpPr>
        <p:spPr/>
        <p:txBody>
          <a:bodyPr/>
          <a:lstStyle/>
          <a:p>
            <a:fld id="{E6D7DA54-C4FE-4877-8DF5-AF24F4B46978}" type="slidenum">
              <a:rPr lang="en-AU" smtClean="0"/>
              <a:t>23</a:t>
            </a:fld>
            <a:endParaRPr lang="en-AU"/>
          </a:p>
        </p:txBody>
      </p:sp>
    </p:spTree>
    <p:extLst>
      <p:ext uri="{BB962C8B-B14F-4D97-AF65-F5344CB8AC3E}">
        <p14:creationId xmlns:p14="http://schemas.microsoft.com/office/powerpoint/2010/main" val="1630037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D670-E433-05B7-1C8A-D5E009112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E905C-3550-E770-368E-F138BFD64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C8FDC-EBDD-C001-90C4-0C3DED4E709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Iron is particularly important for transporting oxygen in the blood. This is essential for providing energy for daily life. Iron also helps our immune system fight infection.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Zinc is important for growth and for the immune system to fight infection.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0EB75-5B5A-A646-14C5-6F094DA95D16}"/>
              </a:ext>
            </a:extLst>
          </p:cNvPr>
          <p:cNvSpPr>
            <a:spLocks noGrp="1"/>
          </p:cNvSpPr>
          <p:nvPr>
            <p:ph type="sldNum" sz="quarter" idx="5"/>
          </p:nvPr>
        </p:nvSpPr>
        <p:spPr/>
        <p:txBody>
          <a:bodyPr/>
          <a:lstStyle/>
          <a:p>
            <a:fld id="{E6D7DA54-C4FE-4877-8DF5-AF24F4B46978}" type="slidenum">
              <a:rPr lang="en-AU" smtClean="0"/>
              <a:t>25</a:t>
            </a:fld>
            <a:endParaRPr lang="en-AU"/>
          </a:p>
        </p:txBody>
      </p:sp>
    </p:spTree>
    <p:extLst>
      <p:ext uri="{BB962C8B-B14F-4D97-AF65-F5344CB8AC3E}">
        <p14:creationId xmlns:p14="http://schemas.microsoft.com/office/powerpoint/2010/main" val="964477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Play this TV commercial for bananas [0.30].</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07000"/>
              </a:lnSpc>
              <a:spcBef>
                <a:spcPts val="50"/>
              </a:spcBef>
              <a:spcAft>
                <a:spcPts val="50"/>
              </a:spcAft>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Explain that this is an engaging advertisement with a catchy tune; however, the concept is important. That is, fruit (in this case bananas) is an important food to be including in our diet to help us do the things we enjoy doing. This equally applies to other foods in the food groups.</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27</a:t>
            </a:fld>
            <a:endParaRPr lang="en-AU"/>
          </a:p>
        </p:txBody>
      </p:sp>
    </p:spTree>
    <p:extLst>
      <p:ext uri="{BB962C8B-B14F-4D97-AF65-F5344CB8AC3E}">
        <p14:creationId xmlns:p14="http://schemas.microsoft.com/office/powerpoint/2010/main" val="1750986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131B-22C8-E96D-F680-AF8938FCE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3E444-280B-55D4-067E-CDAC7A078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4C613-8978-6753-A5F8-AFFC6465EC1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0A26F2E1-6859-E032-5655-06E9CADCB9A7}"/>
              </a:ext>
            </a:extLst>
          </p:cNvPr>
          <p:cNvSpPr>
            <a:spLocks noGrp="1"/>
          </p:cNvSpPr>
          <p:nvPr>
            <p:ph type="sldNum" sz="quarter" idx="5"/>
          </p:nvPr>
        </p:nvSpPr>
        <p:spPr/>
        <p:txBody>
          <a:bodyPr/>
          <a:lstStyle/>
          <a:p>
            <a:fld id="{82545549-36F0-40C5-A2B5-E93466E7B68A}" type="slidenum">
              <a:rPr lang="en-AU" smtClean="0"/>
              <a:t>29</a:t>
            </a:fld>
            <a:endParaRPr lang="en-AU"/>
          </a:p>
        </p:txBody>
      </p:sp>
    </p:spTree>
    <p:extLst>
      <p:ext uri="{BB962C8B-B14F-4D97-AF65-F5344CB8AC3E}">
        <p14:creationId xmlns:p14="http://schemas.microsoft.com/office/powerpoint/2010/main" val="110342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30</a:t>
            </a:fld>
            <a:endParaRPr lang="en-AU"/>
          </a:p>
        </p:txBody>
      </p:sp>
    </p:spTree>
    <p:extLst>
      <p:ext uri="{BB962C8B-B14F-4D97-AF65-F5344CB8AC3E}">
        <p14:creationId xmlns:p14="http://schemas.microsoft.com/office/powerpoint/2010/main" val="259064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AC6F-E905-89D5-504C-7376C2A2E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B6C2-7FAA-613C-A39C-7012B5C67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2B027-B00F-412B-524C-3167E23DE9F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AEB2150-D784-ADC5-796B-190C40848712}"/>
              </a:ext>
            </a:extLst>
          </p:cNvPr>
          <p:cNvSpPr>
            <a:spLocks noGrp="1"/>
          </p:cNvSpPr>
          <p:nvPr>
            <p:ph type="sldNum" sz="quarter" idx="5"/>
          </p:nvPr>
        </p:nvSpPr>
        <p:spPr/>
        <p:txBody>
          <a:bodyPr/>
          <a:lstStyle/>
          <a:p>
            <a:fld id="{82545549-36F0-40C5-A2B5-E93466E7B68A}" type="slidenum">
              <a:rPr lang="en-AU" smtClean="0"/>
              <a:t>31</a:t>
            </a:fld>
            <a:endParaRPr lang="en-AU"/>
          </a:p>
        </p:txBody>
      </p:sp>
    </p:spTree>
    <p:extLst>
      <p:ext uri="{BB962C8B-B14F-4D97-AF65-F5344CB8AC3E}">
        <p14:creationId xmlns:p14="http://schemas.microsoft.com/office/powerpoint/2010/main" val="3893592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1FBF-F5DD-1690-E2BE-21C786FAF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80E61-9F81-49D9-A411-9065724D8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8426E-ED73-AFF8-C054-A82F97C33AA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These difference in serves relates to the high calcium and protein needs for girls in this age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FFB113-6232-6966-265C-7620B9C437E7}"/>
              </a:ext>
            </a:extLst>
          </p:cNvPr>
          <p:cNvSpPr>
            <a:spLocks noGrp="1"/>
          </p:cNvSpPr>
          <p:nvPr>
            <p:ph type="sldNum" sz="quarter" idx="5"/>
          </p:nvPr>
        </p:nvSpPr>
        <p:spPr/>
        <p:txBody>
          <a:bodyPr/>
          <a:lstStyle/>
          <a:p>
            <a:fld id="{82545549-36F0-40C5-A2B5-E93466E7B68A}" type="slidenum">
              <a:rPr lang="en-AU" smtClean="0"/>
              <a:t>32</a:t>
            </a:fld>
            <a:endParaRPr lang="en-AU"/>
          </a:p>
        </p:txBody>
      </p:sp>
    </p:spTree>
    <p:extLst>
      <p:ext uri="{BB962C8B-B14F-4D97-AF65-F5344CB8AC3E}">
        <p14:creationId xmlns:p14="http://schemas.microsoft.com/office/powerpoint/2010/main" val="1640249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3D98-C345-7B93-7F1E-5AED16F78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7FE13-B8DB-EF9C-8D55-2DED78B40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F79A5-B846-FF1C-82A5-C48251F1598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Focus on children aged 9-11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67F577-45E0-3F38-D7F7-7850AE9F140D}"/>
              </a:ext>
            </a:extLst>
          </p:cNvPr>
          <p:cNvSpPr>
            <a:spLocks noGrp="1"/>
          </p:cNvSpPr>
          <p:nvPr>
            <p:ph type="sldNum" sz="quarter" idx="5"/>
          </p:nvPr>
        </p:nvSpPr>
        <p:spPr/>
        <p:txBody>
          <a:bodyPr/>
          <a:lstStyle/>
          <a:p>
            <a:fld id="{82545549-36F0-40C5-A2B5-E93466E7B68A}" type="slidenum">
              <a:rPr lang="en-AU" smtClean="0"/>
              <a:t>33</a:t>
            </a:fld>
            <a:endParaRPr lang="en-AU"/>
          </a:p>
        </p:txBody>
      </p:sp>
    </p:spTree>
    <p:extLst>
      <p:ext uri="{BB962C8B-B14F-4D97-AF65-F5344CB8AC3E}">
        <p14:creationId xmlns:p14="http://schemas.microsoft.com/office/powerpoint/2010/main" val="176446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F0FB0-DC34-C8DE-6744-3FEF9C0D7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C2E1D-4F26-AFF0-A722-91D3E19D6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D346B-FBE1-CA72-EBAA-B51F8267F491}"/>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slide brings together the serves for children aged 9–11 years.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Why are the serve amounts different across the food groups?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Responses could include:</a:t>
            </a:r>
          </a:p>
          <a:p>
            <a:pPr marL="628650" lvl="1"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Different types of nutrients (vitamins and minerals) provided.</a:t>
            </a:r>
          </a:p>
          <a:p>
            <a:pPr marL="628650" lvl="1"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Different amounts of energy (sugars) in the foods e.g. more sugar in fruit than in vegetables.</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0C44BB-EE12-DA65-6EBF-5B49B557755C}"/>
              </a:ext>
            </a:extLst>
          </p:cNvPr>
          <p:cNvSpPr>
            <a:spLocks noGrp="1"/>
          </p:cNvSpPr>
          <p:nvPr>
            <p:ph type="sldNum" sz="quarter" idx="5"/>
          </p:nvPr>
        </p:nvSpPr>
        <p:spPr/>
        <p:txBody>
          <a:bodyPr/>
          <a:lstStyle/>
          <a:p>
            <a:fld id="{82545549-36F0-40C5-A2B5-E93466E7B68A}" type="slidenum">
              <a:rPr lang="en-AU" smtClean="0"/>
              <a:t>34</a:t>
            </a:fld>
            <a:endParaRPr lang="en-AU"/>
          </a:p>
        </p:txBody>
      </p:sp>
    </p:spTree>
    <p:extLst>
      <p:ext uri="{BB962C8B-B14F-4D97-AF65-F5344CB8AC3E}">
        <p14:creationId xmlns:p14="http://schemas.microsoft.com/office/powerpoint/2010/main" val="2346738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In groups, students are assigned one of the five food groups.</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are to create an information sheet on their food group [research template available to use].</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If needed, go back through the slides from Lesson 1.</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Also available is the AGHE guide, with information on each food group.</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can do additional research.</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1F3ED81-12D8-4EED-B9D1-87F685470F84}" type="slidenum">
              <a:rPr lang="en-AU" smtClean="0"/>
              <a:t>35</a:t>
            </a:fld>
            <a:endParaRPr lang="en-AU"/>
          </a:p>
        </p:txBody>
      </p:sp>
    </p:spTree>
    <p:extLst>
      <p:ext uri="{BB962C8B-B14F-4D97-AF65-F5344CB8AC3E}">
        <p14:creationId xmlns:p14="http://schemas.microsoft.com/office/powerpoint/2010/main" val="1747938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38</a:t>
            </a:fld>
            <a:endParaRPr lang="en-AU"/>
          </a:p>
        </p:txBody>
      </p:sp>
    </p:spTree>
    <p:extLst>
      <p:ext uri="{BB962C8B-B14F-4D97-AF65-F5344CB8AC3E}">
        <p14:creationId xmlns:p14="http://schemas.microsoft.com/office/powerpoint/2010/main" val="3419765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39</a:t>
            </a:fld>
            <a:endParaRPr lang="en-AU"/>
          </a:p>
        </p:txBody>
      </p:sp>
    </p:spTree>
    <p:extLst>
      <p:ext uri="{BB962C8B-B14F-4D97-AF65-F5344CB8AC3E}">
        <p14:creationId xmlns:p14="http://schemas.microsoft.com/office/powerpoint/2010/main" val="1378145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40</a:t>
            </a:fld>
            <a:endParaRPr lang="en-AU"/>
          </a:p>
        </p:txBody>
      </p:sp>
    </p:spTree>
    <p:extLst>
      <p:ext uri="{BB962C8B-B14F-4D97-AF65-F5344CB8AC3E}">
        <p14:creationId xmlns:p14="http://schemas.microsoft.com/office/powerpoint/2010/main" val="960944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41</a:t>
            </a:fld>
            <a:endParaRPr lang="en-AU"/>
          </a:p>
        </p:txBody>
      </p:sp>
    </p:spTree>
    <p:extLst>
      <p:ext uri="{BB962C8B-B14F-4D97-AF65-F5344CB8AC3E}">
        <p14:creationId xmlns:p14="http://schemas.microsoft.com/office/powerpoint/2010/main" val="2136864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a:t>
            </a:fld>
            <a:endParaRPr lang="en-AU"/>
          </a:p>
        </p:txBody>
      </p:sp>
    </p:spTree>
    <p:extLst>
      <p:ext uri="{BB962C8B-B14F-4D97-AF65-F5344CB8AC3E}">
        <p14:creationId xmlns:p14="http://schemas.microsoft.com/office/powerpoint/2010/main" val="97325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42</a:t>
            </a:fld>
            <a:endParaRPr lang="en-AU"/>
          </a:p>
        </p:txBody>
      </p:sp>
    </p:spTree>
    <p:extLst>
      <p:ext uri="{BB962C8B-B14F-4D97-AF65-F5344CB8AC3E}">
        <p14:creationId xmlns:p14="http://schemas.microsoft.com/office/powerpoint/2010/main" val="2298957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4A5EF-1F5F-8C91-8573-55242CD47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DC9B6-5039-3E1C-8DBE-1FAC2454A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4A828-77A3-8C42-C062-B0A37B4B9A8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3CD5C76-7D41-78BB-ABA1-D31C9A3CBC33}"/>
              </a:ext>
            </a:extLst>
          </p:cNvPr>
          <p:cNvSpPr>
            <a:spLocks noGrp="1"/>
          </p:cNvSpPr>
          <p:nvPr>
            <p:ph type="sldNum" sz="quarter" idx="5"/>
          </p:nvPr>
        </p:nvSpPr>
        <p:spPr/>
        <p:txBody>
          <a:bodyPr/>
          <a:lstStyle/>
          <a:p>
            <a:fld id="{2EB77E40-D0E8-4874-BAFC-253CC826BD69}" type="slidenum">
              <a:rPr lang="en-AU" smtClean="0"/>
              <a:t>43</a:t>
            </a:fld>
            <a:endParaRPr lang="en-AU"/>
          </a:p>
        </p:txBody>
      </p:sp>
    </p:spTree>
    <p:extLst>
      <p:ext uri="{BB962C8B-B14F-4D97-AF65-F5344CB8AC3E}">
        <p14:creationId xmlns:p14="http://schemas.microsoft.com/office/powerpoint/2010/main" val="4020032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Explain that adding labels to images helps the reader understand the image a lot better and can help communicate a message.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In this image, we can see a girl, with the labels telling us about the parts of her body.</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Image: </a:t>
            </a:r>
            <a:r>
              <a:rPr lang="en-AU" sz="1100" dirty="0" err="1"/>
              <a:t>Vecteezy</a:t>
            </a:r>
            <a:endParaRPr lang="en-AU" sz="1100" dirty="0"/>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45549-36F0-40C5-A2B5-E93466E7B68A}" type="slidenum">
              <a:rPr lang="en-AU" smtClean="0"/>
              <a:t>44</a:t>
            </a:fld>
            <a:endParaRPr lang="en-AU"/>
          </a:p>
        </p:txBody>
      </p:sp>
    </p:spTree>
    <p:extLst>
      <p:ext uri="{BB962C8B-B14F-4D97-AF65-F5344CB8AC3E}">
        <p14:creationId xmlns:p14="http://schemas.microsoft.com/office/powerpoint/2010/main" val="181544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In this image here, we can see a bag design, with each of the parts of the design labelled.</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Notice the words with the lines? Each line links the words with the part of the bag.</a:t>
            </a:r>
          </a:p>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45</a:t>
            </a:fld>
            <a:endParaRPr lang="en-AU"/>
          </a:p>
        </p:txBody>
      </p:sp>
    </p:spTree>
    <p:extLst>
      <p:ext uri="{BB962C8B-B14F-4D97-AF65-F5344CB8AC3E}">
        <p14:creationId xmlns:p14="http://schemas.microsoft.com/office/powerpoint/2010/main" val="1233579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AU" sz="1100" dirty="0">
                <a:effectLst/>
                <a:latin typeface="Arial" panose="020B0604020202020204" pitchFamily="34" charset="0"/>
                <a:ea typeface="Aptos" panose="020B0004020202020204" pitchFamily="34" charset="0"/>
                <a:cs typeface="Times New Roman" panose="02020603050405020304" pitchFamily="18" charset="0"/>
              </a:rPr>
              <a:t>We do: Display this design and work with the students to add labels.</a:t>
            </a:r>
          </a:p>
          <a:p>
            <a:pPr marL="0" lvl="0" indent="0">
              <a:lnSpc>
                <a:spcPct val="107000"/>
              </a:lnSpc>
              <a:spcAft>
                <a:spcPts val="800"/>
              </a:spcAft>
              <a:buFont typeface="Symbol" panose="05050102010706020507" pitchFamily="18" charset="2"/>
              <a:buNone/>
            </a:pPr>
            <a:endParaRPr lang="en-AU" sz="11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AU" sz="1100" dirty="0">
                <a:effectLst/>
                <a:latin typeface="Arial" panose="020B0604020202020204" pitchFamily="34" charset="0"/>
                <a:ea typeface="Aptos" panose="020B0004020202020204" pitchFamily="34" charset="0"/>
                <a:cs typeface="Times New Roman" panose="02020603050405020304" pitchFamily="18" charset="0"/>
              </a:rPr>
              <a:t>Complete on an anchor chart OR the image is available as a file to annotate with the students.</a:t>
            </a:r>
          </a:p>
        </p:txBody>
      </p:sp>
      <p:sp>
        <p:nvSpPr>
          <p:cNvPr id="4" name="Slide Number Placeholder 3"/>
          <p:cNvSpPr>
            <a:spLocks noGrp="1"/>
          </p:cNvSpPr>
          <p:nvPr>
            <p:ph type="sldNum" sz="quarter" idx="5"/>
          </p:nvPr>
        </p:nvSpPr>
        <p:spPr/>
        <p:txBody>
          <a:bodyPr/>
          <a:lstStyle/>
          <a:p>
            <a:fld id="{C1F3ED81-12D8-4EED-B9D1-87F685470F84}" type="slidenum">
              <a:rPr lang="en-AU" smtClean="0"/>
              <a:t>46</a:t>
            </a:fld>
            <a:endParaRPr lang="en-AU"/>
          </a:p>
        </p:txBody>
      </p:sp>
    </p:spTree>
    <p:extLst>
      <p:ext uri="{BB962C8B-B14F-4D97-AF65-F5344CB8AC3E}">
        <p14:creationId xmlns:p14="http://schemas.microsoft.com/office/powerpoint/2010/main" val="559850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spcAft>
                <a:spcPts val="200"/>
              </a:spcAft>
              <a:buNone/>
            </a:pPr>
            <a:r>
              <a:rPr lang="en-GB" sz="1100" kern="0" dirty="0">
                <a:effectLst/>
                <a:latin typeface="Arial" panose="020B0604020202020204" pitchFamily="34" charset="0"/>
                <a:ea typeface="Calibri" panose="020F0502020204030204" pitchFamily="34" charset="0"/>
                <a:cs typeface="Arial" panose="020B0604020202020204" pitchFamily="34" charset="0"/>
              </a:rPr>
              <a:t>Using their unit booklet (lesson 4), students draw and label a design of their choice. </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Bef>
                <a:spcPts val="200"/>
              </a:spcBef>
              <a:spcAft>
                <a:spcPts val="200"/>
              </a:spcAft>
              <a:buNone/>
            </a:pPr>
            <a:r>
              <a:rPr lang="en-GB" sz="1100" kern="0" dirty="0">
                <a:effectLst/>
                <a:latin typeface="Arial" panose="020B0604020202020204" pitchFamily="34" charset="0"/>
                <a:ea typeface="Calibri" panose="020F0502020204030204" pitchFamily="34" charset="0"/>
                <a:cs typeface="Arial" panose="020B0604020202020204" pitchFamily="34" charset="0"/>
              </a:rPr>
              <a:t> </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Bef>
                <a:spcPts val="200"/>
              </a:spcBef>
              <a:spcAft>
                <a:spcPts val="200"/>
              </a:spcAft>
              <a:buNone/>
            </a:pPr>
            <a:r>
              <a:rPr lang="en-GB" sz="1100" kern="0" dirty="0">
                <a:effectLst/>
                <a:latin typeface="Arial" panose="020B0604020202020204" pitchFamily="34" charset="0"/>
                <a:ea typeface="Calibri" panose="020F0502020204030204" pitchFamily="34" charset="0"/>
                <a:cs typeface="Arial" panose="020B0604020202020204" pitchFamily="34" charset="0"/>
              </a:rPr>
              <a:t>Students to include:</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Bef>
                <a:spcPts val="200"/>
              </a:spcBef>
              <a:spcAft>
                <a:spcPts val="20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Title</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Bef>
                <a:spcPts val="200"/>
              </a:spcBef>
              <a:spcAft>
                <a:spcPts val="20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Design</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Bef>
                <a:spcPts val="200"/>
              </a:spcBef>
              <a:spcAft>
                <a:spcPts val="20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Label each part of the design</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Bef>
                <a:spcPts val="50"/>
              </a:spcBef>
              <a:spcAft>
                <a:spcPts val="50"/>
              </a:spcAft>
              <a:buNone/>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 </a:t>
            </a:r>
          </a:p>
          <a:p>
            <a:pPr>
              <a:lnSpc>
                <a:spcPct val="107000"/>
              </a:lnSpc>
              <a:spcBef>
                <a:spcPts val="50"/>
              </a:spcBef>
              <a:spcAft>
                <a:spcPts val="50"/>
              </a:spcAft>
              <a:buNone/>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Design options (if needed):</a:t>
            </a:r>
          </a:p>
          <a:p>
            <a:pPr marL="342900" lvl="0" indent="-342900">
              <a:lnSpc>
                <a:spcPct val="107000"/>
              </a:lnSpc>
              <a:spcBef>
                <a:spcPts val="200"/>
              </a:spcBef>
              <a:spcAft>
                <a:spcPts val="2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Bedroom </a:t>
            </a:r>
          </a:p>
          <a:p>
            <a:pPr marL="342900" lvl="0" indent="-342900">
              <a:lnSpc>
                <a:spcPct val="107000"/>
              </a:lnSpc>
              <a:spcBef>
                <a:spcPts val="200"/>
              </a:spcBef>
              <a:spcAft>
                <a:spcPts val="2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Classroom</a:t>
            </a:r>
          </a:p>
          <a:p>
            <a:pPr marL="342900" lvl="0" indent="-342900">
              <a:lnSpc>
                <a:spcPct val="107000"/>
              </a:lnSpc>
              <a:spcBef>
                <a:spcPts val="200"/>
              </a:spcBef>
              <a:spcAft>
                <a:spcPts val="2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Own playground</a:t>
            </a:r>
          </a:p>
          <a:p>
            <a:pPr marL="342900" lvl="0" indent="-342900">
              <a:lnSpc>
                <a:spcPct val="107000"/>
              </a:lnSpc>
              <a:spcBef>
                <a:spcPts val="200"/>
              </a:spcBef>
              <a:spcAft>
                <a:spcPts val="200"/>
              </a:spcAft>
              <a:buFont typeface="Symbol" panose="05050102010706020507" pitchFamily="18" charset="2"/>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Clothing</a:t>
            </a:r>
          </a:p>
          <a:p>
            <a:pPr marL="342900" lvl="0" indent="-342900">
              <a:lnSpc>
                <a:spcPct val="107000"/>
              </a:lnSpc>
              <a:spcBef>
                <a:spcPts val="200"/>
              </a:spcBef>
              <a:spcAft>
                <a:spcPts val="200"/>
              </a:spcAft>
              <a:buFont typeface="Symbol" panose="05050102010706020507" pitchFamily="18" charset="2"/>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Mountain bike track (and other sporting tracks).</a:t>
            </a:r>
          </a:p>
          <a:p>
            <a:endParaRPr lang="en-AU" sz="1100" dirty="0"/>
          </a:p>
        </p:txBody>
      </p:sp>
      <p:sp>
        <p:nvSpPr>
          <p:cNvPr id="4" name="Slide Number Placeholder 3"/>
          <p:cNvSpPr>
            <a:spLocks noGrp="1"/>
          </p:cNvSpPr>
          <p:nvPr>
            <p:ph type="sldNum" sz="quarter" idx="5"/>
          </p:nvPr>
        </p:nvSpPr>
        <p:spPr/>
        <p:txBody>
          <a:bodyPr/>
          <a:lstStyle/>
          <a:p>
            <a:fld id="{C1F3ED81-12D8-4EED-B9D1-87F685470F84}" type="slidenum">
              <a:rPr lang="en-AU" smtClean="0"/>
              <a:t>47</a:t>
            </a:fld>
            <a:endParaRPr lang="en-AU"/>
          </a:p>
        </p:txBody>
      </p:sp>
    </p:spTree>
    <p:extLst>
      <p:ext uri="{BB962C8B-B14F-4D97-AF65-F5344CB8AC3E}">
        <p14:creationId xmlns:p14="http://schemas.microsoft.com/office/powerpoint/2010/main" val="2975132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50</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Images: Designed by </a:t>
            </a:r>
            <a:r>
              <a:rPr lang="en-AU" sz="1100" kern="1200" dirty="0" err="1">
                <a:solidFill>
                  <a:schemeClr val="tx1"/>
                </a:solidFill>
                <a:effectLst/>
                <a:highlight>
                  <a:srgbClr val="FFFF00"/>
                </a:highlight>
                <a:latin typeface="Arial" panose="020B0604020202020204" pitchFamily="34" charset="0"/>
                <a:ea typeface="+mn-ea"/>
                <a:cs typeface="Arial" panose="020B0604020202020204" pitchFamily="34" charset="0"/>
              </a:rPr>
              <a:t>Freepik</a:t>
            </a:r>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 and ChatGPT</a:t>
            </a:r>
            <a:endParaRPr lang="en-AU" sz="1100" b="1"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45549-36F0-40C5-A2B5-E93466E7B68A}" type="slidenum">
              <a:rPr lang="en-AU" smtClean="0"/>
              <a:t>51</a:t>
            </a:fld>
            <a:endParaRPr lang="en-AU"/>
          </a:p>
        </p:txBody>
      </p:sp>
    </p:spTree>
    <p:extLst>
      <p:ext uri="{BB962C8B-B14F-4D97-AF65-F5344CB8AC3E}">
        <p14:creationId xmlns:p14="http://schemas.microsoft.com/office/powerpoint/2010/main" val="4268262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CC0C-FA79-C748-9A2B-C455BE0D8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B0B52-9612-03C3-E587-B94C5A289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4706C-1F75-91FA-A421-A7C2650F91B5}"/>
              </a:ext>
            </a:extLst>
          </p:cNvPr>
          <p:cNvSpPr>
            <a:spLocks noGrp="1"/>
          </p:cNvSpPr>
          <p:nvPr>
            <p:ph type="body" idx="1"/>
          </p:nvPr>
        </p:nvSpPr>
        <p:spPr/>
        <p:txBody>
          <a:bodyPr/>
          <a:lstStyle/>
          <a:p>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Images: Designed by </a:t>
            </a:r>
            <a:r>
              <a:rPr lang="en-AU" sz="1100" kern="1200" dirty="0" err="1">
                <a:solidFill>
                  <a:schemeClr val="tx1"/>
                </a:solidFill>
                <a:effectLst/>
                <a:highlight>
                  <a:srgbClr val="FFFF00"/>
                </a:highlight>
                <a:latin typeface="Arial" panose="020B0604020202020204" pitchFamily="34" charset="0"/>
                <a:ea typeface="+mn-ea"/>
                <a:cs typeface="Arial" panose="020B0604020202020204" pitchFamily="34" charset="0"/>
              </a:rPr>
              <a:t>Freepik</a:t>
            </a:r>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 and ChatGPT</a:t>
            </a:r>
            <a:endParaRPr lang="en-AU" sz="1100" b="1"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EE2324-B954-4ECB-3EAD-2151E29AAC2B}"/>
              </a:ext>
            </a:extLst>
          </p:cNvPr>
          <p:cNvSpPr>
            <a:spLocks noGrp="1"/>
          </p:cNvSpPr>
          <p:nvPr>
            <p:ph type="sldNum" sz="quarter" idx="5"/>
          </p:nvPr>
        </p:nvSpPr>
        <p:spPr/>
        <p:txBody>
          <a:bodyPr/>
          <a:lstStyle/>
          <a:p>
            <a:fld id="{82545549-36F0-40C5-A2B5-E93466E7B68A}" type="slidenum">
              <a:rPr lang="en-AU" smtClean="0"/>
              <a:t>53</a:t>
            </a:fld>
            <a:endParaRPr lang="en-AU"/>
          </a:p>
        </p:txBody>
      </p:sp>
    </p:spTree>
    <p:extLst>
      <p:ext uri="{BB962C8B-B14F-4D97-AF65-F5344CB8AC3E}">
        <p14:creationId xmlns:p14="http://schemas.microsoft.com/office/powerpoint/2010/main" val="2868209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B8355-AB4C-AE8B-47A1-959B40564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0DB77-DFA4-60A1-8992-D2758283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1314C-B09A-1EBC-03AE-7DD00A46017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91DFAF7-0388-9E62-778D-8CC80F09646D}"/>
              </a:ext>
            </a:extLst>
          </p:cNvPr>
          <p:cNvSpPr>
            <a:spLocks noGrp="1"/>
          </p:cNvSpPr>
          <p:nvPr>
            <p:ph type="sldNum" sz="quarter" idx="5"/>
          </p:nvPr>
        </p:nvSpPr>
        <p:spPr/>
        <p:txBody>
          <a:bodyPr/>
          <a:lstStyle/>
          <a:p>
            <a:fld id="{2EB77E40-D0E8-4874-BAFC-253CC826BD69}" type="slidenum">
              <a:rPr lang="en-AU" smtClean="0"/>
              <a:t>54</a:t>
            </a:fld>
            <a:endParaRPr lang="en-AU"/>
          </a:p>
        </p:txBody>
      </p:sp>
    </p:spTree>
    <p:extLst>
      <p:ext uri="{BB962C8B-B14F-4D97-AF65-F5344CB8AC3E}">
        <p14:creationId xmlns:p14="http://schemas.microsoft.com/office/powerpoint/2010/main" val="1546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685800" lvl="1" indent="-228600">
              <a:buFont typeface="+mj-lt"/>
              <a:buAutoNum type="arabicPeriod"/>
            </a:pPr>
            <a:r>
              <a:rPr lang="en-AU" sz="1100" dirty="0">
                <a:latin typeface="Arial" panose="020B0604020202020204" pitchFamily="34" charset="0"/>
                <a:cs typeface="Arial" panose="020B0604020202020204" pitchFamily="34" charset="0"/>
              </a:rPr>
              <a:t>Grain foods</a:t>
            </a:r>
          </a:p>
          <a:p>
            <a:pPr marL="685800" lvl="1" indent="-228600">
              <a:buFont typeface="+mj-lt"/>
              <a:buAutoNum type="arabicPeriod"/>
            </a:pPr>
            <a:r>
              <a:rPr lang="en-AU" sz="1100" dirty="0">
                <a:latin typeface="Arial" panose="020B0604020202020204" pitchFamily="34" charset="0"/>
                <a:cs typeface="Arial" panose="020B0604020202020204" pitchFamily="34" charset="0"/>
              </a:rPr>
              <a:t>Vegetables</a:t>
            </a:r>
          </a:p>
          <a:p>
            <a:pPr marL="685800" lvl="1" indent="-228600">
              <a:buFont typeface="+mj-lt"/>
              <a:buAutoNum type="arabicPeriod"/>
            </a:pPr>
            <a:r>
              <a:rPr lang="en-AU" sz="1100" dirty="0">
                <a:latin typeface="Arial" panose="020B0604020202020204" pitchFamily="34" charset="0"/>
                <a:cs typeface="Arial" panose="020B0604020202020204" pitchFamily="34" charset="0"/>
              </a:rPr>
              <a:t>Fruit</a:t>
            </a:r>
          </a:p>
          <a:p>
            <a:pPr marL="685800" lvl="1" indent="-228600">
              <a:buFont typeface="+mj-lt"/>
              <a:buAutoNum type="arabicPeriod"/>
            </a:pPr>
            <a:r>
              <a:rPr lang="en-AU" sz="1100" dirty="0">
                <a:latin typeface="Arial" panose="020B0604020202020204" pitchFamily="34" charset="0"/>
                <a:cs typeface="Arial" panose="020B0604020202020204" pitchFamily="34" charset="0"/>
              </a:rPr>
              <a:t>Dairy and alternatives</a:t>
            </a:r>
          </a:p>
          <a:p>
            <a:pPr marL="685800" lvl="1" indent="-228600">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7</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responses from students.</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55</a:t>
            </a:fld>
            <a:endParaRPr lang="en-AU"/>
          </a:p>
        </p:txBody>
      </p:sp>
    </p:spTree>
    <p:extLst>
      <p:ext uri="{BB962C8B-B14F-4D97-AF65-F5344CB8AC3E}">
        <p14:creationId xmlns:p14="http://schemas.microsoft.com/office/powerpoint/2010/main" val="3367640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responses from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00" dirty="0">
                <a:effectLst/>
                <a:latin typeface="Arial" panose="020B0604020202020204" pitchFamily="34" charset="0"/>
                <a:ea typeface="Aptos" panose="020B0004020202020204" pitchFamily="34" charset="0"/>
                <a:cs typeface="Arial" panose="020B0604020202020204" pitchFamily="34" charset="0"/>
              </a:rPr>
              <a:t>From a nutritional perspective, we should focus on </a:t>
            </a:r>
            <a:r>
              <a:rPr lang="en-GB" sz="1100" b="1" kern="100" dirty="0">
                <a:effectLst/>
                <a:latin typeface="Arial" panose="020B0604020202020204" pitchFamily="34" charset="0"/>
                <a:ea typeface="Aptos" panose="020B0004020202020204" pitchFamily="34" charset="0"/>
                <a:cs typeface="Arial" panose="020B0604020202020204" pitchFamily="34" charset="0"/>
              </a:rPr>
              <a:t>from the Australian Guide to Healthy Eating (the five food groups)</a:t>
            </a:r>
            <a:r>
              <a:rPr lang="en-GB" sz="1100" kern="100" dirty="0">
                <a:effectLst/>
                <a:latin typeface="Arial" panose="020B0604020202020204" pitchFamily="34" charset="0"/>
                <a:ea typeface="Aptos" panose="020B0004020202020204" pitchFamily="34" charset="0"/>
                <a:cs typeface="Arial" panose="020B0604020202020204" pitchFamily="34" charset="0"/>
              </a:rPr>
              <a:t>. However, we also consider </a:t>
            </a:r>
            <a:r>
              <a:rPr lang="en-GB" sz="1100" b="1" kern="100" dirty="0">
                <a:effectLst/>
                <a:latin typeface="Arial" panose="020B0604020202020204" pitchFamily="34" charset="0"/>
                <a:ea typeface="Aptos" panose="020B0004020202020204" pitchFamily="34" charset="0"/>
                <a:cs typeface="Arial" panose="020B0604020202020204" pitchFamily="34" charset="0"/>
              </a:rPr>
              <a:t>taste</a:t>
            </a:r>
            <a:r>
              <a:rPr lang="en-GB" sz="1100" kern="100" dirty="0">
                <a:effectLst/>
                <a:latin typeface="Arial" panose="020B0604020202020204" pitchFamily="34" charset="0"/>
                <a:ea typeface="Aptos" panose="020B0004020202020204" pitchFamily="34" charset="0"/>
                <a:cs typeface="Arial" panose="020B0604020202020204" pitchFamily="34" charset="0"/>
              </a:rPr>
              <a:t> and </a:t>
            </a:r>
            <a:r>
              <a:rPr lang="en-GB" sz="1100" b="1" kern="100" dirty="0">
                <a:effectLst/>
                <a:latin typeface="Arial" panose="020B0604020202020204" pitchFamily="34" charset="0"/>
                <a:ea typeface="Aptos" panose="020B0004020202020204" pitchFamily="34" charset="0"/>
                <a:cs typeface="Arial" panose="020B0604020202020204" pitchFamily="34" charset="0"/>
              </a:rPr>
              <a:t>convenience</a:t>
            </a:r>
            <a:r>
              <a:rPr lang="en-GB" sz="1100" kern="100" dirty="0">
                <a:effectLst/>
                <a:latin typeface="Arial" panose="020B0604020202020204" pitchFamily="34" charset="0"/>
                <a:ea typeface="Aptos" panose="020B0004020202020204" pitchFamily="34" charset="0"/>
                <a:cs typeface="Arial" panose="020B0604020202020204" pitchFamily="34" charset="0"/>
              </a:rPr>
              <a:t>. The key is to get a balance between these. </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56</a:t>
            </a:fld>
            <a:endParaRPr lang="en-AU"/>
          </a:p>
        </p:txBody>
      </p:sp>
    </p:spTree>
    <p:extLst>
      <p:ext uri="{BB962C8B-B14F-4D97-AF65-F5344CB8AC3E}">
        <p14:creationId xmlns:p14="http://schemas.microsoft.com/office/powerpoint/2010/main" val="3067159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57</a:t>
            </a:fld>
            <a:endParaRPr lang="en-AU"/>
          </a:p>
        </p:txBody>
      </p:sp>
    </p:spTree>
    <p:extLst>
      <p:ext uri="{BB962C8B-B14F-4D97-AF65-F5344CB8AC3E}">
        <p14:creationId xmlns:p14="http://schemas.microsoft.com/office/powerpoint/2010/main" val="2488911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58</a:t>
            </a:fld>
            <a:endParaRPr lang="en-AU"/>
          </a:p>
        </p:txBody>
      </p:sp>
    </p:spTree>
    <p:extLst>
      <p:ext uri="{BB962C8B-B14F-4D97-AF65-F5344CB8AC3E}">
        <p14:creationId xmlns:p14="http://schemas.microsoft.com/office/powerpoint/2010/main" val="1037659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Use the previous slide for examples.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Students can identify their own.</a:t>
            </a:r>
          </a:p>
        </p:txBody>
      </p:sp>
      <p:sp>
        <p:nvSpPr>
          <p:cNvPr id="4" name="Slide Number Placeholder 3"/>
          <p:cNvSpPr>
            <a:spLocks noGrp="1"/>
          </p:cNvSpPr>
          <p:nvPr>
            <p:ph type="sldNum" sz="quarter" idx="5"/>
          </p:nvPr>
        </p:nvSpPr>
        <p:spPr/>
        <p:txBody>
          <a:bodyPr/>
          <a:lstStyle/>
          <a:p>
            <a:fld id="{2EB77E40-D0E8-4874-BAFC-253CC826BD69}" type="slidenum">
              <a:rPr lang="en-AU" smtClean="0"/>
              <a:t>59</a:t>
            </a:fld>
            <a:endParaRPr lang="en-AU"/>
          </a:p>
        </p:txBody>
      </p:sp>
    </p:spTree>
    <p:extLst>
      <p:ext uri="{BB962C8B-B14F-4D97-AF65-F5344CB8AC3E}">
        <p14:creationId xmlns:p14="http://schemas.microsoft.com/office/powerpoint/2010/main" val="1704654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FCE48-69EA-C6E9-93E2-0A3B9D079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9FDD4-CAE2-603E-1BED-A6A416160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E3D57-4634-8C01-0EF6-2AB88E5DD42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B118A1A-FADD-5349-83A9-9A1404031892}"/>
              </a:ext>
            </a:extLst>
          </p:cNvPr>
          <p:cNvSpPr>
            <a:spLocks noGrp="1"/>
          </p:cNvSpPr>
          <p:nvPr>
            <p:ph type="sldNum" sz="quarter" idx="5"/>
          </p:nvPr>
        </p:nvSpPr>
        <p:spPr/>
        <p:txBody>
          <a:bodyPr/>
          <a:lstStyle/>
          <a:p>
            <a:fld id="{2EB77E40-D0E8-4874-BAFC-253CC826BD69}" type="slidenum">
              <a:rPr lang="en-AU" smtClean="0"/>
              <a:t>64</a:t>
            </a:fld>
            <a:endParaRPr lang="en-AU"/>
          </a:p>
        </p:txBody>
      </p:sp>
    </p:spTree>
    <p:extLst>
      <p:ext uri="{BB962C8B-B14F-4D97-AF65-F5344CB8AC3E}">
        <p14:creationId xmlns:p14="http://schemas.microsoft.com/office/powerpoint/2010/main" val="635621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effectLst/>
                <a:latin typeface="Arial" panose="020B0604020202020204" pitchFamily="34" charset="0"/>
                <a:ea typeface="Aptos" panose="020B0004020202020204" pitchFamily="34" charset="0"/>
                <a:cs typeface="Arial" panose="020B0604020202020204" pitchFamily="34" charset="0"/>
              </a:rPr>
              <a:t>The poster shows how students can apply the concepts of the Australian Guide to Healthy Eating (AGHE) to create a healthy lunchbox every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effectLst/>
                <a:latin typeface="Arial" panose="020B0604020202020204" pitchFamily="34" charset="0"/>
                <a:ea typeface="Aptos" panose="020B0004020202020204" pitchFamily="34" charset="0"/>
                <a:cs typeface="Arial" panose="020B0604020202020204" pitchFamily="34" charset="0"/>
              </a:rPr>
              <a:t>We should include at least one option from the food groups (on their own or as part of a recipe).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effectLst/>
                <a:latin typeface="Arial" panose="020B0604020202020204" pitchFamily="34" charset="0"/>
                <a:ea typeface="Aptos" panose="020B0004020202020204" pitchFamily="34" charset="0"/>
                <a:cs typeface="Arial" panose="020B0604020202020204" pitchFamily="34" charset="0"/>
              </a:rPr>
              <a:t>Page 2 of the poster (next slide) shows the types of foods to enjoy from within each category, which can be used in a school lunchbox. </a:t>
            </a:r>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65</a:t>
            </a:fld>
            <a:endParaRPr lang="en-AU"/>
          </a:p>
        </p:txBody>
      </p:sp>
    </p:spTree>
    <p:extLst>
      <p:ext uri="{BB962C8B-B14F-4D97-AF65-F5344CB8AC3E}">
        <p14:creationId xmlns:p14="http://schemas.microsoft.com/office/powerpoint/2010/main" val="2192402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66</a:t>
            </a:fld>
            <a:endParaRPr lang="en-AU"/>
          </a:p>
        </p:txBody>
      </p:sp>
    </p:spTree>
    <p:extLst>
      <p:ext uri="{BB962C8B-B14F-4D97-AF65-F5344CB8AC3E}">
        <p14:creationId xmlns:p14="http://schemas.microsoft.com/office/powerpoint/2010/main" val="2431270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0A46-85D4-1D0B-E9FD-24BCBA529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1CA4F-1518-BEE0-9517-AB9F026D5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6C83C-2A37-2384-6523-1A4FF4352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dirty="0">
                <a:solidFill>
                  <a:srgbClr val="000000"/>
                </a:solidFill>
                <a:effectLst/>
                <a:latin typeface="Arial" panose="020B0604020202020204" pitchFamily="34" charset="0"/>
                <a:cs typeface="Arial" panose="020B0604020202020204" pitchFamily="34" charset="0"/>
              </a:rPr>
              <a:t>Refer back to page 2 of the Pick&amp;Mix poster as a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dirty="0">
              <a:solidFill>
                <a:srgbClr val="000000"/>
              </a:solidFill>
              <a:effectLst/>
              <a:latin typeface="Arial" panose="020B0604020202020204" pitchFamily="34" charset="0"/>
              <a:cs typeface="Arial" panose="020B0604020202020204" pitchFamily="34" charset="0"/>
            </a:endParaRPr>
          </a:p>
          <a:p>
            <a:pPr marL="171450" indent="-1714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cs typeface="Arial" panose="020B0604020202020204" pitchFamily="34" charset="0"/>
              </a:rPr>
              <a:t>What lunch items do you enjoy? Receive responses from the different cultural groups from within the class.</a:t>
            </a:r>
          </a:p>
          <a:p>
            <a:pPr marL="171450" indent="-1714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cs typeface="Arial" panose="020B0604020202020204" pitchFamily="34" charset="0"/>
              </a:rPr>
              <a:t>Do these align with the five food groups from the Australian Guide to Healthy Eating? If no, could they be adapted?</a:t>
            </a:r>
          </a:p>
          <a:p>
            <a:pPr marL="171450" indent="-171450"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cs typeface="Arial" panose="020B0604020202020204" pitchFamily="34" charset="0"/>
              </a:rPr>
              <a:t>What food groups are included in these suggestions?</a:t>
            </a:r>
          </a:p>
          <a:p>
            <a:pPr marL="171450" indent="-171450" rtl="0" fontAlgn="base">
              <a:buFont typeface="Arial" panose="020B0604020202020204" pitchFamily="34" charset="0"/>
              <a:buChar char="•"/>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r>
              <a:rPr lang="en-US" sz="1100" b="0" i="0" u="none" strike="noStrike" dirty="0">
                <a:solidFill>
                  <a:srgbClr val="000000"/>
                </a:solidFill>
                <a:effectLst/>
                <a:latin typeface="Arial" panose="020B0604020202020204" pitchFamily="34" charset="0"/>
                <a:cs typeface="Arial" panose="020B0604020202020204" pitchFamily="34" charset="0"/>
              </a:rPr>
              <a:t>Record student responses.</a:t>
            </a:r>
          </a:p>
          <a:p>
            <a:pPr marL="171450" indent="-171450">
              <a:buFont typeface="Arial" panose="020B0604020202020204" pitchFamily="34" charset="0"/>
              <a:buChar char="•"/>
            </a:pPr>
            <a:endParaRPr lang="en-AU" sz="11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D40FF7-A917-FE97-702A-FD507CD41C84}"/>
              </a:ext>
            </a:extLst>
          </p:cNvPr>
          <p:cNvSpPr>
            <a:spLocks noGrp="1"/>
          </p:cNvSpPr>
          <p:nvPr>
            <p:ph type="sldNum" sz="quarter" idx="5"/>
          </p:nvPr>
        </p:nvSpPr>
        <p:spPr/>
        <p:txBody>
          <a:bodyPr/>
          <a:lstStyle/>
          <a:p>
            <a:fld id="{2EB77E40-D0E8-4874-BAFC-253CC826BD69}" type="slidenum">
              <a:rPr lang="en-AU" smtClean="0"/>
              <a:t>67</a:t>
            </a:fld>
            <a:endParaRPr lang="en-AU"/>
          </a:p>
        </p:txBody>
      </p:sp>
    </p:spTree>
    <p:extLst>
      <p:ext uri="{BB962C8B-B14F-4D97-AF65-F5344CB8AC3E}">
        <p14:creationId xmlns:p14="http://schemas.microsoft.com/office/powerpoint/2010/main" val="3709188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190C-4BE1-8632-D064-8ABEBE65E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2DC15-FE66-64BD-6C39-0AB3DA38C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3C3C2-52F8-FD87-E835-A52B91B144D2}"/>
              </a:ext>
            </a:extLst>
          </p:cNvPr>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Students are to develop a set of nutritious </a:t>
            </a:r>
            <a:r>
              <a:rPr lang="en-AU" sz="1100" b="1" kern="100" dirty="0">
                <a:effectLst/>
                <a:latin typeface="Arial" panose="020B0604020202020204" pitchFamily="34" charset="0"/>
                <a:ea typeface="Aptos" panose="020B0004020202020204" pitchFamily="34" charset="0"/>
                <a:cs typeface="Times New Roman" panose="02020603050405020304" pitchFamily="18" charset="0"/>
              </a:rPr>
              <a:t>lunch</a:t>
            </a:r>
            <a:r>
              <a:rPr lang="en-AU" sz="1100" kern="100" dirty="0">
                <a:effectLst/>
                <a:latin typeface="Arial" panose="020B0604020202020204" pitchFamily="34" charset="0"/>
                <a:ea typeface="Aptos" panose="020B0004020202020204" pitchFamily="34" charset="0"/>
                <a:cs typeface="Times New Roman" panose="02020603050405020304" pitchFamily="18" charset="0"/>
              </a:rPr>
              <a:t> items that could be included in a school lunchbox (not snacks).</a:t>
            </a:r>
          </a:p>
          <a:p>
            <a:pPr marL="171450" lvl="0" indent="-171450">
              <a:lnSpc>
                <a:spcPct val="107000"/>
              </a:lnSpc>
              <a:spcBef>
                <a:spcPts val="50"/>
              </a:spcBef>
              <a:buFont typeface="Arial" panose="020B0604020202020204" pitchFamily="34" charset="0"/>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Students can use the Pick&amp;Mix 1-6 poster to help them with the task.</a:t>
            </a:r>
          </a:p>
        </p:txBody>
      </p:sp>
      <p:sp>
        <p:nvSpPr>
          <p:cNvPr id="4" name="Slide Number Placeholder 3">
            <a:extLst>
              <a:ext uri="{FF2B5EF4-FFF2-40B4-BE49-F238E27FC236}">
                <a16:creationId xmlns:a16="http://schemas.microsoft.com/office/drawing/2014/main" id="{88C22BCC-06BF-6E90-2D5F-46452B18B61A}"/>
              </a:ext>
            </a:extLst>
          </p:cNvPr>
          <p:cNvSpPr>
            <a:spLocks noGrp="1"/>
          </p:cNvSpPr>
          <p:nvPr>
            <p:ph type="sldNum" sz="quarter" idx="5"/>
          </p:nvPr>
        </p:nvSpPr>
        <p:spPr/>
        <p:txBody>
          <a:bodyPr/>
          <a:lstStyle/>
          <a:p>
            <a:fld id="{2EB77E40-D0E8-4874-BAFC-253CC826BD69}" type="slidenum">
              <a:rPr lang="en-AU" smtClean="0"/>
              <a:t>68</a:t>
            </a:fld>
            <a:endParaRPr lang="en-AU"/>
          </a:p>
        </p:txBody>
      </p:sp>
    </p:spTree>
    <p:extLst>
      <p:ext uri="{BB962C8B-B14F-4D97-AF65-F5344CB8AC3E}">
        <p14:creationId xmlns:p14="http://schemas.microsoft.com/office/powerpoint/2010/main" val="103132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Grain foods comprise grains that can be cooked and eaten whole, ground into flour to make cereal foods, or made into breakfast cereals:</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Breads:</a:t>
            </a:r>
            <a:r>
              <a:rPr lang="en-AU" sz="1100" b="0" i="0" kern="1200" dirty="0">
                <a:solidFill>
                  <a:schemeClr val="tx1"/>
                </a:solidFill>
                <a:effectLst/>
                <a:latin typeface="Arial" panose="020B0604020202020204" pitchFamily="34" charset="0"/>
                <a:ea typeface="+mn-ea"/>
                <a:cs typeface="Arial" panose="020B0604020202020204" pitchFamily="34" charset="0"/>
              </a:rPr>
              <a:t> wholemeal, wholegrain, white, rye, pita, focaccia, crispbreads.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Breakfast cereals:</a:t>
            </a:r>
            <a:r>
              <a:rPr lang="en-AU" sz="1100" b="0" i="0" kern="1200" dirty="0">
                <a:solidFill>
                  <a:schemeClr val="tx1"/>
                </a:solidFill>
                <a:effectLst/>
                <a:latin typeface="Arial" panose="020B0604020202020204" pitchFamily="34" charset="0"/>
                <a:ea typeface="+mn-ea"/>
                <a:cs typeface="Arial" panose="020B0604020202020204" pitchFamily="34" charset="0"/>
              </a:rPr>
              <a:t> high fibre (wholegrain) oats, porridge, muesli, wholewheat biscuits, ready to eat (such as cornflakes, </a:t>
            </a:r>
            <a:r>
              <a:rPr lang="en-AU" sz="1100" b="0" i="0" kern="1200" dirty="0" err="1">
                <a:solidFill>
                  <a:schemeClr val="tx1"/>
                </a:solidFill>
                <a:effectLst/>
                <a:latin typeface="Arial" panose="020B0604020202020204" pitchFamily="34" charset="0"/>
                <a:ea typeface="+mn-ea"/>
                <a:cs typeface="Arial" panose="020B0604020202020204" pitchFamily="34" charset="0"/>
              </a:rPr>
              <a:t>cheerios</a:t>
            </a:r>
            <a:r>
              <a:rPr lang="en-AU" sz="1100" b="0" i="0" kern="1200" dirty="0">
                <a:solidFill>
                  <a:schemeClr val="tx1"/>
                </a:solidFill>
                <a:effectLst/>
                <a:latin typeface="Arial" panose="020B0604020202020204" pitchFamily="34" charset="0"/>
                <a:ea typeface="+mn-ea"/>
                <a:cs typeface="Arial" panose="020B0604020202020204" pitchFamily="34" charset="0"/>
              </a:rPr>
              <a: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Grains:</a:t>
            </a:r>
            <a:r>
              <a:rPr lang="en-AU" sz="1100" b="0" i="0" kern="1200" dirty="0">
                <a:solidFill>
                  <a:schemeClr val="tx1"/>
                </a:solidFill>
                <a:effectLst/>
                <a:latin typeface="Arial" panose="020B0604020202020204" pitchFamily="34" charset="0"/>
                <a:ea typeface="+mn-ea"/>
                <a:cs typeface="Arial" panose="020B0604020202020204" pitchFamily="34" charset="0"/>
              </a:rPr>
              <a:t> rice, barley, corn, polenta, buckwheat, spelt, millet.</a:t>
            </a:r>
          </a:p>
          <a:p>
            <a:r>
              <a:rPr lang="en-AU" sz="1100" b="1" i="0" kern="1200" dirty="0">
                <a:solidFill>
                  <a:schemeClr val="tx1"/>
                </a:solidFill>
                <a:effectLst/>
                <a:latin typeface="Arial" panose="020B0604020202020204" pitchFamily="34" charset="0"/>
                <a:ea typeface="+mn-ea"/>
                <a:cs typeface="Arial" panose="020B0604020202020204" pitchFamily="34" charset="0"/>
              </a:rPr>
              <a:t>Pasta: </a:t>
            </a:r>
            <a:r>
              <a:rPr lang="en-AU" sz="1100" b="0" i="0" kern="1200" dirty="0">
                <a:solidFill>
                  <a:schemeClr val="tx1"/>
                </a:solidFill>
                <a:effectLst/>
                <a:latin typeface="Arial" panose="020B0604020202020204" pitchFamily="34" charset="0"/>
                <a:ea typeface="+mn-ea"/>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Other products:</a:t>
            </a:r>
            <a:r>
              <a:rPr lang="en-AU" sz="1100" b="0" i="0" kern="1200" dirty="0">
                <a:solidFill>
                  <a:schemeClr val="tx1"/>
                </a:solidFill>
                <a:effectLst/>
                <a:latin typeface="Arial" panose="020B0604020202020204" pitchFamily="34" charset="0"/>
                <a:ea typeface="+mn-ea"/>
                <a:cs typeface="Arial" panose="020B0604020202020204" pitchFamily="34" charset="0"/>
              </a:rPr>
              <a:t> noodles, English muffin, crumpet, rice cakes, couscous, popcorn, flour.</a:t>
            </a:r>
            <a:endParaRPr lang="en-AU" sz="1100" dirty="0">
              <a:latin typeface="Arial" panose="020B0604020202020204" pitchFamily="34" charset="0"/>
              <a:cs typeface="Arial" panose="020B0604020202020204" pitchFamily="34" charset="0"/>
            </a:endParaRP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8</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7F2A-9876-4483-878D-073C60E9F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7FC2D-1ED9-0079-7732-01A50414F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40F13-1492-757E-1642-A49453EC7A6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EF0AB4-3ABC-323B-8578-08588C13067A}"/>
              </a:ext>
            </a:extLst>
          </p:cNvPr>
          <p:cNvSpPr>
            <a:spLocks noGrp="1"/>
          </p:cNvSpPr>
          <p:nvPr>
            <p:ph type="sldNum" sz="quarter" idx="5"/>
          </p:nvPr>
        </p:nvSpPr>
        <p:spPr/>
        <p:txBody>
          <a:bodyPr/>
          <a:lstStyle/>
          <a:p>
            <a:fld id="{2EB77E40-D0E8-4874-BAFC-253CC826BD69}" type="slidenum">
              <a:rPr lang="en-AU" smtClean="0"/>
              <a:t>70</a:t>
            </a:fld>
            <a:endParaRPr lang="en-AU"/>
          </a:p>
        </p:txBody>
      </p:sp>
    </p:spTree>
    <p:extLst>
      <p:ext uri="{BB962C8B-B14F-4D97-AF65-F5344CB8AC3E}">
        <p14:creationId xmlns:p14="http://schemas.microsoft.com/office/powerpoint/2010/main" val="823017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6117-D947-E5F3-4DB7-8D9FE248A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6B81D-048C-7FDE-D11D-CAB46BE41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E2F6-6830-EE50-56FD-1BA69A0787C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0F16393-D9A3-FD73-90F7-C8E525CD0D9C}"/>
              </a:ext>
            </a:extLst>
          </p:cNvPr>
          <p:cNvSpPr>
            <a:spLocks noGrp="1"/>
          </p:cNvSpPr>
          <p:nvPr>
            <p:ph type="sldNum" sz="quarter" idx="5"/>
          </p:nvPr>
        </p:nvSpPr>
        <p:spPr/>
        <p:txBody>
          <a:bodyPr/>
          <a:lstStyle/>
          <a:p>
            <a:fld id="{82545549-36F0-40C5-A2B5-E93466E7B68A}" type="slidenum">
              <a:rPr lang="en-AU" smtClean="0"/>
              <a:t>74</a:t>
            </a:fld>
            <a:endParaRPr lang="en-AU"/>
          </a:p>
        </p:txBody>
      </p:sp>
    </p:spTree>
    <p:extLst>
      <p:ext uri="{BB962C8B-B14F-4D97-AF65-F5344CB8AC3E}">
        <p14:creationId xmlns:p14="http://schemas.microsoft.com/office/powerpoint/2010/main" val="4215228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F40B0-DF1E-A706-7826-7CD84F6E8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0CB7C-E1C2-FDFF-FE65-393B785A0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B7BF7-E5F6-5822-1759-2FF1A61AB2D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50"/>
              </a:spcBef>
              <a:spcAft>
                <a:spcPts val="50"/>
              </a:spcAft>
              <a:buClrTx/>
              <a:buSzTx/>
              <a:buFont typeface="Arial" panose="020B0604020202020204" pitchFamily="34" charset="0"/>
              <a:buNone/>
              <a:tabLst/>
              <a:defRPr/>
            </a:pPr>
            <a:r>
              <a:rPr lang="en-AU" sz="1100" dirty="0">
                <a:highlight>
                  <a:srgbClr val="FFFF00"/>
                </a:highlight>
                <a:latin typeface="Arial" panose="020B0604020202020204" pitchFamily="34" charset="0"/>
                <a:cs typeface="Arial" panose="020B0604020202020204" pitchFamily="34" charset="0"/>
              </a:rPr>
              <a:t>Images: Designed by </a:t>
            </a:r>
            <a:r>
              <a:rPr lang="en-AU" sz="1100" dirty="0" err="1">
                <a:highlight>
                  <a:srgbClr val="FFFF00"/>
                </a:highlight>
                <a:latin typeface="Arial" panose="020B0604020202020204" pitchFamily="34" charset="0"/>
                <a:cs typeface="Arial" panose="020B0604020202020204" pitchFamily="34" charset="0"/>
              </a:rPr>
              <a:t>Freepik</a:t>
            </a:r>
            <a:r>
              <a:rPr lang="en-AU" sz="1100" dirty="0">
                <a:highlight>
                  <a:srgbClr val="FFFF00"/>
                </a:highlight>
                <a:latin typeface="Arial" panose="020B0604020202020204" pitchFamily="34" charset="0"/>
                <a:cs typeface="Arial" panose="020B0604020202020204" pitchFamily="34" charset="0"/>
              </a:rPr>
              <a:t> and ChatGPT</a:t>
            </a:r>
          </a:p>
        </p:txBody>
      </p:sp>
      <p:sp>
        <p:nvSpPr>
          <p:cNvPr id="4" name="Slide Number Placeholder 3">
            <a:extLst>
              <a:ext uri="{FF2B5EF4-FFF2-40B4-BE49-F238E27FC236}">
                <a16:creationId xmlns:a16="http://schemas.microsoft.com/office/drawing/2014/main" id="{B95D4A8C-A40A-BED3-2ACC-D634B1F6B985}"/>
              </a:ext>
            </a:extLst>
          </p:cNvPr>
          <p:cNvSpPr>
            <a:spLocks noGrp="1"/>
          </p:cNvSpPr>
          <p:nvPr>
            <p:ph type="sldNum" sz="quarter" idx="5"/>
          </p:nvPr>
        </p:nvSpPr>
        <p:spPr/>
        <p:txBody>
          <a:bodyPr/>
          <a:lstStyle/>
          <a:p>
            <a:fld id="{82545549-36F0-40C5-A2B5-E93466E7B68A}" type="slidenum">
              <a:rPr lang="en-AU" smtClean="0"/>
              <a:t>75</a:t>
            </a:fld>
            <a:endParaRPr lang="en-AU"/>
          </a:p>
        </p:txBody>
      </p:sp>
    </p:spTree>
    <p:extLst>
      <p:ext uri="{BB962C8B-B14F-4D97-AF65-F5344CB8AC3E}">
        <p14:creationId xmlns:p14="http://schemas.microsoft.com/office/powerpoint/2010/main" val="4082114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EB86-E48E-36E4-2989-70F243873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4D721-7E23-8D6F-E293-7B749DFCF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62962-5247-98E3-FF88-3D79B1B16CA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1920B55-1285-32C3-1086-81FB586BE820}"/>
              </a:ext>
            </a:extLst>
          </p:cNvPr>
          <p:cNvSpPr>
            <a:spLocks noGrp="1"/>
          </p:cNvSpPr>
          <p:nvPr>
            <p:ph type="sldNum" sz="quarter" idx="5"/>
          </p:nvPr>
        </p:nvSpPr>
        <p:spPr/>
        <p:txBody>
          <a:bodyPr/>
          <a:lstStyle/>
          <a:p>
            <a:fld id="{82545549-36F0-40C5-A2B5-E93466E7B68A}" type="slidenum">
              <a:rPr lang="en-AU" smtClean="0"/>
              <a:t>76</a:t>
            </a:fld>
            <a:endParaRPr lang="en-AU"/>
          </a:p>
        </p:txBody>
      </p:sp>
    </p:spTree>
    <p:extLst>
      <p:ext uri="{BB962C8B-B14F-4D97-AF65-F5344CB8AC3E}">
        <p14:creationId xmlns:p14="http://schemas.microsoft.com/office/powerpoint/2010/main" val="799924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40053-BF21-749E-0FF4-4C423C764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86D9E-049E-9862-DBD6-618835283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6DD4E-B263-A6B7-522D-04A47EA1457F}"/>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50"/>
              </a:spcBef>
              <a:spcAft>
                <a:spcPts val="50"/>
              </a:spcAft>
              <a:buClrTx/>
              <a:buSzTx/>
              <a:buFont typeface="Arial" panose="020B0604020202020204" pitchFamily="34" charset="0"/>
              <a:buNone/>
              <a:tabLst/>
              <a:defRPr/>
            </a:pPr>
            <a:r>
              <a:rPr lang="en-AU" sz="1200" dirty="0">
                <a:highlight>
                  <a:srgbClr val="FFFF00"/>
                </a:highlight>
                <a:latin typeface="Arial" panose="020B0604020202020204" pitchFamily="34" charset="0"/>
                <a:cs typeface="Arial" panose="020B0604020202020204" pitchFamily="34" charset="0"/>
              </a:rPr>
              <a:t>Images: Designed by </a:t>
            </a:r>
            <a:r>
              <a:rPr lang="en-AU" sz="1200" dirty="0" err="1">
                <a:highlight>
                  <a:srgbClr val="FFFF00"/>
                </a:highlight>
                <a:latin typeface="Arial" panose="020B0604020202020204" pitchFamily="34" charset="0"/>
                <a:cs typeface="Arial" panose="020B0604020202020204" pitchFamily="34" charset="0"/>
              </a:rPr>
              <a:t>Freepik</a:t>
            </a:r>
            <a:r>
              <a:rPr lang="en-AU" sz="1200" dirty="0">
                <a:highlight>
                  <a:srgbClr val="FFFF00"/>
                </a:highlight>
                <a:latin typeface="Arial" panose="020B0604020202020204" pitchFamily="34" charset="0"/>
                <a:cs typeface="Arial" panose="020B0604020202020204" pitchFamily="34" charset="0"/>
              </a:rPr>
              <a:t> and ChatGPT</a:t>
            </a:r>
          </a:p>
        </p:txBody>
      </p:sp>
      <p:sp>
        <p:nvSpPr>
          <p:cNvPr id="4" name="Slide Number Placeholder 3">
            <a:extLst>
              <a:ext uri="{FF2B5EF4-FFF2-40B4-BE49-F238E27FC236}">
                <a16:creationId xmlns:a16="http://schemas.microsoft.com/office/drawing/2014/main" id="{A1CF49AE-4D77-CB4C-0643-C3CEE2E0B1FC}"/>
              </a:ext>
            </a:extLst>
          </p:cNvPr>
          <p:cNvSpPr>
            <a:spLocks noGrp="1"/>
          </p:cNvSpPr>
          <p:nvPr>
            <p:ph type="sldNum" sz="quarter" idx="5"/>
          </p:nvPr>
        </p:nvSpPr>
        <p:spPr/>
        <p:txBody>
          <a:bodyPr/>
          <a:lstStyle/>
          <a:p>
            <a:fld id="{82545549-36F0-40C5-A2B5-E93466E7B68A}" type="slidenum">
              <a:rPr lang="en-AU" smtClean="0"/>
              <a:t>77</a:t>
            </a:fld>
            <a:endParaRPr lang="en-AU"/>
          </a:p>
        </p:txBody>
      </p:sp>
    </p:spTree>
    <p:extLst>
      <p:ext uri="{BB962C8B-B14F-4D97-AF65-F5344CB8AC3E}">
        <p14:creationId xmlns:p14="http://schemas.microsoft.com/office/powerpoint/2010/main" val="455992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FDE9E-EDD2-08C7-B5CD-B4802C700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B6EED-73A9-7A48-9E0C-DDD787DC4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29DAF-528C-0D6B-AE44-46F96F95BEC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C84B39E-3B19-8A08-D435-D6DA243B5CA2}"/>
              </a:ext>
            </a:extLst>
          </p:cNvPr>
          <p:cNvSpPr>
            <a:spLocks noGrp="1"/>
          </p:cNvSpPr>
          <p:nvPr>
            <p:ph type="sldNum" sz="quarter" idx="5"/>
          </p:nvPr>
        </p:nvSpPr>
        <p:spPr/>
        <p:txBody>
          <a:bodyPr/>
          <a:lstStyle/>
          <a:p>
            <a:fld id="{2EB77E40-D0E8-4874-BAFC-253CC826BD69}" type="slidenum">
              <a:rPr lang="en-AU" smtClean="0"/>
              <a:t>78</a:t>
            </a:fld>
            <a:endParaRPr lang="en-AU"/>
          </a:p>
        </p:txBody>
      </p:sp>
    </p:spTree>
    <p:extLst>
      <p:ext uri="{BB962C8B-B14F-4D97-AF65-F5344CB8AC3E}">
        <p14:creationId xmlns:p14="http://schemas.microsoft.com/office/powerpoint/2010/main" val="29975445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03C4-51B8-49F7-0DC1-8CDB5C029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D88D3-FC01-BE13-0421-ACBAB975C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BF2DA-B416-C58F-68B1-3897A56AE0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effectLst/>
                <a:latin typeface="Arial" panose="020B0604020202020204" pitchFamily="34" charset="0"/>
                <a:ea typeface="Aptos" panose="020B0004020202020204" pitchFamily="34" charset="0"/>
                <a:cs typeface="Arial" panose="020B0604020202020204" pitchFamily="34" charset="0"/>
              </a:rPr>
              <a:t>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effectLst/>
                <a:latin typeface="Arial" panose="020B0604020202020204" pitchFamily="34" charset="0"/>
                <a:ea typeface="Aptos" panose="020B0004020202020204" pitchFamily="34" charset="0"/>
                <a:cs typeface="Arial" panose="020B0604020202020204" pitchFamily="34" charset="0"/>
              </a:rPr>
              <a:t>The poster shows how students can apply the concepts of the Australian Guide to Healthy Eating (AGHE) to create a healthy lunchbox every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effectLst/>
                <a:latin typeface="Arial" panose="020B0604020202020204" pitchFamily="34" charset="0"/>
                <a:ea typeface="Aptos" panose="020B0004020202020204" pitchFamily="34" charset="0"/>
                <a:cs typeface="Arial" panose="020B0604020202020204" pitchFamily="34" charset="0"/>
              </a:rPr>
              <a:t>We should include at least one option from the food groups (on their own or as part of a recipe).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effectLst/>
                <a:latin typeface="Arial" panose="020B0604020202020204" pitchFamily="34" charset="0"/>
                <a:ea typeface="Aptos" panose="020B0004020202020204" pitchFamily="34" charset="0"/>
                <a:cs typeface="Arial" panose="020B0604020202020204" pitchFamily="34" charset="0"/>
              </a:rPr>
              <a:t>Page 2 of the poster (next slide) shows the types of foods to enjoy from within each category, which can be used in a school lunchbox. </a:t>
            </a:r>
            <a:endParaRPr lang="en-AU" dirty="0"/>
          </a:p>
        </p:txBody>
      </p:sp>
      <p:sp>
        <p:nvSpPr>
          <p:cNvPr id="4" name="Slide Number Placeholder 3">
            <a:extLst>
              <a:ext uri="{FF2B5EF4-FFF2-40B4-BE49-F238E27FC236}">
                <a16:creationId xmlns:a16="http://schemas.microsoft.com/office/drawing/2014/main" id="{FC44DDE2-3EC0-D678-4D54-3866E2931CB4}"/>
              </a:ext>
            </a:extLst>
          </p:cNvPr>
          <p:cNvSpPr>
            <a:spLocks noGrp="1"/>
          </p:cNvSpPr>
          <p:nvPr>
            <p:ph type="sldNum" sz="quarter" idx="5"/>
          </p:nvPr>
        </p:nvSpPr>
        <p:spPr/>
        <p:txBody>
          <a:bodyPr/>
          <a:lstStyle/>
          <a:p>
            <a:fld id="{C1F3ED81-12D8-4EED-B9D1-87F685470F84}" type="slidenum">
              <a:rPr lang="en-AU" smtClean="0"/>
              <a:t>79</a:t>
            </a:fld>
            <a:endParaRPr lang="en-AU"/>
          </a:p>
        </p:txBody>
      </p:sp>
    </p:spTree>
    <p:extLst>
      <p:ext uri="{BB962C8B-B14F-4D97-AF65-F5344CB8AC3E}">
        <p14:creationId xmlns:p14="http://schemas.microsoft.com/office/powerpoint/2010/main" val="3696586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D6E08-A35E-CCCD-7B61-65971B3DA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A7255-F654-5EA9-6525-9DBA74C9B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D4647-955C-3DEE-B53E-EC0A4CEB593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EE042B3-14E6-8763-5DAA-9E0CD48D36EF}"/>
              </a:ext>
            </a:extLst>
          </p:cNvPr>
          <p:cNvSpPr>
            <a:spLocks noGrp="1"/>
          </p:cNvSpPr>
          <p:nvPr>
            <p:ph type="sldNum" sz="quarter" idx="5"/>
          </p:nvPr>
        </p:nvSpPr>
        <p:spPr/>
        <p:txBody>
          <a:bodyPr/>
          <a:lstStyle/>
          <a:p>
            <a:fld id="{C1F3ED81-12D8-4EED-B9D1-87F685470F84}" type="slidenum">
              <a:rPr lang="en-AU" smtClean="0"/>
              <a:t>80</a:t>
            </a:fld>
            <a:endParaRPr lang="en-AU"/>
          </a:p>
        </p:txBody>
      </p:sp>
    </p:spTree>
    <p:extLst>
      <p:ext uri="{BB962C8B-B14F-4D97-AF65-F5344CB8AC3E}">
        <p14:creationId xmlns:p14="http://schemas.microsoft.com/office/powerpoint/2010/main" val="3756130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are food items than can be found in lunchboxes.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There are changes/swaps that can be made to these items so that they are healthier options based on the AGHE.</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dirty="0">
                <a:latin typeface="Arial" panose="020B0604020202020204" pitchFamily="34" charset="0"/>
                <a:cs typeface="Arial" panose="020B0604020202020204" pitchFamily="34" charset="0"/>
              </a:rPr>
              <a:t>Teacher note: Many of these items as ‘sometimes’ foods, which can be enjoyed occasionally and in small amounts. They are not the best choices to include in lunchboxes.</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highlight>
                  <a:srgbClr val="FFFF00"/>
                </a:highlight>
                <a:latin typeface="Arial" panose="020B0604020202020204" pitchFamily="34" charset="0"/>
                <a:cs typeface="Arial" panose="020B0604020202020204" pitchFamily="34" charset="0"/>
              </a:rPr>
              <a:t>Images: Designed by </a:t>
            </a:r>
            <a:r>
              <a:rPr lang="en-AU" sz="1100" dirty="0" err="1">
                <a:highlight>
                  <a:srgbClr val="FFFF00"/>
                </a:highlight>
                <a:latin typeface="Arial" panose="020B0604020202020204" pitchFamily="34" charset="0"/>
                <a:cs typeface="Arial" panose="020B0604020202020204" pitchFamily="34" charset="0"/>
              </a:rPr>
              <a:t>Freepik</a:t>
            </a:r>
            <a:r>
              <a:rPr lang="en-AU" sz="1100" dirty="0">
                <a:highlight>
                  <a:srgbClr val="FFFF00"/>
                </a:highlight>
                <a:latin typeface="Arial" panose="020B0604020202020204" pitchFamily="34" charset="0"/>
                <a:cs typeface="Arial" panose="020B0604020202020204" pitchFamily="34" charset="0"/>
              </a:rPr>
              <a:t> and ChatGPT</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1F3ED81-12D8-4EED-B9D1-87F685470F84}" type="slidenum">
              <a:rPr lang="en-AU" smtClean="0"/>
              <a:t>81</a:t>
            </a:fld>
            <a:endParaRPr lang="en-AU"/>
          </a:p>
        </p:txBody>
      </p:sp>
    </p:spTree>
    <p:extLst>
      <p:ext uri="{BB962C8B-B14F-4D97-AF65-F5344CB8AC3E}">
        <p14:creationId xmlns:p14="http://schemas.microsoft.com/office/powerpoint/2010/main" val="2839240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AD551-6840-6BE7-3591-0871C9B27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56D6F-AE02-653D-23A1-1A037A835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650D9-C687-84F3-0D1D-E7DBD565ED9C}"/>
              </a:ext>
            </a:extLst>
          </p:cNvPr>
          <p:cNvSpPr>
            <a:spLocks noGrp="1"/>
          </p:cNvSpPr>
          <p:nvPr>
            <p:ph type="body" idx="1"/>
          </p:nvPr>
        </p:nvSpPr>
        <p:spPr/>
        <p:txBody>
          <a:bodyPr/>
          <a:lstStyle/>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The aim for this task is for students to try and align the foods with the AGHE.</a:t>
            </a:r>
          </a:p>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Students to use the </a:t>
            </a:r>
            <a:r>
              <a:rPr lang="en-AU" sz="1200" kern="1200" dirty="0">
                <a:solidFill>
                  <a:schemeClr val="tx1"/>
                </a:solidFill>
                <a:effectLst/>
                <a:latin typeface="+mn-lt"/>
                <a:ea typeface="+mn-ea"/>
                <a:cs typeface="+mn-cs"/>
              </a:rPr>
              <a:t>Pick&amp;Mix 1-6 poster to assist.</a:t>
            </a:r>
            <a:endParaRPr lang="en-AU"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Suggested responses for items include:</a:t>
            </a:r>
          </a:p>
          <a:p>
            <a:pPr marL="628650" lvl="1"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swapping the white bread for brown, adding cheese and salad vegetables (white bread is fine as well; however, brown bread is often higher in fibre)</a:t>
            </a:r>
          </a:p>
          <a:p>
            <a:pPr marL="628650" lvl="1"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swapping the lollies for dried fruit</a:t>
            </a:r>
          </a:p>
          <a:p>
            <a:pPr marL="628650" lvl="1"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adding cheese or hummus dip to go with the biscuits and/or swapping the biscuits for wholegrain biscuits</a:t>
            </a:r>
          </a:p>
          <a:p>
            <a:pPr marL="628650" lvl="1"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swapping for the potato crisps for wholegrain crisps (like Grain Waves).</a:t>
            </a:r>
          </a:p>
          <a:p>
            <a:pPr marL="628650" lvl="1"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Swapping the chocolate wafer bar for a wholegrain muesli bar (like Uncle </a:t>
            </a:r>
            <a:r>
              <a:rPr lang="en-AU" sz="1100" kern="1200" dirty="0" err="1">
                <a:solidFill>
                  <a:schemeClr val="tx1"/>
                </a:solidFill>
                <a:effectLst/>
                <a:latin typeface="Arial" panose="020B0604020202020204" pitchFamily="34" charset="0"/>
                <a:ea typeface="+mn-ea"/>
                <a:cs typeface="Arial" panose="020B0604020202020204" pitchFamily="34" charset="0"/>
              </a:rPr>
              <a:t>Tobys</a:t>
            </a:r>
            <a:r>
              <a:rPr lang="en-AU" sz="1100" kern="1200" dirty="0">
                <a:solidFill>
                  <a:schemeClr val="tx1"/>
                </a:solidFill>
                <a:effectLst/>
                <a:latin typeface="Arial" panose="020B0604020202020204" pitchFamily="34" charset="0"/>
                <a:ea typeface="+mn-ea"/>
                <a:cs typeface="Arial" panose="020B0604020202020204" pitchFamily="34" charset="0"/>
              </a:rPr>
              <a:t> bars)</a:t>
            </a:r>
          </a:p>
          <a:p>
            <a:pPr marL="628650" lvl="1" indent="-171450">
              <a:buFont typeface="Arial" panose="020B0604020202020204" pitchFamily="34" charset="0"/>
              <a:buChar char="•"/>
            </a:pPr>
            <a:r>
              <a:rPr lang="en-AU" sz="1100" kern="1200" dirty="0">
                <a:solidFill>
                  <a:schemeClr val="tx1"/>
                </a:solidFill>
                <a:effectLst/>
                <a:latin typeface="Arial" panose="020B0604020202020204" pitchFamily="34" charset="0"/>
                <a:ea typeface="+mn-ea"/>
                <a:cs typeface="Arial" panose="020B0604020202020204" pitchFamily="34" charset="0"/>
              </a:rPr>
              <a:t>Swapping the chocolate muffin and chocolate chip biscuits for a home-made fruit muffin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1200" dirty="0">
                <a:solidFill>
                  <a:schemeClr val="tx1"/>
                </a:solidFill>
                <a:effectLst/>
                <a:latin typeface="Arial" panose="020B0604020202020204" pitchFamily="34" charset="0"/>
                <a:ea typeface="+mn-ea"/>
                <a:cs typeface="Arial" panose="020B0604020202020204" pitchFamily="34" charset="0"/>
              </a:rPr>
              <a:t>swapping the fruit drink for water or 100% orange juice</a:t>
            </a:r>
          </a:p>
          <a:p>
            <a:pPr marL="628650" lvl="1" indent="-171450">
              <a:buFont typeface="Arial" panose="020B0604020202020204" pitchFamily="34" charset="0"/>
              <a:buChar char="•"/>
            </a:pPr>
            <a:endParaRPr lang="en-AU" sz="1100" kern="1200" dirty="0">
              <a:solidFill>
                <a:schemeClr val="tx1"/>
              </a:solidFill>
              <a:effectLst/>
              <a:latin typeface="Arial" panose="020B0604020202020204" pitchFamily="34" charset="0"/>
              <a:ea typeface="+mn-ea"/>
              <a:cs typeface="Arial" panose="020B0604020202020204" pitchFamily="34" charset="0"/>
            </a:endParaRPr>
          </a:p>
          <a:p>
            <a:endParaRPr lang="en-AU"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ABC902E-3F59-B16F-E81D-3763C031C309}"/>
              </a:ext>
            </a:extLst>
          </p:cNvPr>
          <p:cNvSpPr>
            <a:spLocks noGrp="1"/>
          </p:cNvSpPr>
          <p:nvPr>
            <p:ph type="sldNum" sz="quarter" idx="5"/>
          </p:nvPr>
        </p:nvSpPr>
        <p:spPr/>
        <p:txBody>
          <a:bodyPr/>
          <a:lstStyle/>
          <a:p>
            <a:fld id="{2EB77E40-D0E8-4874-BAFC-253CC826BD69}" type="slidenum">
              <a:rPr lang="en-AU" smtClean="0"/>
              <a:t>82</a:t>
            </a:fld>
            <a:endParaRPr lang="en-AU"/>
          </a:p>
        </p:txBody>
      </p:sp>
    </p:spTree>
    <p:extLst>
      <p:ext uri="{BB962C8B-B14F-4D97-AF65-F5344CB8AC3E}">
        <p14:creationId xmlns:p14="http://schemas.microsoft.com/office/powerpoint/2010/main" val="4196157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vegetables (also includes legumes and beans):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Dark green and cruciferous:</a:t>
            </a:r>
            <a:r>
              <a:rPr lang="en-AU" sz="1100" b="0" i="0" kern="1200" dirty="0">
                <a:solidFill>
                  <a:schemeClr val="tx1"/>
                </a:solidFill>
                <a:effectLst/>
                <a:latin typeface="Arial" panose="020B0604020202020204" pitchFamily="34" charset="0"/>
                <a:ea typeface="+mn-ea"/>
                <a:cs typeface="Arial" panose="020B0604020202020204" pitchFamily="34" charset="0"/>
              </a:rPr>
              <a:t> broccoli, brussels sprouts, </a:t>
            </a:r>
            <a:r>
              <a:rPr lang="en-AU" sz="1100" b="0" i="0" kern="1200" dirty="0" err="1">
                <a:solidFill>
                  <a:schemeClr val="tx1"/>
                </a:solidFill>
                <a:effectLst/>
                <a:latin typeface="Arial" panose="020B0604020202020204" pitchFamily="34" charset="0"/>
                <a:ea typeface="+mn-ea"/>
                <a:cs typeface="Arial" panose="020B0604020202020204" pitchFamily="34" charset="0"/>
              </a:rPr>
              <a:t>bok</a:t>
            </a:r>
            <a:r>
              <a:rPr lang="en-AU" sz="1100" b="0" i="0" kern="1200" dirty="0">
                <a:solidFill>
                  <a:schemeClr val="tx1"/>
                </a:solidFill>
                <a:effectLst/>
                <a:latin typeface="Arial" panose="020B0604020202020204" pitchFamily="34" charset="0"/>
                <a:ea typeface="+mn-ea"/>
                <a:cs typeface="Arial" panose="020B0604020202020204" pitchFamily="34" charset="0"/>
              </a:rPr>
              <a:t> choy, cabbages, cauliflower, lettuce, spinach, snow peas.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Root/ tubular/ bulb: </a:t>
            </a:r>
            <a:r>
              <a:rPr lang="en-AU" sz="1100" b="0" i="0" kern="1200" dirty="0">
                <a:solidFill>
                  <a:schemeClr val="tx1"/>
                </a:solidFill>
                <a:effectLst/>
                <a:latin typeface="Arial" panose="020B0604020202020204" pitchFamily="34" charset="0"/>
                <a:ea typeface="+mn-ea"/>
                <a:cs typeface="Arial" panose="020B0604020202020204" pitchFamily="34" charset="0"/>
              </a:rPr>
              <a:t>potato, sweet potato, carrots, beetroot, onion, shallots, garlic, swede, turnip.</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Legumes/ beans:</a:t>
            </a:r>
            <a:r>
              <a:rPr lang="en-AU" sz="1100" b="0" i="0" kern="1200" dirty="0">
                <a:solidFill>
                  <a:schemeClr val="tx1"/>
                </a:solidFill>
                <a:effectLst/>
                <a:latin typeface="Arial" panose="020B0604020202020204" pitchFamily="34" charset="0"/>
                <a:ea typeface="+mn-ea"/>
                <a:cs typeface="Arial" panose="020B0604020202020204" pitchFamily="34" charset="0"/>
              </a:rPr>
              <a:t> kidney beans, soybeans, lima beans, cannellini beans, chickpeas, lentils, split peas, tofu.</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Other:</a:t>
            </a:r>
            <a:r>
              <a:rPr lang="en-AU" sz="1100" b="0" i="0" kern="1200" dirty="0">
                <a:solidFill>
                  <a:schemeClr val="tx1"/>
                </a:solidFill>
                <a:effectLst/>
                <a:latin typeface="Arial" panose="020B0604020202020204" pitchFamily="34" charset="0"/>
                <a:ea typeface="+mn-ea"/>
                <a:cs typeface="Arial" panose="020B0604020202020204" pitchFamily="34" charset="0"/>
              </a:rPr>
              <a:t> tomato, celery, zucchini, avocado, capsicum, eggplant, mushrooms, cucumber, pumpkin, green peas, green beans.</a:t>
            </a:r>
            <a:endParaRPr lang="en-AU" sz="1100" dirty="0">
              <a:latin typeface="Arial" panose="020B0604020202020204" pitchFamily="34" charset="0"/>
              <a:cs typeface="Arial" panose="020B0604020202020204" pitchFamily="34" charset="0"/>
            </a:endParaRP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71450"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Vegetables such as tomatoes and pumpkins are </a:t>
            </a:r>
            <a:r>
              <a:rPr lang="en-US" sz="1100" b="1" i="0" u="none" strike="noStrike" baseline="0" dirty="0">
                <a:solidFill>
                  <a:srgbClr val="000000"/>
                </a:solidFill>
                <a:latin typeface="Arial" panose="020B0604020202020204" pitchFamily="34" charset="0"/>
                <a:cs typeface="Arial" panose="020B0604020202020204" pitchFamily="34" charset="0"/>
              </a:rPr>
              <a:t>technically classified as fruit </a:t>
            </a:r>
            <a:r>
              <a:rPr lang="en-US" sz="1100" b="0" i="0" u="none" strike="noStrike" baseline="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71450" indent="-171450">
              <a:buFont typeface="Arial" panose="020B0604020202020204" pitchFamily="34" charset="0"/>
              <a:buChar char="•"/>
            </a:pPr>
            <a:endParaRPr lang="en-US" sz="1100" b="0" i="0" u="none" strike="noStrike" baseline="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9</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fruit:</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Pome fruit:</a:t>
            </a:r>
            <a:r>
              <a:rPr lang="en-AU" sz="1100" b="0" i="0" kern="1200" dirty="0">
                <a:solidFill>
                  <a:schemeClr val="tx1"/>
                </a:solidFill>
                <a:effectLst/>
                <a:latin typeface="Arial" panose="020B0604020202020204" pitchFamily="34" charset="0"/>
                <a:ea typeface="+mn-ea"/>
                <a:cs typeface="Arial" panose="020B0604020202020204" pitchFamily="34" charset="0"/>
              </a:rPr>
              <a:t> apple, pear.</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Citrus fruit: </a:t>
            </a:r>
            <a:r>
              <a:rPr lang="en-AU" sz="1100" b="0" i="0" kern="1200" dirty="0">
                <a:solidFill>
                  <a:schemeClr val="tx1"/>
                </a:solidFill>
                <a:effectLst/>
                <a:latin typeface="Arial" panose="020B0604020202020204" pitchFamily="34" charset="0"/>
                <a:ea typeface="+mn-ea"/>
                <a:cs typeface="Arial" panose="020B0604020202020204" pitchFamily="34" charset="0"/>
              </a:rPr>
              <a:t>orange, mandarin, grapefruit.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Stone fruit:</a:t>
            </a:r>
            <a:r>
              <a:rPr lang="en-AU" sz="1100" b="0" i="0" kern="1200" dirty="0">
                <a:solidFill>
                  <a:schemeClr val="tx1"/>
                </a:solidFill>
                <a:effectLst/>
                <a:latin typeface="Arial" panose="020B0604020202020204" pitchFamily="34" charset="0"/>
                <a:ea typeface="+mn-ea"/>
                <a:cs typeface="Arial" panose="020B0604020202020204" pitchFamily="34" charset="0"/>
              </a:rPr>
              <a:t> apricot, cherry, peach, nectarine, plum.</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Tropical:</a:t>
            </a:r>
            <a:r>
              <a:rPr lang="en-AU" sz="1100" b="0" i="0" kern="1200" dirty="0">
                <a:solidFill>
                  <a:schemeClr val="tx1"/>
                </a:solidFill>
                <a:effectLst/>
                <a:latin typeface="Arial" panose="020B0604020202020204" pitchFamily="34" charset="0"/>
                <a:ea typeface="+mn-ea"/>
                <a:cs typeface="Arial" panose="020B0604020202020204" pitchFamily="34" charset="0"/>
              </a:rPr>
              <a:t> banana, paw </a:t>
            </a:r>
            <a:r>
              <a:rPr lang="en-AU" sz="1100" b="0" i="0" kern="1200" dirty="0" err="1">
                <a:solidFill>
                  <a:schemeClr val="tx1"/>
                </a:solidFill>
                <a:effectLst/>
                <a:latin typeface="Arial" panose="020B0604020202020204" pitchFamily="34" charset="0"/>
                <a:ea typeface="+mn-ea"/>
                <a:cs typeface="Arial" panose="020B0604020202020204" pitchFamily="34" charset="0"/>
              </a:rPr>
              <a:t>paw</a:t>
            </a:r>
            <a:r>
              <a:rPr lang="en-AU" sz="1100" b="0" i="0" kern="1200" dirty="0">
                <a:solidFill>
                  <a:schemeClr val="tx1"/>
                </a:solidFill>
                <a:effectLst/>
                <a:latin typeface="Arial" panose="020B0604020202020204" pitchFamily="34" charset="0"/>
                <a:ea typeface="+mn-ea"/>
                <a:cs typeface="Arial" panose="020B0604020202020204" pitchFamily="34" charset="0"/>
              </a:rPr>
              <a:t>, mangoes, pineapple and melon.</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Berries: </a:t>
            </a:r>
            <a:r>
              <a:rPr lang="en-AU" sz="1100" b="0" i="0" kern="1200" dirty="0">
                <a:solidFill>
                  <a:schemeClr val="tx1"/>
                </a:solidFill>
                <a:effectLst/>
                <a:latin typeface="Arial" panose="020B0604020202020204" pitchFamily="34" charset="0"/>
                <a:ea typeface="+mn-ea"/>
                <a:cs typeface="Arial" panose="020B0604020202020204" pitchFamily="34" charset="0"/>
              </a:rPr>
              <a:t>strawberry, blueberry, raspberry, blackberry.</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Other:</a:t>
            </a:r>
            <a:r>
              <a:rPr lang="en-AU" sz="1100" b="0" i="0" kern="1200" dirty="0">
                <a:solidFill>
                  <a:schemeClr val="tx1"/>
                </a:solidFill>
                <a:effectLst/>
                <a:latin typeface="Arial" panose="020B0604020202020204" pitchFamily="34" charset="0"/>
                <a:ea typeface="+mn-ea"/>
                <a:cs typeface="Arial" panose="020B0604020202020204" pitchFamily="34" charset="0"/>
              </a:rPr>
              <a:t> grapes, passionfruit.</a:t>
            </a:r>
            <a:endParaRPr lang="en-AU" sz="1100" dirty="0">
              <a:latin typeface="Arial" panose="020B0604020202020204" pitchFamily="34" charset="0"/>
              <a:cs typeface="Arial" panose="020B0604020202020204" pitchFamily="34" charset="0"/>
            </a:endParaRP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Whole or chopped fruit is the best choice.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Choose dried fruit or fruit juice only occasionally: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b="0" i="0" u="none" strike="noStrike" baseline="0" dirty="0">
                <a:solidFill>
                  <a:srgbClr val="000000"/>
                </a:solidFill>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Different fruits can help protect our bodies in different ways, so it’s important to choose a variety, including different colours, each day.</a:t>
            </a:r>
          </a:p>
          <a:p>
            <a:pPr marL="0" indent="0">
              <a:buFont typeface="Arial" panose="020B0604020202020204" pitchFamily="34" charset="0"/>
              <a:buNone/>
            </a:pPr>
            <a:endParaRPr lang="en-US" sz="1100" b="0" i="0" kern="1200" dirty="0">
              <a:solidFill>
                <a:schemeClr val="tx1"/>
              </a:solidFill>
              <a:effectLst/>
              <a:latin typeface="+mn-lt"/>
              <a:ea typeface="+mn-ea"/>
              <a:cs typeface="+mn-cs"/>
            </a:endParaRPr>
          </a:p>
          <a:p>
            <a:pPr marL="0" indent="0">
              <a:buFont typeface="Arial" panose="020B0604020202020204" pitchFamily="34" charset="0"/>
              <a:buNone/>
            </a:pPr>
            <a:r>
              <a:rPr lang="en-US" sz="1100" b="1" i="0" kern="1200" dirty="0">
                <a:solidFill>
                  <a:schemeClr val="tx1"/>
                </a:solidFill>
                <a:effectLst/>
                <a:latin typeface="+mn-lt"/>
                <a:ea typeface="+mn-ea"/>
                <a:cs typeface="+mn-cs"/>
              </a:rPr>
              <a:t>Differences between fruit and vegetables</a:t>
            </a: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Fruits</a:t>
            </a:r>
            <a:r>
              <a:rPr lang="en-AU" sz="1100" dirty="0">
                <a:latin typeface="Arial" panose="020B0604020202020204" pitchFamily="34" charset="0"/>
                <a:cs typeface="Arial" panose="020B0604020202020204" pitchFamily="34" charset="0"/>
              </a:rPr>
              <a:t>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71450" indent="-171450">
              <a:buFont typeface="Arial" panose="020B0604020202020204" pitchFamily="34" charset="0"/>
              <a:buChar char="•"/>
            </a:pPr>
            <a:r>
              <a:rPr lang="en-AU" sz="1100" b="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71450" indent="-171450">
              <a:buFont typeface="Arial" panose="020B0604020202020204" pitchFamily="34" charset="0"/>
              <a:buChar char="•"/>
            </a:pPr>
            <a:endParaRPr lang="en-AU"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10</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these foods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11</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foods: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Milks:</a:t>
            </a:r>
            <a:r>
              <a:rPr lang="en-AU" sz="1100" b="0" i="0" kern="1200" dirty="0">
                <a:solidFill>
                  <a:schemeClr val="tx1"/>
                </a:solidFill>
                <a:effectLst/>
                <a:latin typeface="Arial" panose="020B0604020202020204" pitchFamily="34" charset="0"/>
                <a:ea typeface="+mn-ea"/>
                <a:cs typeface="Arial" panose="020B0604020202020204" pitchFamily="34" charset="0"/>
              </a:rPr>
              <a:t> All reduced fat or full cream milks, plain and flavoured, long life milks, powdered milk, evaporated milk, soy beverages (</a:t>
            </a:r>
            <a:r>
              <a:rPr lang="en-AU" sz="1100" b="1" i="0" kern="1200" dirty="0">
                <a:solidFill>
                  <a:schemeClr val="tx1"/>
                </a:solidFill>
                <a:effectLst/>
                <a:latin typeface="Arial" panose="020B0604020202020204" pitchFamily="34" charset="0"/>
                <a:ea typeface="+mn-ea"/>
                <a:cs typeface="Arial" panose="020B0604020202020204" pitchFamily="34" charset="0"/>
              </a:rPr>
              <a:t>fortified with at least 100mg calcium/100mL</a:t>
            </a:r>
            <a:r>
              <a:rPr lang="en-AU" sz="1100" b="0" i="0" kern="1200" dirty="0">
                <a:solidFill>
                  <a:schemeClr val="tx1"/>
                </a:solidFill>
                <a:effectLst/>
                <a:latin typeface="Arial" panose="020B0604020202020204" pitchFamily="34" charset="0"/>
                <a:ea typeface="+mn-ea"/>
                <a:cs typeface="Arial" panose="020B0604020202020204" pitchFamily="34" charset="0"/>
              </a:rPr>
              <a: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Yoghurt:</a:t>
            </a:r>
            <a:r>
              <a:rPr lang="en-AU" sz="1100" b="0" i="0" kern="1200" dirty="0">
                <a:solidFill>
                  <a:schemeClr val="tx1"/>
                </a:solidFill>
                <a:effectLst/>
                <a:latin typeface="Arial" panose="020B0604020202020204" pitchFamily="34" charset="0"/>
                <a:ea typeface="+mn-ea"/>
                <a:cs typeface="Arial" panose="020B0604020202020204" pitchFamily="34" charset="0"/>
              </a:rPr>
              <a:t> All yoghurts including reduced fat or full cream, plain and flavoured, soy yoghurt (</a:t>
            </a:r>
            <a:r>
              <a:rPr lang="en-AU" sz="1100" b="1" i="0" kern="1200" dirty="0">
                <a:solidFill>
                  <a:schemeClr val="tx1"/>
                </a:solidFill>
                <a:effectLst/>
                <a:latin typeface="Arial" panose="020B0604020202020204" pitchFamily="34" charset="0"/>
                <a:ea typeface="+mn-ea"/>
                <a:cs typeface="Arial" panose="020B0604020202020204" pitchFamily="34" charset="0"/>
              </a:rPr>
              <a:t>calcium fortified</a:t>
            </a:r>
            <a:r>
              <a:rPr lang="en-AU" sz="1100" b="0" i="0" kern="1200" dirty="0">
                <a:solidFill>
                  <a:schemeClr val="tx1"/>
                </a:solidFill>
                <a:effectLst/>
                <a:latin typeface="Arial" panose="020B0604020202020204" pitchFamily="34" charset="0"/>
                <a:ea typeface="+mn-ea"/>
                <a:cs typeface="Arial" panose="020B0604020202020204" pitchFamily="34" charset="0"/>
              </a:rPr>
              <a: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Cheese:</a:t>
            </a:r>
            <a:r>
              <a:rPr lang="en-AU" sz="1100" b="0" i="0" kern="1200" dirty="0">
                <a:solidFill>
                  <a:schemeClr val="tx1"/>
                </a:solidFill>
                <a:effectLst/>
                <a:latin typeface="Arial" panose="020B0604020202020204" pitchFamily="34" charset="0"/>
                <a:ea typeface="+mn-ea"/>
                <a:cs typeface="Arial" panose="020B0604020202020204" pitchFamily="34" charset="0"/>
              </a:rPr>
              <a:t> All hard cheeses, reduced or full fat, for example cheddar, red Leicester, Gloucester, Edam, Gouda Soy cheeses (</a:t>
            </a:r>
            <a:r>
              <a:rPr lang="en-AU" sz="1100" b="1" i="0" kern="1200" dirty="0">
                <a:solidFill>
                  <a:schemeClr val="tx1"/>
                </a:solidFill>
                <a:effectLst/>
                <a:latin typeface="Arial" panose="020B0604020202020204" pitchFamily="34" charset="0"/>
                <a:ea typeface="+mn-ea"/>
                <a:cs typeface="Arial" panose="020B0604020202020204" pitchFamily="34" charset="0"/>
              </a:rPr>
              <a:t>calcium fortified</a:t>
            </a:r>
            <a:r>
              <a:rPr lang="en-AU" sz="1100" b="0" i="0" kern="1200" dirty="0">
                <a:solidFill>
                  <a:schemeClr val="tx1"/>
                </a:solidFill>
                <a:effectLst/>
                <a:latin typeface="Arial" panose="020B0604020202020204" pitchFamily="34" charset="0"/>
                <a:ea typeface="+mn-ea"/>
                <a:cs typeface="Arial" panose="020B0604020202020204" pitchFamily="34" charset="0"/>
              </a:rPr>
              <a:t>).</a:t>
            </a: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Dairy = products made from milk.</a:t>
            </a: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Dairy alternatives:</a:t>
            </a:r>
          </a:p>
          <a:p>
            <a:pPr marL="628650" lvl="1" indent="-171450">
              <a:buFont typeface="Arial" panose="020B0604020202020204" pitchFamily="34" charset="0"/>
              <a:buChar char="•"/>
            </a:pPr>
            <a:r>
              <a:rPr lang="en-AU" sz="1000" b="0" i="0" u="none" strike="noStrike" baseline="0" dirty="0">
                <a:solidFill>
                  <a:schemeClr val="tx1"/>
                </a:solidFill>
                <a:latin typeface="Arial" panose="020B0604020202020204" pitchFamily="34" charset="0"/>
                <a:cs typeface="Arial" panose="020B0604020202020204" pitchFamily="34" charset="0"/>
              </a:rPr>
              <a:t>Calcium</a:t>
            </a:r>
            <a:r>
              <a:rPr lang="en-US" sz="1000" b="0" i="0" u="none" strike="noStrike" baseline="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28650" lvl="1"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28650" lvl="1"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For </a:t>
            </a:r>
            <a:r>
              <a:rPr lang="en-US" sz="1100" b="1" i="0" u="none" strike="noStrike" baseline="0" dirty="0">
                <a:solidFill>
                  <a:srgbClr val="000000"/>
                </a:solidFill>
                <a:latin typeface="Arial" panose="020B0604020202020204" pitchFamily="34" charset="0"/>
                <a:cs typeface="Arial" panose="020B0604020202020204" pitchFamily="34" charset="0"/>
              </a:rPr>
              <a:t>vegetarians and vegans</a:t>
            </a:r>
            <a:r>
              <a:rPr lang="en-US" sz="1100" b="0" i="0" u="none" strike="noStrike" baseline="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baseline="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12</a:t>
            </a:fld>
            <a:endParaRPr lang="en-AU"/>
          </a:p>
        </p:txBody>
      </p:sp>
    </p:spTree>
    <p:extLst>
      <p:ext uri="{BB962C8B-B14F-4D97-AF65-F5344CB8AC3E}">
        <p14:creationId xmlns:p14="http://schemas.microsoft.com/office/powerpoint/2010/main" val="3578862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775009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55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41647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96439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959178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F32995-FACA-4AB1-8B3D-7F2E704AE9DE}"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6A6744-1CA1-4C06-9F62-CCF7CFD9F316}" type="slidenum">
              <a:rPr lang="en-AU" smtClean="0"/>
              <a:t>‹#›</a:t>
            </a:fld>
            <a:endParaRPr lang="en-AU"/>
          </a:p>
        </p:txBody>
      </p:sp>
    </p:spTree>
    <p:extLst>
      <p:ext uri="{BB962C8B-B14F-4D97-AF65-F5344CB8AC3E}">
        <p14:creationId xmlns:p14="http://schemas.microsoft.com/office/powerpoint/2010/main" val="61825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9.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72.xml"/><Relationship Id="rId5" Type="http://schemas.openxmlformats.org/officeDocument/2006/relationships/slide" Target="slide18.xml"/><Relationship Id="rId10" Type="http://schemas.openxmlformats.org/officeDocument/2006/relationships/slide" Target="slide60.xml"/><Relationship Id="rId4" Type="http://schemas.openxmlformats.org/officeDocument/2006/relationships/slide" Target="slide69.xml"/><Relationship Id="rId9" Type="http://schemas.openxmlformats.org/officeDocument/2006/relationships/slide" Target="slide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www.youtube.com/embed/9_D8Yn9soSE?feature=oembed" TargetMode="Externa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524000" y="422081"/>
            <a:ext cx="9144000" cy="1771346"/>
          </a:xfrm>
        </p:spPr>
        <p:txBody>
          <a:bodyPr>
            <a:normAutofit/>
          </a:bodyPr>
          <a:lstStyle/>
          <a:p>
            <a:r>
              <a:rPr lang="en-AU" dirty="0"/>
              <a:t>Designing a healthy lunchbox</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3</a:t>
            </a:r>
          </a:p>
        </p:txBody>
      </p:sp>
      <p:pic>
        <p:nvPicPr>
          <p:cNvPr id="6" name="Picture 5">
            <a:extLst>
              <a:ext uri="{FF2B5EF4-FFF2-40B4-BE49-F238E27FC236}">
                <a16:creationId xmlns:a16="http://schemas.microsoft.com/office/drawing/2014/main" id="{2D597DB0-D43B-56D4-AA5E-2F868F2510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9829" y="4006921"/>
            <a:ext cx="3150157" cy="2686929"/>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EE57-C00D-E5A5-997D-A4E6C5C3FCC8}"/>
              </a:ext>
            </a:extLst>
          </p:cNvPr>
          <p:cNvSpPr>
            <a:spLocks noGrp="1"/>
          </p:cNvSpPr>
          <p:nvPr>
            <p:ph type="title"/>
          </p:nvPr>
        </p:nvSpPr>
        <p:spPr/>
        <p:txBody>
          <a:bodyPr/>
          <a:lstStyle/>
          <a:p>
            <a:r>
              <a:rPr lang="en-AU" dirty="0"/>
              <a:t>Activity 2: Booklet task</a:t>
            </a:r>
          </a:p>
        </p:txBody>
      </p:sp>
      <p:sp>
        <p:nvSpPr>
          <p:cNvPr id="3" name="Content Placeholder 2">
            <a:extLst>
              <a:ext uri="{FF2B5EF4-FFF2-40B4-BE49-F238E27FC236}">
                <a16:creationId xmlns:a16="http://schemas.microsoft.com/office/drawing/2014/main" id="{CAA66F89-63B2-202A-C844-C5503CE6F671}"/>
              </a:ext>
            </a:extLst>
          </p:cNvPr>
          <p:cNvSpPr>
            <a:spLocks noGrp="1"/>
          </p:cNvSpPr>
          <p:nvPr>
            <p:ph idx="1"/>
          </p:nvPr>
        </p:nvSpPr>
        <p:spPr>
          <a:xfrm>
            <a:off x="838199" y="1245372"/>
            <a:ext cx="10864065" cy="706723"/>
          </a:xfrm>
        </p:spPr>
        <p:txBody>
          <a:bodyPr>
            <a:normAutofit/>
          </a:bodyPr>
          <a:lstStyle/>
          <a:p>
            <a:pPr marL="0" indent="0">
              <a:buNone/>
            </a:pPr>
            <a:r>
              <a:rPr lang="en-AU" sz="3600" dirty="0"/>
              <a:t>Create your own Australian Guide to Heathy Eating</a:t>
            </a:r>
          </a:p>
        </p:txBody>
      </p:sp>
      <p:pic>
        <p:nvPicPr>
          <p:cNvPr id="4" name="Picture 3">
            <a:extLst>
              <a:ext uri="{FF2B5EF4-FFF2-40B4-BE49-F238E27FC236}">
                <a16:creationId xmlns:a16="http://schemas.microsoft.com/office/drawing/2014/main" id="{5611D9C5-AE5D-58DC-D97F-F4185454366F}"/>
              </a:ext>
            </a:extLst>
          </p:cNvPr>
          <p:cNvPicPr>
            <a:picLocks noChangeAspect="1"/>
          </p:cNvPicPr>
          <p:nvPr/>
        </p:nvPicPr>
        <p:blipFill>
          <a:blip r:embed="rId3"/>
          <a:stretch>
            <a:fillRect/>
          </a:stretch>
        </p:blipFill>
        <p:spPr>
          <a:xfrm>
            <a:off x="946090" y="1952095"/>
            <a:ext cx="3247532" cy="4726195"/>
          </a:xfrm>
          <a:prstGeom prst="rect">
            <a:avLst/>
          </a:prstGeom>
        </p:spPr>
      </p:pic>
      <p:sp>
        <p:nvSpPr>
          <p:cNvPr id="5" name="TextBox 4">
            <a:extLst>
              <a:ext uri="{FF2B5EF4-FFF2-40B4-BE49-F238E27FC236}">
                <a16:creationId xmlns:a16="http://schemas.microsoft.com/office/drawing/2014/main" id="{81CC8D78-6955-39CE-7196-4ED471A7643B}"/>
              </a:ext>
            </a:extLst>
          </p:cNvPr>
          <p:cNvSpPr txBox="1"/>
          <p:nvPr/>
        </p:nvSpPr>
        <p:spPr>
          <a:xfrm>
            <a:off x="4961710" y="2288834"/>
            <a:ext cx="5877526" cy="3414268"/>
          </a:xfrm>
          <a:prstGeom prst="rect">
            <a:avLst/>
          </a:prstGeom>
          <a:noFill/>
        </p:spPr>
        <p:txBody>
          <a:bodyPr wrap="square" rtlCol="0">
            <a:spAutoFit/>
          </a:bodyPr>
          <a:lstStyle/>
          <a:p>
            <a:pPr lvl="0">
              <a:lnSpc>
                <a:spcPct val="107000"/>
              </a:lnSpc>
              <a:spcBef>
                <a:spcPts val="50"/>
              </a:spcBef>
              <a:spcAft>
                <a:spcPts val="50"/>
              </a:spcAft>
              <a:buSzPts val="1000"/>
              <a:tabLst>
                <a:tab pos="293370" algn="l"/>
              </a:tabLst>
            </a:pPr>
            <a:r>
              <a:rPr lang="en-AU" sz="2800" kern="0" dirty="0">
                <a:effectLst/>
                <a:latin typeface="Arial" panose="020B0604020202020204" pitchFamily="34" charset="0"/>
                <a:ea typeface="Calibri" panose="020F0502020204030204" pitchFamily="34" charset="0"/>
                <a:cs typeface="Arial" panose="020B0604020202020204" pitchFamily="34" charset="0"/>
              </a:rPr>
              <a:t>Include:</a:t>
            </a:r>
          </a:p>
          <a:p>
            <a:pPr marL="457200" lvl="0" indent="-457200">
              <a:lnSpc>
                <a:spcPct val="107000"/>
              </a:lnSpc>
              <a:spcBef>
                <a:spcPts val="50"/>
              </a:spcBef>
              <a:spcAft>
                <a:spcPts val="50"/>
              </a:spcAft>
              <a:buSzPct val="100000"/>
              <a:buFont typeface="Arial" panose="020B0604020202020204" pitchFamily="34" charset="0"/>
              <a:buChar char="•"/>
              <a:tabLst>
                <a:tab pos="293370" algn="l"/>
              </a:tabLst>
            </a:pPr>
            <a:r>
              <a:rPr lang="en-AU" sz="2800" kern="0" dirty="0">
                <a:latin typeface="Arial" panose="020B0604020202020204" pitchFamily="34" charset="0"/>
                <a:ea typeface="Calibri" panose="020F0502020204030204" pitchFamily="34" charset="0"/>
                <a:cs typeface="Arial" panose="020B0604020202020204" pitchFamily="34" charset="0"/>
              </a:rPr>
              <a:t>f</a:t>
            </a:r>
            <a:r>
              <a:rPr lang="en-AU" sz="2800" kern="0" dirty="0">
                <a:effectLst/>
                <a:latin typeface="Arial" panose="020B0604020202020204" pitchFamily="34" charset="0"/>
                <a:ea typeface="Calibri" panose="020F0502020204030204" pitchFamily="34" charset="0"/>
                <a:cs typeface="Arial" panose="020B0604020202020204" pitchFamily="34" charset="0"/>
              </a:rPr>
              <a:t>oods from the five food groups</a:t>
            </a:r>
          </a:p>
          <a:p>
            <a:pPr marL="457200" lvl="0" indent="-457200">
              <a:lnSpc>
                <a:spcPct val="107000"/>
              </a:lnSpc>
              <a:spcBef>
                <a:spcPts val="50"/>
              </a:spcBef>
              <a:spcAft>
                <a:spcPts val="50"/>
              </a:spcAft>
              <a:buSzPct val="100000"/>
              <a:buFont typeface="Arial" panose="020B0604020202020204" pitchFamily="34" charset="0"/>
              <a:buChar char="•"/>
              <a:tabLst>
                <a:tab pos="293370" algn="l"/>
              </a:tabLst>
            </a:pPr>
            <a:r>
              <a:rPr lang="en-AU" sz="2800" kern="0" dirty="0">
                <a:latin typeface="Arial" panose="020B0604020202020204" pitchFamily="34" charset="0"/>
                <a:ea typeface="Calibri" panose="020F0502020204030204" pitchFamily="34" charset="0"/>
                <a:cs typeface="Arial" panose="020B0604020202020204" pitchFamily="34" charset="0"/>
              </a:rPr>
              <a:t>at least 3 foods from each group.</a:t>
            </a:r>
          </a:p>
          <a:p>
            <a:pPr marL="342900" lvl="0" indent="-342900">
              <a:lnSpc>
                <a:spcPct val="107000"/>
              </a:lnSpc>
              <a:spcBef>
                <a:spcPts val="50"/>
              </a:spcBef>
              <a:spcAft>
                <a:spcPts val="50"/>
              </a:spcAft>
              <a:buSzPts val="1000"/>
              <a:buFont typeface="Symbol" panose="05050102010706020507" pitchFamily="18" charset="2"/>
              <a:buChar char=""/>
              <a:tabLst>
                <a:tab pos="293370" algn="l"/>
              </a:tabLst>
            </a:pPr>
            <a:endParaRPr lang="en-AU" sz="2800" kern="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Bef>
                <a:spcPts val="50"/>
              </a:spcBef>
              <a:spcAft>
                <a:spcPts val="50"/>
              </a:spcAft>
              <a:buSzPts val="1000"/>
              <a:tabLst>
                <a:tab pos="293370" algn="l"/>
              </a:tabLst>
            </a:pPr>
            <a:r>
              <a:rPr lang="en-AU" sz="2800" kern="0" dirty="0">
                <a:latin typeface="Arial" panose="020B0604020202020204" pitchFamily="34" charset="0"/>
                <a:ea typeface="Calibri" panose="020F0502020204030204" pitchFamily="34" charset="0"/>
                <a:cs typeface="Arial" panose="020B0604020202020204" pitchFamily="34" charset="0"/>
              </a:rPr>
              <a:t>Extension:</a:t>
            </a:r>
          </a:p>
          <a:p>
            <a:pPr lvl="0">
              <a:lnSpc>
                <a:spcPct val="107000"/>
              </a:lnSpc>
              <a:spcBef>
                <a:spcPts val="50"/>
              </a:spcBef>
              <a:spcAft>
                <a:spcPts val="50"/>
              </a:spcAft>
              <a:buSzPts val="1000"/>
              <a:tabLst>
                <a:tab pos="293370" algn="l"/>
              </a:tabLst>
            </a:pPr>
            <a:r>
              <a:rPr lang="en-GB" sz="2800" kern="0" dirty="0">
                <a:effectLst/>
                <a:latin typeface="Arial" panose="020B0604020202020204" pitchFamily="34" charset="0"/>
                <a:ea typeface="Calibri" panose="020F0502020204030204" pitchFamily="34" charset="0"/>
              </a:rPr>
              <a:t>How are the foods in the food groups good for our bodies?</a:t>
            </a:r>
            <a:endParaRPr lang="en-AU" sz="28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0241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9EA7-AB58-3CFC-CB81-8842180F8A9C}"/>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10820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3A1D-FEFD-3943-5C3E-E2FECD121847}"/>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15233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2293045607"/>
              </p:ext>
            </p:extLst>
          </p:nvPr>
        </p:nvGraphicFramePr>
        <p:xfrm>
          <a:off x="2032000" y="1702756"/>
          <a:ext cx="8128000" cy="3937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4"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7</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8</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10"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5737790"/>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grain foods, vegetables and fruit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57438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27DD5-155A-2E62-8F8C-EF742CD2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29210-0066-9094-24A3-B51171327609}"/>
              </a:ext>
            </a:extLst>
          </p:cNvPr>
          <p:cNvSpPr>
            <a:spLocks noGrp="1"/>
          </p:cNvSpPr>
          <p:nvPr>
            <p:ph type="title"/>
          </p:nvPr>
        </p:nvSpPr>
        <p:spPr>
          <a:xfrm>
            <a:off x="838200" y="248915"/>
            <a:ext cx="10515600" cy="1325563"/>
          </a:xfrm>
        </p:spPr>
        <p:txBody>
          <a:bodyPr/>
          <a:lstStyle/>
          <a:p>
            <a:pPr algn="ctr"/>
            <a:r>
              <a:rPr lang="en-AU" dirty="0"/>
              <a:t>Answer: Why are grain foods, vegetables and fruit important?</a:t>
            </a:r>
          </a:p>
        </p:txBody>
      </p:sp>
      <p:sp>
        <p:nvSpPr>
          <p:cNvPr id="4" name="Rectangle: Rounded Corners 3">
            <a:extLst>
              <a:ext uri="{FF2B5EF4-FFF2-40B4-BE49-F238E27FC236}">
                <a16:creationId xmlns:a16="http://schemas.microsoft.com/office/drawing/2014/main" id="{E64C3B5B-3C05-50F4-8C6E-9F632BB612C3}"/>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4912059-6C00-B1DA-48F0-BDE4E05DE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9F861A7F-1AAC-93DF-0923-6031C29ED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3585475A-BA68-D49D-462A-144201737CE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92D94B41-37AE-0E95-C87D-E6BD59CF5D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5BFF8EA5-76D4-8A5B-5D9B-E3587FA634DA}"/>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7A42923D-3062-E454-A95B-E07776EF7B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D637E20F-EFB9-35EF-E128-BBA73DC6BCDB}"/>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CFB95631-F785-D203-718A-C99E04A3CA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2543139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B3BF-4D36-F52E-4D66-8E752B17DB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B27D4-85B6-40BF-887D-E7A8AD545170}"/>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dairy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372013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93F5-EEDD-4E09-A6DA-2F4DA2218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CCDAD-6AAC-9BE5-AA63-FEC032482E96}"/>
              </a:ext>
            </a:extLst>
          </p:cNvPr>
          <p:cNvSpPr>
            <a:spLocks noGrp="1"/>
          </p:cNvSpPr>
          <p:nvPr>
            <p:ph type="title"/>
          </p:nvPr>
        </p:nvSpPr>
        <p:spPr>
          <a:xfrm>
            <a:off x="838200" y="248915"/>
            <a:ext cx="10515600" cy="1325563"/>
          </a:xfrm>
        </p:spPr>
        <p:txBody>
          <a:bodyPr/>
          <a:lstStyle/>
          <a:p>
            <a:pPr algn="ctr"/>
            <a:r>
              <a:rPr lang="en-AU" dirty="0"/>
              <a:t>Answer: Why are dairy and alternative foods important?</a:t>
            </a:r>
          </a:p>
        </p:txBody>
      </p:sp>
      <p:sp>
        <p:nvSpPr>
          <p:cNvPr id="4" name="Rectangle: Rounded Corners 3">
            <a:extLst>
              <a:ext uri="{FF2B5EF4-FFF2-40B4-BE49-F238E27FC236}">
                <a16:creationId xmlns:a16="http://schemas.microsoft.com/office/drawing/2014/main" id="{24C76F1D-EE08-271D-E7C3-0901DFCFEFAD}"/>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D2CFEB2-184C-7A4C-E836-5692CF3BA90C}"/>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0A99F1F-D9BD-BD1C-9D4E-110FD8A7B97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26F0CDDB-4081-B266-D72C-46E5E591C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93619B57-641B-895D-C625-0DF308F75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856FE84A-F827-3FED-51C0-EB5EA5F39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2A5F4BD8-6D55-0A3D-FC44-DA2D9582E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4166962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1CC2-D34F-5A11-B283-B8390E6F09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37B0A-4B16-B294-F90E-DAB0B11CACE1}"/>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meat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787889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E866-A7F1-6BB8-2438-5AFE6AC3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1F1E-9837-C7D6-3FA6-D39281191C14}"/>
              </a:ext>
            </a:extLst>
          </p:cNvPr>
          <p:cNvSpPr>
            <a:spLocks noGrp="1"/>
          </p:cNvSpPr>
          <p:nvPr>
            <p:ph type="title"/>
          </p:nvPr>
        </p:nvSpPr>
        <p:spPr>
          <a:xfrm>
            <a:off x="838200" y="248915"/>
            <a:ext cx="10515600" cy="1325563"/>
          </a:xfrm>
        </p:spPr>
        <p:txBody>
          <a:bodyPr/>
          <a:lstStyle/>
          <a:p>
            <a:pPr algn="ctr"/>
            <a:r>
              <a:rPr lang="en-AU" dirty="0"/>
              <a:t>Answer: Why are meat and alternative foods important?</a:t>
            </a:r>
          </a:p>
        </p:txBody>
      </p:sp>
      <p:sp>
        <p:nvSpPr>
          <p:cNvPr id="4" name="Rectangle: Rounded Corners 3">
            <a:extLst>
              <a:ext uri="{FF2B5EF4-FFF2-40B4-BE49-F238E27FC236}">
                <a16:creationId xmlns:a16="http://schemas.microsoft.com/office/drawing/2014/main" id="{0C905148-74DA-C59F-260E-46FCB3C619E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034E6D5-E66A-837F-8DC1-110A4599D8FB}"/>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9C91D6C-224B-6772-DA72-6F371B460B3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0EF3FB8-32AD-C2A9-7FB3-96596942DF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D61250AE-A986-1AC6-FDB6-74F9A7D2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44ED9C36-1F66-5B83-D9B5-1FD7D60B93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392623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CC31-60F3-3FEE-5B80-702A88D7DE6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47E2C0-F617-7EFF-FE91-38E721FD0764}"/>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B7599926-0A93-F42D-2AC2-6B792CA5A851}"/>
              </a:ext>
            </a:extLst>
          </p:cNvPr>
          <p:cNvSpPr>
            <a:spLocks noGrp="1"/>
          </p:cNvSpPr>
          <p:nvPr>
            <p:ph idx="10"/>
          </p:nvPr>
        </p:nvSpPr>
        <p:spPr/>
        <p:txBody>
          <a:bodyPr/>
          <a:lstStyle/>
          <a:p>
            <a:r>
              <a:rPr lang="en-AU" dirty="0"/>
              <a:t>Learning intention: </a:t>
            </a:r>
            <a:r>
              <a:rPr lang="en-AU" b="0" dirty="0"/>
              <a:t>To investigate the five food groups.</a:t>
            </a:r>
            <a:endParaRPr lang="en-AU" dirty="0"/>
          </a:p>
        </p:txBody>
      </p:sp>
      <p:sp>
        <p:nvSpPr>
          <p:cNvPr id="4" name="Content Placeholder 3">
            <a:extLst>
              <a:ext uri="{FF2B5EF4-FFF2-40B4-BE49-F238E27FC236}">
                <a16:creationId xmlns:a16="http://schemas.microsoft.com/office/drawing/2014/main" id="{E75232F7-298C-98AE-150F-4B70C3178EF9}"/>
              </a:ext>
            </a:extLst>
          </p:cNvPr>
          <p:cNvSpPr>
            <a:spLocks noGrp="1"/>
          </p:cNvSpPr>
          <p:nvPr>
            <p:ph idx="11"/>
          </p:nvPr>
        </p:nvSpPr>
        <p:spPr/>
        <p:txBody>
          <a:bodyPr/>
          <a:lstStyle/>
          <a:p>
            <a:r>
              <a:rPr lang="en-AU" dirty="0"/>
              <a:t>example foods</a:t>
            </a:r>
          </a:p>
          <a:p>
            <a:r>
              <a:rPr lang="en-AU" dirty="0"/>
              <a:t>recommended serves per day</a:t>
            </a:r>
          </a:p>
          <a:p>
            <a:r>
              <a:rPr lang="en-AU" dirty="0"/>
              <a:t>why food group is important.</a:t>
            </a:r>
          </a:p>
        </p:txBody>
      </p:sp>
    </p:spTree>
    <p:extLst>
      <p:ext uri="{BB962C8B-B14F-4D97-AF65-F5344CB8AC3E}">
        <p14:creationId xmlns:p14="http://schemas.microsoft.com/office/powerpoint/2010/main" val="2721703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BD75-BDF0-A1DB-1048-2D99C227C595}"/>
              </a:ext>
            </a:extLst>
          </p:cNvPr>
          <p:cNvSpPr>
            <a:spLocks noGrp="1"/>
          </p:cNvSpPr>
          <p:nvPr>
            <p:ph type="title"/>
          </p:nvPr>
        </p:nvSpPr>
        <p:spPr/>
        <p:txBody>
          <a:bodyPr/>
          <a:lstStyle/>
          <a:p>
            <a:r>
              <a:rPr lang="en-AU" dirty="0"/>
              <a:t>Make those bodies sing!</a:t>
            </a:r>
          </a:p>
        </p:txBody>
      </p:sp>
      <p:pic>
        <p:nvPicPr>
          <p:cNvPr id="3" name="Online Media 8" title="Ad -  Make Those Bodies Sing - Original Version HQ (1996)">
            <a:hlinkClick r:id="" action="ppaction://media"/>
            <a:extLst>
              <a:ext uri="{FF2B5EF4-FFF2-40B4-BE49-F238E27FC236}">
                <a16:creationId xmlns:a16="http://schemas.microsoft.com/office/drawing/2014/main" id="{C7F1E284-D0FA-B450-8BF4-DBB9D27CFB74}"/>
              </a:ext>
            </a:extLst>
          </p:cNvPr>
          <p:cNvPicPr>
            <a:picLocks noRot="1" noChangeAspect="1"/>
          </p:cNvPicPr>
          <p:nvPr>
            <a:videoFile r:link="rId1"/>
          </p:nvPr>
        </p:nvPicPr>
        <p:blipFill>
          <a:blip r:embed="rId4"/>
          <a:stretch>
            <a:fillRect/>
          </a:stretch>
        </p:blipFill>
        <p:spPr>
          <a:xfrm>
            <a:off x="2869441" y="1371885"/>
            <a:ext cx="6453117" cy="4839838"/>
          </a:xfrm>
          <a:prstGeom prst="rect">
            <a:avLst/>
          </a:prstGeom>
        </p:spPr>
      </p:pic>
    </p:spTree>
    <p:extLst>
      <p:ext uri="{BB962C8B-B14F-4D97-AF65-F5344CB8AC3E}">
        <p14:creationId xmlns:p14="http://schemas.microsoft.com/office/powerpoint/2010/main" val="92396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24BA-1570-0530-9C41-7D8FDE1C1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DBFA6-99EB-42D2-DC10-5CEF09294DF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241B38F7-C27B-F851-74D6-0396E2B380B0}"/>
              </a:ext>
            </a:extLst>
          </p:cNvPr>
          <p:cNvPicPr preferRelativeResize="0">
            <a:picLocks/>
          </p:cNvPicPr>
          <p:nvPr/>
        </p:nvPicPr>
        <p:blipFill>
          <a:blip r:embed="rId3"/>
          <a:stretch>
            <a:fillRect/>
          </a:stretch>
        </p:blipFill>
        <p:spPr>
          <a:xfrm>
            <a:off x="370200" y="2242377"/>
            <a:ext cx="10983600" cy="2030400"/>
          </a:xfrm>
          <a:prstGeom prst="rect">
            <a:avLst/>
          </a:prstGeom>
        </p:spPr>
      </p:pic>
      <p:sp>
        <p:nvSpPr>
          <p:cNvPr id="5" name="Oval 4">
            <a:extLst>
              <a:ext uri="{FF2B5EF4-FFF2-40B4-BE49-F238E27FC236}">
                <a16:creationId xmlns:a16="http://schemas.microsoft.com/office/drawing/2014/main" id="{B7EE0D0D-8DD9-CDFD-E2E9-F85DDD5D4D2A}"/>
              </a:ext>
            </a:extLst>
          </p:cNvPr>
          <p:cNvSpPr/>
          <p:nvPr/>
        </p:nvSpPr>
        <p:spPr>
          <a:xfrm>
            <a:off x="7547881" y="2412350"/>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35C8F94-EDCA-73DA-5A48-1CF425E66331}"/>
              </a:ext>
            </a:extLst>
          </p:cNvPr>
          <p:cNvSpPr txBox="1"/>
          <p:nvPr/>
        </p:nvSpPr>
        <p:spPr>
          <a:xfrm>
            <a:off x="370200" y="5147035"/>
            <a:ext cx="9561848" cy="830997"/>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Children aged 9–11 years need 5 (boys) and 4 (girls) serves of grain </a:t>
            </a:r>
            <a:br>
              <a:rPr lang="en-AU" sz="2400" dirty="0">
                <a:latin typeface="Arial" panose="020B0604020202020204" pitchFamily="34" charset="0"/>
                <a:cs typeface="Arial" panose="020B0604020202020204" pitchFamily="34" charset="0"/>
              </a:rPr>
            </a:br>
            <a:r>
              <a:rPr lang="en-AU" sz="2400" dirty="0">
                <a:latin typeface="Arial" panose="020B0604020202020204" pitchFamily="34" charset="0"/>
                <a:cs typeface="Arial" panose="020B0604020202020204" pitchFamily="34" charset="0"/>
              </a:rPr>
              <a:t>foods each day.</a:t>
            </a:r>
          </a:p>
        </p:txBody>
      </p:sp>
    </p:spTree>
    <p:extLst>
      <p:ext uri="{BB962C8B-B14F-4D97-AF65-F5344CB8AC3E}">
        <p14:creationId xmlns:p14="http://schemas.microsoft.com/office/powerpoint/2010/main" val="377082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F64F-8B86-0A2E-E936-AD7FB6EF4BC2}"/>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77388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50DE-F7DD-41A2-BDA4-B90EAC91B8E1}"/>
              </a:ext>
            </a:extLst>
          </p:cNvPr>
          <p:cNvSpPr>
            <a:spLocks noGrp="1"/>
          </p:cNvSpPr>
          <p:nvPr>
            <p:ph type="title"/>
          </p:nvPr>
        </p:nvSpPr>
        <p:spPr/>
        <p:txBody>
          <a:bodyPr/>
          <a:lstStyle/>
          <a:p>
            <a:r>
              <a:rPr lang="en-AU" dirty="0"/>
              <a:t>Vegetable serves</a:t>
            </a:r>
          </a:p>
        </p:txBody>
      </p:sp>
      <p:pic>
        <p:nvPicPr>
          <p:cNvPr id="4" name="Picture 3">
            <a:extLst>
              <a:ext uri="{FF2B5EF4-FFF2-40B4-BE49-F238E27FC236}">
                <a16:creationId xmlns:a16="http://schemas.microsoft.com/office/drawing/2014/main" id="{9CD812C1-E523-DA58-30FF-827F0733BB3B}"/>
              </a:ext>
            </a:extLst>
          </p:cNvPr>
          <p:cNvPicPr>
            <a:picLocks noChangeAspect="1"/>
          </p:cNvPicPr>
          <p:nvPr/>
        </p:nvPicPr>
        <p:blipFill>
          <a:blip r:embed="rId3"/>
          <a:stretch>
            <a:fillRect/>
          </a:stretch>
        </p:blipFill>
        <p:spPr>
          <a:xfrm>
            <a:off x="622041" y="2413679"/>
            <a:ext cx="10981628" cy="2030642"/>
          </a:xfrm>
          <a:prstGeom prst="rect">
            <a:avLst/>
          </a:prstGeom>
        </p:spPr>
      </p:pic>
      <p:sp>
        <p:nvSpPr>
          <p:cNvPr id="5" name="Oval 4">
            <a:extLst>
              <a:ext uri="{FF2B5EF4-FFF2-40B4-BE49-F238E27FC236}">
                <a16:creationId xmlns:a16="http://schemas.microsoft.com/office/drawing/2014/main" id="{962F59B9-9AB0-360C-56AB-7A4EC8E88D12}"/>
              </a:ext>
            </a:extLst>
          </p:cNvPr>
          <p:cNvSpPr/>
          <p:nvPr/>
        </p:nvSpPr>
        <p:spPr>
          <a:xfrm>
            <a:off x="7610166" y="2448140"/>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24E1092-93B2-189F-D67E-724C2FACA9E4}"/>
              </a:ext>
            </a:extLst>
          </p:cNvPr>
          <p:cNvSpPr txBox="1"/>
          <p:nvPr/>
        </p:nvSpPr>
        <p:spPr>
          <a:xfrm>
            <a:off x="588331" y="5127660"/>
            <a:ext cx="9111020"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Children aged 9–11 years need 5 serves of vegetables each day.</a:t>
            </a:r>
          </a:p>
        </p:txBody>
      </p:sp>
    </p:spTree>
    <p:extLst>
      <p:ext uri="{BB962C8B-B14F-4D97-AF65-F5344CB8AC3E}">
        <p14:creationId xmlns:p14="http://schemas.microsoft.com/office/powerpoint/2010/main" val="2713051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0D1C-BAA9-3033-06C3-86C9D7329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F93DD-9222-29BA-5199-5E30D7241513}"/>
              </a:ext>
            </a:extLst>
          </p:cNvPr>
          <p:cNvSpPr>
            <a:spLocks noGrp="1"/>
          </p:cNvSpPr>
          <p:nvPr>
            <p:ph type="title"/>
          </p:nvPr>
        </p:nvSpPr>
        <p:spPr/>
        <p:txBody>
          <a:bodyPr/>
          <a:lstStyle/>
          <a:p>
            <a:r>
              <a:rPr lang="en-AU" dirty="0"/>
              <a:t>Fruit serves</a:t>
            </a:r>
          </a:p>
        </p:txBody>
      </p:sp>
      <p:pic>
        <p:nvPicPr>
          <p:cNvPr id="3" name="Picture 2">
            <a:extLst>
              <a:ext uri="{FF2B5EF4-FFF2-40B4-BE49-F238E27FC236}">
                <a16:creationId xmlns:a16="http://schemas.microsoft.com/office/drawing/2014/main" id="{843F78A6-BB39-3479-0FEF-06B233505535}"/>
              </a:ext>
            </a:extLst>
          </p:cNvPr>
          <p:cNvPicPr preferRelativeResize="0">
            <a:picLocks/>
          </p:cNvPicPr>
          <p:nvPr/>
        </p:nvPicPr>
        <p:blipFill>
          <a:blip r:embed="rId3"/>
          <a:stretch>
            <a:fillRect/>
          </a:stretch>
        </p:blipFill>
        <p:spPr>
          <a:xfrm>
            <a:off x="393441" y="2413800"/>
            <a:ext cx="10983600" cy="2030400"/>
          </a:xfrm>
          <a:prstGeom prst="rect">
            <a:avLst/>
          </a:prstGeom>
        </p:spPr>
      </p:pic>
      <p:sp>
        <p:nvSpPr>
          <p:cNvPr id="6" name="Oval 5">
            <a:extLst>
              <a:ext uri="{FF2B5EF4-FFF2-40B4-BE49-F238E27FC236}">
                <a16:creationId xmlns:a16="http://schemas.microsoft.com/office/drawing/2014/main" id="{3AF4548A-FF68-8280-C674-528310C264A2}"/>
              </a:ext>
            </a:extLst>
          </p:cNvPr>
          <p:cNvSpPr/>
          <p:nvPr/>
        </p:nvSpPr>
        <p:spPr>
          <a:xfrm>
            <a:off x="7576456" y="2323947"/>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8003C31-BADF-7FEF-CC4C-EF8D519C53A1}"/>
              </a:ext>
            </a:extLst>
          </p:cNvPr>
          <p:cNvSpPr txBox="1"/>
          <p:nvPr/>
        </p:nvSpPr>
        <p:spPr>
          <a:xfrm>
            <a:off x="393441" y="5022810"/>
            <a:ext cx="8304709"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Children aged 9–11 years need 2 serves of fruit each day.</a:t>
            </a:r>
          </a:p>
        </p:txBody>
      </p:sp>
    </p:spTree>
    <p:extLst>
      <p:ext uri="{BB962C8B-B14F-4D97-AF65-F5344CB8AC3E}">
        <p14:creationId xmlns:p14="http://schemas.microsoft.com/office/powerpoint/2010/main" val="354432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3BBA-42B9-A8B4-5318-C7523DC3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F011D-E312-127A-7C8C-F2D8F3417FD8}"/>
              </a:ext>
            </a:extLst>
          </p:cNvPr>
          <p:cNvSpPr>
            <a:spLocks noGrp="1"/>
          </p:cNvSpPr>
          <p:nvPr>
            <p:ph type="title"/>
          </p:nvPr>
        </p:nvSpPr>
        <p:spPr/>
        <p:txBody>
          <a:bodyPr/>
          <a:lstStyle/>
          <a:p>
            <a:r>
              <a:rPr lang="en-AU" dirty="0"/>
              <a:t>Dairy and alternative serves</a:t>
            </a:r>
          </a:p>
        </p:txBody>
      </p:sp>
      <p:pic>
        <p:nvPicPr>
          <p:cNvPr id="4" name="Picture 3">
            <a:extLst>
              <a:ext uri="{FF2B5EF4-FFF2-40B4-BE49-F238E27FC236}">
                <a16:creationId xmlns:a16="http://schemas.microsoft.com/office/drawing/2014/main" id="{37FE3D2F-69E5-188E-40DA-B56CBAA87F57}"/>
              </a:ext>
            </a:extLst>
          </p:cNvPr>
          <p:cNvPicPr preferRelativeResize="0">
            <a:picLocks/>
          </p:cNvPicPr>
          <p:nvPr/>
        </p:nvPicPr>
        <p:blipFill>
          <a:blip r:embed="rId3"/>
          <a:stretch>
            <a:fillRect/>
          </a:stretch>
        </p:blipFill>
        <p:spPr>
          <a:xfrm>
            <a:off x="471118" y="2413800"/>
            <a:ext cx="10983600" cy="2030400"/>
          </a:xfrm>
          <a:prstGeom prst="rect">
            <a:avLst/>
          </a:prstGeom>
        </p:spPr>
      </p:pic>
      <p:sp>
        <p:nvSpPr>
          <p:cNvPr id="5" name="Oval 4">
            <a:extLst>
              <a:ext uri="{FF2B5EF4-FFF2-40B4-BE49-F238E27FC236}">
                <a16:creationId xmlns:a16="http://schemas.microsoft.com/office/drawing/2014/main" id="{B7F3D150-8027-CBB4-B034-682BF9EFBD1B}"/>
              </a:ext>
            </a:extLst>
          </p:cNvPr>
          <p:cNvSpPr/>
          <p:nvPr/>
        </p:nvSpPr>
        <p:spPr>
          <a:xfrm>
            <a:off x="7728856" y="2574275"/>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4C08A431-6B8B-11EC-37DC-BB5ED9A93B1B}"/>
              </a:ext>
            </a:extLst>
          </p:cNvPr>
          <p:cNvSpPr txBox="1"/>
          <p:nvPr/>
        </p:nvSpPr>
        <p:spPr>
          <a:xfrm>
            <a:off x="469641" y="4998771"/>
            <a:ext cx="8236477"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Children aged 9–11 years need 2½ (boys) and 3 (girls) serves of dairy and alternative foods each day.</a:t>
            </a:r>
          </a:p>
        </p:txBody>
      </p:sp>
    </p:spTree>
    <p:extLst>
      <p:ext uri="{BB962C8B-B14F-4D97-AF65-F5344CB8AC3E}">
        <p14:creationId xmlns:p14="http://schemas.microsoft.com/office/powerpoint/2010/main" val="50550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D90D9-9912-8C4A-7729-E589BD39F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36D02-0B49-80D3-1D57-4A866C1E4A72}"/>
              </a:ext>
            </a:extLst>
          </p:cNvPr>
          <p:cNvSpPr>
            <a:spLocks noGrp="1"/>
          </p:cNvSpPr>
          <p:nvPr>
            <p:ph type="title"/>
          </p:nvPr>
        </p:nvSpPr>
        <p:spPr/>
        <p:txBody>
          <a:bodyPr/>
          <a:lstStyle/>
          <a:p>
            <a:r>
              <a:rPr lang="en-AU" dirty="0"/>
              <a:t>Meat and alternative serves</a:t>
            </a:r>
          </a:p>
        </p:txBody>
      </p:sp>
      <p:pic>
        <p:nvPicPr>
          <p:cNvPr id="3" name="Picture 2">
            <a:extLst>
              <a:ext uri="{FF2B5EF4-FFF2-40B4-BE49-F238E27FC236}">
                <a16:creationId xmlns:a16="http://schemas.microsoft.com/office/drawing/2014/main" id="{A538F6D6-98B8-725A-D69F-71E663AC31F1}"/>
              </a:ext>
            </a:extLst>
          </p:cNvPr>
          <p:cNvPicPr preferRelativeResize="0">
            <a:picLocks/>
          </p:cNvPicPr>
          <p:nvPr/>
        </p:nvPicPr>
        <p:blipFill>
          <a:blip r:embed="rId3"/>
          <a:stretch>
            <a:fillRect/>
          </a:stretch>
        </p:blipFill>
        <p:spPr>
          <a:xfrm>
            <a:off x="604200" y="2413800"/>
            <a:ext cx="10983600" cy="2030400"/>
          </a:xfrm>
          <a:prstGeom prst="rect">
            <a:avLst/>
          </a:prstGeom>
        </p:spPr>
      </p:pic>
      <p:sp>
        <p:nvSpPr>
          <p:cNvPr id="6" name="Oval 5">
            <a:extLst>
              <a:ext uri="{FF2B5EF4-FFF2-40B4-BE49-F238E27FC236}">
                <a16:creationId xmlns:a16="http://schemas.microsoft.com/office/drawing/2014/main" id="{275DAC5A-A5F1-FB52-054B-CED9F82F2C9B}"/>
              </a:ext>
            </a:extLst>
          </p:cNvPr>
          <p:cNvSpPr/>
          <p:nvPr/>
        </p:nvSpPr>
        <p:spPr>
          <a:xfrm>
            <a:off x="7851875" y="2552873"/>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1D813D4-3FDE-2285-456B-41BAD7E4ED53}"/>
              </a:ext>
            </a:extLst>
          </p:cNvPr>
          <p:cNvSpPr txBox="1"/>
          <p:nvPr/>
        </p:nvSpPr>
        <p:spPr>
          <a:xfrm>
            <a:off x="604200" y="5371466"/>
            <a:ext cx="9649634" cy="830997"/>
          </a:xfrm>
          <a:prstGeom prst="rect">
            <a:avLst/>
          </a:prstGeom>
          <a:noFill/>
        </p:spPr>
        <p:txBody>
          <a:bodyPr wrap="square" rtlCol="0">
            <a:spAutoFit/>
          </a:bodyPr>
          <a:lstStyle/>
          <a:p>
            <a:r>
              <a:rPr lang="en-AU" sz="2400" dirty="0">
                <a:latin typeface="Arial" panose="020B0604020202020204" pitchFamily="34" charset="0"/>
                <a:cs typeface="Arial" panose="020B0604020202020204" pitchFamily="34" charset="0"/>
              </a:rPr>
              <a:t>Children aged 9–11 years need 2½ serves of meat and alternative foods each day.</a:t>
            </a:r>
          </a:p>
        </p:txBody>
      </p:sp>
    </p:spTree>
    <p:extLst>
      <p:ext uri="{BB962C8B-B14F-4D97-AF65-F5344CB8AC3E}">
        <p14:creationId xmlns:p14="http://schemas.microsoft.com/office/powerpoint/2010/main" val="3599987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B11E2-62E7-D688-4ED6-6335847D4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9E59B-6512-FA2D-A22E-20D404CDA9BC}"/>
              </a:ext>
            </a:extLst>
          </p:cNvPr>
          <p:cNvSpPr>
            <a:spLocks noGrp="1"/>
          </p:cNvSpPr>
          <p:nvPr>
            <p:ph type="title"/>
          </p:nvPr>
        </p:nvSpPr>
        <p:spPr/>
        <p:txBody>
          <a:bodyPr/>
          <a:lstStyle/>
          <a:p>
            <a:r>
              <a:rPr lang="en-AU" dirty="0"/>
              <a:t>Food group serves: 9–11 years</a:t>
            </a:r>
          </a:p>
        </p:txBody>
      </p:sp>
      <p:pic>
        <p:nvPicPr>
          <p:cNvPr id="4" name="Picture 3">
            <a:extLst>
              <a:ext uri="{FF2B5EF4-FFF2-40B4-BE49-F238E27FC236}">
                <a16:creationId xmlns:a16="http://schemas.microsoft.com/office/drawing/2014/main" id="{6A2E3609-DC28-0E5D-68EE-08CB9B105164}"/>
              </a:ext>
            </a:extLst>
          </p:cNvPr>
          <p:cNvPicPr>
            <a:picLocks noChangeAspect="1"/>
          </p:cNvPicPr>
          <p:nvPr/>
        </p:nvPicPr>
        <p:blipFill>
          <a:blip r:embed="rId3"/>
          <a:stretch>
            <a:fillRect/>
          </a:stretch>
        </p:blipFill>
        <p:spPr>
          <a:xfrm>
            <a:off x="1549043" y="1971086"/>
            <a:ext cx="9093914" cy="2915827"/>
          </a:xfrm>
          <a:prstGeom prst="rect">
            <a:avLst/>
          </a:prstGeom>
        </p:spPr>
      </p:pic>
    </p:spTree>
    <p:extLst>
      <p:ext uri="{BB962C8B-B14F-4D97-AF65-F5344CB8AC3E}">
        <p14:creationId xmlns:p14="http://schemas.microsoft.com/office/powerpoint/2010/main" val="425409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EAB7-B870-7DA0-C356-B5811E67F584}"/>
              </a:ext>
            </a:extLst>
          </p:cNvPr>
          <p:cNvSpPr>
            <a:spLocks noGrp="1"/>
          </p:cNvSpPr>
          <p:nvPr>
            <p:ph type="title"/>
          </p:nvPr>
        </p:nvSpPr>
        <p:spPr/>
        <p:txBody>
          <a:bodyPr/>
          <a:lstStyle/>
          <a:p>
            <a:r>
              <a:rPr lang="en-AU" dirty="0"/>
              <a:t>Activity 1: Group task</a:t>
            </a:r>
          </a:p>
        </p:txBody>
      </p:sp>
      <p:pic>
        <p:nvPicPr>
          <p:cNvPr id="4" name="Picture 3">
            <a:extLst>
              <a:ext uri="{FF2B5EF4-FFF2-40B4-BE49-F238E27FC236}">
                <a16:creationId xmlns:a16="http://schemas.microsoft.com/office/drawing/2014/main" id="{4B64296D-51E3-F720-4315-7275AB95E6B7}"/>
              </a:ext>
            </a:extLst>
          </p:cNvPr>
          <p:cNvPicPr>
            <a:picLocks noChangeAspect="1"/>
          </p:cNvPicPr>
          <p:nvPr/>
        </p:nvPicPr>
        <p:blipFill>
          <a:blip r:embed="rId3"/>
          <a:stretch>
            <a:fillRect/>
          </a:stretch>
        </p:blipFill>
        <p:spPr>
          <a:xfrm>
            <a:off x="3732976" y="1253782"/>
            <a:ext cx="4726047" cy="5018229"/>
          </a:xfrm>
          <a:prstGeom prst="rect">
            <a:avLst/>
          </a:prstGeom>
        </p:spPr>
      </p:pic>
    </p:spTree>
    <p:extLst>
      <p:ext uri="{BB962C8B-B14F-4D97-AF65-F5344CB8AC3E}">
        <p14:creationId xmlns:p14="http://schemas.microsoft.com/office/powerpoint/2010/main" val="3948250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AA10-F89C-4101-B18F-69C506C0A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5CD84-2B1C-833C-2E36-749CEDDF7A4E}"/>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285364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6CCA7-07C8-CA06-7BB7-21091483C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D9D04-C3AD-CBAB-1FFC-66C1322E5152}"/>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216920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72D4A-961E-75A8-9376-9F2BE4906C6F}"/>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5513E700-C4DC-D413-1102-854A6C7374A8}"/>
              </a:ext>
            </a:extLst>
          </p:cNvPr>
          <p:cNvSpPr>
            <a:spLocks noGrp="1"/>
          </p:cNvSpPr>
          <p:nvPr>
            <p:ph type="title"/>
          </p:nvPr>
        </p:nvSpPr>
        <p:spPr>
          <a:xfrm>
            <a:off x="838200" y="2218871"/>
            <a:ext cx="10515600" cy="1325563"/>
          </a:xfrm>
        </p:spPr>
        <p:txBody>
          <a:bodyPr>
            <a:noAutofit/>
          </a:bodyPr>
          <a:lstStyle/>
          <a:p>
            <a:pPr algn="ctr"/>
            <a:r>
              <a:rPr lang="en-AU" dirty="0">
                <a:solidFill>
                  <a:schemeClr val="tx1"/>
                </a:solidFill>
                <a:latin typeface="Arial" panose="020B0604020202020204" pitchFamily="34" charset="0"/>
                <a:cs typeface="Arial" panose="020B0604020202020204" pitchFamily="34" charset="0"/>
              </a:rPr>
              <a:t>How many serves of grain foods do children aged 9-11 years need each day? </a:t>
            </a:r>
          </a:p>
        </p:txBody>
      </p:sp>
      <p:sp>
        <p:nvSpPr>
          <p:cNvPr id="8" name="TextBox 7">
            <a:extLst>
              <a:ext uri="{FF2B5EF4-FFF2-40B4-BE49-F238E27FC236}">
                <a16:creationId xmlns:a16="http://schemas.microsoft.com/office/drawing/2014/main" id="{FE1054CC-D653-FA31-645E-0CB16E97001E}"/>
              </a:ext>
            </a:extLst>
          </p:cNvPr>
          <p:cNvSpPr txBox="1"/>
          <p:nvPr/>
        </p:nvSpPr>
        <p:spPr>
          <a:xfrm>
            <a:off x="5533025" y="4365938"/>
            <a:ext cx="2223686" cy="1446550"/>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5 (boys)</a:t>
            </a:r>
          </a:p>
          <a:p>
            <a:r>
              <a:rPr lang="en-AU" sz="4400" dirty="0">
                <a:latin typeface="Arial" panose="020B0604020202020204" pitchFamily="34" charset="0"/>
                <a:cs typeface="Arial" panose="020B0604020202020204" pitchFamily="34" charset="0"/>
              </a:rPr>
              <a:t>4 (girls) </a:t>
            </a:r>
          </a:p>
        </p:txBody>
      </p:sp>
      <p:pic>
        <p:nvPicPr>
          <p:cNvPr id="9" name="Picture 8">
            <a:extLst>
              <a:ext uri="{FF2B5EF4-FFF2-40B4-BE49-F238E27FC236}">
                <a16:creationId xmlns:a16="http://schemas.microsoft.com/office/drawing/2014/main" id="{0B41A93E-B194-51BD-A7ED-80764A7D72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6521" y="3544434"/>
            <a:ext cx="2121951" cy="2724071"/>
          </a:xfrm>
          <a:prstGeom prst="rect">
            <a:avLst/>
          </a:prstGeom>
        </p:spPr>
      </p:pic>
    </p:spTree>
    <p:extLst>
      <p:ext uri="{BB962C8B-B14F-4D97-AF65-F5344CB8AC3E}">
        <p14:creationId xmlns:p14="http://schemas.microsoft.com/office/powerpoint/2010/main" val="7609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D896177D-C41D-B5DC-4219-41AB76BCF44A}"/>
              </a:ext>
            </a:extLst>
          </p:cNvPr>
          <p:cNvSpPr>
            <a:spLocks noGrp="1"/>
          </p:cNvSpPr>
          <p:nvPr>
            <p:ph type="title"/>
          </p:nvPr>
        </p:nvSpPr>
        <p:spPr>
          <a:xfrm>
            <a:off x="838200" y="2218871"/>
            <a:ext cx="10515600" cy="1325563"/>
          </a:xfrm>
        </p:spPr>
        <p:txBody>
          <a:bodyPr>
            <a:noAutofit/>
          </a:bodyPr>
          <a:lstStyle/>
          <a:p>
            <a:pPr algn="ctr"/>
            <a:r>
              <a:rPr lang="en-AU" dirty="0">
                <a:solidFill>
                  <a:schemeClr val="tx1"/>
                </a:solidFill>
                <a:latin typeface="Arial" panose="020B0604020202020204" pitchFamily="34" charset="0"/>
                <a:cs typeface="Arial" panose="020B0604020202020204" pitchFamily="34" charset="0"/>
              </a:rPr>
              <a:t>How many serves of vegetables do children aged 9-11 years need each day? </a:t>
            </a:r>
          </a:p>
        </p:txBody>
      </p:sp>
      <p:sp>
        <p:nvSpPr>
          <p:cNvPr id="5" name="TextBox 4">
            <a:extLst>
              <a:ext uri="{FF2B5EF4-FFF2-40B4-BE49-F238E27FC236}">
                <a16:creationId xmlns:a16="http://schemas.microsoft.com/office/drawing/2014/main" id="{D1AE8526-28C1-0B64-D5A6-756BBFDB6B66}"/>
              </a:ext>
            </a:extLst>
          </p:cNvPr>
          <p:cNvSpPr txBox="1"/>
          <p:nvPr/>
        </p:nvSpPr>
        <p:spPr>
          <a:xfrm>
            <a:off x="5533025" y="4365938"/>
            <a:ext cx="655949" cy="769441"/>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5 </a:t>
            </a:r>
          </a:p>
        </p:txBody>
      </p:sp>
      <p:pic>
        <p:nvPicPr>
          <p:cNvPr id="6" name="Picture 5">
            <a:extLst>
              <a:ext uri="{FF2B5EF4-FFF2-40B4-BE49-F238E27FC236}">
                <a16:creationId xmlns:a16="http://schemas.microsoft.com/office/drawing/2014/main" id="{9E538CDD-0746-1C68-10BB-764AB1164D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8162" y="3696677"/>
            <a:ext cx="1827423" cy="2304000"/>
          </a:xfrm>
          <a:prstGeom prst="rect">
            <a:avLst/>
          </a:prstGeom>
        </p:spPr>
      </p:pic>
    </p:spTree>
    <p:extLst>
      <p:ext uri="{BB962C8B-B14F-4D97-AF65-F5344CB8AC3E}">
        <p14:creationId xmlns:p14="http://schemas.microsoft.com/office/powerpoint/2010/main" val="11096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F7BE3-3F42-7DAA-6765-D216B84B3C10}"/>
              </a:ext>
            </a:extLst>
          </p:cNvPr>
          <p:cNvSpPr>
            <a:spLocks noGrp="1"/>
          </p:cNvSpPr>
          <p:nvPr>
            <p:ph idx="1"/>
          </p:nvPr>
        </p:nvSpPr>
        <p:spPr>
          <a:xfrm>
            <a:off x="838200" y="1017139"/>
            <a:ext cx="10515600" cy="3770617"/>
          </a:xfrm>
        </p:spPr>
        <p:txBody>
          <a:bodyPr>
            <a:normAutofit/>
          </a:bodyPr>
          <a:lstStyle/>
          <a:p>
            <a:pPr marL="0" indent="0">
              <a:buNone/>
            </a:pPr>
            <a:r>
              <a:rPr lang="en-AU" dirty="0"/>
              <a:t>In this unit we will be:</a:t>
            </a:r>
          </a:p>
          <a:p>
            <a:pPr>
              <a:spcAft>
                <a:spcPts val="800"/>
              </a:spcAft>
            </a:pPr>
            <a:r>
              <a:rPr lang="en-AU" dirty="0"/>
              <a:t>growing knowledge on healthy eating and the five food groups</a:t>
            </a:r>
          </a:p>
          <a:p>
            <a:pPr>
              <a:spcAft>
                <a:spcPts val="800"/>
              </a:spcAft>
            </a:pPr>
            <a:r>
              <a:rPr lang="en-AU" dirty="0"/>
              <a:t>applying this knowledge to design a healthy lunchbox.</a:t>
            </a:r>
          </a:p>
        </p:txBody>
      </p:sp>
    </p:spTree>
    <p:extLst>
      <p:ext uri="{BB962C8B-B14F-4D97-AF65-F5344CB8AC3E}">
        <p14:creationId xmlns:p14="http://schemas.microsoft.com/office/powerpoint/2010/main" val="261220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66F3F-8630-6D7E-1992-749BC5EEAB7F}"/>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7BFE6967-FB70-6458-7776-739D881B3838}"/>
              </a:ext>
            </a:extLst>
          </p:cNvPr>
          <p:cNvSpPr>
            <a:spLocks noGrp="1"/>
          </p:cNvSpPr>
          <p:nvPr>
            <p:ph type="title"/>
          </p:nvPr>
        </p:nvSpPr>
        <p:spPr>
          <a:xfrm>
            <a:off x="838200" y="2218871"/>
            <a:ext cx="10515600" cy="1325563"/>
          </a:xfrm>
        </p:spPr>
        <p:txBody>
          <a:bodyPr>
            <a:noAutofit/>
          </a:bodyPr>
          <a:lstStyle/>
          <a:p>
            <a:pPr algn="ctr"/>
            <a:r>
              <a:rPr lang="en-AU" dirty="0">
                <a:solidFill>
                  <a:schemeClr val="tx1"/>
                </a:solidFill>
                <a:latin typeface="Arial" panose="020B0604020202020204" pitchFamily="34" charset="0"/>
                <a:cs typeface="Arial" panose="020B0604020202020204" pitchFamily="34" charset="0"/>
              </a:rPr>
              <a:t>How many serves of fruit do children aged 9-11 years need each day? </a:t>
            </a:r>
          </a:p>
        </p:txBody>
      </p:sp>
      <p:sp>
        <p:nvSpPr>
          <p:cNvPr id="12" name="TextBox 11">
            <a:extLst>
              <a:ext uri="{FF2B5EF4-FFF2-40B4-BE49-F238E27FC236}">
                <a16:creationId xmlns:a16="http://schemas.microsoft.com/office/drawing/2014/main" id="{72570101-52E7-4310-26CD-C9A9B2468F99}"/>
              </a:ext>
            </a:extLst>
          </p:cNvPr>
          <p:cNvSpPr txBox="1"/>
          <p:nvPr/>
        </p:nvSpPr>
        <p:spPr>
          <a:xfrm>
            <a:off x="5533025" y="4365938"/>
            <a:ext cx="498855" cy="769441"/>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2</a:t>
            </a:r>
          </a:p>
        </p:txBody>
      </p:sp>
      <p:pic>
        <p:nvPicPr>
          <p:cNvPr id="13" name="Picture 12">
            <a:extLst>
              <a:ext uri="{FF2B5EF4-FFF2-40B4-BE49-F238E27FC236}">
                <a16:creationId xmlns:a16="http://schemas.microsoft.com/office/drawing/2014/main" id="{07D34CE4-ACFE-E925-403B-2962787E1D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5" y="3754194"/>
            <a:ext cx="2650897" cy="2302095"/>
          </a:xfrm>
          <a:prstGeom prst="rect">
            <a:avLst/>
          </a:prstGeom>
        </p:spPr>
      </p:pic>
    </p:spTree>
    <p:extLst>
      <p:ext uri="{BB962C8B-B14F-4D97-AF65-F5344CB8AC3E}">
        <p14:creationId xmlns:p14="http://schemas.microsoft.com/office/powerpoint/2010/main" val="270986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E1413-1F6F-4A22-E05D-CB9C4B48DBAD}"/>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6DDCA42A-DB9F-BD0B-2C6C-BE6838E9F2E9}"/>
              </a:ext>
            </a:extLst>
          </p:cNvPr>
          <p:cNvSpPr>
            <a:spLocks noGrp="1"/>
          </p:cNvSpPr>
          <p:nvPr>
            <p:ph type="title"/>
          </p:nvPr>
        </p:nvSpPr>
        <p:spPr>
          <a:xfrm>
            <a:off x="838200" y="1640911"/>
            <a:ext cx="10515600" cy="1903524"/>
          </a:xfrm>
        </p:spPr>
        <p:txBody>
          <a:bodyPr>
            <a:noAutofit/>
          </a:bodyPr>
          <a:lstStyle/>
          <a:p>
            <a:pPr algn="ctr"/>
            <a:r>
              <a:rPr lang="en-AU" dirty="0">
                <a:solidFill>
                  <a:schemeClr val="tx1"/>
                </a:solidFill>
                <a:latin typeface="Arial" panose="020B0604020202020204" pitchFamily="34" charset="0"/>
                <a:cs typeface="Arial" panose="020B0604020202020204" pitchFamily="34" charset="0"/>
              </a:rPr>
              <a:t>How many serves of dairy and alternative foods do children aged 9-11 years need each day? </a:t>
            </a:r>
          </a:p>
        </p:txBody>
      </p:sp>
      <p:sp>
        <p:nvSpPr>
          <p:cNvPr id="12" name="TextBox 11">
            <a:extLst>
              <a:ext uri="{FF2B5EF4-FFF2-40B4-BE49-F238E27FC236}">
                <a16:creationId xmlns:a16="http://schemas.microsoft.com/office/drawing/2014/main" id="{BE138B92-E5D1-4A00-205D-1508A46EAA39}"/>
              </a:ext>
            </a:extLst>
          </p:cNvPr>
          <p:cNvSpPr txBox="1"/>
          <p:nvPr/>
        </p:nvSpPr>
        <p:spPr>
          <a:xfrm>
            <a:off x="5533025" y="4365938"/>
            <a:ext cx="2694969" cy="1446550"/>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2½ (boys)</a:t>
            </a:r>
          </a:p>
          <a:p>
            <a:r>
              <a:rPr lang="en-AU" sz="4400" dirty="0">
                <a:latin typeface="Arial" panose="020B0604020202020204" pitchFamily="34" charset="0"/>
                <a:cs typeface="Arial" panose="020B0604020202020204" pitchFamily="34" charset="0"/>
              </a:rPr>
              <a:t>3 (girls)  </a:t>
            </a:r>
          </a:p>
        </p:txBody>
      </p:sp>
      <p:pic>
        <p:nvPicPr>
          <p:cNvPr id="13" name="Picture 12">
            <a:extLst>
              <a:ext uri="{FF2B5EF4-FFF2-40B4-BE49-F238E27FC236}">
                <a16:creationId xmlns:a16="http://schemas.microsoft.com/office/drawing/2014/main" id="{DAD9735E-DB7B-5D81-BC03-C4A30B1C84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4598" y="3810322"/>
            <a:ext cx="1972059" cy="2497942"/>
          </a:xfrm>
          <a:prstGeom prst="rect">
            <a:avLst/>
          </a:prstGeom>
        </p:spPr>
      </p:pic>
    </p:spTree>
    <p:extLst>
      <p:ext uri="{BB962C8B-B14F-4D97-AF65-F5344CB8AC3E}">
        <p14:creationId xmlns:p14="http://schemas.microsoft.com/office/powerpoint/2010/main" val="40180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37656-F9D5-7CEB-8BF2-6BA8E5D24554}"/>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278915A1-77A0-6CC2-9D97-6C888ED14D9B}"/>
              </a:ext>
            </a:extLst>
          </p:cNvPr>
          <p:cNvSpPr>
            <a:spLocks noGrp="1"/>
          </p:cNvSpPr>
          <p:nvPr>
            <p:ph type="title"/>
          </p:nvPr>
        </p:nvSpPr>
        <p:spPr>
          <a:xfrm>
            <a:off x="838200" y="2106137"/>
            <a:ext cx="10515600" cy="1751720"/>
          </a:xfrm>
        </p:spPr>
        <p:txBody>
          <a:bodyPr>
            <a:noAutofit/>
          </a:bodyPr>
          <a:lstStyle/>
          <a:p>
            <a:pPr algn="ctr"/>
            <a:r>
              <a:rPr lang="en-AU" dirty="0">
                <a:solidFill>
                  <a:schemeClr val="tx1"/>
                </a:solidFill>
                <a:latin typeface="Arial" panose="020B0604020202020204" pitchFamily="34" charset="0"/>
                <a:cs typeface="Arial" panose="020B0604020202020204" pitchFamily="34" charset="0"/>
              </a:rPr>
              <a:t>How many serves of meat and alternative foods do children aged 9-11 years need each day? </a:t>
            </a:r>
          </a:p>
        </p:txBody>
      </p:sp>
      <p:sp>
        <p:nvSpPr>
          <p:cNvPr id="8" name="TextBox 7">
            <a:extLst>
              <a:ext uri="{FF2B5EF4-FFF2-40B4-BE49-F238E27FC236}">
                <a16:creationId xmlns:a16="http://schemas.microsoft.com/office/drawing/2014/main" id="{51868192-CCD9-B18E-3095-801243FE9611}"/>
              </a:ext>
            </a:extLst>
          </p:cNvPr>
          <p:cNvSpPr txBox="1"/>
          <p:nvPr/>
        </p:nvSpPr>
        <p:spPr>
          <a:xfrm>
            <a:off x="5533025" y="4365938"/>
            <a:ext cx="1284326" cy="769441"/>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2½  </a:t>
            </a:r>
          </a:p>
        </p:txBody>
      </p:sp>
      <p:pic>
        <p:nvPicPr>
          <p:cNvPr id="9" name="Picture 8">
            <a:extLst>
              <a:ext uri="{FF2B5EF4-FFF2-40B4-BE49-F238E27FC236}">
                <a16:creationId xmlns:a16="http://schemas.microsoft.com/office/drawing/2014/main" id="{5C9CB4AF-8FC6-A137-8D43-15ABFEAF4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9561" y="3970591"/>
            <a:ext cx="2475241" cy="2524256"/>
          </a:xfrm>
          <a:prstGeom prst="rect">
            <a:avLst/>
          </a:prstGeom>
        </p:spPr>
      </p:pic>
    </p:spTree>
    <p:extLst>
      <p:ext uri="{BB962C8B-B14F-4D97-AF65-F5344CB8AC3E}">
        <p14:creationId xmlns:p14="http://schemas.microsoft.com/office/powerpoint/2010/main" val="8479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4A4DC-AB89-B553-C387-FE65C01C48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6D73D-3A7F-744B-F638-0F7949812BF3}"/>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2FDFF5C-D28A-4132-D9AC-6202A73B9717}"/>
              </a:ext>
            </a:extLst>
          </p:cNvPr>
          <p:cNvSpPr>
            <a:spLocks noGrp="1"/>
          </p:cNvSpPr>
          <p:nvPr>
            <p:ph idx="10"/>
          </p:nvPr>
        </p:nvSpPr>
        <p:spPr>
          <a:xfrm>
            <a:off x="861495" y="708822"/>
            <a:ext cx="10515600" cy="1688690"/>
          </a:xfrm>
        </p:spPr>
        <p:txBody>
          <a:bodyPr/>
          <a:lstStyle/>
          <a:p>
            <a:r>
              <a:rPr lang="en-AU" dirty="0"/>
              <a:t>Learning intention: </a:t>
            </a:r>
            <a:r>
              <a:rPr lang="en-AU" b="0" dirty="0"/>
              <a:t>To draw and label a design.</a:t>
            </a:r>
            <a:endParaRPr lang="en-AU" dirty="0"/>
          </a:p>
        </p:txBody>
      </p:sp>
      <p:sp>
        <p:nvSpPr>
          <p:cNvPr id="8" name="Content Placeholder 3">
            <a:extLst>
              <a:ext uri="{FF2B5EF4-FFF2-40B4-BE49-F238E27FC236}">
                <a16:creationId xmlns:a16="http://schemas.microsoft.com/office/drawing/2014/main" id="{0F49F0EA-FB4E-7232-D3F6-27F22625EB19}"/>
              </a:ext>
            </a:extLst>
          </p:cNvPr>
          <p:cNvSpPr>
            <a:spLocks noGrp="1"/>
          </p:cNvSpPr>
          <p:nvPr>
            <p:ph idx="11"/>
          </p:nvPr>
        </p:nvSpPr>
        <p:spPr>
          <a:xfrm>
            <a:off x="838200" y="3780063"/>
            <a:ext cx="10515600" cy="2892586"/>
          </a:xfrm>
        </p:spPr>
        <p:txBody>
          <a:bodyPr/>
          <a:lstStyle/>
          <a:p>
            <a:r>
              <a:rPr lang="en-AU" dirty="0"/>
              <a:t>title</a:t>
            </a:r>
          </a:p>
          <a:p>
            <a:r>
              <a:rPr lang="en-AU" dirty="0"/>
              <a:t>draw design</a:t>
            </a:r>
          </a:p>
          <a:p>
            <a:r>
              <a:rPr lang="en-AU" dirty="0"/>
              <a:t>label each part of the design.</a:t>
            </a:r>
          </a:p>
        </p:txBody>
      </p:sp>
    </p:spTree>
    <p:extLst>
      <p:ext uri="{BB962C8B-B14F-4D97-AF65-F5344CB8AC3E}">
        <p14:creationId xmlns:p14="http://schemas.microsoft.com/office/powerpoint/2010/main" val="1292036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60118E7A-A151-B039-46A8-84E7EBC314B0}"/>
              </a:ext>
            </a:extLst>
          </p:cNvPr>
          <p:cNvPicPr>
            <a:picLocks noGrp="1" noChangeAspect="1"/>
          </p:cNvPicPr>
          <p:nvPr>
            <p:ph idx="1"/>
          </p:nvPr>
        </p:nvPicPr>
        <p:blipFill>
          <a:blip r:embed="rId3"/>
          <a:stretch>
            <a:fillRect/>
          </a:stretch>
        </p:blipFill>
        <p:spPr>
          <a:xfrm>
            <a:off x="3378841" y="585313"/>
            <a:ext cx="5863272" cy="5687374"/>
          </a:xfrm>
        </p:spPr>
      </p:pic>
    </p:spTree>
    <p:extLst>
      <p:ext uri="{BB962C8B-B14F-4D97-AF65-F5344CB8AC3E}">
        <p14:creationId xmlns:p14="http://schemas.microsoft.com/office/powerpoint/2010/main" val="191823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159A-3C26-84DC-7A3E-218F2DF31375}"/>
              </a:ext>
            </a:extLst>
          </p:cNvPr>
          <p:cNvSpPr>
            <a:spLocks noGrp="1"/>
          </p:cNvSpPr>
          <p:nvPr>
            <p:ph type="title"/>
          </p:nvPr>
        </p:nvSpPr>
        <p:spPr/>
        <p:txBody>
          <a:bodyPr/>
          <a:lstStyle/>
          <a:p>
            <a:r>
              <a:rPr lang="en-AU" dirty="0"/>
              <a:t>My bag design</a:t>
            </a:r>
          </a:p>
        </p:txBody>
      </p:sp>
      <p:pic>
        <p:nvPicPr>
          <p:cNvPr id="4" name="Picture 3" descr="A drawing of a bag&#10;&#10;AI-generated content may be incorrect.">
            <a:extLst>
              <a:ext uri="{FF2B5EF4-FFF2-40B4-BE49-F238E27FC236}">
                <a16:creationId xmlns:a16="http://schemas.microsoft.com/office/drawing/2014/main" id="{E847E335-E339-E25D-7824-B5D79AFE5A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025" y="1249585"/>
            <a:ext cx="6457950" cy="4848225"/>
          </a:xfrm>
          <a:prstGeom prst="rect">
            <a:avLst/>
          </a:prstGeom>
        </p:spPr>
      </p:pic>
    </p:spTree>
    <p:extLst>
      <p:ext uri="{BB962C8B-B14F-4D97-AF65-F5344CB8AC3E}">
        <p14:creationId xmlns:p14="http://schemas.microsoft.com/office/powerpoint/2010/main" val="3349429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88F4-C4FC-36D6-C865-E46C65DDEF3F}"/>
              </a:ext>
            </a:extLst>
          </p:cNvPr>
          <p:cNvSpPr>
            <a:spLocks noGrp="1"/>
          </p:cNvSpPr>
          <p:nvPr>
            <p:ph type="title"/>
          </p:nvPr>
        </p:nvSpPr>
        <p:spPr/>
        <p:txBody>
          <a:bodyPr/>
          <a:lstStyle/>
          <a:p>
            <a:r>
              <a:rPr lang="en-AU" dirty="0"/>
              <a:t>Activity 1: Labelling a design</a:t>
            </a:r>
          </a:p>
        </p:txBody>
      </p:sp>
      <p:sp>
        <p:nvSpPr>
          <p:cNvPr id="4" name="Title 4">
            <a:extLst>
              <a:ext uri="{FF2B5EF4-FFF2-40B4-BE49-F238E27FC236}">
                <a16:creationId xmlns:a16="http://schemas.microsoft.com/office/drawing/2014/main" id="{D57C21A1-B82C-CC7D-E950-2E00F13AEC17}"/>
              </a:ext>
            </a:extLst>
          </p:cNvPr>
          <p:cNvSpPr txBox="1">
            <a:spLocks/>
          </p:cNvSpPr>
          <p:nvPr/>
        </p:nvSpPr>
        <p:spPr>
          <a:xfrm>
            <a:off x="234599" y="6142570"/>
            <a:ext cx="3991280" cy="60741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5" name="Picture 4">
            <a:extLst>
              <a:ext uri="{FF2B5EF4-FFF2-40B4-BE49-F238E27FC236}">
                <a16:creationId xmlns:a16="http://schemas.microsoft.com/office/drawing/2014/main" id="{5F2645F2-22FF-361B-21AB-1433353FC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340" y="1067041"/>
            <a:ext cx="8984871" cy="4837596"/>
          </a:xfrm>
          <a:prstGeom prst="rect">
            <a:avLst/>
          </a:prstGeom>
        </p:spPr>
      </p:pic>
    </p:spTree>
    <p:extLst>
      <p:ext uri="{BB962C8B-B14F-4D97-AF65-F5344CB8AC3E}">
        <p14:creationId xmlns:p14="http://schemas.microsoft.com/office/powerpoint/2010/main" val="1793687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4EE1-F68A-455E-3F47-42B42ACDD267}"/>
              </a:ext>
            </a:extLst>
          </p:cNvPr>
          <p:cNvSpPr>
            <a:spLocks noGrp="1"/>
          </p:cNvSpPr>
          <p:nvPr>
            <p:ph type="title"/>
          </p:nvPr>
        </p:nvSpPr>
        <p:spPr/>
        <p:txBody>
          <a:bodyPr/>
          <a:lstStyle/>
          <a:p>
            <a:r>
              <a:rPr lang="en-AU" dirty="0"/>
              <a:t>Activity 2: Booklet task</a:t>
            </a:r>
          </a:p>
        </p:txBody>
      </p:sp>
      <p:sp>
        <p:nvSpPr>
          <p:cNvPr id="4" name="TextBox 3">
            <a:extLst>
              <a:ext uri="{FF2B5EF4-FFF2-40B4-BE49-F238E27FC236}">
                <a16:creationId xmlns:a16="http://schemas.microsoft.com/office/drawing/2014/main" id="{C8DF4D05-5D7F-9DA5-7859-4511A320D186}"/>
              </a:ext>
            </a:extLst>
          </p:cNvPr>
          <p:cNvSpPr txBox="1"/>
          <p:nvPr/>
        </p:nvSpPr>
        <p:spPr>
          <a:xfrm>
            <a:off x="7370229" y="1581776"/>
            <a:ext cx="4401061" cy="1261949"/>
          </a:xfrm>
          <a:prstGeom prst="rect">
            <a:avLst/>
          </a:prstGeom>
          <a:noFill/>
        </p:spPr>
        <p:txBody>
          <a:bodyPr wrap="square" rtlCol="0">
            <a:spAutoFit/>
          </a:bodyPr>
          <a:lstStyle/>
          <a:p>
            <a:pPr marL="342900" lvl="0" indent="-342900">
              <a:lnSpc>
                <a:spcPct val="107000"/>
              </a:lnSpc>
              <a:spcBef>
                <a:spcPts val="50"/>
              </a:spcBef>
              <a:buFont typeface="Arial" panose="020B0604020202020204" pitchFamily="34" charset="0"/>
              <a:buChar char="-"/>
            </a:pPr>
            <a:r>
              <a:rPr lang="en-GB" sz="2400" kern="100" dirty="0">
                <a:effectLst/>
                <a:latin typeface="Arial" panose="020B0604020202020204" pitchFamily="34" charset="0"/>
                <a:ea typeface="Aptos" panose="020B0004020202020204" pitchFamily="34" charset="0"/>
                <a:cs typeface="Times New Roman" panose="02020603050405020304" pitchFamily="18" charset="0"/>
              </a:rPr>
              <a:t>Title</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50"/>
              </a:spcAft>
              <a:buFont typeface="Arial" panose="020B0604020202020204" pitchFamily="34" charset="0"/>
              <a:buChar char="-"/>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Design</a:t>
            </a:r>
            <a:endParaRPr lang="en-AU" sz="2400" kern="100" dirty="0">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50"/>
              </a:spcAft>
              <a:buFont typeface="Arial" panose="020B0604020202020204" pitchFamily="34" charset="0"/>
              <a:buChar char="-"/>
            </a:pPr>
            <a:r>
              <a:rPr lang="en-GB" sz="2400" dirty="0">
                <a:effectLst/>
                <a:latin typeface="Arial" panose="020B0604020202020204" pitchFamily="34" charset="0"/>
                <a:ea typeface="Aptos" panose="020B0004020202020204" pitchFamily="34" charset="0"/>
                <a:cs typeface="Times New Roman" panose="02020603050405020304" pitchFamily="18" charset="0"/>
              </a:rPr>
              <a:t>Label each part of the image</a:t>
            </a:r>
          </a:p>
        </p:txBody>
      </p:sp>
      <p:pic>
        <p:nvPicPr>
          <p:cNvPr id="5" name="Picture 4">
            <a:extLst>
              <a:ext uri="{FF2B5EF4-FFF2-40B4-BE49-F238E27FC236}">
                <a16:creationId xmlns:a16="http://schemas.microsoft.com/office/drawing/2014/main" id="{61DFC90F-CB9B-4E57-56F4-9F45A2C048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11" y="1581776"/>
            <a:ext cx="3244316" cy="2500827"/>
          </a:xfrm>
          <a:prstGeom prst="rect">
            <a:avLst/>
          </a:prstGeom>
        </p:spPr>
      </p:pic>
      <p:pic>
        <p:nvPicPr>
          <p:cNvPr id="6" name="Picture 5">
            <a:extLst>
              <a:ext uri="{FF2B5EF4-FFF2-40B4-BE49-F238E27FC236}">
                <a16:creationId xmlns:a16="http://schemas.microsoft.com/office/drawing/2014/main" id="{C0675D86-237D-D909-6BF5-3341B6857443}"/>
              </a:ext>
            </a:extLst>
          </p:cNvPr>
          <p:cNvPicPr>
            <a:picLocks noChangeAspect="1"/>
          </p:cNvPicPr>
          <p:nvPr/>
        </p:nvPicPr>
        <p:blipFill>
          <a:blip r:embed="rId4"/>
          <a:stretch>
            <a:fillRect/>
          </a:stretch>
        </p:blipFill>
        <p:spPr>
          <a:xfrm>
            <a:off x="7555720" y="3186448"/>
            <a:ext cx="2839782" cy="2668074"/>
          </a:xfrm>
          <a:prstGeom prst="rect">
            <a:avLst/>
          </a:prstGeom>
        </p:spPr>
      </p:pic>
      <p:pic>
        <p:nvPicPr>
          <p:cNvPr id="7" name="Picture 6">
            <a:extLst>
              <a:ext uri="{FF2B5EF4-FFF2-40B4-BE49-F238E27FC236}">
                <a16:creationId xmlns:a16="http://schemas.microsoft.com/office/drawing/2014/main" id="{7CEF4B94-9088-FE11-69C0-9EB2EE533FEB}"/>
              </a:ext>
            </a:extLst>
          </p:cNvPr>
          <p:cNvPicPr>
            <a:picLocks noChangeAspect="1"/>
          </p:cNvPicPr>
          <p:nvPr/>
        </p:nvPicPr>
        <p:blipFill>
          <a:blip r:embed="rId5"/>
          <a:stretch>
            <a:fillRect/>
          </a:stretch>
        </p:blipFill>
        <p:spPr>
          <a:xfrm>
            <a:off x="230821" y="4640223"/>
            <a:ext cx="4649227" cy="1824627"/>
          </a:xfrm>
          <a:prstGeom prst="rect">
            <a:avLst/>
          </a:prstGeom>
        </p:spPr>
      </p:pic>
      <p:pic>
        <p:nvPicPr>
          <p:cNvPr id="8" name="Picture 7">
            <a:extLst>
              <a:ext uri="{FF2B5EF4-FFF2-40B4-BE49-F238E27FC236}">
                <a16:creationId xmlns:a16="http://schemas.microsoft.com/office/drawing/2014/main" id="{0D02BCA8-D725-C1C7-B91F-4ED7F6A5E3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612" y="2154271"/>
            <a:ext cx="3150617" cy="2064353"/>
          </a:xfrm>
          <a:prstGeom prst="rect">
            <a:avLst/>
          </a:prstGeom>
        </p:spPr>
      </p:pic>
      <p:sp>
        <p:nvSpPr>
          <p:cNvPr id="9" name="TextBox 8">
            <a:extLst>
              <a:ext uri="{FF2B5EF4-FFF2-40B4-BE49-F238E27FC236}">
                <a16:creationId xmlns:a16="http://schemas.microsoft.com/office/drawing/2014/main" id="{B2B6651C-BD43-2666-BF7C-FCBE026C5DE9}"/>
              </a:ext>
            </a:extLst>
          </p:cNvPr>
          <p:cNvSpPr txBox="1"/>
          <p:nvPr/>
        </p:nvSpPr>
        <p:spPr>
          <a:xfrm rot="1730401">
            <a:off x="1203108" y="2212750"/>
            <a:ext cx="1826141" cy="369332"/>
          </a:xfrm>
          <a:prstGeom prst="rect">
            <a:avLst/>
          </a:prstGeom>
          <a:noFill/>
        </p:spPr>
        <p:txBody>
          <a:bodyPr wrap="none" rtlCol="0">
            <a:spAutoFit/>
          </a:bodyPr>
          <a:lstStyle/>
          <a:p>
            <a:r>
              <a:rPr lang="en-AU" dirty="0">
                <a:solidFill>
                  <a:schemeClr val="accent2">
                    <a:lumMod val="75000"/>
                  </a:schemeClr>
                </a:solidFill>
                <a:latin typeface="Arial" panose="020B0604020202020204" pitchFamily="34" charset="0"/>
                <a:cs typeface="Arial" panose="020B0604020202020204" pitchFamily="34" charset="0"/>
              </a:rPr>
              <a:t>House/bedroom</a:t>
            </a:r>
          </a:p>
        </p:txBody>
      </p:sp>
      <p:sp>
        <p:nvSpPr>
          <p:cNvPr id="10" name="TextBox 9">
            <a:extLst>
              <a:ext uri="{FF2B5EF4-FFF2-40B4-BE49-F238E27FC236}">
                <a16:creationId xmlns:a16="http://schemas.microsoft.com/office/drawing/2014/main" id="{9E516833-36E1-2B23-0E96-85880B3378F4}"/>
              </a:ext>
            </a:extLst>
          </p:cNvPr>
          <p:cNvSpPr txBox="1"/>
          <p:nvPr/>
        </p:nvSpPr>
        <p:spPr>
          <a:xfrm rot="1730401">
            <a:off x="2169872" y="5362597"/>
            <a:ext cx="1031051" cy="369332"/>
          </a:xfrm>
          <a:prstGeom prst="rect">
            <a:avLst/>
          </a:prstGeom>
          <a:noFill/>
        </p:spPr>
        <p:txBody>
          <a:bodyPr wrap="none" rtlCol="0">
            <a:spAutoFit/>
          </a:bodyPr>
          <a:lstStyle/>
          <a:p>
            <a:r>
              <a:rPr lang="en-AU" dirty="0">
                <a:solidFill>
                  <a:schemeClr val="accent2">
                    <a:lumMod val="75000"/>
                  </a:schemeClr>
                </a:solidFill>
                <a:latin typeface="Arial" panose="020B0604020202020204" pitchFamily="34" charset="0"/>
                <a:cs typeface="Arial" panose="020B0604020202020204" pitchFamily="34" charset="0"/>
              </a:rPr>
              <a:t>Clothing</a:t>
            </a:r>
          </a:p>
        </p:txBody>
      </p:sp>
      <p:sp>
        <p:nvSpPr>
          <p:cNvPr id="11" name="TextBox 10">
            <a:extLst>
              <a:ext uri="{FF2B5EF4-FFF2-40B4-BE49-F238E27FC236}">
                <a16:creationId xmlns:a16="http://schemas.microsoft.com/office/drawing/2014/main" id="{5EEDED9F-BD59-9E08-E62E-B7953F5E2751}"/>
              </a:ext>
            </a:extLst>
          </p:cNvPr>
          <p:cNvSpPr txBox="1"/>
          <p:nvPr/>
        </p:nvSpPr>
        <p:spPr>
          <a:xfrm rot="1730401">
            <a:off x="5241563" y="1917571"/>
            <a:ext cx="2300967" cy="646331"/>
          </a:xfrm>
          <a:prstGeom prst="rect">
            <a:avLst/>
          </a:prstGeom>
          <a:noFill/>
        </p:spPr>
        <p:txBody>
          <a:bodyPr wrap="square" rtlCol="0">
            <a:spAutoFit/>
          </a:bodyPr>
          <a:lstStyle/>
          <a:p>
            <a:r>
              <a:rPr lang="en-AU" dirty="0">
                <a:solidFill>
                  <a:schemeClr val="accent2">
                    <a:lumMod val="75000"/>
                  </a:schemeClr>
                </a:solidFill>
                <a:latin typeface="Arial" panose="020B0604020202020204" pitchFamily="34" charset="0"/>
                <a:cs typeface="Arial" panose="020B0604020202020204" pitchFamily="34" charset="0"/>
              </a:rPr>
              <a:t>Mountain bike/ sporting track</a:t>
            </a:r>
          </a:p>
        </p:txBody>
      </p:sp>
    </p:spTree>
    <p:extLst>
      <p:ext uri="{BB962C8B-B14F-4D97-AF65-F5344CB8AC3E}">
        <p14:creationId xmlns:p14="http://schemas.microsoft.com/office/powerpoint/2010/main" val="3841174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2967-ECF0-F23A-26D7-7782FEF35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3E08B-5442-E183-8314-86624ED08D14}"/>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4207612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3CB5D-1C7C-428F-583E-93FC7B8D5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6464F-8122-E299-EAE1-F53CEEE362A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76785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6243-9840-16A5-B89E-AD96CD3D228B}"/>
              </a:ext>
            </a:extLst>
          </p:cNvPr>
          <p:cNvSpPr>
            <a:spLocks noGrp="1"/>
          </p:cNvSpPr>
          <p:nvPr>
            <p:ph type="title"/>
          </p:nvPr>
        </p:nvSpPr>
        <p:spPr/>
        <p:txBody>
          <a:bodyPr/>
          <a:lstStyle/>
          <a:p>
            <a:r>
              <a:rPr lang="en-AU" dirty="0"/>
              <a:t>Activity 1: Booklet task</a:t>
            </a:r>
          </a:p>
        </p:txBody>
      </p:sp>
      <p:pic>
        <p:nvPicPr>
          <p:cNvPr id="4" name="Picture 3">
            <a:extLst>
              <a:ext uri="{FF2B5EF4-FFF2-40B4-BE49-F238E27FC236}">
                <a16:creationId xmlns:a16="http://schemas.microsoft.com/office/drawing/2014/main" id="{E922DC39-8390-9677-82B9-2D655668C9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7956" y="1148519"/>
            <a:ext cx="3868261" cy="5415566"/>
          </a:xfrm>
          <a:prstGeom prst="rect">
            <a:avLst/>
          </a:prstGeom>
        </p:spPr>
      </p:pic>
      <p:sp>
        <p:nvSpPr>
          <p:cNvPr id="5" name="TextBox 4">
            <a:extLst>
              <a:ext uri="{FF2B5EF4-FFF2-40B4-BE49-F238E27FC236}">
                <a16:creationId xmlns:a16="http://schemas.microsoft.com/office/drawing/2014/main" id="{74D57B1B-5527-D9D4-C808-BEC9927D1A78}"/>
              </a:ext>
            </a:extLst>
          </p:cNvPr>
          <p:cNvSpPr txBox="1"/>
          <p:nvPr/>
        </p:nvSpPr>
        <p:spPr>
          <a:xfrm>
            <a:off x="832701" y="1663251"/>
            <a:ext cx="4295134" cy="4259371"/>
          </a:xfrm>
          <a:prstGeom prst="rect">
            <a:avLst/>
          </a:prstGeom>
          <a:noFill/>
        </p:spPr>
        <p:txBody>
          <a:bodyPr wrap="square" rtlCol="0">
            <a:spAutoFit/>
          </a:bodyPr>
          <a:lstStyle/>
          <a:p>
            <a:pPr marL="457200" lvl="0" indent="-457200">
              <a:lnSpc>
                <a:spcPct val="107000"/>
              </a:lnSpc>
              <a:spcBef>
                <a:spcPts val="50"/>
              </a:spcBef>
              <a:spcAft>
                <a:spcPts val="50"/>
              </a:spcAft>
              <a:buSzPct val="100000"/>
              <a:buFont typeface="Arial" panose="020B0604020202020204" pitchFamily="34" charset="0"/>
              <a:buChar char="•"/>
              <a:tabLst>
                <a:tab pos="293370" algn="l"/>
              </a:tabLst>
            </a:pPr>
            <a:r>
              <a:rPr lang="en-AU" sz="2800" kern="0" dirty="0">
                <a:effectLst/>
                <a:latin typeface="Arial" panose="020B0604020202020204" pitchFamily="34" charset="0"/>
                <a:ea typeface="Calibri" panose="020F0502020204030204" pitchFamily="34" charset="0"/>
                <a:cs typeface="Arial" panose="020B0604020202020204" pitchFamily="34" charset="0"/>
              </a:rPr>
              <a:t>What do you know about the five food groups and healthy eating?</a:t>
            </a:r>
            <a:endParaRPr lang="en-AU" sz="2800" kern="100" dirty="0">
              <a:latin typeface="Arial" panose="020B0604020202020204" pitchFamily="34" charset="0"/>
              <a:ea typeface="Calibri" panose="020F0502020204030204" pitchFamily="34" charset="0"/>
              <a:cs typeface="Times New Roman" panose="02020603050405020304" pitchFamily="18" charset="0"/>
            </a:endParaRPr>
          </a:p>
          <a:p>
            <a:pPr marL="457200" lvl="0" indent="-457200">
              <a:lnSpc>
                <a:spcPct val="107000"/>
              </a:lnSpc>
              <a:spcBef>
                <a:spcPts val="50"/>
              </a:spcBef>
              <a:spcAft>
                <a:spcPts val="50"/>
              </a:spcAft>
              <a:buSzPct val="100000"/>
              <a:buFont typeface="Arial" panose="020B0604020202020204" pitchFamily="34" charset="0"/>
              <a:buChar char="•"/>
              <a:tabLst>
                <a:tab pos="293370" algn="l"/>
              </a:tabLst>
            </a:pPr>
            <a:r>
              <a:rPr lang="en-AU" sz="2800" kern="0" dirty="0">
                <a:effectLst/>
                <a:latin typeface="Arial" panose="020B0604020202020204" pitchFamily="34" charset="0"/>
                <a:ea typeface="Calibri" panose="020F0502020204030204" pitchFamily="34" charset="0"/>
                <a:cs typeface="Arial" panose="020B0604020202020204" pitchFamily="34" charset="0"/>
              </a:rPr>
              <a:t>What do you know about healthy lunchboxes?</a:t>
            </a:r>
            <a:endParaRPr lang="en-AU" sz="2800" kern="100" dirty="0">
              <a:latin typeface="Arial" panose="020B0604020202020204" pitchFamily="34" charset="0"/>
              <a:ea typeface="Calibri" panose="020F0502020204030204" pitchFamily="34" charset="0"/>
              <a:cs typeface="Times New Roman" panose="02020603050405020304" pitchFamily="18" charset="0"/>
            </a:endParaRPr>
          </a:p>
          <a:p>
            <a:pPr marL="457200" lvl="0" indent="-457200">
              <a:lnSpc>
                <a:spcPct val="107000"/>
              </a:lnSpc>
              <a:spcBef>
                <a:spcPts val="50"/>
              </a:spcBef>
              <a:spcAft>
                <a:spcPts val="50"/>
              </a:spcAft>
              <a:buSzPct val="100000"/>
              <a:buFont typeface="Arial" panose="020B0604020202020204" pitchFamily="34" charset="0"/>
              <a:buChar char="•"/>
              <a:tabLst>
                <a:tab pos="293370" algn="l"/>
              </a:tabLst>
            </a:pPr>
            <a:r>
              <a:rPr lang="en-AU" sz="2800" kern="0" dirty="0">
                <a:effectLst/>
                <a:latin typeface="Arial" panose="020B0604020202020204" pitchFamily="34" charset="0"/>
                <a:ea typeface="Calibri" panose="020F0502020204030204" pitchFamily="34" charset="0"/>
                <a:cs typeface="Arial" panose="020B0604020202020204" pitchFamily="34" charset="0"/>
              </a:rPr>
              <a:t>What would you like to know?</a:t>
            </a:r>
            <a:endParaRPr lang="en-AU" sz="28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547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dairy and alternative foods?</a:t>
            </a:r>
          </a:p>
        </p:txBody>
      </p:sp>
    </p:spTree>
    <p:extLst>
      <p:ext uri="{BB962C8B-B14F-4D97-AF65-F5344CB8AC3E}">
        <p14:creationId xmlns:p14="http://schemas.microsoft.com/office/powerpoint/2010/main" val="3290288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5AB98-0D3C-BC81-8CC5-AE83205DAA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82039-B631-6D93-29D7-55CADF18BE79}"/>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dairy and alternative foods?</a:t>
            </a:r>
          </a:p>
        </p:txBody>
      </p:sp>
      <p:pic>
        <p:nvPicPr>
          <p:cNvPr id="5" name="Picture 4">
            <a:extLst>
              <a:ext uri="{FF2B5EF4-FFF2-40B4-BE49-F238E27FC236}">
                <a16:creationId xmlns:a16="http://schemas.microsoft.com/office/drawing/2014/main" id="{FD338DEA-582F-A08C-2B84-3E2AE6954A13}"/>
              </a:ext>
            </a:extLst>
          </p:cNvPr>
          <p:cNvPicPr>
            <a:picLocks noChangeAspect="1"/>
          </p:cNvPicPr>
          <p:nvPr/>
        </p:nvPicPr>
        <p:blipFill>
          <a:blip r:embed="rId3"/>
          <a:stretch>
            <a:fillRect/>
          </a:stretch>
        </p:blipFill>
        <p:spPr>
          <a:xfrm>
            <a:off x="2235959" y="1926406"/>
            <a:ext cx="7720081" cy="4326113"/>
          </a:xfrm>
          <a:prstGeom prst="rect">
            <a:avLst/>
          </a:prstGeom>
        </p:spPr>
      </p:pic>
    </p:spTree>
    <p:extLst>
      <p:ext uri="{BB962C8B-B14F-4D97-AF65-F5344CB8AC3E}">
        <p14:creationId xmlns:p14="http://schemas.microsoft.com/office/powerpoint/2010/main" val="3380243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8A4C8-C1AB-FF22-B788-41ED0820CA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F6112-6053-E3DE-39D2-0B417E73AD5A}"/>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grain foods?</a:t>
            </a:r>
          </a:p>
        </p:txBody>
      </p:sp>
    </p:spTree>
    <p:extLst>
      <p:ext uri="{BB962C8B-B14F-4D97-AF65-F5344CB8AC3E}">
        <p14:creationId xmlns:p14="http://schemas.microsoft.com/office/powerpoint/2010/main" val="2221097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194EC-E9A6-3BCE-C1C2-D2A010F15E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87136B-0605-6AEB-49F8-AFEEA9404FCE}"/>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grain foods?</a:t>
            </a:r>
          </a:p>
        </p:txBody>
      </p:sp>
      <p:pic>
        <p:nvPicPr>
          <p:cNvPr id="5" name="Picture 4">
            <a:extLst>
              <a:ext uri="{FF2B5EF4-FFF2-40B4-BE49-F238E27FC236}">
                <a16:creationId xmlns:a16="http://schemas.microsoft.com/office/drawing/2014/main" id="{813C83DB-5696-6ADE-44FD-403CF8C362EE}"/>
              </a:ext>
            </a:extLst>
          </p:cNvPr>
          <p:cNvPicPr>
            <a:picLocks noChangeAspect="1"/>
          </p:cNvPicPr>
          <p:nvPr/>
        </p:nvPicPr>
        <p:blipFill>
          <a:blip r:embed="rId3"/>
          <a:stretch>
            <a:fillRect/>
          </a:stretch>
        </p:blipFill>
        <p:spPr>
          <a:xfrm>
            <a:off x="3962400" y="1339490"/>
            <a:ext cx="4873766" cy="5294956"/>
          </a:xfrm>
          <a:prstGeom prst="rect">
            <a:avLst/>
          </a:prstGeom>
        </p:spPr>
      </p:pic>
    </p:spTree>
    <p:extLst>
      <p:ext uri="{BB962C8B-B14F-4D97-AF65-F5344CB8AC3E}">
        <p14:creationId xmlns:p14="http://schemas.microsoft.com/office/powerpoint/2010/main" val="2488611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696E7-22C8-C549-48A2-D8126F70F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7015EC-8A2F-6664-B34A-E83E008361FF}"/>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A69155DD-8906-EBC7-0875-7A1675EC64E6}"/>
              </a:ext>
            </a:extLst>
          </p:cNvPr>
          <p:cNvSpPr>
            <a:spLocks noGrp="1"/>
          </p:cNvSpPr>
          <p:nvPr>
            <p:ph idx="10"/>
          </p:nvPr>
        </p:nvSpPr>
        <p:spPr>
          <a:xfrm>
            <a:off x="861495" y="708822"/>
            <a:ext cx="10515600" cy="1688690"/>
          </a:xfrm>
        </p:spPr>
        <p:txBody>
          <a:bodyPr/>
          <a:lstStyle/>
          <a:p>
            <a:r>
              <a:rPr lang="en-AU" dirty="0"/>
              <a:t>Learning intention: </a:t>
            </a:r>
            <a:r>
              <a:rPr lang="en-AU" b="0" dirty="0"/>
              <a:t>To investigate healthy lunchbox snacks.</a:t>
            </a:r>
            <a:endParaRPr lang="en-AU" dirty="0"/>
          </a:p>
        </p:txBody>
      </p:sp>
      <p:sp>
        <p:nvSpPr>
          <p:cNvPr id="4" name="Content Placeholder 3">
            <a:extLst>
              <a:ext uri="{FF2B5EF4-FFF2-40B4-BE49-F238E27FC236}">
                <a16:creationId xmlns:a16="http://schemas.microsoft.com/office/drawing/2014/main" id="{DAFF7FA5-9687-D28F-7CE4-4704C3E1FF62}"/>
              </a:ext>
            </a:extLst>
          </p:cNvPr>
          <p:cNvSpPr>
            <a:spLocks noGrp="1"/>
          </p:cNvSpPr>
          <p:nvPr>
            <p:ph idx="11"/>
          </p:nvPr>
        </p:nvSpPr>
        <p:spPr>
          <a:xfrm>
            <a:off x="838200" y="3780063"/>
            <a:ext cx="10515600" cy="2369115"/>
          </a:xfrm>
        </p:spPr>
        <p:txBody>
          <a:bodyPr/>
          <a:lstStyle/>
          <a:p>
            <a:r>
              <a:rPr lang="en-AU" dirty="0"/>
              <a:t>at least 3 items</a:t>
            </a:r>
          </a:p>
          <a:p>
            <a:r>
              <a:rPr lang="en-AU" dirty="0"/>
              <a:t>label each item and its parts</a:t>
            </a:r>
          </a:p>
          <a:p>
            <a:r>
              <a:rPr lang="en-AU" dirty="0"/>
              <a:t>label the food groups in each item.</a:t>
            </a:r>
          </a:p>
        </p:txBody>
      </p:sp>
    </p:spTree>
    <p:extLst>
      <p:ext uri="{BB962C8B-B14F-4D97-AF65-F5344CB8AC3E}">
        <p14:creationId xmlns:p14="http://schemas.microsoft.com/office/powerpoint/2010/main" val="1804954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C468-47A6-58BA-E824-48DFC10EAACA}"/>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6788AB57-596D-F028-990E-955D60342B3E}"/>
              </a:ext>
            </a:extLst>
          </p:cNvPr>
          <p:cNvSpPr>
            <a:spLocks noGrp="1"/>
          </p:cNvSpPr>
          <p:nvPr>
            <p:ph idx="1"/>
          </p:nvPr>
        </p:nvSpPr>
        <p:spPr>
          <a:xfrm>
            <a:off x="838200" y="1553592"/>
            <a:ext cx="10515600" cy="1033491"/>
          </a:xfrm>
        </p:spPr>
        <p:txBody>
          <a:bodyPr/>
          <a:lstStyle/>
          <a:p>
            <a:r>
              <a:rPr lang="en-AU" dirty="0"/>
              <a:t>Why do we need snacks?</a:t>
            </a:r>
          </a:p>
        </p:txBody>
      </p:sp>
      <p:sp>
        <p:nvSpPr>
          <p:cNvPr id="4" name="Content Placeholder 2">
            <a:extLst>
              <a:ext uri="{FF2B5EF4-FFF2-40B4-BE49-F238E27FC236}">
                <a16:creationId xmlns:a16="http://schemas.microsoft.com/office/drawing/2014/main" id="{06BBFB35-BD53-38CD-7C8F-F89F46344970}"/>
              </a:ext>
            </a:extLst>
          </p:cNvPr>
          <p:cNvSpPr txBox="1">
            <a:spLocks/>
          </p:cNvSpPr>
          <p:nvPr/>
        </p:nvSpPr>
        <p:spPr>
          <a:xfrm>
            <a:off x="838200" y="2912254"/>
            <a:ext cx="10515600" cy="1033491"/>
          </a:xfrm>
          <a:prstGeom prst="rect">
            <a:avLst/>
          </a:prstGeom>
        </p:spPr>
        <p:txBody>
          <a:bodyPr vert="horz" lIns="91440" tIns="45720" rIns="91440" bIns="4572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When are you likely to have snacks?</a:t>
            </a:r>
          </a:p>
        </p:txBody>
      </p:sp>
      <p:sp>
        <p:nvSpPr>
          <p:cNvPr id="5" name="Content Placeholder 2">
            <a:extLst>
              <a:ext uri="{FF2B5EF4-FFF2-40B4-BE49-F238E27FC236}">
                <a16:creationId xmlns:a16="http://schemas.microsoft.com/office/drawing/2014/main" id="{240E12CF-AEC5-751C-ABFA-2F5410660263}"/>
              </a:ext>
            </a:extLst>
          </p:cNvPr>
          <p:cNvSpPr txBox="1">
            <a:spLocks/>
          </p:cNvSpPr>
          <p:nvPr/>
        </p:nvSpPr>
        <p:spPr>
          <a:xfrm>
            <a:off x="838200" y="4270916"/>
            <a:ext cx="10515600" cy="1033491"/>
          </a:xfrm>
          <a:prstGeom prst="rect">
            <a:avLst/>
          </a:prstGeom>
        </p:spPr>
        <p:txBody>
          <a:bodyPr vert="horz" lIns="91440" tIns="45720" rIns="91440" bIns="4572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What are some of the snacks you eat?</a:t>
            </a:r>
          </a:p>
        </p:txBody>
      </p:sp>
    </p:spTree>
    <p:extLst>
      <p:ext uri="{BB962C8B-B14F-4D97-AF65-F5344CB8AC3E}">
        <p14:creationId xmlns:p14="http://schemas.microsoft.com/office/powerpoint/2010/main" val="24668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D8FC-6AE2-A888-9CED-3E15542E3F0B}"/>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912EA88B-E6AE-9D58-969A-4CF81108C555}"/>
              </a:ext>
            </a:extLst>
          </p:cNvPr>
          <p:cNvSpPr>
            <a:spLocks noGrp="1"/>
          </p:cNvSpPr>
          <p:nvPr>
            <p:ph idx="1"/>
          </p:nvPr>
        </p:nvSpPr>
        <p:spPr>
          <a:xfrm>
            <a:off x="838200" y="2111152"/>
            <a:ext cx="10515600" cy="1325564"/>
          </a:xfrm>
        </p:spPr>
        <p:txBody>
          <a:bodyPr/>
          <a:lstStyle/>
          <a:p>
            <a:pPr marL="0" indent="0" algn="ctr">
              <a:buNone/>
            </a:pPr>
            <a:r>
              <a:rPr lang="en-AU" dirty="0"/>
              <a:t>What should we look for when choosing snacks?</a:t>
            </a:r>
          </a:p>
        </p:txBody>
      </p:sp>
    </p:spTree>
    <p:extLst>
      <p:ext uri="{BB962C8B-B14F-4D97-AF65-F5344CB8AC3E}">
        <p14:creationId xmlns:p14="http://schemas.microsoft.com/office/powerpoint/2010/main" val="1805561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FA53-9D30-FD68-6D6E-35F19666FFBB}"/>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8FF7E83C-87C6-8240-02B3-A10D84E79C08}"/>
              </a:ext>
            </a:extLst>
          </p:cNvPr>
          <p:cNvSpPr>
            <a:spLocks noGrp="1"/>
          </p:cNvSpPr>
          <p:nvPr>
            <p:ph idx="1"/>
          </p:nvPr>
        </p:nvSpPr>
        <p:spPr>
          <a:xfrm>
            <a:off x="838200" y="1553593"/>
            <a:ext cx="10515600" cy="676652"/>
          </a:xfrm>
        </p:spPr>
        <p:txBody>
          <a:bodyPr>
            <a:normAutofit lnSpcReduction="10000"/>
          </a:bodyPr>
          <a:lstStyle/>
          <a:p>
            <a:pPr marL="0" indent="0" algn="ctr">
              <a:buNone/>
            </a:pPr>
            <a:r>
              <a:rPr lang="en-AU" dirty="0"/>
              <a:t>Aim for foods from the five food groups</a:t>
            </a:r>
          </a:p>
        </p:txBody>
      </p:sp>
      <p:graphicFrame>
        <p:nvGraphicFramePr>
          <p:cNvPr id="4" name="Table 3">
            <a:extLst>
              <a:ext uri="{FF2B5EF4-FFF2-40B4-BE49-F238E27FC236}">
                <a16:creationId xmlns:a16="http://schemas.microsoft.com/office/drawing/2014/main" id="{527FD518-E478-6090-C9DE-3EB160992EE9}"/>
              </a:ext>
            </a:extLst>
          </p:cNvPr>
          <p:cNvGraphicFramePr>
            <a:graphicFrameLocks noGrp="1"/>
          </p:cNvGraphicFramePr>
          <p:nvPr>
            <p:extLst>
              <p:ext uri="{D42A27DB-BD31-4B8C-83A1-F6EECF244321}">
                <p14:modId xmlns:p14="http://schemas.microsoft.com/office/powerpoint/2010/main" val="2527905736"/>
              </p:ext>
            </p:extLst>
          </p:nvPr>
        </p:nvGraphicFramePr>
        <p:xfrm>
          <a:off x="1698580" y="2343042"/>
          <a:ext cx="8794839" cy="3535572"/>
        </p:xfrm>
        <a:graphic>
          <a:graphicData uri="http://schemas.openxmlformats.org/drawingml/2006/table">
            <a:tbl>
              <a:tblPr firstRow="1" bandRow="1">
                <a:tableStyleId>{5C22544A-7EE6-4342-B048-85BDC9FD1C3A}</a:tableStyleId>
              </a:tblPr>
              <a:tblGrid>
                <a:gridCol w="2931613">
                  <a:extLst>
                    <a:ext uri="{9D8B030D-6E8A-4147-A177-3AD203B41FA5}">
                      <a16:colId xmlns:a16="http://schemas.microsoft.com/office/drawing/2014/main" val="3633060549"/>
                    </a:ext>
                  </a:extLst>
                </a:gridCol>
                <a:gridCol w="2931613">
                  <a:extLst>
                    <a:ext uri="{9D8B030D-6E8A-4147-A177-3AD203B41FA5}">
                      <a16:colId xmlns:a16="http://schemas.microsoft.com/office/drawing/2014/main" val="2023715432"/>
                    </a:ext>
                  </a:extLst>
                </a:gridCol>
                <a:gridCol w="2931613">
                  <a:extLst>
                    <a:ext uri="{9D8B030D-6E8A-4147-A177-3AD203B41FA5}">
                      <a16:colId xmlns:a16="http://schemas.microsoft.com/office/drawing/2014/main" val="1892505740"/>
                    </a:ext>
                  </a:extLst>
                </a:gridCol>
              </a:tblGrid>
              <a:tr h="447004">
                <a:tc>
                  <a:txBody>
                    <a:bodyPr/>
                    <a:lstStyle/>
                    <a:p>
                      <a:r>
                        <a:rPr lang="en-AU" b="0" dirty="0">
                          <a:solidFill>
                            <a:sysClr val="windowText" lastClr="000000"/>
                          </a:solidFill>
                          <a:latin typeface="Arial" panose="020B0604020202020204" pitchFamily="34" charset="0"/>
                          <a:cs typeface="Arial" panose="020B0604020202020204" pitchFamily="34" charset="0"/>
                        </a:rPr>
                        <a:t>Vegetable pieces and dip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0" dirty="0">
                          <a:solidFill>
                            <a:sysClr val="windowText" lastClr="000000"/>
                          </a:solidFill>
                          <a:latin typeface="Arial" panose="020B0604020202020204" pitchFamily="34" charset="0"/>
                          <a:cs typeface="Arial" panose="020B0604020202020204" pitchFamily="34" charset="0"/>
                        </a:rPr>
                        <a:t>Plain or flavoured 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0" dirty="0">
                          <a:solidFill>
                            <a:sysClr val="windowText" lastClr="000000"/>
                          </a:solidFill>
                          <a:latin typeface="Arial" panose="020B0604020202020204" pitchFamily="34" charset="0"/>
                          <a:cs typeface="Arial" panose="020B0604020202020204" pitchFamily="34" charset="0"/>
                        </a:rPr>
                        <a:t>Home made fruit muffins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8159180"/>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Nuts and seeds (not at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Can of tuna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Home made protein balls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1234121"/>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Hard boiled egg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Baked beans</a:t>
                      </a:r>
                    </a:p>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5967460"/>
                  </a:ext>
                </a:extLst>
              </a:tr>
              <a:tr h="447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Flatbread wraps/ sandwich with spread (avocado, cheese)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Wholegrain crackers and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Cheese and wholegrain crackers</a:t>
                      </a:r>
                    </a:p>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0727873"/>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Yoghurt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Fruit bread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Fruit with yoghurt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376561"/>
                  </a:ext>
                </a:extLst>
              </a:tr>
              <a:tr h="447004">
                <a:tc gridSpan="3">
                  <a:txBody>
                    <a:bodyPr/>
                    <a:lstStyle/>
                    <a:p>
                      <a:r>
                        <a:rPr lang="en-AU" dirty="0">
                          <a:solidFill>
                            <a:sysClr val="windowText" lastClr="000000"/>
                          </a:solidFill>
                          <a:latin typeface="Arial" panose="020B0604020202020204" pitchFamily="34" charset="0"/>
                          <a:cs typeface="Arial" panose="020B0604020202020204" pitchFamily="34" charset="0"/>
                        </a:rPr>
                        <a:t>Rice cakes with toppings e.g. cheese (tasty, ricotta, cottage), avocado, vegemite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046713"/>
                  </a:ext>
                </a:extLst>
              </a:tr>
            </a:tbl>
          </a:graphicData>
        </a:graphic>
      </p:graphicFrame>
      <p:sp>
        <p:nvSpPr>
          <p:cNvPr id="5" name="TextBox 4">
            <a:extLst>
              <a:ext uri="{FF2B5EF4-FFF2-40B4-BE49-F238E27FC236}">
                <a16:creationId xmlns:a16="http://schemas.microsoft.com/office/drawing/2014/main" id="{6A8AEC7F-6055-086C-3046-DE2AE294993C}"/>
              </a:ext>
            </a:extLst>
          </p:cNvPr>
          <p:cNvSpPr txBox="1"/>
          <p:nvPr/>
        </p:nvSpPr>
        <p:spPr>
          <a:xfrm>
            <a:off x="3455160" y="5991412"/>
            <a:ext cx="4701928" cy="523220"/>
          </a:xfrm>
          <a:prstGeom prst="rect">
            <a:avLst/>
          </a:prstGeom>
          <a:noFill/>
        </p:spPr>
        <p:txBody>
          <a:bodyPr wrap="none" rtlCol="0">
            <a:spAutoFit/>
          </a:bodyPr>
          <a:lstStyle/>
          <a:p>
            <a:r>
              <a:rPr lang="en-AU" sz="2800" dirty="0">
                <a:latin typeface="Arial" panose="020B0604020202020204" pitchFamily="34" charset="0"/>
                <a:cs typeface="Arial" panose="020B0604020202020204" pitchFamily="34" charset="0"/>
              </a:rPr>
              <a:t>What else can you suggest?</a:t>
            </a:r>
          </a:p>
        </p:txBody>
      </p:sp>
    </p:spTree>
    <p:extLst>
      <p:ext uri="{BB962C8B-B14F-4D97-AF65-F5344CB8AC3E}">
        <p14:creationId xmlns:p14="http://schemas.microsoft.com/office/powerpoint/2010/main" val="27879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457C-ADE5-BA70-DFA5-BF31948DCD91}"/>
              </a:ext>
            </a:extLst>
          </p:cNvPr>
          <p:cNvSpPr>
            <a:spLocks noGrp="1"/>
          </p:cNvSpPr>
          <p:nvPr>
            <p:ph type="title"/>
          </p:nvPr>
        </p:nvSpPr>
        <p:spPr/>
        <p:txBody>
          <a:bodyPr/>
          <a:lstStyle/>
          <a:p>
            <a:r>
              <a:rPr lang="en-AU" dirty="0"/>
              <a:t>Snacks</a:t>
            </a:r>
          </a:p>
        </p:txBody>
      </p:sp>
      <p:sp>
        <p:nvSpPr>
          <p:cNvPr id="3" name="Content Placeholder 2">
            <a:extLst>
              <a:ext uri="{FF2B5EF4-FFF2-40B4-BE49-F238E27FC236}">
                <a16:creationId xmlns:a16="http://schemas.microsoft.com/office/drawing/2014/main" id="{1DB52DCC-A6BD-8C66-4182-69BF85721B2B}"/>
              </a:ext>
            </a:extLst>
          </p:cNvPr>
          <p:cNvSpPr>
            <a:spLocks noGrp="1"/>
          </p:cNvSpPr>
          <p:nvPr>
            <p:ph idx="1"/>
          </p:nvPr>
        </p:nvSpPr>
        <p:spPr>
          <a:xfrm>
            <a:off x="838200" y="1553592"/>
            <a:ext cx="10515600" cy="4934890"/>
          </a:xfrm>
        </p:spPr>
        <p:txBody>
          <a:bodyPr>
            <a:normAutofit/>
          </a:bodyPr>
          <a:lstStyle/>
          <a:p>
            <a:pPr marL="0" indent="0">
              <a:buNone/>
            </a:pPr>
            <a:r>
              <a:rPr lang="en-AU" dirty="0"/>
              <a:t>For packaged food, you can also use the Health Star Rating as a guide.</a:t>
            </a:r>
          </a:p>
          <a:p>
            <a:pPr marL="0" indent="0">
              <a:buNone/>
            </a:pPr>
            <a:endParaRPr lang="en-AU" sz="1200" dirty="0"/>
          </a:p>
          <a:p>
            <a:pPr marL="0" indent="0">
              <a:buNone/>
            </a:pPr>
            <a:r>
              <a:rPr lang="en-AU" b="1" dirty="0"/>
              <a:t>Step 1: </a:t>
            </a:r>
            <a:r>
              <a:rPr lang="en-AU" dirty="0"/>
              <a:t>Identify whether food is a core food in the AGHE.</a:t>
            </a:r>
          </a:p>
          <a:p>
            <a:pPr marL="0" indent="0">
              <a:buNone/>
            </a:pPr>
            <a:endParaRPr lang="en-AU" sz="1200" dirty="0"/>
          </a:p>
          <a:p>
            <a:pPr marL="0" indent="0">
              <a:buNone/>
            </a:pPr>
            <a:r>
              <a:rPr lang="en-AU" b="1" dirty="0"/>
              <a:t>Step 2: </a:t>
            </a:r>
            <a:r>
              <a:rPr lang="en-AU" dirty="0"/>
              <a:t>Select a packaged food with the highest rating in that category.</a:t>
            </a:r>
          </a:p>
        </p:txBody>
      </p:sp>
      <p:pic>
        <p:nvPicPr>
          <p:cNvPr id="4" name="Picture 3" descr="A green circle with white text and stars&#10;&#10;AI-generated content may be incorrect.">
            <a:extLst>
              <a:ext uri="{FF2B5EF4-FFF2-40B4-BE49-F238E27FC236}">
                <a16:creationId xmlns:a16="http://schemas.microsoft.com/office/drawing/2014/main" id="{DB574CDA-7566-50A7-B5B5-B3154ABF19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44379" y="0"/>
            <a:ext cx="1716370" cy="1673931"/>
          </a:xfrm>
          <a:prstGeom prst="rect">
            <a:avLst/>
          </a:prstGeom>
        </p:spPr>
      </p:pic>
    </p:spTree>
    <p:extLst>
      <p:ext uri="{BB962C8B-B14F-4D97-AF65-F5344CB8AC3E}">
        <p14:creationId xmlns:p14="http://schemas.microsoft.com/office/powerpoint/2010/main" val="695475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37B0-E753-6D9F-A476-FC39F96E0D72}"/>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12F5878A-13F0-3E22-16F2-B68D8A51323D}"/>
              </a:ext>
            </a:extLst>
          </p:cNvPr>
          <p:cNvSpPr>
            <a:spLocks noGrp="1"/>
          </p:cNvSpPr>
          <p:nvPr>
            <p:ph idx="1"/>
          </p:nvPr>
        </p:nvSpPr>
        <p:spPr>
          <a:xfrm>
            <a:off x="715537" y="1672683"/>
            <a:ext cx="8786748" cy="5086530"/>
          </a:xfrm>
        </p:spPr>
        <p:txBody>
          <a:bodyPr>
            <a:normAutofit/>
          </a:bodyPr>
          <a:lstStyle/>
          <a:p>
            <a:pPr lvl="0"/>
            <a:r>
              <a:rPr lang="en-AU" dirty="0"/>
              <a:t>Draw 3 healthy lunchbox </a:t>
            </a:r>
            <a:r>
              <a:rPr lang="en-AU" b="1" dirty="0"/>
              <a:t>snacks</a:t>
            </a:r>
            <a:r>
              <a:rPr lang="en-AU" dirty="0"/>
              <a:t> based on the Australian Guide to Healthy Eating.</a:t>
            </a:r>
          </a:p>
          <a:p>
            <a:pPr marL="0" lvl="0" indent="0">
              <a:buNone/>
            </a:pPr>
            <a:endParaRPr lang="en-AU" sz="2000" dirty="0"/>
          </a:p>
          <a:p>
            <a:pPr lvl="0"/>
            <a:r>
              <a:rPr lang="en-AU" dirty="0"/>
              <a:t>Label each item and its parts.</a:t>
            </a:r>
          </a:p>
          <a:p>
            <a:pPr lvl="0"/>
            <a:endParaRPr lang="en-AU" sz="2000" dirty="0"/>
          </a:p>
          <a:p>
            <a:pPr lvl="0"/>
            <a:r>
              <a:rPr lang="en-AU" dirty="0"/>
              <a:t>Label the food groups in each item.</a:t>
            </a:r>
          </a:p>
          <a:p>
            <a:pPr marL="0" indent="0">
              <a:buNone/>
            </a:pPr>
            <a:endParaRPr lang="en-AU" dirty="0"/>
          </a:p>
        </p:txBody>
      </p:sp>
      <p:pic>
        <p:nvPicPr>
          <p:cNvPr id="4" name="Picture 3">
            <a:extLst>
              <a:ext uri="{FF2B5EF4-FFF2-40B4-BE49-F238E27FC236}">
                <a16:creationId xmlns:a16="http://schemas.microsoft.com/office/drawing/2014/main" id="{5585C509-3C3D-B713-F397-3ABE63F44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2285" y="324024"/>
            <a:ext cx="2411231" cy="3104976"/>
          </a:xfrm>
          <a:prstGeom prst="rect">
            <a:avLst/>
          </a:prstGeom>
        </p:spPr>
      </p:pic>
    </p:spTree>
    <p:extLst>
      <p:ext uri="{BB962C8B-B14F-4D97-AF65-F5344CB8AC3E}">
        <p14:creationId xmlns:p14="http://schemas.microsoft.com/office/powerpoint/2010/main" val="76315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create your own healthy eating plate.</a:t>
            </a:r>
            <a:endParaRPr lang="en-AU" dirty="0"/>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p:txBody>
          <a:bodyPr/>
          <a:lstStyle/>
          <a:p>
            <a:r>
              <a:rPr lang="en-AU" dirty="0"/>
              <a:t>include the five food groups</a:t>
            </a:r>
          </a:p>
          <a:p>
            <a:r>
              <a:rPr lang="en-AU" dirty="0"/>
              <a:t>include at least 3 foods from each food group.</a:t>
            </a:r>
          </a:p>
        </p:txBody>
      </p:sp>
    </p:spTree>
    <p:extLst>
      <p:ext uri="{BB962C8B-B14F-4D97-AF65-F5344CB8AC3E}">
        <p14:creationId xmlns:p14="http://schemas.microsoft.com/office/powerpoint/2010/main" val="2691242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03BF-2C4A-5F09-429D-9E7D6FBD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31A5E-44B8-789F-23E7-70C0DABDFEBA}"/>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756330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5E39E-1AA2-218A-8441-6F1D9B5D1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152C6-F209-34D7-1689-D3B2E1624AF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222837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C6273-C5CE-3F47-2075-A1642276E8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855A7-17B8-2C16-0580-64ECBB6009FA}"/>
              </a:ext>
            </a:extLst>
          </p:cNvPr>
          <p:cNvSpPr>
            <a:spLocks noGrp="1"/>
          </p:cNvSpPr>
          <p:nvPr>
            <p:ph idx="1"/>
          </p:nvPr>
        </p:nvSpPr>
        <p:spPr>
          <a:xfrm>
            <a:off x="838200" y="839610"/>
            <a:ext cx="10515600" cy="1540335"/>
          </a:xfrm>
        </p:spPr>
        <p:txBody>
          <a:bodyPr>
            <a:normAutofit/>
          </a:bodyPr>
          <a:lstStyle/>
          <a:p>
            <a:pPr marL="0" indent="0" algn="ctr">
              <a:buNone/>
            </a:pPr>
            <a:r>
              <a:rPr lang="en-AU" dirty="0"/>
              <a:t>What concept helps guide the choice of lunchbox snack items?</a:t>
            </a:r>
          </a:p>
        </p:txBody>
      </p:sp>
      <p:sp>
        <p:nvSpPr>
          <p:cNvPr id="6" name="Content Placeholder 2">
            <a:extLst>
              <a:ext uri="{FF2B5EF4-FFF2-40B4-BE49-F238E27FC236}">
                <a16:creationId xmlns:a16="http://schemas.microsoft.com/office/drawing/2014/main" id="{E398389F-A821-A42D-098A-50B6F0A347AA}"/>
              </a:ext>
            </a:extLst>
          </p:cNvPr>
          <p:cNvSpPr txBox="1">
            <a:spLocks/>
          </p:cNvSpPr>
          <p:nvPr/>
        </p:nvSpPr>
        <p:spPr>
          <a:xfrm>
            <a:off x="838200" y="2627336"/>
            <a:ext cx="10515600" cy="1540335"/>
          </a:xfrm>
          <a:prstGeom prst="rect">
            <a:avLst/>
          </a:prstGeom>
        </p:spPr>
        <p:txBody>
          <a:bodyPr vert="horz" lIns="91440" tIns="45720" rIns="91440" bIns="4572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Answer: Choose foods that fit within the Australian Guide to Healthy Eating</a:t>
            </a:r>
          </a:p>
        </p:txBody>
      </p:sp>
      <p:pic>
        <p:nvPicPr>
          <p:cNvPr id="7" name="Picture 6">
            <a:extLst>
              <a:ext uri="{FF2B5EF4-FFF2-40B4-BE49-F238E27FC236}">
                <a16:creationId xmlns:a16="http://schemas.microsoft.com/office/drawing/2014/main" id="{30E884F5-2249-3B81-457E-6D3280CFFE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5154" y="4124930"/>
            <a:ext cx="2021691" cy="2603360"/>
          </a:xfrm>
          <a:prstGeom prst="rect">
            <a:avLst/>
          </a:prstGeom>
        </p:spPr>
      </p:pic>
    </p:spTree>
    <p:extLst>
      <p:ext uri="{BB962C8B-B14F-4D97-AF65-F5344CB8AC3E}">
        <p14:creationId xmlns:p14="http://schemas.microsoft.com/office/powerpoint/2010/main" val="340616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F882F-4186-A20B-CED0-D1A52EDDD23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F06641-C313-E996-511A-FC1D48C3ACB2}"/>
              </a:ext>
            </a:extLst>
          </p:cNvPr>
          <p:cNvSpPr>
            <a:spLocks noGrp="1"/>
          </p:cNvSpPr>
          <p:nvPr>
            <p:ph idx="1"/>
          </p:nvPr>
        </p:nvSpPr>
        <p:spPr>
          <a:xfrm>
            <a:off x="838200" y="839610"/>
            <a:ext cx="10515600" cy="1540335"/>
          </a:xfrm>
        </p:spPr>
        <p:txBody>
          <a:bodyPr>
            <a:normAutofit/>
          </a:bodyPr>
          <a:lstStyle/>
          <a:p>
            <a:pPr marL="0" indent="0" algn="ctr">
              <a:buNone/>
            </a:pPr>
            <a:r>
              <a:rPr lang="en-AU" dirty="0"/>
              <a:t>What are some healthy lunchbox snack items?</a:t>
            </a:r>
          </a:p>
        </p:txBody>
      </p:sp>
      <p:sp>
        <p:nvSpPr>
          <p:cNvPr id="4" name="TextBox 3">
            <a:extLst>
              <a:ext uri="{FF2B5EF4-FFF2-40B4-BE49-F238E27FC236}">
                <a16:creationId xmlns:a16="http://schemas.microsoft.com/office/drawing/2014/main" id="{3E1157F2-364D-CA73-F165-20AD127E38FD}"/>
              </a:ext>
            </a:extLst>
          </p:cNvPr>
          <p:cNvSpPr txBox="1"/>
          <p:nvPr/>
        </p:nvSpPr>
        <p:spPr>
          <a:xfrm>
            <a:off x="3455160" y="5991412"/>
            <a:ext cx="4701928" cy="523220"/>
          </a:xfrm>
          <a:prstGeom prst="rect">
            <a:avLst/>
          </a:prstGeom>
          <a:noFill/>
        </p:spPr>
        <p:txBody>
          <a:bodyPr wrap="none" rtlCol="0">
            <a:spAutoFit/>
          </a:bodyPr>
          <a:lstStyle/>
          <a:p>
            <a:r>
              <a:rPr lang="en-AU" sz="2800" dirty="0">
                <a:latin typeface="Arial" panose="020B0604020202020204" pitchFamily="34" charset="0"/>
                <a:cs typeface="Arial" panose="020B0604020202020204" pitchFamily="34" charset="0"/>
              </a:rPr>
              <a:t>What else can you suggest?</a:t>
            </a:r>
          </a:p>
        </p:txBody>
      </p:sp>
      <p:graphicFrame>
        <p:nvGraphicFramePr>
          <p:cNvPr id="5" name="Table 4">
            <a:extLst>
              <a:ext uri="{FF2B5EF4-FFF2-40B4-BE49-F238E27FC236}">
                <a16:creationId xmlns:a16="http://schemas.microsoft.com/office/drawing/2014/main" id="{57D9E4A5-3B80-75CB-A77C-ADBF3310041C}"/>
              </a:ext>
            </a:extLst>
          </p:cNvPr>
          <p:cNvGraphicFramePr>
            <a:graphicFrameLocks noGrp="1"/>
          </p:cNvGraphicFramePr>
          <p:nvPr/>
        </p:nvGraphicFramePr>
        <p:xfrm>
          <a:off x="1408704" y="2226615"/>
          <a:ext cx="8794839" cy="3535572"/>
        </p:xfrm>
        <a:graphic>
          <a:graphicData uri="http://schemas.openxmlformats.org/drawingml/2006/table">
            <a:tbl>
              <a:tblPr firstRow="1" bandRow="1">
                <a:tableStyleId>{5C22544A-7EE6-4342-B048-85BDC9FD1C3A}</a:tableStyleId>
              </a:tblPr>
              <a:tblGrid>
                <a:gridCol w="2931613">
                  <a:extLst>
                    <a:ext uri="{9D8B030D-6E8A-4147-A177-3AD203B41FA5}">
                      <a16:colId xmlns:a16="http://schemas.microsoft.com/office/drawing/2014/main" val="3633060549"/>
                    </a:ext>
                  </a:extLst>
                </a:gridCol>
                <a:gridCol w="2931613">
                  <a:extLst>
                    <a:ext uri="{9D8B030D-6E8A-4147-A177-3AD203B41FA5}">
                      <a16:colId xmlns:a16="http://schemas.microsoft.com/office/drawing/2014/main" val="2023715432"/>
                    </a:ext>
                  </a:extLst>
                </a:gridCol>
                <a:gridCol w="2931613">
                  <a:extLst>
                    <a:ext uri="{9D8B030D-6E8A-4147-A177-3AD203B41FA5}">
                      <a16:colId xmlns:a16="http://schemas.microsoft.com/office/drawing/2014/main" val="1892505740"/>
                    </a:ext>
                  </a:extLst>
                </a:gridCol>
              </a:tblGrid>
              <a:tr h="447004">
                <a:tc>
                  <a:txBody>
                    <a:bodyPr/>
                    <a:lstStyle/>
                    <a:p>
                      <a:r>
                        <a:rPr lang="en-AU" b="0" dirty="0">
                          <a:solidFill>
                            <a:sysClr val="windowText" lastClr="000000"/>
                          </a:solidFill>
                          <a:latin typeface="Arial" panose="020B0604020202020204" pitchFamily="34" charset="0"/>
                          <a:cs typeface="Arial" panose="020B0604020202020204" pitchFamily="34" charset="0"/>
                        </a:rPr>
                        <a:t>Vegetable pieces and dip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0" dirty="0">
                          <a:solidFill>
                            <a:sysClr val="windowText" lastClr="000000"/>
                          </a:solidFill>
                          <a:latin typeface="Arial" panose="020B0604020202020204" pitchFamily="34" charset="0"/>
                          <a:cs typeface="Arial" panose="020B0604020202020204" pitchFamily="34" charset="0"/>
                        </a:rPr>
                        <a:t>Plain or flavoured 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0" dirty="0">
                          <a:solidFill>
                            <a:sysClr val="windowText" lastClr="000000"/>
                          </a:solidFill>
                          <a:latin typeface="Arial" panose="020B0604020202020204" pitchFamily="34" charset="0"/>
                          <a:cs typeface="Arial" panose="020B0604020202020204" pitchFamily="34" charset="0"/>
                        </a:rPr>
                        <a:t>Home made fruit muffins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8159180"/>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Nuts and seeds (not at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Can of tuna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Home made protein balls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1234121"/>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Hard boiled egg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Baked beans</a:t>
                      </a:r>
                    </a:p>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5967460"/>
                  </a:ext>
                </a:extLst>
              </a:tr>
              <a:tr h="447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Flatbread wraps/ sandwich with spread (avocado, cheese)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Wholegrain crackers and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ysClr val="windowText" lastClr="000000"/>
                          </a:solidFill>
                          <a:latin typeface="Arial" panose="020B0604020202020204" pitchFamily="34" charset="0"/>
                          <a:cs typeface="Arial" panose="020B0604020202020204" pitchFamily="34" charset="0"/>
                        </a:rPr>
                        <a:t>Cheese and wholegrain crackers</a:t>
                      </a:r>
                    </a:p>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0727873"/>
                  </a:ext>
                </a:extLst>
              </a:tr>
              <a:tr h="447004">
                <a:tc>
                  <a:txBody>
                    <a:bodyPr/>
                    <a:lstStyle/>
                    <a:p>
                      <a:r>
                        <a:rPr lang="en-AU" dirty="0">
                          <a:solidFill>
                            <a:sysClr val="windowText" lastClr="000000"/>
                          </a:solidFill>
                          <a:latin typeface="Arial" panose="020B0604020202020204" pitchFamily="34" charset="0"/>
                          <a:cs typeface="Arial" panose="020B0604020202020204" pitchFamily="34" charset="0"/>
                        </a:rPr>
                        <a:t>Yoghurt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Fruit bread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Fruit with yoghurt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376561"/>
                  </a:ext>
                </a:extLst>
              </a:tr>
              <a:tr h="447004">
                <a:tc gridSpan="3">
                  <a:txBody>
                    <a:bodyPr/>
                    <a:lstStyle/>
                    <a:p>
                      <a:r>
                        <a:rPr lang="en-AU" dirty="0">
                          <a:solidFill>
                            <a:sysClr val="windowText" lastClr="000000"/>
                          </a:solidFill>
                          <a:latin typeface="Arial" panose="020B0604020202020204" pitchFamily="34" charset="0"/>
                          <a:cs typeface="Arial" panose="020B0604020202020204" pitchFamily="34" charset="0"/>
                        </a:rPr>
                        <a:t>Rice cakes with toppings e.g. cheese (tasty, ricotta, cottage), avocado, vegemite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AU"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046713"/>
                  </a:ext>
                </a:extLst>
              </a:tr>
            </a:tbl>
          </a:graphicData>
        </a:graphic>
      </p:graphicFrame>
    </p:spTree>
    <p:extLst>
      <p:ext uri="{BB962C8B-B14F-4D97-AF65-F5344CB8AC3E}">
        <p14:creationId xmlns:p14="http://schemas.microsoft.com/office/powerpoint/2010/main" val="134896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99873-E422-B4CF-4B11-8E8E462491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8F963B-1C73-4B0F-B472-05F67787C88B}"/>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5DAC6E7E-0A73-9EB5-ED0F-A614683F36ED}"/>
              </a:ext>
            </a:extLst>
          </p:cNvPr>
          <p:cNvSpPr>
            <a:spLocks noGrp="1"/>
          </p:cNvSpPr>
          <p:nvPr>
            <p:ph idx="10"/>
          </p:nvPr>
        </p:nvSpPr>
        <p:spPr>
          <a:xfrm>
            <a:off x="861495" y="708822"/>
            <a:ext cx="10515600" cy="1688690"/>
          </a:xfrm>
        </p:spPr>
        <p:txBody>
          <a:bodyPr/>
          <a:lstStyle/>
          <a:p>
            <a:r>
              <a:rPr lang="en-AU" dirty="0"/>
              <a:t>Learning intention: </a:t>
            </a:r>
            <a:r>
              <a:rPr lang="en-AU" b="0" dirty="0"/>
              <a:t>To investigate healthy lunch items.</a:t>
            </a:r>
            <a:endParaRPr lang="en-AU" dirty="0"/>
          </a:p>
        </p:txBody>
      </p:sp>
      <p:sp>
        <p:nvSpPr>
          <p:cNvPr id="7" name="Content Placeholder 3">
            <a:extLst>
              <a:ext uri="{FF2B5EF4-FFF2-40B4-BE49-F238E27FC236}">
                <a16:creationId xmlns:a16="http://schemas.microsoft.com/office/drawing/2014/main" id="{E5364C9F-8753-8FBA-7711-4C9F3DB120CE}"/>
              </a:ext>
            </a:extLst>
          </p:cNvPr>
          <p:cNvSpPr>
            <a:spLocks noGrp="1"/>
          </p:cNvSpPr>
          <p:nvPr>
            <p:ph idx="11"/>
          </p:nvPr>
        </p:nvSpPr>
        <p:spPr>
          <a:xfrm>
            <a:off x="838200" y="3780063"/>
            <a:ext cx="10515600" cy="2369115"/>
          </a:xfrm>
        </p:spPr>
        <p:txBody>
          <a:bodyPr/>
          <a:lstStyle/>
          <a:p>
            <a:r>
              <a:rPr lang="en-AU" dirty="0"/>
              <a:t>at least 3 items</a:t>
            </a:r>
          </a:p>
          <a:p>
            <a:r>
              <a:rPr lang="en-AU" dirty="0"/>
              <a:t>label each item and its parts</a:t>
            </a:r>
          </a:p>
          <a:p>
            <a:r>
              <a:rPr lang="en-AU" dirty="0"/>
              <a:t>label the food groups in each item.</a:t>
            </a:r>
          </a:p>
        </p:txBody>
      </p:sp>
    </p:spTree>
    <p:extLst>
      <p:ext uri="{BB962C8B-B14F-4D97-AF65-F5344CB8AC3E}">
        <p14:creationId xmlns:p14="http://schemas.microsoft.com/office/powerpoint/2010/main" val="1054340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E2735F7-4269-D3F5-0C2D-BFE68A515CF6}"/>
              </a:ext>
            </a:extLst>
          </p:cNvPr>
          <p:cNvPicPr>
            <a:picLocks noChangeAspect="1"/>
          </p:cNvPicPr>
          <p:nvPr/>
        </p:nvPicPr>
        <p:blipFill>
          <a:blip r:embed="rId3"/>
          <a:stretch>
            <a:fillRect/>
          </a:stretch>
        </p:blipFill>
        <p:spPr>
          <a:xfrm>
            <a:off x="1120462" y="288237"/>
            <a:ext cx="8977486" cy="6281525"/>
          </a:xfrm>
          <a:prstGeom prst="rect">
            <a:avLst/>
          </a:prstGeom>
        </p:spPr>
      </p:pic>
    </p:spTree>
    <p:extLst>
      <p:ext uri="{BB962C8B-B14F-4D97-AF65-F5344CB8AC3E}">
        <p14:creationId xmlns:p14="http://schemas.microsoft.com/office/powerpoint/2010/main" val="4017788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902DF400-FC8B-A1FD-4D8B-AEF974149B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3644" y="454751"/>
            <a:ext cx="8425681" cy="5948498"/>
          </a:xfrm>
          <a:prstGeom prst="rect">
            <a:avLst/>
          </a:prstGeom>
        </p:spPr>
      </p:pic>
    </p:spTree>
    <p:extLst>
      <p:ext uri="{BB962C8B-B14F-4D97-AF65-F5344CB8AC3E}">
        <p14:creationId xmlns:p14="http://schemas.microsoft.com/office/powerpoint/2010/main" val="2465157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74B5-E652-314E-1358-70DEA53E5E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4053CF-E3F9-F939-23E0-1D2486CD22B2}"/>
              </a:ext>
            </a:extLst>
          </p:cNvPr>
          <p:cNvSpPr>
            <a:spLocks noGrp="1"/>
          </p:cNvSpPr>
          <p:nvPr>
            <p:ph idx="1"/>
          </p:nvPr>
        </p:nvSpPr>
        <p:spPr>
          <a:xfrm>
            <a:off x="838200" y="2111151"/>
            <a:ext cx="10515600" cy="2060015"/>
          </a:xfrm>
        </p:spPr>
        <p:txBody>
          <a:bodyPr>
            <a:normAutofit/>
          </a:bodyPr>
          <a:lstStyle/>
          <a:p>
            <a:pPr marL="0" indent="0" algn="ctr">
              <a:buNone/>
            </a:pPr>
            <a:r>
              <a:rPr lang="en-US" dirty="0"/>
              <a:t>What lunch items could be included in a nutritious lunchbox?</a:t>
            </a:r>
            <a:endParaRPr lang="en-AU" dirty="0"/>
          </a:p>
        </p:txBody>
      </p:sp>
      <p:sp>
        <p:nvSpPr>
          <p:cNvPr id="6" name="TextBox 5">
            <a:extLst>
              <a:ext uri="{FF2B5EF4-FFF2-40B4-BE49-F238E27FC236}">
                <a16:creationId xmlns:a16="http://schemas.microsoft.com/office/drawing/2014/main" id="{0461C5E4-24CA-BC7C-10A7-8978860318CA}"/>
              </a:ext>
            </a:extLst>
          </p:cNvPr>
          <p:cNvSpPr txBox="1"/>
          <p:nvPr/>
        </p:nvSpPr>
        <p:spPr>
          <a:xfrm>
            <a:off x="838200" y="801666"/>
            <a:ext cx="5992346" cy="584775"/>
          </a:xfrm>
          <a:prstGeom prst="rect">
            <a:avLst/>
          </a:prstGeom>
          <a:noFill/>
        </p:spPr>
        <p:txBody>
          <a:bodyPr wrap="none" rtlCol="0">
            <a:spAutoFit/>
          </a:bodyPr>
          <a:lstStyle/>
          <a:p>
            <a:r>
              <a:rPr lang="en-AU" sz="3200" dirty="0">
                <a:latin typeface="Arial" panose="020B0604020202020204" pitchFamily="34" charset="0"/>
                <a:cs typeface="Arial" panose="020B0604020202020204" pitchFamily="34" charset="0"/>
              </a:rPr>
              <a:t>What lunch items do you enjoy?</a:t>
            </a:r>
          </a:p>
        </p:txBody>
      </p:sp>
      <p:sp>
        <p:nvSpPr>
          <p:cNvPr id="7" name="TextBox 6">
            <a:extLst>
              <a:ext uri="{FF2B5EF4-FFF2-40B4-BE49-F238E27FC236}">
                <a16:creationId xmlns:a16="http://schemas.microsoft.com/office/drawing/2014/main" id="{F72E309D-EF2C-8B57-4AAA-D338039009D4}"/>
              </a:ext>
            </a:extLst>
          </p:cNvPr>
          <p:cNvSpPr txBox="1"/>
          <p:nvPr/>
        </p:nvSpPr>
        <p:spPr>
          <a:xfrm>
            <a:off x="326721" y="3818658"/>
            <a:ext cx="5992346" cy="107721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Do these align with the five food groups from the AGHE?</a:t>
            </a:r>
          </a:p>
        </p:txBody>
      </p:sp>
      <p:sp>
        <p:nvSpPr>
          <p:cNvPr id="8" name="TextBox 7">
            <a:extLst>
              <a:ext uri="{FF2B5EF4-FFF2-40B4-BE49-F238E27FC236}">
                <a16:creationId xmlns:a16="http://schemas.microsoft.com/office/drawing/2014/main" id="{592290E0-5D03-1616-78C0-E9254E9A5E9F}"/>
              </a:ext>
            </a:extLst>
          </p:cNvPr>
          <p:cNvSpPr txBox="1"/>
          <p:nvPr/>
        </p:nvSpPr>
        <p:spPr>
          <a:xfrm>
            <a:off x="4747364" y="5071240"/>
            <a:ext cx="5674291" cy="107721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What food groups are covered in these suggestions?</a:t>
            </a:r>
          </a:p>
        </p:txBody>
      </p:sp>
    </p:spTree>
    <p:extLst>
      <p:ext uri="{BB962C8B-B14F-4D97-AF65-F5344CB8AC3E}">
        <p14:creationId xmlns:p14="http://schemas.microsoft.com/office/powerpoint/2010/main" val="317962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1916-133A-CC87-3104-6ECF05370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EDEEE-D872-23E5-3EFA-4E7F55A50BEB}"/>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B2EBC374-FAB1-C120-9CB6-C84FDD20630D}"/>
              </a:ext>
            </a:extLst>
          </p:cNvPr>
          <p:cNvSpPr>
            <a:spLocks noGrp="1"/>
          </p:cNvSpPr>
          <p:nvPr>
            <p:ph idx="1"/>
          </p:nvPr>
        </p:nvSpPr>
        <p:spPr>
          <a:xfrm>
            <a:off x="715537" y="1672683"/>
            <a:ext cx="8786748" cy="5086530"/>
          </a:xfrm>
        </p:spPr>
        <p:txBody>
          <a:bodyPr>
            <a:normAutofit/>
          </a:bodyPr>
          <a:lstStyle/>
          <a:p>
            <a:pPr lvl="0"/>
            <a:r>
              <a:rPr lang="en-AU" dirty="0"/>
              <a:t>Draw 3 healthy </a:t>
            </a:r>
            <a:r>
              <a:rPr lang="en-AU" b="1" dirty="0"/>
              <a:t>lunch items</a:t>
            </a:r>
            <a:r>
              <a:rPr lang="en-AU" dirty="0"/>
              <a:t> based on the Australian Guide to Healthy Eating.</a:t>
            </a:r>
          </a:p>
          <a:p>
            <a:pPr marL="0" lvl="0" indent="0">
              <a:buNone/>
            </a:pPr>
            <a:endParaRPr lang="en-AU" sz="2000" dirty="0"/>
          </a:p>
          <a:p>
            <a:pPr lvl="0"/>
            <a:r>
              <a:rPr lang="en-AU" dirty="0"/>
              <a:t>Label each item and its parts.</a:t>
            </a:r>
          </a:p>
          <a:p>
            <a:pPr lvl="0"/>
            <a:endParaRPr lang="en-AU" sz="2000" dirty="0"/>
          </a:p>
          <a:p>
            <a:pPr lvl="0"/>
            <a:r>
              <a:rPr lang="en-AU" dirty="0"/>
              <a:t>Label the food groups in each item.</a:t>
            </a:r>
          </a:p>
          <a:p>
            <a:pPr marL="0" indent="0">
              <a:buNone/>
            </a:pPr>
            <a:endParaRPr lang="en-AU" dirty="0"/>
          </a:p>
        </p:txBody>
      </p:sp>
      <p:pic>
        <p:nvPicPr>
          <p:cNvPr id="4" name="Picture 3">
            <a:extLst>
              <a:ext uri="{FF2B5EF4-FFF2-40B4-BE49-F238E27FC236}">
                <a16:creationId xmlns:a16="http://schemas.microsoft.com/office/drawing/2014/main" id="{22D36EBA-43DA-039C-97AD-F88DACF1CF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2285" y="324024"/>
            <a:ext cx="2411231" cy="3104976"/>
          </a:xfrm>
          <a:prstGeom prst="rect">
            <a:avLst/>
          </a:prstGeom>
        </p:spPr>
      </p:pic>
    </p:spTree>
    <p:extLst>
      <p:ext uri="{BB962C8B-B14F-4D97-AF65-F5344CB8AC3E}">
        <p14:creationId xmlns:p14="http://schemas.microsoft.com/office/powerpoint/2010/main" val="2918598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324D-F143-9324-23FC-5A9E4489C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2809C-6CD6-A7EC-9D20-CF15BB566210}"/>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599959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101D7-D99F-B125-5F8B-6639F31F63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5E05C8-AE1D-3603-A2A7-0085800CD9FE}"/>
              </a:ext>
            </a:extLst>
          </p:cNvPr>
          <p:cNvSpPr>
            <a:spLocks noGrp="1"/>
          </p:cNvSpPr>
          <p:nvPr>
            <p:ph idx="10"/>
          </p:nvPr>
        </p:nvSpPr>
        <p:spPr>
          <a:xfrm>
            <a:off x="838200" y="2584655"/>
            <a:ext cx="10515600" cy="1688690"/>
          </a:xfrm>
        </p:spPr>
        <p:txBody>
          <a:bodyPr/>
          <a:lstStyle/>
          <a:p>
            <a:r>
              <a:rPr lang="en-AU" dirty="0"/>
              <a:t>Learning intention: </a:t>
            </a:r>
            <a:r>
              <a:rPr lang="en-AU" b="0" dirty="0"/>
              <a:t>To make a lunchbox item that is healthy and tasty.</a:t>
            </a:r>
            <a:endParaRPr lang="en-AU" dirty="0"/>
          </a:p>
        </p:txBody>
      </p:sp>
    </p:spTree>
    <p:extLst>
      <p:ext uri="{BB962C8B-B14F-4D97-AF65-F5344CB8AC3E}">
        <p14:creationId xmlns:p14="http://schemas.microsoft.com/office/powerpoint/2010/main" val="4048591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427BD-7A2E-266F-BC7F-2C78B285BC92}"/>
              </a:ext>
            </a:extLst>
          </p:cNvPr>
          <p:cNvSpPr txBox="1"/>
          <p:nvPr/>
        </p:nvSpPr>
        <p:spPr>
          <a:xfrm>
            <a:off x="1019683" y="551853"/>
            <a:ext cx="9375819" cy="5203156"/>
          </a:xfrm>
          <a:prstGeom prst="rect">
            <a:avLst/>
          </a:prstGeom>
          <a:noFill/>
        </p:spPr>
        <p:txBody>
          <a:bodyPr wrap="square" rtlCol="0">
            <a:spAutoFit/>
          </a:bodyPr>
          <a:lstStyle/>
          <a:p>
            <a:r>
              <a:rPr lang="en-GB" sz="3600" b="1" kern="100" dirty="0">
                <a:effectLst/>
                <a:latin typeface="Arial" panose="020B0604020202020204" pitchFamily="34" charset="0"/>
                <a:ea typeface="Aptos" panose="020B0004020202020204" pitchFamily="34" charset="0"/>
                <a:cs typeface="Times New Roman" panose="02020603050405020304" pitchFamily="18" charset="0"/>
              </a:rPr>
              <a:t>Options</a:t>
            </a:r>
          </a:p>
          <a:p>
            <a:pPr marL="285750" indent="-285750">
              <a:buFont typeface="Arial" panose="020B0604020202020204" pitchFamily="34" charset="0"/>
              <a:buChar char="•"/>
            </a:pPr>
            <a:endParaRPr lang="en-GB" kern="100" dirty="0">
              <a:effectLst/>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Sandwiches with different fillings</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Chicken and avocado wrap</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Vegetable slices and dip</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Fruit salad with yoghurt</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Share platter</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Homemade pizzas</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Muesli slice</a:t>
            </a:r>
            <a:endParaRPr lang="en-AU" sz="32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3200" kern="100" dirty="0">
                <a:effectLst/>
                <a:latin typeface="Arial" panose="020B0604020202020204" pitchFamily="34" charset="0"/>
                <a:ea typeface="Aptos" panose="020B0004020202020204" pitchFamily="34" charset="0"/>
                <a:cs typeface="Times New Roman" panose="02020603050405020304" pitchFamily="18" charset="0"/>
              </a:rPr>
              <a:t>Apple cinnamon muffins</a:t>
            </a:r>
            <a:endParaRPr lang="en-AU" sz="32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38448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C636-F116-38AC-088F-3AF388C45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44DA1-A2CB-CA20-997E-AC0EE9DA1F9E}"/>
              </a:ext>
            </a:extLst>
          </p:cNvPr>
          <p:cNvSpPr>
            <a:spLocks noGrp="1"/>
          </p:cNvSpPr>
          <p:nvPr>
            <p:ph type="title"/>
          </p:nvPr>
        </p:nvSpPr>
        <p:spPr/>
        <p:txBody>
          <a:bodyPr/>
          <a:lstStyle/>
          <a:p>
            <a:r>
              <a:rPr lang="en-AU" dirty="0"/>
              <a:t>Lesson 7</a:t>
            </a:r>
          </a:p>
        </p:txBody>
      </p:sp>
    </p:spTree>
    <p:extLst>
      <p:ext uri="{BB962C8B-B14F-4D97-AF65-F5344CB8AC3E}">
        <p14:creationId xmlns:p14="http://schemas.microsoft.com/office/powerpoint/2010/main" val="3562986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575B0-CC58-8A7A-BEBF-4EA455897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7A990-39C4-E4D4-B7C6-35746498DB49}"/>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394617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3C2AE-C3DC-FA26-772E-25E14E3EBD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BC1018-68B3-EA07-9DE7-CE23477D1848}"/>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meat and alternative foods?</a:t>
            </a:r>
          </a:p>
        </p:txBody>
      </p:sp>
    </p:spTree>
    <p:extLst>
      <p:ext uri="{BB962C8B-B14F-4D97-AF65-F5344CB8AC3E}">
        <p14:creationId xmlns:p14="http://schemas.microsoft.com/office/powerpoint/2010/main" val="994295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B8F8-B8B8-8ECF-146D-433A28B96E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8FE47-9B30-7176-9C19-F631F1407A28}"/>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meat and alternative foods?</a:t>
            </a:r>
          </a:p>
        </p:txBody>
      </p:sp>
      <p:pic>
        <p:nvPicPr>
          <p:cNvPr id="4" name="Picture 3">
            <a:extLst>
              <a:ext uri="{FF2B5EF4-FFF2-40B4-BE49-F238E27FC236}">
                <a16:creationId xmlns:a16="http://schemas.microsoft.com/office/drawing/2014/main" id="{51CC386D-562D-7876-64B8-D61E79B52AC6}"/>
              </a:ext>
            </a:extLst>
          </p:cNvPr>
          <p:cNvPicPr>
            <a:picLocks noChangeAspect="1"/>
          </p:cNvPicPr>
          <p:nvPr/>
        </p:nvPicPr>
        <p:blipFill>
          <a:blip r:embed="rId3"/>
          <a:stretch>
            <a:fillRect/>
          </a:stretch>
        </p:blipFill>
        <p:spPr>
          <a:xfrm>
            <a:off x="3910038" y="1962663"/>
            <a:ext cx="4371923" cy="4604392"/>
          </a:xfrm>
          <a:prstGeom prst="rect">
            <a:avLst/>
          </a:prstGeom>
        </p:spPr>
      </p:pic>
    </p:spTree>
    <p:extLst>
      <p:ext uri="{BB962C8B-B14F-4D97-AF65-F5344CB8AC3E}">
        <p14:creationId xmlns:p14="http://schemas.microsoft.com/office/powerpoint/2010/main" val="15001049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27CFE-A395-0965-8B03-2F5DBAC740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8350C-69D2-97EC-2B1B-B1ACD2B94DDF}"/>
              </a:ext>
            </a:extLst>
          </p:cNvPr>
          <p:cNvSpPr>
            <a:spLocks noGrp="1"/>
          </p:cNvSpPr>
          <p:nvPr>
            <p:ph idx="1"/>
          </p:nvPr>
        </p:nvSpPr>
        <p:spPr>
          <a:xfrm>
            <a:off x="838200" y="2138067"/>
            <a:ext cx="10515600" cy="1031018"/>
          </a:xfrm>
        </p:spPr>
        <p:txBody>
          <a:bodyPr>
            <a:normAutofit/>
          </a:bodyPr>
          <a:lstStyle/>
          <a:p>
            <a:pPr marL="0" indent="0" algn="ctr">
              <a:buNone/>
            </a:pPr>
            <a:r>
              <a:rPr lang="en-AU" dirty="0"/>
              <a:t>What are examples of vegetables?</a:t>
            </a:r>
          </a:p>
        </p:txBody>
      </p:sp>
    </p:spTree>
    <p:extLst>
      <p:ext uri="{BB962C8B-B14F-4D97-AF65-F5344CB8AC3E}">
        <p14:creationId xmlns:p14="http://schemas.microsoft.com/office/powerpoint/2010/main" val="1515508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64D35-9677-1C36-9C15-BA12548DA4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652D45-257B-945C-91EF-5BC2BB511D2C}"/>
              </a:ext>
            </a:extLst>
          </p:cNvPr>
          <p:cNvSpPr>
            <a:spLocks noGrp="1"/>
          </p:cNvSpPr>
          <p:nvPr>
            <p:ph idx="1"/>
          </p:nvPr>
        </p:nvSpPr>
        <p:spPr>
          <a:xfrm>
            <a:off x="506781" y="605481"/>
            <a:ext cx="11178436" cy="1468018"/>
          </a:xfrm>
        </p:spPr>
        <p:txBody>
          <a:bodyPr>
            <a:normAutofit/>
          </a:bodyPr>
          <a:lstStyle/>
          <a:p>
            <a:pPr marL="0" indent="0" algn="ctr">
              <a:buNone/>
            </a:pPr>
            <a:r>
              <a:rPr lang="en-AU" dirty="0"/>
              <a:t>Answer: What are examples of vegetables?</a:t>
            </a:r>
          </a:p>
        </p:txBody>
      </p:sp>
      <p:pic>
        <p:nvPicPr>
          <p:cNvPr id="5" name="Picture 4">
            <a:extLst>
              <a:ext uri="{FF2B5EF4-FFF2-40B4-BE49-F238E27FC236}">
                <a16:creationId xmlns:a16="http://schemas.microsoft.com/office/drawing/2014/main" id="{AA8AEEB6-1613-6C3D-6665-D389E79AF30A}"/>
              </a:ext>
            </a:extLst>
          </p:cNvPr>
          <p:cNvPicPr>
            <a:picLocks noChangeAspect="1"/>
          </p:cNvPicPr>
          <p:nvPr/>
        </p:nvPicPr>
        <p:blipFill>
          <a:blip r:embed="rId3"/>
          <a:stretch>
            <a:fillRect/>
          </a:stretch>
        </p:blipFill>
        <p:spPr>
          <a:xfrm>
            <a:off x="3979344" y="1339490"/>
            <a:ext cx="4233309" cy="5413191"/>
          </a:xfrm>
          <a:prstGeom prst="rect">
            <a:avLst/>
          </a:prstGeom>
        </p:spPr>
      </p:pic>
    </p:spTree>
    <p:extLst>
      <p:ext uri="{BB962C8B-B14F-4D97-AF65-F5344CB8AC3E}">
        <p14:creationId xmlns:p14="http://schemas.microsoft.com/office/powerpoint/2010/main" val="1919367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B9BEA-1A37-A4D6-BC83-E8C5ADEBB07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51F564-31B1-0AF6-A4E1-549EB4CF74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06E9996D-8A44-C7B3-0653-761E2F5BE43C}"/>
              </a:ext>
            </a:extLst>
          </p:cNvPr>
          <p:cNvSpPr>
            <a:spLocks noGrp="1"/>
          </p:cNvSpPr>
          <p:nvPr>
            <p:ph idx="10"/>
          </p:nvPr>
        </p:nvSpPr>
        <p:spPr>
          <a:xfrm>
            <a:off x="861495" y="708822"/>
            <a:ext cx="10515600" cy="2080642"/>
          </a:xfrm>
        </p:spPr>
        <p:txBody>
          <a:bodyPr/>
          <a:lstStyle/>
          <a:p>
            <a:r>
              <a:rPr lang="en-AU" dirty="0"/>
              <a:t>Learning intention: </a:t>
            </a:r>
            <a:r>
              <a:rPr lang="en-AU" b="0" dirty="0"/>
              <a:t>To suggest changes to lunchbox items to make them healthier options.</a:t>
            </a:r>
            <a:endParaRPr lang="en-AU" dirty="0"/>
          </a:p>
        </p:txBody>
      </p:sp>
      <p:sp>
        <p:nvSpPr>
          <p:cNvPr id="7" name="Content Placeholder 3">
            <a:extLst>
              <a:ext uri="{FF2B5EF4-FFF2-40B4-BE49-F238E27FC236}">
                <a16:creationId xmlns:a16="http://schemas.microsoft.com/office/drawing/2014/main" id="{E7C78045-CF45-9A8E-297C-2D66CABAADFC}"/>
              </a:ext>
            </a:extLst>
          </p:cNvPr>
          <p:cNvSpPr>
            <a:spLocks noGrp="1"/>
          </p:cNvSpPr>
          <p:nvPr>
            <p:ph idx="11"/>
          </p:nvPr>
        </p:nvSpPr>
        <p:spPr>
          <a:xfrm>
            <a:off x="838200" y="3780063"/>
            <a:ext cx="10515600" cy="2883784"/>
          </a:xfrm>
        </p:spPr>
        <p:txBody>
          <a:bodyPr/>
          <a:lstStyle/>
          <a:p>
            <a:r>
              <a:rPr lang="en-AU" dirty="0"/>
              <a:t>identify changes for 8 lunchbox items</a:t>
            </a:r>
          </a:p>
          <a:p>
            <a:r>
              <a:rPr lang="en-AU" dirty="0"/>
              <a:t>changes align with the AGHE</a:t>
            </a:r>
          </a:p>
          <a:p>
            <a:r>
              <a:rPr lang="en-AU" dirty="0"/>
              <a:t>label images with suggested </a:t>
            </a:r>
            <a:br>
              <a:rPr lang="en-AU" dirty="0"/>
            </a:br>
            <a:r>
              <a:rPr lang="en-AU" dirty="0"/>
              <a:t>changes.</a:t>
            </a:r>
          </a:p>
        </p:txBody>
      </p:sp>
    </p:spTree>
    <p:extLst>
      <p:ext uri="{BB962C8B-B14F-4D97-AF65-F5344CB8AC3E}">
        <p14:creationId xmlns:p14="http://schemas.microsoft.com/office/powerpoint/2010/main" val="1283796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C6804-6512-0A8C-528A-59CB7B1829AF}"/>
            </a:ext>
          </a:extLst>
        </p:cNvPr>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19232C4-4BAE-9024-E713-F9F173FAABB8}"/>
              </a:ext>
            </a:extLst>
          </p:cNvPr>
          <p:cNvPicPr>
            <a:picLocks noChangeAspect="1"/>
          </p:cNvPicPr>
          <p:nvPr/>
        </p:nvPicPr>
        <p:blipFill>
          <a:blip r:embed="rId3"/>
          <a:stretch>
            <a:fillRect/>
          </a:stretch>
        </p:blipFill>
        <p:spPr>
          <a:xfrm>
            <a:off x="1120462" y="288237"/>
            <a:ext cx="8977486" cy="6281525"/>
          </a:xfrm>
          <a:prstGeom prst="rect">
            <a:avLst/>
          </a:prstGeom>
        </p:spPr>
      </p:pic>
    </p:spTree>
    <p:extLst>
      <p:ext uri="{BB962C8B-B14F-4D97-AF65-F5344CB8AC3E}">
        <p14:creationId xmlns:p14="http://schemas.microsoft.com/office/powerpoint/2010/main" val="3289560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54FE-8E0A-ABF1-FB1C-B55ED79FBAA5}"/>
            </a:ext>
          </a:extLst>
        </p:cNvPr>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65FCF959-35A5-485D-4A87-B7F1974705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3644" y="454751"/>
            <a:ext cx="8425681" cy="5948498"/>
          </a:xfrm>
          <a:prstGeom prst="rect">
            <a:avLst/>
          </a:prstGeom>
        </p:spPr>
      </p:pic>
    </p:spTree>
    <p:extLst>
      <p:ext uri="{BB962C8B-B14F-4D97-AF65-F5344CB8AC3E}">
        <p14:creationId xmlns:p14="http://schemas.microsoft.com/office/powerpoint/2010/main" val="2602974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E871-4C24-845F-463C-6FADDFEAB9AA}"/>
              </a:ext>
            </a:extLst>
          </p:cNvPr>
          <p:cNvSpPr>
            <a:spLocks noGrp="1"/>
          </p:cNvSpPr>
          <p:nvPr>
            <p:ph type="title"/>
          </p:nvPr>
        </p:nvSpPr>
        <p:spPr/>
        <p:txBody>
          <a:bodyPr/>
          <a:lstStyle/>
          <a:p>
            <a:r>
              <a:rPr lang="en-AU" dirty="0"/>
              <a:t>Lunchbox items</a:t>
            </a:r>
          </a:p>
        </p:txBody>
      </p:sp>
      <p:pic>
        <p:nvPicPr>
          <p:cNvPr id="4" name="Picture 3">
            <a:extLst>
              <a:ext uri="{FF2B5EF4-FFF2-40B4-BE49-F238E27FC236}">
                <a16:creationId xmlns:a16="http://schemas.microsoft.com/office/drawing/2014/main" id="{CC15EAAB-2889-373F-FDFD-306C74678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54" y="1085001"/>
            <a:ext cx="2897505" cy="1381125"/>
          </a:xfrm>
          <a:prstGeom prst="rect">
            <a:avLst/>
          </a:prstGeom>
        </p:spPr>
      </p:pic>
      <p:pic>
        <p:nvPicPr>
          <p:cNvPr id="5" name="Picture 4">
            <a:extLst>
              <a:ext uri="{FF2B5EF4-FFF2-40B4-BE49-F238E27FC236}">
                <a16:creationId xmlns:a16="http://schemas.microsoft.com/office/drawing/2014/main" id="{72779FF3-D6DD-3B75-B59B-C2F98C07DB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084" y="3027579"/>
            <a:ext cx="3069590" cy="1228725"/>
          </a:xfrm>
          <a:prstGeom prst="rect">
            <a:avLst/>
          </a:prstGeom>
        </p:spPr>
      </p:pic>
      <p:pic>
        <p:nvPicPr>
          <p:cNvPr id="6" name="Picture 5">
            <a:extLst>
              <a:ext uri="{FF2B5EF4-FFF2-40B4-BE49-F238E27FC236}">
                <a16:creationId xmlns:a16="http://schemas.microsoft.com/office/drawing/2014/main" id="{2D43B487-A15D-808C-5D90-A30DD48B07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7297" y="1559424"/>
            <a:ext cx="2414905" cy="1790700"/>
          </a:xfrm>
          <a:prstGeom prst="rect">
            <a:avLst/>
          </a:prstGeom>
        </p:spPr>
      </p:pic>
      <p:pic>
        <p:nvPicPr>
          <p:cNvPr id="7" name="Picture 6">
            <a:extLst>
              <a:ext uri="{FF2B5EF4-FFF2-40B4-BE49-F238E27FC236}">
                <a16:creationId xmlns:a16="http://schemas.microsoft.com/office/drawing/2014/main" id="{D5593A28-C2C3-3FD4-07C8-EBDD94103F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46256" y="1511589"/>
            <a:ext cx="2887345" cy="1428750"/>
          </a:xfrm>
          <a:prstGeom prst="rect">
            <a:avLst/>
          </a:prstGeom>
        </p:spPr>
      </p:pic>
      <p:pic>
        <p:nvPicPr>
          <p:cNvPr id="8" name="Picture 7">
            <a:extLst>
              <a:ext uri="{FF2B5EF4-FFF2-40B4-BE49-F238E27FC236}">
                <a16:creationId xmlns:a16="http://schemas.microsoft.com/office/drawing/2014/main" id="{186DC4C2-A43C-11D2-A0CD-573D543FF4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5822" y="3641941"/>
            <a:ext cx="2647950" cy="1195070"/>
          </a:xfrm>
          <a:prstGeom prst="rect">
            <a:avLst/>
          </a:prstGeom>
        </p:spPr>
      </p:pic>
      <p:pic>
        <p:nvPicPr>
          <p:cNvPr id="9" name="Picture 8" descr="A loaf of bread with a pattern on it&#10;&#10;AI-generated content may be incorrect.">
            <a:extLst>
              <a:ext uri="{FF2B5EF4-FFF2-40B4-BE49-F238E27FC236}">
                <a16:creationId xmlns:a16="http://schemas.microsoft.com/office/drawing/2014/main" id="{ADCF2FBB-25F0-FE8F-31B0-2B2FFE1438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9884" y="4600035"/>
            <a:ext cx="1781175" cy="1941830"/>
          </a:xfrm>
          <a:prstGeom prst="rect">
            <a:avLst/>
          </a:prstGeom>
        </p:spPr>
      </p:pic>
      <p:pic>
        <p:nvPicPr>
          <p:cNvPr id="10" name="Picture 9">
            <a:extLst>
              <a:ext uri="{FF2B5EF4-FFF2-40B4-BE49-F238E27FC236}">
                <a16:creationId xmlns:a16="http://schemas.microsoft.com/office/drawing/2014/main" id="{35FC3857-87C8-4E26-747F-C4EED4FEB0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5061" y="3876981"/>
            <a:ext cx="1506971" cy="2487870"/>
          </a:xfrm>
          <a:prstGeom prst="rect">
            <a:avLst/>
          </a:prstGeom>
        </p:spPr>
      </p:pic>
      <p:pic>
        <p:nvPicPr>
          <p:cNvPr id="11" name="Picture 10">
            <a:extLst>
              <a:ext uri="{FF2B5EF4-FFF2-40B4-BE49-F238E27FC236}">
                <a16:creationId xmlns:a16="http://schemas.microsoft.com/office/drawing/2014/main" id="{ACCE92F5-8A4C-97D0-D76A-F7392638FE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10047" y="3917662"/>
            <a:ext cx="1534160" cy="2143760"/>
          </a:xfrm>
          <a:prstGeom prst="rect">
            <a:avLst/>
          </a:prstGeom>
        </p:spPr>
      </p:pic>
    </p:spTree>
    <p:extLst>
      <p:ext uri="{BB962C8B-B14F-4D97-AF65-F5344CB8AC3E}">
        <p14:creationId xmlns:p14="http://schemas.microsoft.com/office/powerpoint/2010/main" val="5343097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967E-A389-63C8-B877-B4A19B20B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6DE0B-CE89-7F8C-3FA0-ADC26760B495}"/>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AD746F17-05A3-781D-AAA0-383DE7967051}"/>
              </a:ext>
            </a:extLst>
          </p:cNvPr>
          <p:cNvSpPr>
            <a:spLocks noGrp="1"/>
          </p:cNvSpPr>
          <p:nvPr>
            <p:ph idx="1"/>
          </p:nvPr>
        </p:nvSpPr>
        <p:spPr>
          <a:xfrm>
            <a:off x="715537" y="1672683"/>
            <a:ext cx="8786748" cy="5086530"/>
          </a:xfrm>
        </p:spPr>
        <p:txBody>
          <a:bodyPr>
            <a:normAutofit/>
          </a:bodyPr>
          <a:lstStyle/>
          <a:p>
            <a:pPr lvl="0"/>
            <a:r>
              <a:rPr lang="en-AU" dirty="0"/>
              <a:t>Review the 8 lunchbox items.</a:t>
            </a:r>
          </a:p>
          <a:p>
            <a:pPr marL="0" lvl="0" indent="0">
              <a:buNone/>
            </a:pPr>
            <a:endParaRPr lang="en-AU" sz="2000" dirty="0"/>
          </a:p>
          <a:p>
            <a:pPr lvl="0"/>
            <a:r>
              <a:rPr lang="en-AU" dirty="0"/>
              <a:t>Suggest changes to make them healthier (modify or swap for something else).</a:t>
            </a:r>
          </a:p>
          <a:p>
            <a:pPr lvl="0"/>
            <a:endParaRPr lang="en-AU" sz="2000" dirty="0"/>
          </a:p>
          <a:p>
            <a:pPr lvl="0"/>
            <a:r>
              <a:rPr lang="en-AU" dirty="0"/>
              <a:t>Label each image with suggested changes</a:t>
            </a:r>
          </a:p>
          <a:p>
            <a:pPr marL="0" indent="0">
              <a:buNone/>
            </a:pPr>
            <a:endParaRPr lang="en-AU" dirty="0"/>
          </a:p>
        </p:txBody>
      </p:sp>
      <p:pic>
        <p:nvPicPr>
          <p:cNvPr id="4" name="Picture 3">
            <a:extLst>
              <a:ext uri="{FF2B5EF4-FFF2-40B4-BE49-F238E27FC236}">
                <a16:creationId xmlns:a16="http://schemas.microsoft.com/office/drawing/2014/main" id="{0F5D0BDE-87F7-0230-4C43-8E3C54FB7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2285" y="324024"/>
            <a:ext cx="2411231" cy="3104976"/>
          </a:xfrm>
          <a:prstGeom prst="rect">
            <a:avLst/>
          </a:prstGeom>
        </p:spPr>
      </p:pic>
    </p:spTree>
    <p:extLst>
      <p:ext uri="{BB962C8B-B14F-4D97-AF65-F5344CB8AC3E}">
        <p14:creationId xmlns:p14="http://schemas.microsoft.com/office/powerpoint/2010/main" val="19168220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7574-6D3B-8ACD-E55F-633C083EF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CFA26-7BB1-5A66-DAE5-0C88062DD8B4}"/>
              </a:ext>
            </a:extLst>
          </p:cNvPr>
          <p:cNvSpPr>
            <a:spLocks noGrp="1"/>
          </p:cNvSpPr>
          <p:nvPr>
            <p:ph type="title"/>
          </p:nvPr>
        </p:nvSpPr>
        <p:spPr/>
        <p:txBody>
          <a:bodyPr/>
          <a:lstStyle/>
          <a:p>
            <a:r>
              <a:rPr lang="en-AU" dirty="0"/>
              <a:t>Lesson 8</a:t>
            </a:r>
          </a:p>
        </p:txBody>
      </p:sp>
    </p:spTree>
    <p:extLst>
      <p:ext uri="{BB962C8B-B14F-4D97-AF65-F5344CB8AC3E}">
        <p14:creationId xmlns:p14="http://schemas.microsoft.com/office/powerpoint/2010/main" val="2521633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968117"/>
          </a:xfrm>
        </p:spPr>
        <p:txBody>
          <a:bodyPr>
            <a:normAutofit/>
          </a:bodyPr>
          <a:lstStyle/>
          <a:p>
            <a:r>
              <a:rPr lang="en-AU" b="1" dirty="0"/>
              <a:t>Learning intention: </a:t>
            </a:r>
            <a:r>
              <a:rPr lang="en-AU" dirty="0"/>
              <a:t>To design a healthy lunchbox for yourself or someone your age.</a:t>
            </a:r>
            <a:endParaRPr lang="en-AU" b="1" dirty="0"/>
          </a:p>
        </p:txBody>
      </p:sp>
    </p:spTree>
    <p:extLst>
      <p:ext uri="{BB962C8B-B14F-4D97-AF65-F5344CB8AC3E}">
        <p14:creationId xmlns:p14="http://schemas.microsoft.com/office/powerpoint/2010/main" val="2429678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buNone/>
            </a:pPr>
            <a:r>
              <a:rPr lang="en-AU" dirty="0"/>
              <a:t>To design a healthy lunchbox. Explain how your lunchbox will help support health and wellbeing.</a:t>
            </a:r>
            <a:endParaRPr lang="en-AU" dirty="0">
              <a:ea typeface="Aptos" panose="020B0004020202020204" pitchFamily="34" charset="0"/>
            </a:endParaRPr>
          </a:p>
        </p:txBody>
      </p:sp>
    </p:spTree>
    <p:extLst>
      <p:ext uri="{BB962C8B-B14F-4D97-AF65-F5344CB8AC3E}">
        <p14:creationId xmlns:p14="http://schemas.microsoft.com/office/powerpoint/2010/main" val="2216677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5900E-0E2E-7828-B1AB-B87EC2AF1CE7}"/>
              </a:ext>
            </a:extLst>
          </p:cNvPr>
          <p:cNvPicPr>
            <a:picLocks noChangeAspect="1"/>
          </p:cNvPicPr>
          <p:nvPr/>
        </p:nvPicPr>
        <p:blipFill>
          <a:blip r:embed="rId2"/>
          <a:stretch>
            <a:fillRect/>
          </a:stretch>
        </p:blipFill>
        <p:spPr>
          <a:xfrm>
            <a:off x="1994915" y="180087"/>
            <a:ext cx="8202170" cy="6525536"/>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B201-B2D9-AC14-D6D6-FEEFE1430F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E4E0F0-C200-3A2F-B93B-839C0FB22CAA}"/>
              </a:ext>
            </a:extLst>
          </p:cNvPr>
          <p:cNvPicPr>
            <a:picLocks noChangeAspect="1"/>
          </p:cNvPicPr>
          <p:nvPr/>
        </p:nvPicPr>
        <p:blipFill>
          <a:blip r:embed="rId2"/>
          <a:stretch>
            <a:fillRect/>
          </a:stretch>
        </p:blipFill>
        <p:spPr>
          <a:xfrm>
            <a:off x="489755" y="170995"/>
            <a:ext cx="11212490" cy="6516009"/>
          </a:xfrm>
          <a:prstGeom prst="rect">
            <a:avLst/>
          </a:prstGeom>
        </p:spPr>
      </p:pic>
    </p:spTree>
    <p:extLst>
      <p:ext uri="{BB962C8B-B14F-4D97-AF65-F5344CB8AC3E}">
        <p14:creationId xmlns:p14="http://schemas.microsoft.com/office/powerpoint/2010/main" val="3717789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806</TotalTime>
  <Words>5243</Words>
  <Application>Microsoft Office PowerPoint</Application>
  <PresentationFormat>Widescreen</PresentationFormat>
  <Paragraphs>592</Paragraphs>
  <Slides>87</Slides>
  <Notes>59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Aptos</vt:lpstr>
      <vt:lpstr>Aptos Display</vt:lpstr>
      <vt:lpstr>Arial</vt:lpstr>
      <vt:lpstr>Symbol</vt:lpstr>
      <vt:lpstr>FNRP</vt:lpstr>
      <vt:lpstr>Designing a healthy lunchbox</vt:lpstr>
      <vt:lpstr>Contents</vt:lpstr>
      <vt:lpstr>Lesson 1</vt:lpstr>
      <vt:lpstr>PowerPoint Presentation</vt:lpstr>
      <vt:lpstr>Activity 1: Booklet task</vt:lpstr>
      <vt:lpstr>PowerPoint Presentation</vt:lpstr>
      <vt:lpstr>The Australian Guide to Healthy Eating</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Activity 2: Booklet task</vt:lpstr>
      <vt:lpstr>Lesson 2</vt:lpstr>
      <vt:lpstr>Review</vt:lpstr>
      <vt:lpstr>PowerPoint Presentation</vt:lpstr>
      <vt:lpstr>Answer: Why are grain foods, vegetables and fruit important?</vt:lpstr>
      <vt:lpstr>PowerPoint Presentation</vt:lpstr>
      <vt:lpstr>Answer: Why are dairy and alternative foods important?</vt:lpstr>
      <vt:lpstr>PowerPoint Presentation</vt:lpstr>
      <vt:lpstr>Answer: Why are meat and alternative foods important?</vt:lpstr>
      <vt:lpstr>PowerPoint Presentation</vt:lpstr>
      <vt:lpstr>Make those bodies sing!</vt:lpstr>
      <vt:lpstr>How much should you be eating?</vt:lpstr>
      <vt:lpstr>Grain food serves</vt:lpstr>
      <vt:lpstr>Vegetable serves</vt:lpstr>
      <vt:lpstr>Fruit serves</vt:lpstr>
      <vt:lpstr>Dairy and alternative serves</vt:lpstr>
      <vt:lpstr>Meat and alternative serves</vt:lpstr>
      <vt:lpstr>Food group serves: 9–11 years</vt:lpstr>
      <vt:lpstr>Activity 1: Group task</vt:lpstr>
      <vt:lpstr>Lesson 3</vt:lpstr>
      <vt:lpstr>Review</vt:lpstr>
      <vt:lpstr>How many serves of grain foods do children aged 9-11 years need each day? </vt:lpstr>
      <vt:lpstr>How many serves of vegetables do children aged 9-11 years need each day? </vt:lpstr>
      <vt:lpstr>How many serves of fruit do children aged 9-11 years need each day? </vt:lpstr>
      <vt:lpstr>How many serves of dairy and alternative foods do children aged 9-11 years need each day? </vt:lpstr>
      <vt:lpstr>How many serves of meat and alternative foods do children aged 9-11 years need each day? </vt:lpstr>
      <vt:lpstr>PowerPoint Presentation</vt:lpstr>
      <vt:lpstr>PowerPoint Presentation</vt:lpstr>
      <vt:lpstr>My bag design</vt:lpstr>
      <vt:lpstr>Activity 1: Labelling a design</vt:lpstr>
      <vt:lpstr>Activity 2: Booklet task</vt:lpstr>
      <vt:lpstr>Lesson 4</vt:lpstr>
      <vt:lpstr>Review</vt:lpstr>
      <vt:lpstr>PowerPoint Presentation</vt:lpstr>
      <vt:lpstr>PowerPoint Presentation</vt:lpstr>
      <vt:lpstr>PowerPoint Presentation</vt:lpstr>
      <vt:lpstr>PowerPoint Presentation</vt:lpstr>
      <vt:lpstr>PowerPoint Presentation</vt:lpstr>
      <vt:lpstr>Snacks</vt:lpstr>
      <vt:lpstr>Snacks</vt:lpstr>
      <vt:lpstr>Snacks</vt:lpstr>
      <vt:lpstr>Snacks</vt:lpstr>
      <vt:lpstr>Activity 1: Booklet task</vt:lpstr>
      <vt:lpstr>Lesson 5</vt:lpstr>
      <vt:lpstr>Review</vt:lpstr>
      <vt:lpstr>PowerPoint Presentation</vt:lpstr>
      <vt:lpstr>PowerPoint Presentation</vt:lpstr>
      <vt:lpstr>PowerPoint Presentation</vt:lpstr>
      <vt:lpstr>PowerPoint Presentation</vt:lpstr>
      <vt:lpstr>PowerPoint Presentation</vt:lpstr>
      <vt:lpstr>PowerPoint Presentation</vt:lpstr>
      <vt:lpstr>Activity 1: Booklet task</vt:lpstr>
      <vt:lpstr>Lesson 6</vt:lpstr>
      <vt:lpstr>PowerPoint Presentation</vt:lpstr>
      <vt:lpstr>PowerPoint Presentation</vt:lpstr>
      <vt:lpstr>Lesson 7</vt:lpstr>
      <vt:lpstr>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Lunchbox items</vt:lpstr>
      <vt:lpstr>Activity 1: Booklet task</vt:lpstr>
      <vt:lpstr>Lesson 8</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2025-08-26T03:54:03Z</dcterms:created>
  <dcterms:modified xsi:type="dcterms:W3CDTF">2025-11-11T00:40:34Z</dcterms:modified>
</cp:coreProperties>
</file>